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C94F5-D6ED-4438-9E2A-FB3407590E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s-PE"/>
        </a:p>
      </dgm:t>
    </dgm:pt>
    <dgm:pt modelId="{BE2424DC-B9D4-4106-9CA5-6FD84AB4C9E4}">
      <dgm:prSet phldrT="[Texto]"/>
      <dgm:spPr/>
      <dgm:t>
        <a:bodyPr/>
        <a:lstStyle/>
        <a:p>
          <a:r>
            <a:rPr lang="es-ES" dirty="0" smtClean="0"/>
            <a:t>4.OBJETIVOS</a:t>
          </a:r>
          <a:endParaRPr lang="es-PE" dirty="0"/>
        </a:p>
      </dgm:t>
    </dgm:pt>
    <dgm:pt modelId="{0619E57D-0A81-420F-8EC3-0EBB36E5C324}" type="parTrans" cxnId="{DEAAE47E-36E8-4ECD-815F-FADEFE80D5EC}">
      <dgm:prSet/>
      <dgm:spPr/>
      <dgm:t>
        <a:bodyPr/>
        <a:lstStyle/>
        <a:p>
          <a:endParaRPr lang="es-PE"/>
        </a:p>
      </dgm:t>
    </dgm:pt>
    <dgm:pt modelId="{AFDC0BCC-2A40-4065-8C7E-FAC1FDED7371}" type="sibTrans" cxnId="{DEAAE47E-36E8-4ECD-815F-FADEFE80D5EC}">
      <dgm:prSet/>
      <dgm:spPr/>
      <dgm:t>
        <a:bodyPr/>
        <a:lstStyle/>
        <a:p>
          <a:endParaRPr lang="es-PE"/>
        </a:p>
      </dgm:t>
    </dgm:pt>
    <dgm:pt modelId="{D19AC32D-5315-4804-9839-EE4BDA3B727F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Redactar un documento de manual de organización y funciones para facilitar el orden del desarrollo eficiente de las funciones de cada colaborador.</a:t>
          </a:r>
          <a:endParaRPr lang="es-PE" dirty="0">
            <a:solidFill>
              <a:schemeClr val="tx1"/>
            </a:solidFill>
          </a:endParaRPr>
        </a:p>
      </dgm:t>
    </dgm:pt>
    <dgm:pt modelId="{88337147-A018-4B28-931F-F25E5CFE5836}" type="parTrans" cxnId="{B4151A14-BDC6-4DCA-8A37-ED0F1C8B6F18}">
      <dgm:prSet/>
      <dgm:spPr/>
      <dgm:t>
        <a:bodyPr/>
        <a:lstStyle/>
        <a:p>
          <a:endParaRPr lang="es-PE"/>
        </a:p>
      </dgm:t>
    </dgm:pt>
    <dgm:pt modelId="{EDCAEABB-741C-4B06-8ECC-6EF7C0A2312A}" type="sibTrans" cxnId="{B4151A14-BDC6-4DCA-8A37-ED0F1C8B6F18}">
      <dgm:prSet/>
      <dgm:spPr/>
      <dgm:t>
        <a:bodyPr/>
        <a:lstStyle/>
        <a:p>
          <a:endParaRPr lang="es-PE"/>
        </a:p>
      </dgm:t>
    </dgm:pt>
    <dgm:pt modelId="{189ED654-A371-4DA3-B501-078211D81621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Diseñar un documento, reglamento interno para que la empresa pueda  dirigir adecuadamente sus operaciones con disciplina, y emitir sanciones de acuerdo a la ley para resolver conflictos, y tratar a los trabajadores de acuerdo a lo que indica su reglamento interno de trabajo.</a:t>
          </a:r>
          <a:endParaRPr lang="es-PE" dirty="0">
            <a:solidFill>
              <a:schemeClr val="tx1"/>
            </a:solidFill>
          </a:endParaRPr>
        </a:p>
      </dgm:t>
    </dgm:pt>
    <dgm:pt modelId="{1EF23377-7616-4C1E-A28F-09B711D6022D}" type="parTrans" cxnId="{C433C16A-8C68-4CD0-A7B9-81A80ADA0A85}">
      <dgm:prSet/>
      <dgm:spPr/>
      <dgm:t>
        <a:bodyPr/>
        <a:lstStyle/>
        <a:p>
          <a:endParaRPr lang="es-PE"/>
        </a:p>
      </dgm:t>
    </dgm:pt>
    <dgm:pt modelId="{868B85A9-9669-4D30-AB1E-77E725D96494}" type="sibTrans" cxnId="{C433C16A-8C68-4CD0-A7B9-81A80ADA0A85}">
      <dgm:prSet/>
      <dgm:spPr/>
      <dgm:t>
        <a:bodyPr/>
        <a:lstStyle/>
        <a:p>
          <a:endParaRPr lang="es-PE"/>
        </a:p>
      </dgm:t>
    </dgm:pt>
    <dgm:pt modelId="{901E09C4-2111-4992-8CFB-627CE980FFDE}" type="pres">
      <dgm:prSet presAssocID="{A81C94F5-D6ED-4438-9E2A-FB3407590E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43D4CF-47A0-487F-9B77-CDA6C67B2AB2}" type="pres">
      <dgm:prSet presAssocID="{BE2424DC-B9D4-4106-9CA5-6FD84AB4C9E4}" presName="root1" presStyleCnt="0"/>
      <dgm:spPr/>
    </dgm:pt>
    <dgm:pt modelId="{0C916350-1E0D-487A-B350-B6CBB23C9745}" type="pres">
      <dgm:prSet presAssocID="{BE2424DC-B9D4-4106-9CA5-6FD84AB4C9E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9486EC5-7747-4F23-B6E1-D63D529AB52C}" type="pres">
      <dgm:prSet presAssocID="{BE2424DC-B9D4-4106-9CA5-6FD84AB4C9E4}" presName="level2hierChild" presStyleCnt="0"/>
      <dgm:spPr/>
    </dgm:pt>
    <dgm:pt modelId="{056829F1-D960-4B01-8577-71C45312A992}" type="pres">
      <dgm:prSet presAssocID="{88337147-A018-4B28-931F-F25E5CFE5836}" presName="conn2-1" presStyleLbl="parChTrans1D2" presStyleIdx="0" presStyleCnt="2"/>
      <dgm:spPr/>
    </dgm:pt>
    <dgm:pt modelId="{8E1B622B-CC5A-4578-AEAA-28CAEBF9E6C7}" type="pres">
      <dgm:prSet presAssocID="{88337147-A018-4B28-931F-F25E5CFE5836}" presName="connTx" presStyleLbl="parChTrans1D2" presStyleIdx="0" presStyleCnt="2"/>
      <dgm:spPr/>
    </dgm:pt>
    <dgm:pt modelId="{D72D2B7A-9862-4491-A4FD-810BD24837A9}" type="pres">
      <dgm:prSet presAssocID="{D19AC32D-5315-4804-9839-EE4BDA3B727F}" presName="root2" presStyleCnt="0"/>
      <dgm:spPr/>
    </dgm:pt>
    <dgm:pt modelId="{CB7FB774-6ECA-416F-8261-CEDF7108258C}" type="pres">
      <dgm:prSet presAssocID="{D19AC32D-5315-4804-9839-EE4BDA3B727F}" presName="LevelTwoTextNode" presStyleLbl="node2" presStyleIdx="0" presStyleCnt="2" custScaleX="199458" custScaleY="167932" custLinFactNeighborX="-485" custLinFactNeighborY="159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A01BFB3-8C51-4471-BEB9-6D0902F55D6E}" type="pres">
      <dgm:prSet presAssocID="{D19AC32D-5315-4804-9839-EE4BDA3B727F}" presName="level3hierChild" presStyleCnt="0"/>
      <dgm:spPr/>
    </dgm:pt>
    <dgm:pt modelId="{94896736-A9AE-4FFC-8C3B-F02B2844D355}" type="pres">
      <dgm:prSet presAssocID="{1EF23377-7616-4C1E-A28F-09B711D6022D}" presName="conn2-1" presStyleLbl="parChTrans1D2" presStyleIdx="1" presStyleCnt="2"/>
      <dgm:spPr/>
    </dgm:pt>
    <dgm:pt modelId="{67C22A6B-CF33-4AFB-97C3-CC23D8867FBB}" type="pres">
      <dgm:prSet presAssocID="{1EF23377-7616-4C1E-A28F-09B711D6022D}" presName="connTx" presStyleLbl="parChTrans1D2" presStyleIdx="1" presStyleCnt="2"/>
      <dgm:spPr/>
    </dgm:pt>
    <dgm:pt modelId="{070F4965-F11B-41BE-9B5B-13C49BA09281}" type="pres">
      <dgm:prSet presAssocID="{189ED654-A371-4DA3-B501-078211D81621}" presName="root2" presStyleCnt="0"/>
      <dgm:spPr/>
    </dgm:pt>
    <dgm:pt modelId="{C3F1D07D-36FE-4B31-A411-6F84D4999232}" type="pres">
      <dgm:prSet presAssocID="{189ED654-A371-4DA3-B501-078211D81621}" presName="LevelTwoTextNode" presStyleLbl="node2" presStyleIdx="1" presStyleCnt="2" custScaleX="201804" custScaleY="20935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C3050F5-EA4B-4B6B-9CA6-0D1B73420F1E}" type="pres">
      <dgm:prSet presAssocID="{189ED654-A371-4DA3-B501-078211D81621}" presName="level3hierChild" presStyleCnt="0"/>
      <dgm:spPr/>
    </dgm:pt>
  </dgm:ptLst>
  <dgm:cxnLst>
    <dgm:cxn modelId="{B505084F-7F4D-4017-81A2-E2C34E57A106}" type="presOf" srcId="{D19AC32D-5315-4804-9839-EE4BDA3B727F}" destId="{CB7FB774-6ECA-416F-8261-CEDF7108258C}" srcOrd="0" destOrd="0" presId="urn:microsoft.com/office/officeart/2008/layout/HorizontalMultiLevelHierarchy"/>
    <dgm:cxn modelId="{5926672E-8844-4C2C-924E-F1105E8E221B}" type="presOf" srcId="{189ED654-A371-4DA3-B501-078211D81621}" destId="{C3F1D07D-36FE-4B31-A411-6F84D4999232}" srcOrd="0" destOrd="0" presId="urn:microsoft.com/office/officeart/2008/layout/HorizontalMultiLevelHierarchy"/>
    <dgm:cxn modelId="{978F0334-0D8B-440A-B3BD-6546A13AE203}" type="presOf" srcId="{88337147-A018-4B28-931F-F25E5CFE5836}" destId="{056829F1-D960-4B01-8577-71C45312A992}" srcOrd="0" destOrd="0" presId="urn:microsoft.com/office/officeart/2008/layout/HorizontalMultiLevelHierarchy"/>
    <dgm:cxn modelId="{255622AA-93B5-4985-89E4-D1FFD16D31D8}" type="presOf" srcId="{1EF23377-7616-4C1E-A28F-09B711D6022D}" destId="{67C22A6B-CF33-4AFB-97C3-CC23D8867FBB}" srcOrd="1" destOrd="0" presId="urn:microsoft.com/office/officeart/2008/layout/HorizontalMultiLevelHierarchy"/>
    <dgm:cxn modelId="{DE5EAB5B-4F4F-4BB1-A74B-68F3DF83E87C}" type="presOf" srcId="{A81C94F5-D6ED-4438-9E2A-FB3407590E92}" destId="{901E09C4-2111-4992-8CFB-627CE980FFDE}" srcOrd="0" destOrd="0" presId="urn:microsoft.com/office/officeart/2008/layout/HorizontalMultiLevelHierarchy"/>
    <dgm:cxn modelId="{E39CEFEE-9F22-4941-8087-AE953E181D4E}" type="presOf" srcId="{1EF23377-7616-4C1E-A28F-09B711D6022D}" destId="{94896736-A9AE-4FFC-8C3B-F02B2844D355}" srcOrd="0" destOrd="0" presId="urn:microsoft.com/office/officeart/2008/layout/HorizontalMultiLevelHierarchy"/>
    <dgm:cxn modelId="{1BF23F32-395F-4502-B182-19FF03E5FAA4}" type="presOf" srcId="{BE2424DC-B9D4-4106-9CA5-6FD84AB4C9E4}" destId="{0C916350-1E0D-487A-B350-B6CBB23C9745}" srcOrd="0" destOrd="0" presId="urn:microsoft.com/office/officeart/2008/layout/HorizontalMultiLevelHierarchy"/>
    <dgm:cxn modelId="{B4151A14-BDC6-4DCA-8A37-ED0F1C8B6F18}" srcId="{BE2424DC-B9D4-4106-9CA5-6FD84AB4C9E4}" destId="{D19AC32D-5315-4804-9839-EE4BDA3B727F}" srcOrd="0" destOrd="0" parTransId="{88337147-A018-4B28-931F-F25E5CFE5836}" sibTransId="{EDCAEABB-741C-4B06-8ECC-6EF7C0A2312A}"/>
    <dgm:cxn modelId="{97CC9098-84C5-41AD-BE8C-96E5F7CF22CC}" type="presOf" srcId="{88337147-A018-4B28-931F-F25E5CFE5836}" destId="{8E1B622B-CC5A-4578-AEAA-28CAEBF9E6C7}" srcOrd="1" destOrd="0" presId="urn:microsoft.com/office/officeart/2008/layout/HorizontalMultiLevelHierarchy"/>
    <dgm:cxn modelId="{C433C16A-8C68-4CD0-A7B9-81A80ADA0A85}" srcId="{BE2424DC-B9D4-4106-9CA5-6FD84AB4C9E4}" destId="{189ED654-A371-4DA3-B501-078211D81621}" srcOrd="1" destOrd="0" parTransId="{1EF23377-7616-4C1E-A28F-09B711D6022D}" sibTransId="{868B85A9-9669-4D30-AB1E-77E725D96494}"/>
    <dgm:cxn modelId="{DEAAE47E-36E8-4ECD-815F-FADEFE80D5EC}" srcId="{A81C94F5-D6ED-4438-9E2A-FB3407590E92}" destId="{BE2424DC-B9D4-4106-9CA5-6FD84AB4C9E4}" srcOrd="0" destOrd="0" parTransId="{0619E57D-0A81-420F-8EC3-0EBB36E5C324}" sibTransId="{AFDC0BCC-2A40-4065-8C7E-FAC1FDED7371}"/>
    <dgm:cxn modelId="{94AB8B31-5903-41FB-AB88-8A828DE45231}" type="presParOf" srcId="{901E09C4-2111-4992-8CFB-627CE980FFDE}" destId="{AA43D4CF-47A0-487F-9B77-CDA6C67B2AB2}" srcOrd="0" destOrd="0" presId="urn:microsoft.com/office/officeart/2008/layout/HorizontalMultiLevelHierarchy"/>
    <dgm:cxn modelId="{B1AF4A88-5C67-4E26-B615-5A59D427FB5A}" type="presParOf" srcId="{AA43D4CF-47A0-487F-9B77-CDA6C67B2AB2}" destId="{0C916350-1E0D-487A-B350-B6CBB23C9745}" srcOrd="0" destOrd="0" presId="urn:microsoft.com/office/officeart/2008/layout/HorizontalMultiLevelHierarchy"/>
    <dgm:cxn modelId="{CE6ECCC7-F0E1-4206-9816-1E897010B793}" type="presParOf" srcId="{AA43D4CF-47A0-487F-9B77-CDA6C67B2AB2}" destId="{29486EC5-7747-4F23-B6E1-D63D529AB52C}" srcOrd="1" destOrd="0" presId="urn:microsoft.com/office/officeart/2008/layout/HorizontalMultiLevelHierarchy"/>
    <dgm:cxn modelId="{6B9F9E33-5615-4954-8484-EE923DCE929A}" type="presParOf" srcId="{29486EC5-7747-4F23-B6E1-D63D529AB52C}" destId="{056829F1-D960-4B01-8577-71C45312A992}" srcOrd="0" destOrd="0" presId="urn:microsoft.com/office/officeart/2008/layout/HorizontalMultiLevelHierarchy"/>
    <dgm:cxn modelId="{FB27485D-958A-4CB6-B54D-522E1AFE1F99}" type="presParOf" srcId="{056829F1-D960-4B01-8577-71C45312A992}" destId="{8E1B622B-CC5A-4578-AEAA-28CAEBF9E6C7}" srcOrd="0" destOrd="0" presId="urn:microsoft.com/office/officeart/2008/layout/HorizontalMultiLevelHierarchy"/>
    <dgm:cxn modelId="{261E1A5E-9FF7-4891-A808-9D45CD0FAFDB}" type="presParOf" srcId="{29486EC5-7747-4F23-B6E1-D63D529AB52C}" destId="{D72D2B7A-9862-4491-A4FD-810BD24837A9}" srcOrd="1" destOrd="0" presId="urn:microsoft.com/office/officeart/2008/layout/HorizontalMultiLevelHierarchy"/>
    <dgm:cxn modelId="{D8A8BA74-84F9-48E3-801B-EBF8451EA5B9}" type="presParOf" srcId="{D72D2B7A-9862-4491-A4FD-810BD24837A9}" destId="{CB7FB774-6ECA-416F-8261-CEDF7108258C}" srcOrd="0" destOrd="0" presId="urn:microsoft.com/office/officeart/2008/layout/HorizontalMultiLevelHierarchy"/>
    <dgm:cxn modelId="{1FBF386E-5870-4EF0-8B31-8165A32E4493}" type="presParOf" srcId="{D72D2B7A-9862-4491-A4FD-810BD24837A9}" destId="{AA01BFB3-8C51-4471-BEB9-6D0902F55D6E}" srcOrd="1" destOrd="0" presId="urn:microsoft.com/office/officeart/2008/layout/HorizontalMultiLevelHierarchy"/>
    <dgm:cxn modelId="{48963325-341B-484D-B72B-0E5B20F8B102}" type="presParOf" srcId="{29486EC5-7747-4F23-B6E1-D63D529AB52C}" destId="{94896736-A9AE-4FFC-8C3B-F02B2844D355}" srcOrd="2" destOrd="0" presId="urn:microsoft.com/office/officeart/2008/layout/HorizontalMultiLevelHierarchy"/>
    <dgm:cxn modelId="{468B05B8-C558-4EBA-962C-F435E9FFB8BB}" type="presParOf" srcId="{94896736-A9AE-4FFC-8C3B-F02B2844D355}" destId="{67C22A6B-CF33-4AFB-97C3-CC23D8867FBB}" srcOrd="0" destOrd="0" presId="urn:microsoft.com/office/officeart/2008/layout/HorizontalMultiLevelHierarchy"/>
    <dgm:cxn modelId="{FA877D17-28C9-49D3-8893-C3298BC28733}" type="presParOf" srcId="{29486EC5-7747-4F23-B6E1-D63D529AB52C}" destId="{070F4965-F11B-41BE-9B5B-13C49BA09281}" srcOrd="3" destOrd="0" presId="urn:microsoft.com/office/officeart/2008/layout/HorizontalMultiLevelHierarchy"/>
    <dgm:cxn modelId="{A8351956-DE8B-4F43-8D39-16C38F2A6B7C}" type="presParOf" srcId="{070F4965-F11B-41BE-9B5B-13C49BA09281}" destId="{C3F1D07D-36FE-4B31-A411-6F84D4999232}" srcOrd="0" destOrd="0" presId="urn:microsoft.com/office/officeart/2008/layout/HorizontalMultiLevelHierarchy"/>
    <dgm:cxn modelId="{09F4818A-1E15-4322-A132-BF2EB18F3053}" type="presParOf" srcId="{070F4965-F11B-41BE-9B5B-13C49BA09281}" destId="{0C3050F5-EA4B-4B6B-9CA6-0D1B73420F1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7A864-626E-44A2-A988-735CFCD709D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2CB6F3D-0BE6-4B25-A753-891F1EA5E9D4}">
      <dgm:prSet phldrT="[Texto]"/>
      <dgm:spPr/>
      <dgm:t>
        <a:bodyPr/>
        <a:lstStyle/>
        <a:p>
          <a:r>
            <a:rPr lang="es-ES" dirty="0" smtClean="0"/>
            <a:t>5.METAS</a:t>
          </a:r>
          <a:endParaRPr lang="es-PE" dirty="0"/>
        </a:p>
      </dgm:t>
    </dgm:pt>
    <dgm:pt modelId="{7C9DF16D-444F-411C-A922-C9C56B310151}" type="parTrans" cxnId="{C51A4B8B-4839-4285-B491-C144A14F0206}">
      <dgm:prSet/>
      <dgm:spPr/>
      <dgm:t>
        <a:bodyPr/>
        <a:lstStyle/>
        <a:p>
          <a:endParaRPr lang="es-PE"/>
        </a:p>
      </dgm:t>
    </dgm:pt>
    <dgm:pt modelId="{1D61A637-9DC0-444E-962C-84DCF6D29A21}" type="sibTrans" cxnId="{C51A4B8B-4839-4285-B491-C144A14F0206}">
      <dgm:prSet/>
      <dgm:spPr/>
      <dgm:t>
        <a:bodyPr/>
        <a:lstStyle/>
        <a:p>
          <a:endParaRPr lang="es-PE"/>
        </a:p>
      </dgm:t>
    </dgm:pt>
    <dgm:pt modelId="{3EE9013C-9C29-40F8-9DA1-10B253EF7A1E}">
      <dgm:prSet phldrT="[Texto]"/>
      <dgm:spPr/>
      <dgm:t>
        <a:bodyPr/>
        <a:lstStyle/>
        <a:p>
          <a:r>
            <a:rPr lang="es-ES" b="1" dirty="0" smtClean="0"/>
            <a:t>01 manual de organización y funciones(MOF)</a:t>
          </a:r>
          <a:endParaRPr lang="es-PE" dirty="0"/>
        </a:p>
      </dgm:t>
    </dgm:pt>
    <dgm:pt modelId="{875B528F-70A7-4E47-9B32-7B929874C37A}" type="parTrans" cxnId="{AFEA296A-915B-45AA-B09A-E351AA1BECAF}">
      <dgm:prSet/>
      <dgm:spPr/>
      <dgm:t>
        <a:bodyPr/>
        <a:lstStyle/>
        <a:p>
          <a:endParaRPr lang="es-PE"/>
        </a:p>
      </dgm:t>
    </dgm:pt>
    <dgm:pt modelId="{F480913C-724B-4D76-92E5-C7F36EAA1367}" type="sibTrans" cxnId="{AFEA296A-915B-45AA-B09A-E351AA1BECAF}">
      <dgm:prSet/>
      <dgm:spPr/>
      <dgm:t>
        <a:bodyPr/>
        <a:lstStyle/>
        <a:p>
          <a:endParaRPr lang="es-PE"/>
        </a:p>
      </dgm:t>
    </dgm:pt>
    <dgm:pt modelId="{F2953AD6-2866-422B-B521-FD55A4E1BD3A}">
      <dgm:prSet phldrT="[Texto]"/>
      <dgm:spPr/>
      <dgm:t>
        <a:bodyPr/>
        <a:lstStyle/>
        <a:p>
          <a:r>
            <a:rPr lang="es-ES" b="1" dirty="0" smtClean="0"/>
            <a:t>01 un documento de reglamento interno(RIT)</a:t>
          </a:r>
          <a:endParaRPr lang="es-PE" dirty="0"/>
        </a:p>
      </dgm:t>
    </dgm:pt>
    <dgm:pt modelId="{C52D56F7-C713-43B6-B133-91BC951F48AB}" type="parTrans" cxnId="{24B772A6-116A-4C7B-A95B-F19A0C9EBCA8}">
      <dgm:prSet/>
      <dgm:spPr/>
      <dgm:t>
        <a:bodyPr/>
        <a:lstStyle/>
        <a:p>
          <a:endParaRPr lang="es-PE"/>
        </a:p>
      </dgm:t>
    </dgm:pt>
    <dgm:pt modelId="{AB9752D0-56A4-469D-919C-90B7123E948A}" type="sibTrans" cxnId="{24B772A6-116A-4C7B-A95B-F19A0C9EBCA8}">
      <dgm:prSet/>
      <dgm:spPr/>
      <dgm:t>
        <a:bodyPr/>
        <a:lstStyle/>
        <a:p>
          <a:endParaRPr lang="es-PE"/>
        </a:p>
      </dgm:t>
    </dgm:pt>
    <dgm:pt modelId="{07E6507C-9B17-4690-A048-68F733A8CDB0}" type="pres">
      <dgm:prSet presAssocID="{06F7A864-626E-44A2-A988-735CFCD709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59FD3E-2D18-482F-8646-223679B3C596}" type="pres">
      <dgm:prSet presAssocID="{72CB6F3D-0BE6-4B25-A753-891F1EA5E9D4}" presName="root" presStyleCnt="0"/>
      <dgm:spPr/>
    </dgm:pt>
    <dgm:pt modelId="{7A2A29C2-FCCA-47BC-8184-E3B447000453}" type="pres">
      <dgm:prSet presAssocID="{72CB6F3D-0BE6-4B25-A753-891F1EA5E9D4}" presName="rootComposite" presStyleCnt="0"/>
      <dgm:spPr/>
    </dgm:pt>
    <dgm:pt modelId="{ADCE36EA-A3A3-4CC7-8043-78C5C3D5A9BB}" type="pres">
      <dgm:prSet presAssocID="{72CB6F3D-0BE6-4B25-A753-891F1EA5E9D4}" presName="rootText" presStyleLbl="node1" presStyleIdx="0" presStyleCnt="1" custScaleX="131893" custScaleY="95074" custLinFactNeighborX="-30614" custLinFactNeighborY="948"/>
      <dgm:spPr/>
    </dgm:pt>
    <dgm:pt modelId="{2B4D13EB-93D7-4A6A-9F36-EF6DD4639EAC}" type="pres">
      <dgm:prSet presAssocID="{72CB6F3D-0BE6-4B25-A753-891F1EA5E9D4}" presName="rootConnector" presStyleLbl="node1" presStyleIdx="0" presStyleCnt="1"/>
      <dgm:spPr/>
    </dgm:pt>
    <dgm:pt modelId="{E95662A6-EEAE-46FC-A3A1-3811EDFD9878}" type="pres">
      <dgm:prSet presAssocID="{72CB6F3D-0BE6-4B25-A753-891F1EA5E9D4}" presName="childShape" presStyleCnt="0"/>
      <dgm:spPr/>
    </dgm:pt>
    <dgm:pt modelId="{D40FB7F4-9DC8-40C8-8CCF-77910368645E}" type="pres">
      <dgm:prSet presAssocID="{875B528F-70A7-4E47-9B32-7B929874C37A}" presName="Name13" presStyleLbl="parChTrans1D2" presStyleIdx="0" presStyleCnt="2"/>
      <dgm:spPr/>
    </dgm:pt>
    <dgm:pt modelId="{5FE73D32-A1D0-4CC1-884F-C0986CF727BD}" type="pres">
      <dgm:prSet presAssocID="{3EE9013C-9C29-40F8-9DA1-10B253EF7A1E}" presName="childText" presStyleLbl="bgAcc1" presStyleIdx="0" presStyleCnt="2" custScaleX="230067" custScaleY="10083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A4250F4-9F22-48C4-8587-8672F2F2EBBF}" type="pres">
      <dgm:prSet presAssocID="{C52D56F7-C713-43B6-B133-91BC951F48AB}" presName="Name13" presStyleLbl="parChTrans1D2" presStyleIdx="1" presStyleCnt="2"/>
      <dgm:spPr/>
    </dgm:pt>
    <dgm:pt modelId="{ED12D74D-F322-4863-9456-38AB17BC3EAD}" type="pres">
      <dgm:prSet presAssocID="{F2953AD6-2866-422B-B521-FD55A4E1BD3A}" presName="childText" presStyleLbl="bgAcc1" presStyleIdx="1" presStyleCnt="2" custScaleX="2293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51A4B8B-4839-4285-B491-C144A14F0206}" srcId="{06F7A864-626E-44A2-A988-735CFCD709D3}" destId="{72CB6F3D-0BE6-4B25-A753-891F1EA5E9D4}" srcOrd="0" destOrd="0" parTransId="{7C9DF16D-444F-411C-A922-C9C56B310151}" sibTransId="{1D61A637-9DC0-444E-962C-84DCF6D29A21}"/>
    <dgm:cxn modelId="{1B18582B-3744-449B-B406-A410B8A433FE}" type="presOf" srcId="{F2953AD6-2866-422B-B521-FD55A4E1BD3A}" destId="{ED12D74D-F322-4863-9456-38AB17BC3EAD}" srcOrd="0" destOrd="0" presId="urn:microsoft.com/office/officeart/2005/8/layout/hierarchy3"/>
    <dgm:cxn modelId="{A3FE90B6-D128-49FC-995F-07C6DCA2DEB4}" type="presOf" srcId="{06F7A864-626E-44A2-A988-735CFCD709D3}" destId="{07E6507C-9B17-4690-A048-68F733A8CDB0}" srcOrd="0" destOrd="0" presId="urn:microsoft.com/office/officeart/2005/8/layout/hierarchy3"/>
    <dgm:cxn modelId="{7E233612-8997-4DEB-9C26-AE74063B328C}" type="presOf" srcId="{3EE9013C-9C29-40F8-9DA1-10B253EF7A1E}" destId="{5FE73D32-A1D0-4CC1-884F-C0986CF727BD}" srcOrd="0" destOrd="0" presId="urn:microsoft.com/office/officeart/2005/8/layout/hierarchy3"/>
    <dgm:cxn modelId="{A0DA51B6-4BD1-4F6D-8327-B3CD78C216B3}" type="presOf" srcId="{72CB6F3D-0BE6-4B25-A753-891F1EA5E9D4}" destId="{2B4D13EB-93D7-4A6A-9F36-EF6DD4639EAC}" srcOrd="1" destOrd="0" presId="urn:microsoft.com/office/officeart/2005/8/layout/hierarchy3"/>
    <dgm:cxn modelId="{D1F6EE03-4DDE-4C58-B15F-85B88C62B982}" type="presOf" srcId="{C52D56F7-C713-43B6-B133-91BC951F48AB}" destId="{3A4250F4-9F22-48C4-8587-8672F2F2EBBF}" srcOrd="0" destOrd="0" presId="urn:microsoft.com/office/officeart/2005/8/layout/hierarchy3"/>
    <dgm:cxn modelId="{D9199993-CCAC-4E89-96AE-6EA0409F12F9}" type="presOf" srcId="{72CB6F3D-0BE6-4B25-A753-891F1EA5E9D4}" destId="{ADCE36EA-A3A3-4CC7-8043-78C5C3D5A9BB}" srcOrd="0" destOrd="0" presId="urn:microsoft.com/office/officeart/2005/8/layout/hierarchy3"/>
    <dgm:cxn modelId="{31D23D62-95EF-43EE-B809-51197F4B6CC5}" type="presOf" srcId="{875B528F-70A7-4E47-9B32-7B929874C37A}" destId="{D40FB7F4-9DC8-40C8-8CCF-77910368645E}" srcOrd="0" destOrd="0" presId="urn:microsoft.com/office/officeart/2005/8/layout/hierarchy3"/>
    <dgm:cxn modelId="{AFEA296A-915B-45AA-B09A-E351AA1BECAF}" srcId="{72CB6F3D-0BE6-4B25-A753-891F1EA5E9D4}" destId="{3EE9013C-9C29-40F8-9DA1-10B253EF7A1E}" srcOrd="0" destOrd="0" parTransId="{875B528F-70A7-4E47-9B32-7B929874C37A}" sibTransId="{F480913C-724B-4D76-92E5-C7F36EAA1367}"/>
    <dgm:cxn modelId="{24B772A6-116A-4C7B-A95B-F19A0C9EBCA8}" srcId="{72CB6F3D-0BE6-4B25-A753-891F1EA5E9D4}" destId="{F2953AD6-2866-422B-B521-FD55A4E1BD3A}" srcOrd="1" destOrd="0" parTransId="{C52D56F7-C713-43B6-B133-91BC951F48AB}" sibTransId="{AB9752D0-56A4-469D-919C-90B7123E948A}"/>
    <dgm:cxn modelId="{49741F9B-BAA0-40D0-947E-9966C30A60B7}" type="presParOf" srcId="{07E6507C-9B17-4690-A048-68F733A8CDB0}" destId="{A059FD3E-2D18-482F-8646-223679B3C596}" srcOrd="0" destOrd="0" presId="urn:microsoft.com/office/officeart/2005/8/layout/hierarchy3"/>
    <dgm:cxn modelId="{48298CD3-F16D-429F-B268-66D9DB5FDEA9}" type="presParOf" srcId="{A059FD3E-2D18-482F-8646-223679B3C596}" destId="{7A2A29C2-FCCA-47BC-8184-E3B447000453}" srcOrd="0" destOrd="0" presId="urn:microsoft.com/office/officeart/2005/8/layout/hierarchy3"/>
    <dgm:cxn modelId="{C4B9275E-3CBD-44E1-95E2-9C44331F3017}" type="presParOf" srcId="{7A2A29C2-FCCA-47BC-8184-E3B447000453}" destId="{ADCE36EA-A3A3-4CC7-8043-78C5C3D5A9BB}" srcOrd="0" destOrd="0" presId="urn:microsoft.com/office/officeart/2005/8/layout/hierarchy3"/>
    <dgm:cxn modelId="{4C6AA06A-6566-409E-948B-67B9F8F5BD07}" type="presParOf" srcId="{7A2A29C2-FCCA-47BC-8184-E3B447000453}" destId="{2B4D13EB-93D7-4A6A-9F36-EF6DD4639EAC}" srcOrd="1" destOrd="0" presId="urn:microsoft.com/office/officeart/2005/8/layout/hierarchy3"/>
    <dgm:cxn modelId="{4B784A60-4B18-4393-BC35-1201531D582C}" type="presParOf" srcId="{A059FD3E-2D18-482F-8646-223679B3C596}" destId="{E95662A6-EEAE-46FC-A3A1-3811EDFD9878}" srcOrd="1" destOrd="0" presId="urn:microsoft.com/office/officeart/2005/8/layout/hierarchy3"/>
    <dgm:cxn modelId="{24694644-82EA-4911-BF72-6B4DAD9F3FDD}" type="presParOf" srcId="{E95662A6-EEAE-46FC-A3A1-3811EDFD9878}" destId="{D40FB7F4-9DC8-40C8-8CCF-77910368645E}" srcOrd="0" destOrd="0" presId="urn:microsoft.com/office/officeart/2005/8/layout/hierarchy3"/>
    <dgm:cxn modelId="{0405FC90-F66D-49A2-8752-9F69C121D811}" type="presParOf" srcId="{E95662A6-EEAE-46FC-A3A1-3811EDFD9878}" destId="{5FE73D32-A1D0-4CC1-884F-C0986CF727BD}" srcOrd="1" destOrd="0" presId="urn:microsoft.com/office/officeart/2005/8/layout/hierarchy3"/>
    <dgm:cxn modelId="{69EBABBB-CFD0-4312-B3D6-95E450FA634A}" type="presParOf" srcId="{E95662A6-EEAE-46FC-A3A1-3811EDFD9878}" destId="{3A4250F4-9F22-48C4-8587-8672F2F2EBBF}" srcOrd="2" destOrd="0" presId="urn:microsoft.com/office/officeart/2005/8/layout/hierarchy3"/>
    <dgm:cxn modelId="{60273DEF-7BF5-4E33-91CC-C3EE3EF9101F}" type="presParOf" srcId="{E95662A6-EEAE-46FC-A3A1-3811EDFD9878}" destId="{ED12D74D-F322-4863-9456-38AB17BC3EA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96736-A9AE-4FFC-8C3B-F02B2844D355}">
      <dsp:nvSpPr>
        <dsp:cNvPr id="0" name=""/>
        <dsp:cNvSpPr/>
      </dsp:nvSpPr>
      <dsp:spPr>
        <a:xfrm>
          <a:off x="1622788" y="2735317"/>
          <a:ext cx="681859" cy="1002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929" y="0"/>
              </a:lnTo>
              <a:lnTo>
                <a:pt x="340929" y="1002687"/>
              </a:lnTo>
              <a:lnTo>
                <a:pt x="681859" y="1002687"/>
              </a:lnTo>
            </a:path>
          </a:pathLst>
        </a:custGeom>
        <a:noFill/>
        <a:ln w="1587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1933404" y="3206346"/>
        <a:ext cx="60628" cy="60628"/>
      </dsp:txXfrm>
    </dsp:sp>
    <dsp:sp modelId="{056829F1-D960-4B01-8577-71C45312A992}">
      <dsp:nvSpPr>
        <dsp:cNvPr id="0" name=""/>
        <dsp:cNvSpPr/>
      </dsp:nvSpPr>
      <dsp:spPr>
        <a:xfrm>
          <a:off x="1622788" y="1533861"/>
          <a:ext cx="665324" cy="1201455"/>
        </a:xfrm>
        <a:custGeom>
          <a:avLst/>
          <a:gdLst/>
          <a:ahLst/>
          <a:cxnLst/>
          <a:rect l="0" t="0" r="0" b="0"/>
          <a:pathLst>
            <a:path>
              <a:moveTo>
                <a:pt x="0" y="1201455"/>
              </a:moveTo>
              <a:lnTo>
                <a:pt x="332662" y="1201455"/>
              </a:lnTo>
              <a:lnTo>
                <a:pt x="332662" y="0"/>
              </a:lnTo>
              <a:lnTo>
                <a:pt x="665324" y="0"/>
              </a:lnTo>
            </a:path>
          </a:pathLst>
        </a:custGeom>
        <a:noFill/>
        <a:ln w="1587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1921116" y="2100254"/>
        <a:ext cx="68668" cy="68668"/>
      </dsp:txXfrm>
    </dsp:sp>
    <dsp:sp modelId="{0C916350-1E0D-487A-B350-B6CBB23C9745}">
      <dsp:nvSpPr>
        <dsp:cNvPr id="0" name=""/>
        <dsp:cNvSpPr/>
      </dsp:nvSpPr>
      <dsp:spPr>
        <a:xfrm rot="16200000">
          <a:off x="-1632238" y="2215606"/>
          <a:ext cx="5470634" cy="103942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4.OBJETIVOS</a:t>
          </a:r>
          <a:endParaRPr lang="es-PE" sz="6500" kern="1200" dirty="0"/>
        </a:p>
      </dsp:txBody>
      <dsp:txXfrm>
        <a:off x="-1632238" y="2215606"/>
        <a:ext cx="5470634" cy="1039420"/>
      </dsp:txXfrm>
    </dsp:sp>
    <dsp:sp modelId="{CB7FB774-6ECA-416F-8261-CEDF7108258C}">
      <dsp:nvSpPr>
        <dsp:cNvPr id="0" name=""/>
        <dsp:cNvSpPr/>
      </dsp:nvSpPr>
      <dsp:spPr>
        <a:xfrm>
          <a:off x="2288113" y="661101"/>
          <a:ext cx="6800119" cy="1745519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solidFill>
                <a:schemeClr val="tx1"/>
              </a:solidFill>
            </a:rPr>
            <a:t>Redactar un documento de manual de organización y funciones para facilitar el orden del desarrollo eficiente de las funciones de cada colaborador.</a:t>
          </a:r>
          <a:endParaRPr lang="es-PE" sz="1900" kern="1200" dirty="0">
            <a:solidFill>
              <a:schemeClr val="tx1"/>
            </a:solidFill>
          </a:endParaRPr>
        </a:p>
      </dsp:txBody>
      <dsp:txXfrm>
        <a:off x="2288113" y="661101"/>
        <a:ext cx="6800119" cy="1745519"/>
      </dsp:txXfrm>
    </dsp:sp>
    <dsp:sp modelId="{C3F1D07D-36FE-4B31-A411-6F84D4999232}">
      <dsp:nvSpPr>
        <dsp:cNvPr id="0" name=""/>
        <dsp:cNvSpPr/>
      </dsp:nvSpPr>
      <dsp:spPr>
        <a:xfrm>
          <a:off x="2304648" y="2649949"/>
          <a:ext cx="6880101" cy="2176109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solidFill>
                <a:schemeClr val="tx1"/>
              </a:solidFill>
            </a:rPr>
            <a:t>Diseñar un documento, reglamento interno para que la empresa pueda  dirigir adecuadamente sus operaciones con disciplina, y emitir sanciones de acuerdo a la ley para resolver conflictos, y tratar a los trabajadores de acuerdo a lo que indica su reglamento interno de trabajo.</a:t>
          </a:r>
          <a:endParaRPr lang="es-PE" sz="1900" kern="1200" dirty="0">
            <a:solidFill>
              <a:schemeClr val="tx1"/>
            </a:solidFill>
          </a:endParaRPr>
        </a:p>
      </dsp:txBody>
      <dsp:txXfrm>
        <a:off x="2304648" y="2649949"/>
        <a:ext cx="6880101" cy="217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E36EA-A3A3-4CC7-8043-78C5C3D5A9BB}">
      <dsp:nvSpPr>
        <dsp:cNvPr id="0" name=""/>
        <dsp:cNvSpPr/>
      </dsp:nvSpPr>
      <dsp:spPr>
        <a:xfrm>
          <a:off x="0" y="16252"/>
          <a:ext cx="4130023" cy="1488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5.METAS</a:t>
          </a:r>
          <a:endParaRPr lang="es-PE" sz="6500" kern="1200" dirty="0"/>
        </a:p>
      </dsp:txBody>
      <dsp:txXfrm>
        <a:off x="43598" y="59850"/>
        <a:ext cx="4042827" cy="1401350"/>
      </dsp:txXfrm>
    </dsp:sp>
    <dsp:sp modelId="{D40FB7F4-9DC8-40C8-8CCF-77910368645E}">
      <dsp:nvSpPr>
        <dsp:cNvPr id="0" name=""/>
        <dsp:cNvSpPr/>
      </dsp:nvSpPr>
      <dsp:spPr>
        <a:xfrm>
          <a:off x="413002" y="1504799"/>
          <a:ext cx="1182324" cy="1165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971"/>
              </a:lnTo>
              <a:lnTo>
                <a:pt x="1182324" y="116597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73D32-A1D0-4CC1-884F-C0986CF727BD}">
      <dsp:nvSpPr>
        <dsp:cNvPr id="0" name=""/>
        <dsp:cNvSpPr/>
      </dsp:nvSpPr>
      <dsp:spPr>
        <a:xfrm>
          <a:off x="1595326" y="1881374"/>
          <a:ext cx="5763350" cy="1578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b="1" kern="1200" dirty="0" smtClean="0"/>
            <a:t>01 manual de organización y funciones(MOF)</a:t>
          </a:r>
          <a:endParaRPr lang="es-PE" sz="3300" kern="1200" dirty="0"/>
        </a:p>
      </dsp:txBody>
      <dsp:txXfrm>
        <a:off x="1641567" y="1927615"/>
        <a:ext cx="5670868" cy="1486310"/>
      </dsp:txXfrm>
    </dsp:sp>
    <dsp:sp modelId="{3A4250F4-9F22-48C4-8587-8672F2F2EBBF}">
      <dsp:nvSpPr>
        <dsp:cNvPr id="0" name=""/>
        <dsp:cNvSpPr/>
      </dsp:nvSpPr>
      <dsp:spPr>
        <a:xfrm>
          <a:off x="413002" y="1504799"/>
          <a:ext cx="1182324" cy="3129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9621"/>
              </a:lnTo>
              <a:lnTo>
                <a:pt x="1182324" y="31296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2D74D-F322-4863-9456-38AB17BC3EAD}">
      <dsp:nvSpPr>
        <dsp:cNvPr id="0" name=""/>
        <dsp:cNvSpPr/>
      </dsp:nvSpPr>
      <dsp:spPr>
        <a:xfrm>
          <a:off x="1595326" y="3851585"/>
          <a:ext cx="5744412" cy="1565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b="1" kern="1200" dirty="0" smtClean="0"/>
            <a:t>01 un documento de reglamento interno(RIT)</a:t>
          </a:r>
          <a:endParaRPr lang="es-PE" sz="3300" kern="1200" dirty="0"/>
        </a:p>
      </dsp:txBody>
      <dsp:txXfrm>
        <a:off x="1641183" y="3897442"/>
        <a:ext cx="5652698" cy="1473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74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1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34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10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60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12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8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38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72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42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71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11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8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31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1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8445-982E-4489-AB75-F28BCE2BE558}" type="datetimeFigureOut">
              <a:rPr lang="es-ES" smtClean="0"/>
              <a:t>02/08/2017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4E0615-1F1B-4E48-A5A0-1CF91A45C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4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46549" y="8747476"/>
            <a:ext cx="9144000" cy="1655762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5810" y="3533614"/>
            <a:ext cx="9474037" cy="30686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 smtClean="0">
                <a:latin typeface="Algerian" panose="04020705040A02060702" pitchFamily="82" charset="0"/>
              </a:rPr>
              <a:t>Elaboración de documentos de Gestión</a:t>
            </a:r>
            <a:r>
              <a:rPr lang="es-ES" b="1" dirty="0" smtClean="0">
                <a:latin typeface="Algerian" panose="04020705040A02060702" pitchFamily="82" charset="0"/>
              </a:rPr>
              <a:t/>
            </a:r>
            <a:br>
              <a:rPr lang="es-ES" b="1" dirty="0" smtClean="0">
                <a:latin typeface="Algerian" panose="04020705040A02060702" pitchFamily="82" charset="0"/>
              </a:rPr>
            </a:br>
            <a:r>
              <a:rPr lang="es-ES" sz="2200" b="1" dirty="0" smtClean="0">
                <a:latin typeface="Algerian" panose="04020705040A02060702" pitchFamily="82" charset="0"/>
              </a:rPr>
              <a:t>(</a:t>
            </a:r>
            <a:r>
              <a:rPr lang="es-ES" sz="2200" dirty="0" smtClean="0">
                <a:latin typeface="Algerian" panose="04020705040A02060702" pitchFamily="82" charset="0"/>
              </a:rPr>
              <a:t>empresa </a:t>
            </a:r>
            <a:r>
              <a:rPr lang="es-ES" sz="2200" dirty="0">
                <a:latin typeface="Algerian" panose="04020705040A02060702" pitchFamily="82" charset="0"/>
              </a:rPr>
              <a:t>MUEBLES FAVIAN </a:t>
            </a:r>
            <a:r>
              <a:rPr lang="es-ES" sz="2200" dirty="0" smtClean="0">
                <a:latin typeface="Algerian" panose="04020705040A02060702" pitchFamily="82" charset="0"/>
              </a:rPr>
              <a:t>EIRL) </a:t>
            </a:r>
            <a:r>
              <a:rPr lang="es-ES" b="1" dirty="0" smtClean="0">
                <a:latin typeface="Algerian" panose="04020705040A02060702" pitchFamily="82" charset="0"/>
              </a:rPr>
              <a:t/>
            </a:r>
            <a:br>
              <a:rPr lang="es-ES" b="1" dirty="0" smtClean="0">
                <a:latin typeface="Algerian" panose="04020705040A02060702" pitchFamily="82" charset="0"/>
              </a:rPr>
            </a:br>
            <a:r>
              <a:rPr lang="es-ES" b="1" dirty="0" smtClean="0">
                <a:latin typeface="Algerian" panose="04020705040A02060702" pitchFamily="82" charset="0"/>
              </a:rPr>
              <a:t/>
            </a:r>
            <a:br>
              <a:rPr lang="es-ES" b="1" dirty="0" smtClean="0">
                <a:latin typeface="Algerian" panose="04020705040A02060702" pitchFamily="82" charset="0"/>
              </a:rPr>
            </a:br>
            <a:r>
              <a:rPr lang="es-ES" b="1" dirty="0" smtClean="0">
                <a:latin typeface="Algerian" panose="04020705040A02060702" pitchFamily="82" charset="0"/>
              </a:rPr>
              <a:t/>
            </a:r>
            <a:br>
              <a:rPr lang="es-ES" b="1" dirty="0" smtClean="0">
                <a:latin typeface="Algerian" panose="04020705040A02060702" pitchFamily="82" charset="0"/>
              </a:rPr>
            </a:br>
            <a:r>
              <a:rPr lang="es-ES" b="1" dirty="0" smtClean="0">
                <a:latin typeface="Algerian" panose="04020705040A02060702" pitchFamily="82" charset="0"/>
              </a:rPr>
              <a:t/>
            </a:r>
            <a:br>
              <a:rPr lang="es-ES" b="1" dirty="0" smtClean="0">
                <a:latin typeface="Algerian" panose="04020705040A02060702" pitchFamily="82" charset="0"/>
              </a:rPr>
            </a:br>
            <a:r>
              <a:rPr lang="es-ES" dirty="0" smtClean="0"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es-ES" dirty="0" smtClean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s-ES" sz="27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26 de julio del 2017</a:t>
            </a:r>
            <a:endParaRPr lang="es-ES" sz="27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1" y="3151942"/>
            <a:ext cx="5129940" cy="30152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0"/>
            <a:ext cx="2143125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u="sng" dirty="0"/>
              <a:t>HORARIO DE TRABAJO Y REGISTRO DE ASISTENCIA.</a:t>
            </a:r>
            <a:r>
              <a:rPr lang="es-ES" dirty="0"/>
              <a:t/>
            </a:r>
            <a:br>
              <a:rPr lang="es-ES" dirty="0"/>
            </a:b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8604305" cy="3331572"/>
          </a:xfrm>
        </p:spPr>
        <p:txBody>
          <a:bodyPr/>
          <a:lstStyle/>
          <a:p>
            <a:r>
              <a:rPr lang="es-ES" dirty="0"/>
              <a:t>Los trabajos dentro de la empresa se realizaran según las indicaciones del jefe.</a:t>
            </a:r>
          </a:p>
          <a:p>
            <a:r>
              <a:rPr lang="es-ES" dirty="0"/>
              <a:t>El horario de trabajo será de 8.00am a 6.00pm con una hora de refrigerio de 1.00pm a 2.00pm.</a:t>
            </a:r>
          </a:p>
          <a:p>
            <a:r>
              <a:rPr lang="es-ES" dirty="0"/>
              <a:t>Se conviene en que habrá un periodo de tolerancia de 10minutos para la hora de entrada al trabajo en la mañana. Y serán recuperados en la hora de refrigerio o salida.</a:t>
            </a:r>
          </a:p>
          <a:p>
            <a:r>
              <a:rPr lang="es-ES" dirty="0"/>
              <a:t>Deberán  iniciar sus labores a la hora señalada precisamente en el área que les  corresponde o se les asigne.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06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82451" cy="1280890"/>
          </a:xfrm>
        </p:spPr>
        <p:txBody>
          <a:bodyPr>
            <a:normAutofit/>
          </a:bodyPr>
          <a:lstStyle/>
          <a:p>
            <a:pPr algn="ctr"/>
            <a:r>
              <a:rPr lang="es-ES" sz="7200" b="1" dirty="0" smtClean="0"/>
              <a:t>MOF</a:t>
            </a:r>
            <a:endParaRPr lang="es-ES" sz="72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0631"/>
              </p:ext>
            </p:extLst>
          </p:nvPr>
        </p:nvGraphicFramePr>
        <p:xfrm>
          <a:off x="2592926" y="1881249"/>
          <a:ext cx="7434478" cy="4009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5569"/>
                <a:gridCol w="5408909"/>
              </a:tblGrid>
              <a:tr h="88938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800" dirty="0">
                          <a:effectLst/>
                        </a:rPr>
                        <a:t>Numero </a:t>
                      </a:r>
                      <a:endParaRPr lang="es-E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800" dirty="0">
                          <a:effectLst/>
                        </a:rPr>
                        <a:t>cargos</a:t>
                      </a:r>
                      <a:endParaRPr lang="es-E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736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 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Gerente general, dueño del negocio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58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Cortador de tela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58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2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Costureras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58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2 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carpintería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58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2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tapicería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3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/>
              <a:t>GERENTE </a:t>
            </a:r>
            <a:r>
              <a:rPr lang="es-ES" dirty="0" smtClean="0"/>
              <a:t>GENERAL( </a:t>
            </a:r>
            <a:r>
              <a:rPr lang="es-ES" dirty="0"/>
              <a:t>DUEÑO DEL </a:t>
            </a:r>
            <a:r>
              <a:rPr lang="es-ES" dirty="0" smtClean="0"/>
              <a:t>NEGOCIO)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4" y="1162373"/>
            <a:ext cx="8911687" cy="4748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sz="2000" b="1" dirty="0"/>
              <a:t> </a:t>
            </a:r>
            <a:r>
              <a:rPr lang="es-ES" sz="2000" b="1" u="sng" dirty="0"/>
              <a:t>FUNCIONES:</a:t>
            </a:r>
          </a:p>
          <a:p>
            <a:pPr lvl="0"/>
            <a:r>
              <a:rPr lang="es-ES" dirty="0"/>
              <a:t>Organizar, dirigir y controlar las actividades referentes a recepción y tramitación de</a:t>
            </a:r>
          </a:p>
          <a:p>
            <a:pPr lvl="0"/>
            <a:r>
              <a:rPr lang="es-ES" dirty="0"/>
              <a:t>Documentos.</a:t>
            </a:r>
          </a:p>
          <a:p>
            <a:pPr lvl="0"/>
            <a:r>
              <a:rPr lang="es-ES" dirty="0"/>
              <a:t>Realizar actividades variadas de cierta complejidad.</a:t>
            </a:r>
          </a:p>
          <a:p>
            <a:pPr lvl="0"/>
            <a:r>
              <a:rPr lang="es-ES" dirty="0"/>
              <a:t>diseño de nuevo modelo de sofá</a:t>
            </a:r>
          </a:p>
          <a:p>
            <a:pPr lvl="0"/>
            <a:r>
              <a:rPr lang="es-ES" dirty="0"/>
              <a:t>compra de materiales </a:t>
            </a:r>
          </a:p>
          <a:p>
            <a:pPr lvl="0"/>
            <a:r>
              <a:rPr lang="es-ES" dirty="0"/>
              <a:t>verificación y revisión del trabajo  en todas las funciones </a:t>
            </a:r>
          </a:p>
          <a:p>
            <a:pPr lvl="0"/>
            <a:r>
              <a:rPr lang="es-ES" dirty="0"/>
              <a:t>atención y recepción de clientes</a:t>
            </a:r>
          </a:p>
          <a:p>
            <a:pPr lvl="0"/>
            <a:r>
              <a:rPr lang="es-ES" dirty="0"/>
              <a:t>entrega de producción al cliente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16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9247" y="1255363"/>
            <a:ext cx="9195365" cy="4655859"/>
          </a:xfrm>
        </p:spPr>
        <p:txBody>
          <a:bodyPr>
            <a:normAutofit/>
          </a:bodyPr>
          <a:lstStyle/>
          <a:p>
            <a:r>
              <a:rPr lang="es-ES" b="1" u="sng" dirty="0"/>
              <a:t>2. CORTADORA</a:t>
            </a:r>
            <a:endParaRPr lang="es-ES" dirty="0"/>
          </a:p>
          <a:p>
            <a:r>
              <a:rPr lang="es-ES" dirty="0"/>
              <a:t>Tendido de tela correspondiente.</a:t>
            </a:r>
          </a:p>
          <a:p>
            <a:r>
              <a:rPr lang="es-ES" dirty="0"/>
              <a:t>Medir los tamaños a cortar dibujado del molde sobre la tela.</a:t>
            </a:r>
          </a:p>
          <a:p>
            <a:r>
              <a:rPr lang="es-ES" dirty="0"/>
              <a:t>Cortar las piezas del modelo de mueble a realizar.</a:t>
            </a:r>
          </a:p>
          <a:p>
            <a:r>
              <a:rPr lang="es-ES" dirty="0"/>
              <a:t>Cuantificar y ordenar para la respectiva entrega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u="sng" dirty="0"/>
              <a:t>3. CARPINTERO </a:t>
            </a:r>
            <a:endParaRPr lang="es-ES" dirty="0"/>
          </a:p>
          <a:p>
            <a:pPr lvl="0"/>
            <a:r>
              <a:rPr lang="es-ES" dirty="0" smtClean="0"/>
              <a:t>Cortar </a:t>
            </a:r>
            <a:r>
              <a:rPr lang="es-ES" dirty="0"/>
              <a:t>madera en tamaños requeridos</a:t>
            </a:r>
          </a:p>
          <a:p>
            <a:pPr lvl="0"/>
            <a:r>
              <a:rPr lang="es-ES" dirty="0"/>
              <a:t>Armado del esqueleto o casco de madera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66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9247" y="929898"/>
            <a:ext cx="9195365" cy="4981324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CONFECCIÓN DE TELA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 </a:t>
            </a:r>
            <a:endParaRPr lang="es-ES" dirty="0"/>
          </a:p>
          <a:p>
            <a:pPr lvl="0"/>
            <a:r>
              <a:rPr lang="es-ES" b="1" dirty="0"/>
              <a:t>COSTURERA </a:t>
            </a:r>
            <a:r>
              <a:rPr lang="es-ES" b="1" dirty="0" smtClean="0"/>
              <a:t>1</a:t>
            </a:r>
            <a:endParaRPr lang="es-ES" dirty="0"/>
          </a:p>
          <a:p>
            <a:r>
              <a:rPr lang="es-ES" b="1" dirty="0"/>
              <a:t>Funciones:</a:t>
            </a:r>
            <a:endParaRPr lang="es-ES" dirty="0"/>
          </a:p>
          <a:p>
            <a:pPr lvl="0"/>
            <a:r>
              <a:rPr lang="es-ES" dirty="0"/>
              <a:t>Armado de brazos del modelo de mueble cangrejo</a:t>
            </a:r>
          </a:p>
          <a:p>
            <a:pPr lvl="0"/>
            <a:r>
              <a:rPr lang="es-ES" dirty="0"/>
              <a:t>Hace las costuras rectas del asiento y respaldo del mueble</a:t>
            </a:r>
          </a:p>
          <a:p>
            <a:pPr lvl="0"/>
            <a:r>
              <a:rPr lang="es-ES" dirty="0"/>
              <a:t>Pegado de cajuelas a los respaldos y asientos del mueble</a:t>
            </a:r>
          </a:p>
          <a:p>
            <a:pPr lvl="0"/>
            <a:r>
              <a:rPr lang="es-ES" dirty="0"/>
              <a:t>Pegado de cierre a los cojines de los muebles</a:t>
            </a:r>
          </a:p>
          <a:p>
            <a:pPr lvl="0"/>
            <a:r>
              <a:rPr lang="es-ES" b="1" dirty="0"/>
              <a:t>COSTURERA 2</a:t>
            </a:r>
            <a:endParaRPr lang="es-ES" dirty="0"/>
          </a:p>
          <a:p>
            <a:r>
              <a:rPr lang="es-ES" b="1" dirty="0"/>
              <a:t>Funciones </a:t>
            </a:r>
            <a:endParaRPr lang="es-ES" dirty="0"/>
          </a:p>
          <a:p>
            <a:pPr lvl="0"/>
            <a:r>
              <a:rPr lang="es-ES" dirty="0"/>
              <a:t>Revisión del corte, verificar que  esté completo</a:t>
            </a:r>
          </a:p>
          <a:p>
            <a:pPr lvl="0"/>
            <a:r>
              <a:rPr lang="es-ES" dirty="0"/>
              <a:t>Armado de brazos de los muebles fijo</a:t>
            </a:r>
          </a:p>
          <a:p>
            <a:pPr lvl="0"/>
            <a:r>
              <a:rPr lang="es-ES" dirty="0"/>
              <a:t>Armado y pegado de cierre a los  decorativos </a:t>
            </a:r>
          </a:p>
          <a:p>
            <a:pPr lvl="0"/>
            <a:r>
              <a:rPr lang="es-ES" dirty="0"/>
              <a:t>Realiza las costuras de las ventaneras del mueble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6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99281" y="635431"/>
            <a:ext cx="9598321" cy="4943959"/>
          </a:xfrm>
        </p:spPr>
        <p:txBody>
          <a:bodyPr>
            <a:normAutofit/>
          </a:bodyPr>
          <a:lstStyle/>
          <a:p>
            <a:pPr lvl="0"/>
            <a:r>
              <a:rPr lang="es-ES" sz="2400" b="1" dirty="0"/>
              <a:t>TAPICERO </a:t>
            </a:r>
            <a:endParaRPr lang="es-ES" sz="2400" b="1" dirty="0" smtClean="0"/>
          </a:p>
          <a:p>
            <a:pPr marL="0" lvl="0" indent="0">
              <a:buNone/>
            </a:pPr>
            <a:endParaRPr lang="es-ES" dirty="0"/>
          </a:p>
          <a:p>
            <a:r>
              <a:rPr lang="es-ES" b="1" dirty="0"/>
              <a:t>Funciones</a:t>
            </a:r>
            <a:endParaRPr lang="es-ES" dirty="0"/>
          </a:p>
          <a:p>
            <a:pPr lvl="0"/>
            <a:r>
              <a:rPr lang="es-ES" dirty="0"/>
              <a:t>Montar los elementos previamente cortados para tapizar los muebles. </a:t>
            </a:r>
          </a:p>
          <a:p>
            <a:pPr lvl="0"/>
            <a:r>
              <a:rPr lang="es-ES" dirty="0"/>
              <a:t>Blanquear el casco de madera  con esponja </a:t>
            </a:r>
          </a:p>
          <a:p>
            <a:pPr lvl="0"/>
            <a:r>
              <a:rPr lang="es-ES" dirty="0"/>
              <a:t>Medir cortar y coser la tela adaptando al casco de madera</a:t>
            </a:r>
          </a:p>
          <a:p>
            <a:pPr lvl="0"/>
            <a:r>
              <a:rPr lang="es-ES" dirty="0"/>
              <a:t>Colocar los acolchados de espuma y algodón</a:t>
            </a:r>
          </a:p>
          <a:p>
            <a:pPr lvl="0"/>
            <a:r>
              <a:rPr lang="es-ES" dirty="0"/>
              <a:t>Amoldar la tela y los acolchados con grapas </a:t>
            </a:r>
          </a:p>
          <a:p>
            <a:pPr lvl="0"/>
            <a:r>
              <a:rPr lang="es-ES" dirty="0"/>
              <a:t>Poner resortes a los asientos</a:t>
            </a:r>
          </a:p>
          <a:p>
            <a:pPr lvl="0"/>
            <a:r>
              <a:rPr lang="es-ES" dirty="0"/>
              <a:t>Fabricar un mueble antiguo, re tapizar y remodelar al gusto del cliente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0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0725" y="960895"/>
            <a:ext cx="8993887" cy="4950327"/>
          </a:xfrm>
        </p:spPr>
        <p:txBody>
          <a:bodyPr/>
          <a:lstStyle/>
          <a:p>
            <a:r>
              <a:rPr lang="es-ES" b="1" dirty="0"/>
              <a:t>B) RESPONSABILIDADES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Los colaboradores son  responsables de cumplir en forma eficiente y oportuna las funciones señaladas en el Reglamento de Organización y Funciones, en el Manual de Organización y Funciones, y las</a:t>
            </a:r>
          </a:p>
          <a:p>
            <a:r>
              <a:rPr lang="es-ES" dirty="0"/>
              <a:t>Demás disposiciones legales vigentes que norman su actividad.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C) REQUISITOS MINIMOS:</a:t>
            </a:r>
            <a:endParaRPr lang="es-ES" dirty="0"/>
          </a:p>
          <a:p>
            <a:r>
              <a:rPr lang="es-ES" dirty="0"/>
              <a:t>Tener experiencia y conocimientos del trabajo de fabricación de muebles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8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" y="1198179"/>
            <a:ext cx="11808372" cy="53918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3800" dirty="0" smtClean="0"/>
              <a:t>¡MUCHAS </a:t>
            </a:r>
            <a:r>
              <a:rPr lang="es-PE" sz="13800" dirty="0" smtClean="0"/>
              <a:t>GRACIAS!</a:t>
            </a:r>
            <a:endParaRPr lang="es-PE" sz="13800" dirty="0"/>
          </a:p>
        </p:txBody>
      </p:sp>
    </p:spTree>
    <p:extLst>
      <p:ext uri="{BB962C8B-B14F-4D97-AF65-F5344CB8AC3E}">
        <p14:creationId xmlns:p14="http://schemas.microsoft.com/office/powerpoint/2010/main" val="18698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43200" y="883403"/>
            <a:ext cx="8761413" cy="1782305"/>
          </a:xfrm>
        </p:spPr>
        <p:txBody>
          <a:bodyPr>
            <a:normAutofit fontScale="90000"/>
          </a:bodyPr>
          <a:lstStyle/>
          <a:p>
            <a:r>
              <a:rPr lang="es-ES" sz="6000" b="1" dirty="0" smtClean="0">
                <a:latin typeface="Algerian" panose="04020705040A02060702" pitchFamily="82" charset="0"/>
              </a:rPr>
              <a:t>1. INTRODUCCION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8217" y="2138766"/>
            <a:ext cx="8916395" cy="3764897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</a:p>
          <a:p>
            <a:r>
              <a:rPr lang="es-ES" dirty="0"/>
              <a:t>EL diagnostico  para realizar el proyecto de  mejora  fue hecha a la empresa MUEBLES FAVIAN EIRL es una microempresa que se dedica ala fabricación de muebles sofás,  que se encuentra ubicada en  </a:t>
            </a:r>
            <a:r>
              <a:rPr lang="es-ES" dirty="0" err="1"/>
              <a:t>Psj</a:t>
            </a:r>
            <a:r>
              <a:rPr lang="es-ES" dirty="0"/>
              <a:t> Francisco de Cuellar MZ18.LT 18. Planeta Cercado de Lima. </a:t>
            </a:r>
          </a:p>
          <a:p>
            <a:r>
              <a:rPr lang="es-ES" dirty="0"/>
              <a:t> Presentamos una  propuesta de mejoras en el área de producción redactando su respectivo reglamento interno y  manual de organización y funciones detallando las funciones que realizan sus </a:t>
            </a:r>
            <a:r>
              <a:rPr lang="es-ES" dirty="0" smtClean="0"/>
              <a:t>colaboradores. </a:t>
            </a:r>
            <a:endParaRPr lang="es-ES" dirty="0"/>
          </a:p>
          <a:p>
            <a:r>
              <a:rPr lang="es-ES" dirty="0"/>
              <a:t> Desarrollaremos el esquema de mejoras describiendo justificación responsables, objetivos metas, recursos y anexos.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3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2785" y="1441342"/>
            <a:ext cx="8508571" cy="142584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1" dirty="0" smtClean="0">
                <a:latin typeface="Algerian" panose="04020705040A02060702" pitchFamily="82" charset="0"/>
              </a:rPr>
              <a:t>2. Responsables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1308" y="2278250"/>
            <a:ext cx="9753304" cy="3028538"/>
          </a:xfrm>
        </p:spPr>
        <p:txBody>
          <a:bodyPr>
            <a:normAutofit/>
          </a:bodyPr>
          <a:lstStyle/>
          <a:p>
            <a:pPr lvl="0"/>
            <a:endParaRPr lang="es-PE" dirty="0" smtClean="0"/>
          </a:p>
          <a:p>
            <a:pPr lvl="0"/>
            <a:endParaRPr lang="es-PE" dirty="0" smtClean="0"/>
          </a:p>
          <a:p>
            <a:pPr lvl="0"/>
            <a:r>
              <a:rPr lang="es-PE" sz="2000" dirty="0" smtClean="0"/>
              <a:t>Poma Crispín Ponciano </a:t>
            </a:r>
            <a:r>
              <a:rPr lang="es-PE" sz="2000" b="1" dirty="0" smtClean="0"/>
              <a:t>: jefe de la comisión(coordinador)</a:t>
            </a:r>
            <a:endParaRPr lang="es-ES" sz="2000" b="1" dirty="0"/>
          </a:p>
          <a:p>
            <a:pPr lvl="0"/>
            <a:r>
              <a:rPr lang="es-PE" sz="2000" dirty="0"/>
              <a:t>Huerta </a:t>
            </a:r>
            <a:r>
              <a:rPr lang="es-PE" sz="2000" dirty="0" smtClean="0"/>
              <a:t>vega maría</a:t>
            </a:r>
            <a:endParaRPr lang="es-ES" sz="2000" dirty="0"/>
          </a:p>
          <a:p>
            <a:pPr lvl="0"/>
            <a:r>
              <a:rPr lang="es-PE" sz="2000" dirty="0"/>
              <a:t>Arrascue </a:t>
            </a:r>
            <a:r>
              <a:rPr lang="es-PE" sz="2000" dirty="0" smtClean="0"/>
              <a:t>olivera leydi</a:t>
            </a:r>
            <a:endParaRPr lang="es-ES" sz="2000" dirty="0"/>
          </a:p>
          <a:p>
            <a:pPr lvl="0"/>
            <a:r>
              <a:rPr lang="es-PE" sz="2000" dirty="0" smtClean="0"/>
              <a:t>Yauri Martínez ayde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8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b="1" dirty="0" smtClean="0">
                <a:latin typeface="Algerian" panose="04020705040A02060702" pitchFamily="82" charset="0"/>
              </a:rPr>
              <a:t>3. justificación</a:t>
            </a:r>
            <a:endParaRPr lang="es-ES" sz="6600" b="1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329" y="2133599"/>
            <a:ext cx="9939283" cy="401922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La </a:t>
            </a:r>
            <a:r>
              <a:rPr lang="es-ES" sz="2000" dirty="0"/>
              <a:t>empresa </a:t>
            </a:r>
            <a:r>
              <a:rPr lang="es-ES" sz="2000" b="1" dirty="0"/>
              <a:t>muebles Fabián </a:t>
            </a:r>
            <a:r>
              <a:rPr lang="es-ES" sz="2000" dirty="0"/>
              <a:t>en la actualidad no cuenta con ningún tipo de documento, Debido a la necesidad de organización y funcionamiento de esta empresa, hemos optado por la creación de un   MOF y un Reglamento interno para  su mejor funcionamiento. </a:t>
            </a: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r>
              <a:rPr lang="es-ES" sz="2000" dirty="0"/>
              <a:t>E</a:t>
            </a:r>
            <a:r>
              <a:rPr lang="es-ES" sz="2000" dirty="0" smtClean="0"/>
              <a:t>s un beneficio importante obtener un </a:t>
            </a:r>
            <a:r>
              <a:rPr lang="es-ES" sz="2000" b="1" dirty="0" smtClean="0"/>
              <a:t>sistema de gestión documental </a:t>
            </a:r>
            <a:r>
              <a:rPr lang="es-ES" sz="2000" dirty="0" smtClean="0"/>
              <a:t>en el que todos los documentos de la empresa estén controlados y centralizados.</a:t>
            </a:r>
          </a:p>
          <a:p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1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335677476"/>
              </p:ext>
            </p:extLst>
          </p:nvPr>
        </p:nvGraphicFramePr>
        <p:xfrm>
          <a:off x="1346572" y="898635"/>
          <a:ext cx="9768118" cy="547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4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632836967"/>
              </p:ext>
            </p:extLst>
          </p:nvPr>
        </p:nvGraphicFramePr>
        <p:xfrm>
          <a:off x="1748220" y="5147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5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400" b="1" dirty="0" smtClean="0">
                <a:latin typeface="Algerian" panose="04020705040A02060702" pitchFamily="82" charset="0"/>
              </a:rPr>
              <a:t>6. RECURSOS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7736" y="1905000"/>
            <a:ext cx="9086876" cy="4387312"/>
          </a:xfrm>
        </p:spPr>
        <p:txBody>
          <a:bodyPr>
            <a:normAutofit fontScale="77500" lnSpcReduction="20000"/>
          </a:bodyPr>
          <a:lstStyle/>
          <a:p>
            <a:r>
              <a:rPr lang="es-ES" sz="2400" b="1" dirty="0"/>
              <a:t>Personal: </a:t>
            </a:r>
            <a:endParaRPr lang="es-ES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 smtClean="0"/>
              <a:t>5 </a:t>
            </a:r>
            <a:r>
              <a:rPr lang="es-ES" sz="2400" dirty="0"/>
              <a:t>responsables</a:t>
            </a:r>
          </a:p>
          <a:p>
            <a:r>
              <a:rPr lang="es-ES" sz="2400" b="1" dirty="0"/>
              <a:t>Material: </a:t>
            </a:r>
            <a:endParaRPr lang="es-ES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 smtClean="0"/>
              <a:t>papel boom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 smtClean="0"/>
              <a:t> </a:t>
            </a:r>
            <a:r>
              <a:rPr lang="es-ES" sz="2400" dirty="0"/>
              <a:t>lapiceros </a:t>
            </a:r>
          </a:p>
          <a:p>
            <a:r>
              <a:rPr lang="es-ES" sz="2400" b="1" dirty="0"/>
              <a:t>Equipos: </a:t>
            </a:r>
            <a:endParaRPr lang="es-ES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 smtClean="0"/>
              <a:t>un </a:t>
            </a:r>
            <a:r>
              <a:rPr lang="es-ES" sz="2400" dirty="0"/>
              <a:t>escritorio 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 smtClean="0"/>
              <a:t>una laptop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 smtClean="0"/>
              <a:t>Acceso a internet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 smtClean="0"/>
              <a:t>Cámara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 smtClean="0"/>
              <a:t>Celular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dirty="0" smtClean="0"/>
              <a:t>USB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 descr="Resultado de imagen para recursos utilizados en un proyec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19" y="1720312"/>
            <a:ext cx="4953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7254" y="1704813"/>
            <a:ext cx="8849533" cy="2278251"/>
          </a:xfrm>
        </p:spPr>
        <p:txBody>
          <a:bodyPr>
            <a:normAutofit fontScale="90000"/>
          </a:bodyPr>
          <a:lstStyle/>
          <a:p>
            <a:pPr marL="1143000" indent="-1143000" algn="ctr">
              <a:buFont typeface="Wingdings" panose="05000000000000000000" pitchFamily="2" charset="2"/>
              <a:buChar char="q"/>
            </a:pPr>
            <a:r>
              <a:rPr lang="es-ES" sz="9600" dirty="0" smtClean="0">
                <a:latin typeface="Algerian" panose="04020705040A02060702" pitchFamily="82" charset="0"/>
              </a:rPr>
              <a:t>ANEXOS</a:t>
            </a:r>
            <a:br>
              <a:rPr lang="es-ES" sz="9600" dirty="0" smtClean="0">
                <a:latin typeface="Algerian" panose="04020705040A02060702" pitchFamily="82" charset="0"/>
              </a:rPr>
            </a:br>
            <a:endParaRPr lang="es-ES" sz="9600" dirty="0"/>
          </a:p>
        </p:txBody>
      </p:sp>
      <p:sp>
        <p:nvSpPr>
          <p:cNvPr id="4" name="Rectángulo 3"/>
          <p:cNvSpPr/>
          <p:nvPr/>
        </p:nvSpPr>
        <p:spPr>
          <a:xfrm>
            <a:off x="3048000" y="3105835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b="1" dirty="0" smtClean="0"/>
              <a:t>RIT</a:t>
            </a:r>
            <a:endParaRPr lang="es-ES" sz="44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b="1" dirty="0" smtClean="0"/>
              <a:t>MOF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18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REGLAMENTO INTERNO DE TRABAJO (RIT)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885090" y="1513490"/>
            <a:ext cx="7062951" cy="772510"/>
          </a:xfrm>
        </p:spPr>
        <p:txBody>
          <a:bodyPr/>
          <a:lstStyle/>
          <a:p>
            <a:r>
              <a:rPr lang="es-ES" sz="2800" b="1" u="sng" dirty="0"/>
              <a:t>SALUD EN EL </a:t>
            </a:r>
            <a:r>
              <a:rPr lang="es-ES" sz="2800" b="1" u="sng" dirty="0" smtClean="0"/>
              <a:t>TRABAJO</a:t>
            </a:r>
            <a:endParaRPr lang="es-ES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92923" y="2286000"/>
            <a:ext cx="8911688" cy="3657600"/>
          </a:xfrm>
        </p:spPr>
        <p:txBody>
          <a:bodyPr>
            <a:normAutofit/>
          </a:bodyPr>
          <a:lstStyle/>
          <a:p>
            <a:r>
              <a:rPr lang="es-ES" sz="1600" dirty="0"/>
              <a:t>Los trabajos dentro de la empresa se realizaran según las indicaciones del jefe.</a:t>
            </a:r>
          </a:p>
          <a:p>
            <a:r>
              <a:rPr lang="es-ES" sz="1600" dirty="0"/>
              <a:t>Los trabajadores deben ayudarse mutuamente a prevenir los accidentes. Cuidar el ambiente de trabajo.</a:t>
            </a:r>
          </a:p>
          <a:p>
            <a:r>
              <a:rPr lang="es-ES" sz="1600" dirty="0"/>
              <a:t>No fomentar bromas ni peleas en hora de trabajo las infracciones serán sancionadas de acuerdo a ley.</a:t>
            </a:r>
          </a:p>
          <a:p>
            <a:r>
              <a:rPr lang="es-ES" sz="1600" dirty="0"/>
              <a:t>Está prohibido dormir en horas de trabajo.</a:t>
            </a:r>
          </a:p>
          <a:p>
            <a:r>
              <a:rPr lang="es-ES" sz="1600" b="1" u="sng" dirty="0" smtClean="0"/>
              <a:t>LIMPIEZA</a:t>
            </a:r>
            <a:r>
              <a:rPr lang="es-ES" sz="1600" dirty="0"/>
              <a:t> </a:t>
            </a:r>
          </a:p>
          <a:p>
            <a:r>
              <a:rPr lang="es-ES" sz="1600" dirty="0"/>
              <a:t>El aseo del local, equipo de trabajo se hará diario, al final de la jornada de trabajo según el horario de trabador la limpieza será responsabilidad de cada uno.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21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</TotalTime>
  <Words>570</Words>
  <Application>Microsoft Office PowerPoint</Application>
  <PresentationFormat>Panorámica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Algerian</vt:lpstr>
      <vt:lpstr>Aparajita</vt:lpstr>
      <vt:lpstr>Arial</vt:lpstr>
      <vt:lpstr>Calibri</vt:lpstr>
      <vt:lpstr>Century Gothic</vt:lpstr>
      <vt:lpstr>Times New Roman</vt:lpstr>
      <vt:lpstr>Wingdings</vt:lpstr>
      <vt:lpstr>Wingdings 3</vt:lpstr>
      <vt:lpstr>Espiral</vt:lpstr>
      <vt:lpstr>Elaboración de documentos de Gestión (empresa MUEBLES FAVIAN EIRL)      26 de julio del 2017</vt:lpstr>
      <vt:lpstr>1. INTRODUCCION </vt:lpstr>
      <vt:lpstr>2. Responsables </vt:lpstr>
      <vt:lpstr>3. justificación</vt:lpstr>
      <vt:lpstr>Presentación de PowerPoint</vt:lpstr>
      <vt:lpstr>Presentación de PowerPoint</vt:lpstr>
      <vt:lpstr>6. RECURSOS </vt:lpstr>
      <vt:lpstr>ANEXOS </vt:lpstr>
      <vt:lpstr>REGLAMENTO INTERNO DE TRABAJO (RIT) </vt:lpstr>
      <vt:lpstr>HORARIO DE TRABAJO Y REGISTRO DE ASISTENCIA. </vt:lpstr>
      <vt:lpstr>MOF</vt:lpstr>
      <vt:lpstr>GERENTE GENERAL( DUEÑO DEL NEGOCIO)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documentos</dc:title>
  <dc:creator>OB2</dc:creator>
  <cp:lastModifiedBy>TuSoft</cp:lastModifiedBy>
  <cp:revision>27</cp:revision>
  <dcterms:created xsi:type="dcterms:W3CDTF">2017-07-26T14:33:05Z</dcterms:created>
  <dcterms:modified xsi:type="dcterms:W3CDTF">2017-08-02T06:44:21Z</dcterms:modified>
</cp:coreProperties>
</file>