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7" r:id="rId2"/>
    <p:sldId id="388" r:id="rId3"/>
    <p:sldId id="3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02C1-8359-4878-93C9-B183D2C4928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4FE9F-7E3A-4E93-BA58-21DF8F94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id="{B1598EDF-9882-153D-3A07-416ECCC33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7517C-4E8A-4634-B22F-8E40C5A8E5C0}" type="slidenum">
              <a:rPr lang="he-IL" altLang="en-US" sz="1100">
                <a:latin typeface="Times New Roman" panose="02020603050405020304" pitchFamily="18" charset="0"/>
              </a:rPr>
              <a:pPr/>
              <a:t>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EC9778-2C56-40DB-E781-81BF8D3944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9421241-8A5B-5ED3-72E2-0090AEEB4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3CBD564A-5A56-DA74-7F5A-2D59E3353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B8FFF-EF2B-4437-A4B2-B78C945E5AC1}" type="slidenum">
              <a:rPr lang="he-IL" altLang="en-US" sz="1100">
                <a:latin typeface="Times New Roman" panose="02020603050405020304" pitchFamily="18" charset="0"/>
              </a:rPr>
              <a:pPr/>
              <a:t>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B672D60-D828-EFE6-BFE1-A259C0441C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ED5967D-F097-DB5F-5DDC-01ECE09B4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A49E41CB-2CB5-C8C2-94BA-F016FE23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59223D-5D85-475E-934C-E8F70BAF5BF6}" type="slidenum">
              <a:rPr lang="he-IL" altLang="en-US" sz="1100">
                <a:latin typeface="Times New Roman" panose="02020603050405020304" pitchFamily="18" charset="0"/>
              </a:rPr>
              <a:pPr/>
              <a:t>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9A384B9-360A-DCC4-E8FD-EF15871FBE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B2D255C-D93A-FC07-A8C0-5662B5273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11A9-DE34-206F-4618-3EFE3BD6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B63E0-FE00-BCB9-8A44-0D143DBEA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4326-B7AB-26D3-282D-05C8A4F3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117D-5F4A-8481-CF5C-96CB2382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D2FE-6FFE-C3C8-3829-E2B8202C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8EFA-62C0-F226-E6E6-05FC0A7D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6B8A6-03BF-0CFC-2763-C53FAF55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1CAD-FACE-47EE-41DA-9673F218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3C75-12AC-07C8-3B08-5E6BA708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DA75-3CBA-3A51-D9DC-A9569C24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5B6E5-79D8-00D1-3EA9-30A9343F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18FAE-B648-EBA5-061E-1EB241D2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A208-59CD-EF30-CA69-4DA35362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D230-F333-C3B6-9CB1-23B7E69B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9A14-FC85-0D4A-4A8C-015EEEE7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BCA-1E1A-533C-55B1-02142619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655A-5E9D-2AEA-8AE7-38139033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9F92-09CF-821E-2375-164EB03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6498-59D3-D3D9-5023-16359F7B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ACB1-F422-1B17-6159-9388F4B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F779-0CEB-4BF0-2383-BCC1119D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FFF1-D155-5117-4BF5-4418C1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0611-7CCF-CD6A-9202-83C8411A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5971-EB9F-9908-8583-77F615A8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DA84-558C-CF5E-08D6-ADF6112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F11-682D-62FB-23E7-79CB26D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7C31-4547-2032-5EB2-7E09B8966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A0905-7E4B-E9F5-048A-E798009A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28A3-A173-4034-5494-627D1DE0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8F10-9E7F-F419-3CBC-F0C74981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861ED-B996-1203-8C63-4169328C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9312-E133-4569-E4E8-3426FEB8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1784-905B-464D-1361-F9CF0AD3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1A0E1-8B87-B045-44A9-271E3D20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05DA1-CD89-B23A-17F5-EDA80D68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33FA-9515-BCBA-9AD6-2EEB737C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71A74-438A-441C-1A6D-B6DD4F11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DC436-D997-F298-017F-92F48F19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6F318-0F0A-37E0-2002-E2D933CB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94B1-E3A6-4B68-3717-50CC798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68884-8BEE-6B34-AEB6-356B60B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85F47-96C8-9509-2948-A9B81BBF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1D63A-12ED-108B-3557-185C215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B03CD-50B7-BBDA-77C2-3353F7DD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6694A-6CD6-05A3-712B-B2F53792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1F2B-1F39-2249-7AA8-286C1787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AB6F-3491-022E-8B2D-C574E2F6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0DD4-1AB3-19E3-F340-953FC569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92AAC-443D-0CC9-43A3-0ADE1EB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BE90-E653-FE8C-2ADB-FF4E8544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6B25A-EDC4-9569-BB80-DCA714F1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A1FA-D8E0-2F96-2EDF-DA4C799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C4DD-4A23-80FC-4BF0-4FB27BE1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060D-9A65-2D17-756B-B3E916220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9B02-7188-550D-7D49-D7D7B6F56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7A9D6-0214-2BC0-194B-A7C7822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E7A2-9831-EA07-8DAB-45C440A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80E59-F4CB-71DE-E12A-0648A42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AADB1-C1E8-40DD-2D08-DC2CDAE4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8C29-5562-3B99-9556-CA7192830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F5CC-483A-636F-7633-848E87DC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9593-E7AC-4347-B217-86614F3B189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704B-8F8A-5C43-29D5-0B0CB78D7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5DA5-856E-7650-EC8B-33958CAC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D6E7-27C2-4155-92E1-41137393F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FE9C29-4847-80C3-7838-0EF325E66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27818"/>
            <a:ext cx="10515600" cy="1325563"/>
          </a:xfrm>
        </p:spPr>
        <p:txBody>
          <a:bodyPr/>
          <a:lstStyle/>
          <a:p>
            <a:r>
              <a:rPr lang="en-US" altLang="en-US" dirty="0"/>
              <a:t>Bit register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10F696C7-67C1-2ED7-32B8-901F3DDCBEF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219200"/>
            <a:ext cx="2971800" cy="2819400"/>
            <a:chOff x="288" y="768"/>
            <a:chExt cx="1872" cy="1776"/>
          </a:xfrm>
        </p:grpSpPr>
        <p:graphicFrame>
          <p:nvGraphicFramePr>
            <p:cNvPr id="8201" name="Object 4">
              <a:extLst>
                <a:ext uri="{FF2B5EF4-FFF2-40B4-BE49-F238E27FC236}">
                  <a16:creationId xmlns:a16="http://schemas.microsoft.com/office/drawing/2014/main" id="{0C73430C-0EB7-ECFE-CB5B-C048CEB32E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296"/>
            <a:ext cx="187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050280" imgH="6708648" progId="Visio.Drawing.6">
                    <p:embed/>
                  </p:oleObj>
                </mc:Choice>
                <mc:Fallback>
                  <p:oleObj r:id="rId3" imgW="6050280" imgH="6708648" progId="Visio.Drawing.6">
                    <p:embed/>
                    <p:pic>
                      <p:nvPicPr>
                        <p:cNvPr id="8201" name="Object 4">
                          <a:extLst>
                            <a:ext uri="{FF2B5EF4-FFF2-40B4-BE49-F238E27FC236}">
                              <a16:creationId xmlns:a16="http://schemas.microsoft.com/office/drawing/2014/main" id="{0C73430C-0EB7-ECFE-CB5B-C048CEB32E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0266" t="66151" r="55280" b="12022"/>
                        <a:stretch>
                          <a:fillRect/>
                        </a:stretch>
                      </p:blipFill>
                      <p:spPr bwMode="auto">
                        <a:xfrm>
                          <a:off x="288" y="1296"/>
                          <a:ext cx="187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Rectangle 5">
              <a:extLst>
                <a:ext uri="{FF2B5EF4-FFF2-40B4-BE49-F238E27FC236}">
                  <a16:creationId xmlns:a16="http://schemas.microsoft.com/office/drawing/2014/main" id="{B69A03EF-F4E0-6556-0302-93798AC73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68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990000"/>
                  </a:solidFill>
                </a:rPr>
                <a:t>Interface</a:t>
              </a:r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EA1C6B1B-7C2F-2DD9-D0EA-1C44B43202B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19201"/>
            <a:ext cx="4800600" cy="2887663"/>
            <a:chOff x="2256" y="768"/>
            <a:chExt cx="3024" cy="1819"/>
          </a:xfrm>
        </p:grpSpPr>
        <p:graphicFrame>
          <p:nvGraphicFramePr>
            <p:cNvPr id="8199" name="Object 7">
              <a:extLst>
                <a:ext uri="{FF2B5EF4-FFF2-40B4-BE49-F238E27FC236}">
                  <a16:creationId xmlns:a16="http://schemas.microsoft.com/office/drawing/2014/main" id="{19A81B4A-9198-BEF3-BF51-5ACD7A574A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104"/>
            <a:ext cx="3024" cy="1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601712" imgH="6708648" progId="Visio.Drawing.6">
                    <p:embed/>
                  </p:oleObj>
                </mc:Choice>
                <mc:Fallback>
                  <p:oleObj r:id="rId5" imgW="7601712" imgH="6708648" progId="Visio.Drawing.6">
                    <p:embed/>
                    <p:pic>
                      <p:nvPicPr>
                        <p:cNvPr id="8199" name="Object 7">
                          <a:extLst>
                            <a:ext uri="{FF2B5EF4-FFF2-40B4-BE49-F238E27FC236}">
                              <a16:creationId xmlns:a16="http://schemas.microsoft.com/office/drawing/2014/main" id="{19A81B4A-9198-BEF3-BF51-5ACD7A574A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114" t="58664" r="4439" b="17067"/>
                        <a:stretch>
                          <a:fillRect/>
                        </a:stretch>
                      </p:blipFill>
                      <p:spPr bwMode="auto">
                        <a:xfrm>
                          <a:off x="2256" y="1104"/>
                          <a:ext cx="3024" cy="1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E889DEEA-0299-6D47-466E-6BCA57409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768"/>
              <a:ext cx="20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990000"/>
                  </a:solidFill>
                </a:rPr>
                <a:t>Implementation</a:t>
              </a:r>
            </a:p>
          </p:txBody>
        </p:sp>
      </p:grpSp>
      <p:sp>
        <p:nvSpPr>
          <p:cNvPr id="259082" name="Rectangle 10">
            <a:extLst>
              <a:ext uri="{FF2B5EF4-FFF2-40B4-BE49-F238E27FC236}">
                <a16:creationId xmlns:a16="http://schemas.microsoft.com/office/drawing/2014/main" id="{F6D48FCD-B7EE-7CBD-3B9B-0D2DEE11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2286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60000"/>
              </a:spcBef>
              <a:buClr>
                <a:srgbClr val="0066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Load bit</a:t>
            </a:r>
          </a:p>
          <a:p>
            <a:pPr algn="just">
              <a:spcBef>
                <a:spcPct val="60000"/>
              </a:spcBef>
              <a:buClr>
                <a:srgbClr val="0066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Read logic</a:t>
            </a:r>
            <a:endParaRPr lang="en-US" altLang="en-US" sz="1800" i="1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just">
              <a:spcBef>
                <a:spcPct val="60000"/>
              </a:spcBef>
              <a:buClr>
                <a:srgbClr val="0066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Write logic</a:t>
            </a:r>
            <a:endParaRPr lang="en-US" altLang="en-US" sz="180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</a:endParaRPr>
          </a:p>
          <a:p>
            <a:pPr algn="just">
              <a:spcBef>
                <a:spcPct val="60000"/>
              </a:spcBef>
              <a:buClr>
                <a:srgbClr val="006600"/>
              </a:buClr>
              <a:buSzPct val="100000"/>
              <a:buFont typeface="Courier New" panose="02070309020205020404" pitchFamily="49" charset="0"/>
              <a:buChar char="o"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1C08F0B-8D26-663C-D991-47AFAAD9C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Multi-bit register</a:t>
            </a:r>
          </a:p>
        </p:txBody>
      </p:sp>
      <p:graphicFrame>
        <p:nvGraphicFramePr>
          <p:cNvPr id="261123" name="Object 3">
            <a:extLst>
              <a:ext uri="{FF2B5EF4-FFF2-40B4-BE49-F238E27FC236}">
                <a16:creationId xmlns:a16="http://schemas.microsoft.com/office/drawing/2014/main" id="{F00C5117-DA94-A7C9-6B91-1AD68E522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6" y="1219201"/>
          <a:ext cx="3197225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40213" imgH="6715743" progId="Visio.Drawing.6">
                  <p:embed/>
                </p:oleObj>
              </mc:Choice>
              <mc:Fallback>
                <p:oleObj name="VISIO" r:id="rId3" imgW="6040213" imgH="6715743" progId="Visio.Drawing.6">
                  <p:embed/>
                  <p:pic>
                    <p:nvPicPr>
                      <p:cNvPr id="261123" name="Object 3">
                        <a:extLst>
                          <a:ext uri="{FF2B5EF4-FFF2-40B4-BE49-F238E27FC236}">
                            <a16:creationId xmlns:a16="http://schemas.microsoft.com/office/drawing/2014/main" id="{F00C5117-DA94-A7C9-6B91-1AD68E522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266" t="66151" r="57129" b="7626"/>
                      <a:stretch>
                        <a:fillRect/>
                      </a:stretch>
                    </p:blipFill>
                    <p:spPr bwMode="auto">
                      <a:xfrm>
                        <a:off x="1984376" y="1219201"/>
                        <a:ext cx="3197225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Rectangle 4">
            <a:extLst>
              <a:ext uri="{FF2B5EF4-FFF2-40B4-BE49-F238E27FC236}">
                <a16:creationId xmlns:a16="http://schemas.microsoft.com/office/drawing/2014/main" id="{6093760B-3FE4-25A6-CA1D-C5E540EA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5413" y="4365625"/>
            <a:ext cx="5784850" cy="1866900"/>
          </a:xfrm>
          <a:noFill/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/>
              <a:t>Register’s width: a trivial parameter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/>
              <a:t>Read logic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/>
              <a:t>Write logic</a:t>
            </a:r>
          </a:p>
        </p:txBody>
      </p:sp>
      <p:graphicFrame>
        <p:nvGraphicFramePr>
          <p:cNvPr id="261125" name="Object 5">
            <a:extLst>
              <a:ext uri="{FF2B5EF4-FFF2-40B4-BE49-F238E27FC236}">
                <a16:creationId xmlns:a16="http://schemas.microsoft.com/office/drawing/2014/main" id="{B616A113-CA93-2111-DDD9-0936AA76C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1" y="1219201"/>
          <a:ext cx="4187825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040213" imgH="6715743" progId="Visio.Drawing.6">
                  <p:embed/>
                </p:oleObj>
              </mc:Choice>
              <mc:Fallback>
                <p:oleObj name="VISIO" r:id="rId5" imgW="6040213" imgH="6715743" progId="Visio.Drawing.6">
                  <p:embed/>
                  <p:pic>
                    <p:nvPicPr>
                      <p:cNvPr id="261125" name="Object 5">
                        <a:extLst>
                          <a:ext uri="{FF2B5EF4-FFF2-40B4-BE49-F238E27FC236}">
                            <a16:creationId xmlns:a16="http://schemas.microsoft.com/office/drawing/2014/main" id="{B616A113-CA93-2111-DDD9-0936AA76C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866" t="66151" r="7426" b="7626"/>
                      <a:stretch>
                        <a:fillRect/>
                      </a:stretch>
                    </p:blipFill>
                    <p:spPr bwMode="auto">
                      <a:xfrm>
                        <a:off x="5867401" y="1219201"/>
                        <a:ext cx="4187825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5C85FD-E6D0-F3E5-4953-3483DBF45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46F4FFEB-2111-C481-97CC-54F3FA2DC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181600"/>
            <a:ext cx="7162800" cy="1219200"/>
          </a:xfrm>
        </p:spPr>
        <p:txBody>
          <a:bodyPr/>
          <a:lstStyle/>
          <a:p>
            <a:r>
              <a:rPr lang="en-US" altLang="en-US" sz="1800"/>
              <a:t>Typical function: </a:t>
            </a:r>
            <a:r>
              <a:rPr lang="en-US" altLang="en-US" sz="1800" i="1"/>
              <a:t>program counter</a:t>
            </a:r>
          </a:p>
          <a:p>
            <a:r>
              <a:rPr lang="en-US" altLang="en-US" sz="1800"/>
              <a:t>Implementation: register chip + some combinational logic.</a:t>
            </a:r>
          </a:p>
        </p:txBody>
      </p:sp>
      <p:graphicFrame>
        <p:nvGraphicFramePr>
          <p:cNvPr id="273412" name="Object 4">
            <a:extLst>
              <a:ext uri="{FF2B5EF4-FFF2-40B4-BE49-F238E27FC236}">
                <a16:creationId xmlns:a16="http://schemas.microsoft.com/office/drawing/2014/main" id="{F4C57321-B940-6620-AD65-508209BA1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68757"/>
              </p:ext>
            </p:extLst>
          </p:nvPr>
        </p:nvGraphicFramePr>
        <p:xfrm>
          <a:off x="6864485" y="2444752"/>
          <a:ext cx="5181600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50280" imgH="6708648" progId="Visio.Drawing.6">
                  <p:embed/>
                </p:oleObj>
              </mc:Choice>
              <mc:Fallback>
                <p:oleObj r:id="rId3" imgW="6050280" imgH="6708648" progId="Visio.Drawing.6">
                  <p:embed/>
                  <p:pic>
                    <p:nvPicPr>
                      <p:cNvPr id="273412" name="Object 4">
                        <a:extLst>
                          <a:ext uri="{FF2B5EF4-FFF2-40B4-BE49-F238E27FC236}">
                            <a16:creationId xmlns:a16="http://schemas.microsoft.com/office/drawing/2014/main" id="{F4C57321-B940-6620-AD65-508209BA1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212" t="65695" r="18924" b="19055"/>
                      <a:stretch>
                        <a:fillRect/>
                      </a:stretch>
                    </p:blipFill>
                    <p:spPr bwMode="auto">
                      <a:xfrm>
                        <a:off x="6864485" y="2444752"/>
                        <a:ext cx="5181600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 descr="Bouquet">
            <a:extLst>
              <a:ext uri="{FF2B5EF4-FFF2-40B4-BE49-F238E27FC236}">
                <a16:creationId xmlns:a16="http://schemas.microsoft.com/office/drawing/2014/main" id="{43ACCAEE-7C63-02E8-AA38-B6AF22ED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05264"/>
            <a:ext cx="5791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If reset(t-1) then out(t)=0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else if load(t-1) then out(t)=in(t-1)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else if inc(t-1) then out(t)=out(t-1)+1 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else out(t)=out(t-1)</a:t>
            </a:r>
            <a:r>
              <a:rPr lang="en-US" altLang="en-US" sz="1400" b="1"/>
              <a:t> </a:t>
            </a: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273414" name="Rectangle 6">
            <a:extLst>
              <a:ext uri="{FF2B5EF4-FFF2-40B4-BE49-F238E27FC236}">
                <a16:creationId xmlns:a16="http://schemas.microsoft.com/office/drawing/2014/main" id="{022F0B77-1BDF-76E3-2D68-EA28D0CF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111" y="1466851"/>
            <a:ext cx="716280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45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800" u="sng" dirty="0">
                <a:latin typeface="Comic Sans MS" panose="030F0702030302020204" pitchFamily="66" charset="0"/>
              </a:rPr>
              <a:t>Needed:</a:t>
            </a:r>
            <a:r>
              <a:rPr lang="en-US" altLang="en-US" sz="1800" dirty="0">
                <a:latin typeface="Comic Sans MS" panose="030F0702030302020204" pitchFamily="66" charset="0"/>
              </a:rPr>
              <a:t> a storage device that can:</a:t>
            </a:r>
          </a:p>
          <a:p>
            <a:pPr algn="l">
              <a:spcBef>
                <a:spcPct val="45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(a) set its state to some base value</a:t>
            </a:r>
          </a:p>
          <a:p>
            <a:pPr algn="l">
              <a:spcBef>
                <a:spcPct val="45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(b) increment the state in every clock cycle</a:t>
            </a:r>
          </a:p>
          <a:p>
            <a:pPr algn="l">
              <a:spcBef>
                <a:spcPct val="45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(c) maintain its state (stop incrementing) over clock cycles</a:t>
            </a:r>
          </a:p>
          <a:p>
            <a:pPr algn="l">
              <a:spcBef>
                <a:spcPct val="45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(d) reset its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  <p:bldP spid="273413" grpId="0" autoUpdateAnimBg="0"/>
      <p:bldP spid="27341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144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Microsoft Visio Drawing</vt:lpstr>
      <vt:lpstr>Bit register</vt:lpstr>
      <vt:lpstr>Multi-bit register</vt:lpstr>
      <vt:lpstr>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Fadi shahroury</dc:creator>
  <cp:lastModifiedBy>Fadi shahroury</cp:lastModifiedBy>
  <cp:revision>2</cp:revision>
  <dcterms:created xsi:type="dcterms:W3CDTF">2023-11-15T06:30:57Z</dcterms:created>
  <dcterms:modified xsi:type="dcterms:W3CDTF">2023-11-15T07:20:13Z</dcterms:modified>
</cp:coreProperties>
</file>