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3" r:id="rId2"/>
    <p:sldId id="257" r:id="rId3"/>
    <p:sldId id="258" r:id="rId4"/>
    <p:sldId id="5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E321-C5B0-CD2C-1364-AF8BF2910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BBEFF-0AEE-0B68-0BEB-5778D1FD5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6023-C094-5AC0-E7BF-A1EB30A9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7261-6FC8-4E40-8AFD-144A3E03FE8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09830-D778-1220-817C-AEA50BC8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7DCD2-FAFB-1173-6944-9AACA4DE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E2DB-2E5B-430C-8F0D-AEF4BC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4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23AF-550E-686A-B693-D7641AE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D938B-B4AD-4818-3F3C-696325555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410A4-A355-37C1-A1C1-5EA6DFDE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7261-6FC8-4E40-8AFD-144A3E03FE8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0A905-620B-D3DE-4CAC-C192C4C7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A146D-2EA7-8B1F-D9D1-85F008FB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E2DB-2E5B-430C-8F0D-AEF4BC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0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2FDF5-5FEC-E557-9C99-AD2357D8C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3F3A0-65A1-26A0-18C5-D9DC42139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145A-80C1-415D-5339-43EFA8B1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7261-6FC8-4E40-8AFD-144A3E03FE8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89B7-64D1-5208-9D1E-7E72C247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BEA9-F471-9B9B-024B-077B0CA4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E2DB-2E5B-430C-8F0D-AEF4BC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1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7774861" cy="5278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830409"/>
            <a:ext cx="7813666" cy="11867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6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8607-0DD5-6472-E5EF-898BDBC8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7122-53FB-F647-E249-22B5FFF2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337A0-52CF-9BB8-4B00-0F56452F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7261-6FC8-4E40-8AFD-144A3E03FE8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CBD7E-1754-0463-2586-2ECBD7E9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98BD6-0798-781D-7C93-290B4AA0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E2DB-2E5B-430C-8F0D-AEF4BC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1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64D2-81FD-00D7-FB7E-1FD42897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331FC-862A-0400-C9D7-09DC3F0CF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6A6F2-428E-D517-E9B2-320C5745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7261-6FC8-4E40-8AFD-144A3E03FE8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8A0B9-7ADE-0FF9-E84A-10B1B088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6A2A3-43A0-A577-E8C4-CD18F946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E2DB-2E5B-430C-8F0D-AEF4BC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7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EFFE-5932-78C1-8339-30C8C380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DCBE3-8993-DD5F-D677-59121CC1D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D7542-433F-389C-487A-FF68DBD4D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4271F-B52D-E707-BC10-58FA3669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7261-6FC8-4E40-8AFD-144A3E03FE8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3E02A-73F0-CB51-AF3D-0DF34BC3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19F35-3A01-1534-03A0-D9B44612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E2DB-2E5B-430C-8F0D-AEF4BC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3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E94E-FC09-8F11-8AF4-FD30CDBF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8085C-0A7C-B79B-A273-05EBEEAA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53F90-78C3-F554-6F71-272AF1893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A3EE3-E80A-2725-D775-E6E7A1941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27987-8BA9-0DA0-5D33-26E11CF72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168BE-8898-B4FF-B22A-E1944153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7261-6FC8-4E40-8AFD-144A3E03FE8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E1CEE-E459-E76B-78D9-D629B1D3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231F5-7346-A20D-9297-45472ECA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E2DB-2E5B-430C-8F0D-AEF4BC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3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1E0D-2939-146D-4527-DF33A98D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030B8-781A-E891-FAFD-21459E4E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7261-6FC8-4E40-8AFD-144A3E03FE8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12ED6-3C38-CDDC-7F24-02EC2837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81B11-B81A-871D-2B5E-348B0745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E2DB-2E5B-430C-8F0D-AEF4BC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54053-C8D7-65B6-A7BA-7E4C4DE2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7261-6FC8-4E40-8AFD-144A3E03FE8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0C5F2-DE62-9986-6642-66E816D3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CEA13-648A-A1F0-2550-BCB6BA24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E2DB-2E5B-430C-8F0D-AEF4BC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1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318C-55D6-76D8-C40A-4CE6CF7F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32786-9F88-212F-A042-F575DEEFB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D7819-1196-19FF-3EC8-04D419C3E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7B483-CD1D-A291-7317-D76A4D6E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7261-6FC8-4E40-8AFD-144A3E03FE8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605CC-DD01-4600-6BBA-2A1B7397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4EB6B-B81D-52EA-97DD-FE38082F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E2DB-2E5B-430C-8F0D-AEF4BC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1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6C89-CC16-3F65-CB5E-9E916DC1F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638DE-841B-9B0B-38DF-0B08EEE1D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AC19D-41DE-1EE9-CEB7-22E32D8E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A9101-9159-AD2B-8684-FF888E05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7261-6FC8-4E40-8AFD-144A3E03FE8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441D4-C106-FC80-B861-1EB15894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A90ED-BFA2-386F-2F32-A5A0A9EF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E2DB-2E5B-430C-8F0D-AEF4BC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5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9BDC4-F682-2C97-ED4C-5D2C5964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4DD0A-EB22-2C69-64B2-58EC64DF8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4CB54-4EEE-2499-DAA1-5E01C0386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17261-6FC8-4E40-8AFD-144A3E03FE8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C42E1-405C-BF3A-607A-29231F352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6A6C-74AD-E253-44FA-351692EE1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4E2DB-2E5B-430C-8F0D-AEF4BC557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Hack ALU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81000" y="3558905"/>
          <a:ext cx="4468796" cy="3035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448300" imgH="4381500" progId="Visio.Drawing.6">
                  <p:embed/>
                </p:oleObj>
              </mc:Choice>
              <mc:Fallback>
                <p:oleObj r:id="rId2" imgW="5448300" imgH="4381500" progId="Visio.Drawing.6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862" t="20767" r="8040" b="818"/>
                      <a:stretch>
                        <a:fillRect/>
                      </a:stretch>
                    </p:blipFill>
                    <p:spPr bwMode="auto">
                      <a:xfrm>
                        <a:off x="381000" y="3558905"/>
                        <a:ext cx="4468796" cy="3035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535033" y="2019987"/>
          <a:ext cx="2725301" cy="4359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7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zx</a:t>
                      </a:r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nx</a:t>
                      </a:r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zy</a:t>
                      </a:r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ny</a:t>
                      </a:r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f</a:t>
                      </a:r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no</a:t>
                      </a:r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out</a:t>
                      </a:r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000090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000090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000090"/>
                          </a:solidFill>
                          <a:latin typeface="Consolas"/>
                          <a:cs typeface="Consolas"/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000090"/>
                          </a:solidFill>
                          <a:latin typeface="Consolas"/>
                          <a:cs typeface="Consolas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000090"/>
                          </a:solidFill>
                          <a:latin typeface="Consolas"/>
                          <a:cs typeface="Consolas"/>
                        </a:rPr>
                        <a:t>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000090"/>
                          </a:solidFill>
                          <a:latin typeface="Consolas"/>
                          <a:cs typeface="Consolas"/>
                        </a:rPr>
                        <a:t>!x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000090"/>
                          </a:solidFill>
                          <a:latin typeface="Consolas"/>
                          <a:cs typeface="Consolas"/>
                        </a:rPr>
                        <a:t>!y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000090"/>
                          </a:solidFill>
                          <a:latin typeface="Consolas"/>
                          <a:cs typeface="Consolas"/>
                        </a:rPr>
                        <a:t>-x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000090"/>
                          </a:solidFill>
                          <a:latin typeface="Consolas"/>
                          <a:cs typeface="Consolas"/>
                        </a:rPr>
                        <a:t>-y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000090"/>
                          </a:solidFill>
                          <a:latin typeface="Consolas"/>
                          <a:cs typeface="Consolas"/>
                        </a:rPr>
                        <a:t>x+1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000090"/>
                          </a:solidFill>
                          <a:latin typeface="Consolas"/>
                          <a:cs typeface="Consolas"/>
                        </a:rPr>
                        <a:t>y+1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he-IL" sz="1400" b="0" dirty="0">
                          <a:latin typeface="Consolas"/>
                          <a:cs typeface="Consolas"/>
                        </a:rPr>
                        <a:t>0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he-IL" sz="1400" b="0" dirty="0">
                          <a:latin typeface="Consolas"/>
                          <a:cs typeface="Consolas"/>
                        </a:rPr>
                        <a:t>0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he-IL" sz="1400" b="0" dirty="0">
                          <a:latin typeface="Consolas"/>
                          <a:cs typeface="Consolas"/>
                        </a:rPr>
                        <a:t>1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he-IL" sz="1400" b="0" dirty="0">
                          <a:latin typeface="Consolas"/>
                          <a:cs typeface="Consolas"/>
                        </a:rPr>
                        <a:t>1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he-IL" sz="1400" b="0" dirty="0">
                          <a:latin typeface="Consolas"/>
                          <a:cs typeface="Consolas"/>
                        </a:rPr>
                        <a:t>1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he-IL" sz="1400" b="0" dirty="0">
                          <a:latin typeface="Consolas"/>
                          <a:cs typeface="Consolas"/>
                        </a:rPr>
                        <a:t>0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000090"/>
                          </a:solidFill>
                          <a:latin typeface="Consolas"/>
                          <a:cs typeface="Consolas"/>
                        </a:rPr>
                        <a:t>x-1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000090"/>
                          </a:solidFill>
                          <a:latin typeface="Consolas"/>
                          <a:cs typeface="Consolas"/>
                        </a:rPr>
                        <a:t>y-1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000090"/>
                          </a:solidFill>
                          <a:latin typeface="Consolas"/>
                          <a:cs typeface="Consolas"/>
                        </a:rPr>
                        <a:t>x+y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000090"/>
                          </a:solidFill>
                          <a:latin typeface="Consolas"/>
                          <a:cs typeface="Consolas"/>
                        </a:rPr>
                        <a:t>x-y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000090"/>
                          </a:solidFill>
                          <a:latin typeface="Consolas"/>
                          <a:cs typeface="Consolas"/>
                        </a:rPr>
                        <a:t>y-x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000090"/>
                          </a:solidFill>
                          <a:latin typeface="Consolas"/>
                          <a:cs typeface="Consolas"/>
                        </a:rPr>
                        <a:t>x&amp;y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000090"/>
                          </a:solidFill>
                          <a:latin typeface="Consolas"/>
                          <a:cs typeface="Consolas"/>
                        </a:rPr>
                        <a:t>x|y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843601" y="1206170"/>
            <a:ext cx="4132242" cy="16559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To cause the ALU to compute a function, set the control bits to one of the binary combinations listed in the table.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42085" y="1367146"/>
            <a:ext cx="2030674" cy="518676"/>
            <a:chOff x="5769555" y="1765221"/>
            <a:chExt cx="2030674" cy="518676"/>
          </a:xfrm>
        </p:grpSpPr>
        <p:sp>
          <p:nvSpPr>
            <p:cNvPr id="16" name="Right Brace 15"/>
            <p:cNvSpPr/>
            <p:nvPr/>
          </p:nvSpPr>
          <p:spPr>
            <a:xfrm rot="16200000">
              <a:off x="6680704" y="1164373"/>
              <a:ext cx="208375" cy="2030674"/>
            </a:xfrm>
            <a:prstGeom prst="rightBrace">
              <a:avLst>
                <a:gd name="adj1" fmla="val 56904"/>
                <a:gd name="adj2" fmla="val 50000"/>
              </a:avLst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8559" y="1765221"/>
              <a:ext cx="1342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mic Sans MS"/>
                  <a:cs typeface="Comic Sans MS"/>
                </a:rPr>
                <a:t>control bits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1156825" y="3345609"/>
            <a:ext cx="2504832" cy="552912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184311" y="4781035"/>
            <a:ext cx="766607" cy="650630"/>
          </a:xfrm>
          <a:prstGeom prst="ellipse">
            <a:avLst/>
          </a:prstGeom>
          <a:noFill/>
          <a:ln w="25400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5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A40E09-65BE-902F-96F6-AB418F03460E}"/>
              </a:ext>
            </a:extLst>
          </p:cNvPr>
          <p:cNvSpPr txBox="1">
            <a:spLocks/>
          </p:cNvSpPr>
          <p:nvPr/>
        </p:nvSpPr>
        <p:spPr>
          <a:xfrm>
            <a:off x="838200" y="296614"/>
            <a:ext cx="7799284" cy="5772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Hack ALU operation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78D50A-11F4-75C3-7926-7A38F0988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6157"/>
              </p:ext>
            </p:extLst>
          </p:nvPr>
        </p:nvGraphicFramePr>
        <p:xfrm>
          <a:off x="3301625" y="1345393"/>
          <a:ext cx="6473099" cy="152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65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pre-setting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the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input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pre-setting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the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input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selecting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 between computing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&amp;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post-setting the output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Resulting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 ALU output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zx</a:t>
                      </a:r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nx</a:t>
                      </a:r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zy</a:t>
                      </a:r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ny</a:t>
                      </a:r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f</a:t>
                      </a:r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no</a:t>
                      </a:r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out</a:t>
                      </a:r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555">
                <a:tc>
                  <a:txBody>
                    <a:bodyPr/>
                    <a:lstStyle/>
                    <a:p>
                      <a:pPr algn="l"/>
                      <a:r>
                        <a:rPr lang="he-IL" sz="140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400" dirty="0">
                          <a:latin typeface="Consolas"/>
                          <a:cs typeface="Consolas"/>
                        </a:rPr>
                        <a:t>if zx</a:t>
                      </a:r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r>
                        <a:rPr lang="en-US" sz="1400" dirty="0">
                          <a:latin typeface="Consolas"/>
                          <a:cs typeface="Consolas"/>
                        </a:rPr>
                        <a:t> then</a:t>
                      </a:r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r>
                        <a:rPr lang="en-US" sz="1400" dirty="0">
                          <a:latin typeface="Consolas"/>
                          <a:cs typeface="Consolas"/>
                        </a:rPr>
                        <a:t> x=0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e-IL" sz="140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400" dirty="0">
                          <a:latin typeface="Consolas"/>
                          <a:cs typeface="Consolas"/>
                        </a:rPr>
                        <a:t>if nx</a:t>
                      </a:r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r>
                        <a:rPr lang="he-IL" sz="140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400" dirty="0">
                          <a:latin typeface="Consolas"/>
                          <a:cs typeface="Consolas"/>
                        </a:rPr>
                        <a:t>then</a:t>
                      </a:r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r>
                        <a:rPr lang="en-US" sz="1400" dirty="0">
                          <a:latin typeface="Consolas"/>
                          <a:cs typeface="Consolas"/>
                        </a:rPr>
                        <a:t> x=!x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e-IL" sz="140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400" dirty="0">
                          <a:latin typeface="Consolas"/>
                          <a:cs typeface="Consolas"/>
                        </a:rPr>
                        <a:t>if zy</a:t>
                      </a:r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r>
                        <a:rPr lang="en-US" sz="1400" dirty="0">
                          <a:latin typeface="Consolas"/>
                          <a:cs typeface="Consolas"/>
                        </a:rPr>
                        <a:t> then</a:t>
                      </a:r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r>
                        <a:rPr lang="en-US" sz="1400" dirty="0">
                          <a:latin typeface="Consolas"/>
                          <a:cs typeface="Consolas"/>
                        </a:rPr>
                        <a:t> y=0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e-IL" sz="140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400" dirty="0">
                          <a:latin typeface="Consolas"/>
                          <a:cs typeface="Consolas"/>
                        </a:rPr>
                        <a:t>if ny</a:t>
                      </a:r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r>
                        <a:rPr lang="he-IL" sz="140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400" dirty="0">
                          <a:latin typeface="Consolas"/>
                          <a:cs typeface="Consolas"/>
                        </a:rPr>
                        <a:t>then</a:t>
                      </a:r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r>
                        <a:rPr lang="en-US" sz="1400" dirty="0">
                          <a:latin typeface="Consolas"/>
                          <a:cs typeface="Consolas"/>
                        </a:rPr>
                        <a:t> y=!y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400" dirty="0">
                          <a:latin typeface="Consolas"/>
                          <a:cs typeface="Consolas"/>
                        </a:rPr>
                        <a:t>if</a:t>
                      </a:r>
                      <a:r>
                        <a:rPr lang="en-US" sz="1400" baseline="0" dirty="0">
                          <a:latin typeface="Consolas"/>
                          <a:cs typeface="Consolas"/>
                        </a:rPr>
                        <a:t> f</a:t>
                      </a:r>
                      <a:br>
                        <a:rPr lang="en-US" sz="1400" kern="1200" baseline="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Consolas"/>
                        </a:rPr>
                      </a:br>
                      <a:r>
                        <a:rPr lang="he-IL" sz="1400" kern="1200" baseline="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Consolas"/>
                        </a:rPr>
                        <a:t> </a:t>
                      </a:r>
                      <a:r>
                        <a:rPr lang="en-US" sz="1400" baseline="0" dirty="0">
                          <a:latin typeface="Consolas"/>
                          <a:cs typeface="Consolas"/>
                        </a:rPr>
                        <a:t>then out=x+y</a:t>
                      </a:r>
                      <a:br>
                        <a:rPr lang="en-US" sz="1400" baseline="0" dirty="0">
                          <a:latin typeface="Consolas"/>
                          <a:cs typeface="Consolas"/>
                        </a:rPr>
                      </a:br>
                      <a:r>
                        <a:rPr lang="en-US" sz="1400" baseline="0" dirty="0">
                          <a:latin typeface="Consolas"/>
                          <a:cs typeface="Consolas"/>
                        </a:rPr>
                        <a:t> else out=x&amp;y 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/>
                          <a:cs typeface="Consolas"/>
                        </a:rPr>
                        <a:t> if no</a:t>
                      </a:r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r>
                        <a:rPr lang="en-US" sz="1400" dirty="0">
                          <a:latin typeface="Consolas"/>
                          <a:cs typeface="Consolas"/>
                        </a:rPr>
                        <a:t> then</a:t>
                      </a:r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r>
                        <a:rPr lang="en-US" sz="1400" dirty="0">
                          <a:latin typeface="Consolas"/>
                          <a:cs typeface="Consolas"/>
                        </a:rPr>
                        <a:t> out=!out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r>
                        <a:rPr lang="en-US" sz="1400" dirty="0">
                          <a:latin typeface="Consolas"/>
                          <a:cs typeface="Consolas"/>
                        </a:rPr>
                        <a:t> out(x,y)=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AE52F47-5591-7DE7-F4C6-5BDBACE38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67941"/>
              </p:ext>
            </p:extLst>
          </p:nvPr>
        </p:nvGraphicFramePr>
        <p:xfrm>
          <a:off x="381000" y="3558905"/>
          <a:ext cx="4468796" cy="3035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448300" imgH="4381500" progId="Visio.Drawing.6">
                  <p:embed/>
                </p:oleObj>
              </mc:Choice>
              <mc:Fallback>
                <p:oleObj r:id="rId2" imgW="5448300" imgH="4381500" progId="Visio.Drawing.6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862" t="20767" r="8040" b="818"/>
                      <a:stretch>
                        <a:fillRect/>
                      </a:stretch>
                    </p:blipFill>
                    <p:spPr bwMode="auto">
                      <a:xfrm>
                        <a:off x="381000" y="3558905"/>
                        <a:ext cx="4468796" cy="3035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B519325-88CD-194D-047B-C81E4746F372}"/>
              </a:ext>
            </a:extLst>
          </p:cNvPr>
          <p:cNvSpPr txBox="1"/>
          <p:nvPr/>
        </p:nvSpPr>
        <p:spPr>
          <a:xfrm rot="352405">
            <a:off x="5904668" y="4899758"/>
            <a:ext cx="69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379971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E66-ADB5-5B19-57A5-FD755C8E2597}"/>
              </a:ext>
            </a:extLst>
          </p:cNvPr>
          <p:cNvSpPr txBox="1">
            <a:spLocks/>
          </p:cNvSpPr>
          <p:nvPr/>
        </p:nvSpPr>
        <p:spPr>
          <a:xfrm>
            <a:off x="838200" y="296614"/>
            <a:ext cx="7799284" cy="57727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Hack ALU operation</a:t>
            </a:r>
            <a:endParaRPr lang="en-US" dirty="0">
              <a:latin typeface="Consolas"/>
              <a:cs typeface="Consola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B31200-BE1F-574A-6BFB-9A17F82AF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65445"/>
              </p:ext>
            </p:extLst>
          </p:nvPr>
        </p:nvGraphicFramePr>
        <p:xfrm>
          <a:off x="821071" y="1010759"/>
          <a:ext cx="6473099" cy="5578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65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pre-setting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the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input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pre-setting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the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input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selecting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 between computing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&amp;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post-setting the output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Resulting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 ALU output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zx</a:t>
                      </a:r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nx</a:t>
                      </a:r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zy</a:t>
                      </a:r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ny</a:t>
                      </a:r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f</a:t>
                      </a:r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no</a:t>
                      </a:r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/>
                          <a:cs typeface="Consolas"/>
                        </a:rPr>
                        <a:t>out</a:t>
                      </a:r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555">
                <a:tc>
                  <a:txBody>
                    <a:bodyPr/>
                    <a:lstStyle/>
                    <a:p>
                      <a:pPr algn="l"/>
                      <a:r>
                        <a:rPr lang="he-IL" sz="140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400" dirty="0">
                          <a:latin typeface="Consolas"/>
                          <a:cs typeface="Consolas"/>
                        </a:rPr>
                        <a:t>if zx</a:t>
                      </a:r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r>
                        <a:rPr lang="en-US" sz="1400" dirty="0">
                          <a:latin typeface="Consolas"/>
                          <a:cs typeface="Consolas"/>
                        </a:rPr>
                        <a:t> then</a:t>
                      </a:r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r>
                        <a:rPr lang="en-US" sz="1400" dirty="0">
                          <a:latin typeface="Consolas"/>
                          <a:cs typeface="Consolas"/>
                        </a:rPr>
                        <a:t> x=0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e-IL" sz="140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400" dirty="0">
                          <a:latin typeface="Consolas"/>
                          <a:cs typeface="Consolas"/>
                        </a:rPr>
                        <a:t>if nx</a:t>
                      </a:r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r>
                        <a:rPr lang="he-IL" sz="140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400" dirty="0">
                          <a:latin typeface="Consolas"/>
                          <a:cs typeface="Consolas"/>
                        </a:rPr>
                        <a:t>then</a:t>
                      </a:r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r>
                        <a:rPr lang="en-US" sz="1400" dirty="0">
                          <a:latin typeface="Consolas"/>
                          <a:cs typeface="Consolas"/>
                        </a:rPr>
                        <a:t> x=!x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e-IL" sz="140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400" dirty="0">
                          <a:latin typeface="Consolas"/>
                          <a:cs typeface="Consolas"/>
                        </a:rPr>
                        <a:t>if zy</a:t>
                      </a:r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r>
                        <a:rPr lang="en-US" sz="1400" dirty="0">
                          <a:latin typeface="Consolas"/>
                          <a:cs typeface="Consolas"/>
                        </a:rPr>
                        <a:t> then</a:t>
                      </a:r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r>
                        <a:rPr lang="en-US" sz="1400" dirty="0">
                          <a:latin typeface="Consolas"/>
                          <a:cs typeface="Consolas"/>
                        </a:rPr>
                        <a:t> y=0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e-IL" sz="140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400" dirty="0">
                          <a:latin typeface="Consolas"/>
                          <a:cs typeface="Consolas"/>
                        </a:rPr>
                        <a:t>if ny</a:t>
                      </a:r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r>
                        <a:rPr lang="he-IL" sz="140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400" dirty="0">
                          <a:latin typeface="Consolas"/>
                          <a:cs typeface="Consolas"/>
                        </a:rPr>
                        <a:t>then</a:t>
                      </a:r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r>
                        <a:rPr lang="en-US" sz="1400" dirty="0">
                          <a:latin typeface="Consolas"/>
                          <a:cs typeface="Consolas"/>
                        </a:rPr>
                        <a:t> y=!y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e-IL" sz="140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400" dirty="0">
                          <a:latin typeface="Consolas"/>
                          <a:cs typeface="Consolas"/>
                        </a:rPr>
                        <a:t>if</a:t>
                      </a:r>
                      <a:r>
                        <a:rPr lang="en-US" sz="1400" baseline="0" dirty="0">
                          <a:latin typeface="Consolas"/>
                          <a:cs typeface="Consolas"/>
                        </a:rPr>
                        <a:t> f</a:t>
                      </a:r>
                      <a:br>
                        <a:rPr lang="en-US" sz="1400" kern="1200" baseline="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Consolas"/>
                        </a:rPr>
                      </a:br>
                      <a:r>
                        <a:rPr lang="he-IL" sz="1400" kern="1200" baseline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Consolas"/>
                        </a:rPr>
                        <a:t> </a:t>
                      </a:r>
                      <a:r>
                        <a:rPr lang="en-US" sz="1400" baseline="0" dirty="0">
                          <a:latin typeface="Consolas"/>
                          <a:cs typeface="Consolas"/>
                        </a:rPr>
                        <a:t>then out=x+y</a:t>
                      </a:r>
                      <a:br>
                        <a:rPr lang="en-US" sz="1400" baseline="0" dirty="0">
                          <a:latin typeface="Consolas"/>
                          <a:cs typeface="Consolas"/>
                        </a:rPr>
                      </a:br>
                      <a:r>
                        <a:rPr lang="en-US" sz="1400" baseline="0" dirty="0">
                          <a:latin typeface="Consolas"/>
                          <a:cs typeface="Consolas"/>
                        </a:rPr>
                        <a:t> else out=x&amp;y 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/>
                          <a:cs typeface="Consolas"/>
                        </a:rPr>
                        <a:t> if no</a:t>
                      </a:r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r>
                        <a:rPr lang="en-US" sz="1400" dirty="0">
                          <a:latin typeface="Consolas"/>
                          <a:cs typeface="Consolas"/>
                        </a:rPr>
                        <a:t> then</a:t>
                      </a:r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r>
                        <a:rPr lang="en-US" sz="1400" dirty="0">
                          <a:latin typeface="Consolas"/>
                          <a:cs typeface="Consolas"/>
                        </a:rPr>
                        <a:t> out=!out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br>
                        <a:rPr lang="en-US" sz="1400" dirty="0">
                          <a:latin typeface="Consolas"/>
                          <a:cs typeface="Consolas"/>
                        </a:rPr>
                      </a:br>
                      <a:r>
                        <a:rPr lang="en-US" sz="1400" dirty="0">
                          <a:latin typeface="Consolas"/>
                          <a:cs typeface="Consolas"/>
                        </a:rPr>
                        <a:t> out(x,y)=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!x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!y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-x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-y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x+1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y+1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he-IL" sz="1400" b="0" dirty="0">
                          <a:latin typeface="Consolas"/>
                          <a:cs typeface="Consolas"/>
                        </a:rPr>
                        <a:t>0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he-IL" sz="1400" b="0" dirty="0">
                          <a:latin typeface="Consolas"/>
                          <a:cs typeface="Consolas"/>
                        </a:rPr>
                        <a:t>0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he-IL" sz="1400" b="0" dirty="0">
                          <a:latin typeface="Consolas"/>
                          <a:cs typeface="Consolas"/>
                        </a:rPr>
                        <a:t>1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he-IL" sz="1400" b="0" dirty="0">
                          <a:latin typeface="Consolas"/>
                          <a:cs typeface="Consolas"/>
                        </a:rPr>
                        <a:t>1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he-IL" sz="1400" b="0" dirty="0">
                          <a:latin typeface="Consolas"/>
                          <a:cs typeface="Consolas"/>
                        </a:rPr>
                        <a:t>1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he-IL" sz="1400" b="0" dirty="0">
                          <a:latin typeface="Consolas"/>
                          <a:cs typeface="Consolas"/>
                        </a:rPr>
                        <a:t>0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x-1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y-1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x+y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x-y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y-x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x&amp;y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5234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400" b="0" dirty="0">
                          <a:latin typeface="Consolas"/>
                          <a:cs typeface="Consolas"/>
                        </a:rPr>
                        <a:t>x|y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48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Hack ALU output control bits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854889" y="1142202"/>
          <a:ext cx="4468796" cy="3035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448300" imgH="4381500" progId="Visio.Drawing.6">
                  <p:embed/>
                </p:oleObj>
              </mc:Choice>
              <mc:Fallback>
                <p:oleObj r:id="rId2" imgW="5448300" imgH="4381500" progId="Visio.Drawing.6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862" t="20767" r="8040" b="818"/>
                      <a:stretch>
                        <a:fillRect/>
                      </a:stretch>
                    </p:blipFill>
                    <p:spPr bwMode="auto">
                      <a:xfrm>
                        <a:off x="854889" y="1142202"/>
                        <a:ext cx="4468796" cy="3035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837613" y="4598807"/>
            <a:ext cx="6770228" cy="1570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68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ts val="168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ts val="168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68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68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2" indent="0">
              <a:lnSpc>
                <a:spcPct val="110000"/>
              </a:lnSpc>
              <a:spcBef>
                <a:spcPts val="1080"/>
              </a:spcBef>
              <a:buSzPct val="120000"/>
              <a:buNone/>
            </a:pPr>
            <a:r>
              <a:rPr lang="en-US" sz="1600" dirty="0">
                <a:latin typeface="Consolas"/>
                <a:cs typeface="Consolas"/>
              </a:rPr>
              <a:t>if (out == 0) then zr = 1, else zr = 0</a:t>
            </a:r>
          </a:p>
          <a:p>
            <a:pPr marL="87312" indent="0">
              <a:lnSpc>
                <a:spcPct val="110000"/>
              </a:lnSpc>
              <a:spcBef>
                <a:spcPts val="1080"/>
              </a:spcBef>
              <a:buSzPct val="120000"/>
              <a:buNone/>
            </a:pPr>
            <a:r>
              <a:rPr lang="en-US" sz="1600" dirty="0">
                <a:latin typeface="Consolas"/>
                <a:cs typeface="Consolas"/>
              </a:rPr>
              <a:t>if (out &lt; 0)  then ng = 1, else ng = 0</a:t>
            </a:r>
            <a:br>
              <a:rPr lang="en-US" sz="1600" dirty="0">
                <a:latin typeface="Consolas"/>
                <a:cs typeface="Consolas"/>
              </a:rPr>
            </a:br>
            <a:endParaRPr lang="en-US" sz="1600" dirty="0">
              <a:latin typeface="Consolas"/>
              <a:cs typeface="Consolas"/>
            </a:endParaRPr>
          </a:p>
          <a:p>
            <a:pPr marL="87312" indent="0">
              <a:lnSpc>
                <a:spcPct val="110000"/>
              </a:lnSpc>
              <a:spcBef>
                <a:spcPts val="800"/>
              </a:spcBef>
              <a:buSzPct val="120000"/>
              <a:buNone/>
            </a:pPr>
            <a:r>
              <a:rPr lang="en-US" sz="1800" dirty="0">
                <a:latin typeface="Times New Roman"/>
                <a:cs typeface="Times New Roman"/>
              </a:rPr>
              <a:t>These two control bits will come into play when we build the complete computer’s architecture.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415508" y="3672354"/>
            <a:ext cx="1160586" cy="57245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6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612</Words>
  <Application>Microsoft Office PowerPoint</Application>
  <PresentationFormat>Widescreen</PresentationFormat>
  <Paragraphs>307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Consolas</vt:lpstr>
      <vt:lpstr>Times New Roman</vt:lpstr>
      <vt:lpstr>Office Theme</vt:lpstr>
      <vt:lpstr>Microsoft Visio 2000/2002 Drawing</vt:lpstr>
      <vt:lpstr>The Hack ALU</vt:lpstr>
      <vt:lpstr>PowerPoint Presentation</vt:lpstr>
      <vt:lpstr>PowerPoint Presentation</vt:lpstr>
      <vt:lpstr>The Hack ALU output control bits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Fadi shahroury</dc:creator>
  <cp:lastModifiedBy>Fadi shahroury</cp:lastModifiedBy>
  <cp:revision>2</cp:revision>
  <dcterms:created xsi:type="dcterms:W3CDTF">2023-11-08T07:05:32Z</dcterms:created>
  <dcterms:modified xsi:type="dcterms:W3CDTF">2023-11-08T07:18:02Z</dcterms:modified>
</cp:coreProperties>
</file>