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42" r:id="rId3"/>
    <p:sldId id="471" r:id="rId4"/>
    <p:sldId id="407" r:id="rId5"/>
    <p:sldId id="449" r:id="rId6"/>
    <p:sldId id="410" r:id="rId7"/>
    <p:sldId id="451" r:id="rId8"/>
    <p:sldId id="452" r:id="rId9"/>
    <p:sldId id="489" r:id="rId10"/>
    <p:sldId id="454" r:id="rId11"/>
    <p:sldId id="455" r:id="rId12"/>
    <p:sldId id="457" r:id="rId13"/>
    <p:sldId id="458" r:id="rId14"/>
    <p:sldId id="45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DEF5-8B40-4096-8019-1B8B5757B1D7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78C3-B7D7-4048-AE2C-D84457D0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0997F09D-FAE7-E9E8-EECD-CAAD1DB9E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1333A-145B-4D81-A609-AD253BBF5A26}" type="slidenum">
              <a:rPr lang="he-IL" altLang="zh-TW" sz="1100">
                <a:latin typeface="Times New Roman" panose="02020603050405020304" pitchFamily="18" charset="0"/>
              </a:rPr>
              <a:pPr/>
              <a:t>2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52D86F4-4731-C608-390F-BCF50F6C8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E20152A-1890-CCA1-7CC4-9F65B0E8E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ABD1C082-3DE4-1F98-576A-13FA40DD2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78104B-0039-4A25-A0B9-440B19264E36}" type="slidenum">
              <a:rPr lang="he-IL" altLang="zh-TW" sz="1100">
                <a:latin typeface="Times New Roman" panose="02020603050405020304" pitchFamily="18" charset="0"/>
              </a:rPr>
              <a:pPr/>
              <a:t>12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98446E0-D842-4850-E665-CB032BC4F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0E852B5-413D-E3BF-1369-41EA93AF9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2A030A89-0439-16CC-6FBF-DD8156DDE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3B50FF-F4A3-460B-A3D5-A4642F97ADA6}" type="slidenum">
              <a:rPr lang="he-IL" altLang="zh-TW" sz="1100">
                <a:latin typeface="Times New Roman" panose="02020603050405020304" pitchFamily="18" charset="0"/>
              </a:rPr>
              <a:pPr/>
              <a:t>13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0FC5F36-6464-39FE-0DE0-A86D6D9C4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57899A6-BECF-520A-53F7-D09685CC0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>
            <a:extLst>
              <a:ext uri="{FF2B5EF4-FFF2-40B4-BE49-F238E27FC236}">
                <a16:creationId xmlns:a16="http://schemas.microsoft.com/office/drawing/2014/main" id="{19C4AA3E-15C7-3707-8CA2-0EAF675CF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4DD5A-8C80-4396-A0F2-D519C0346AD3}" type="slidenum">
              <a:rPr lang="he-IL" altLang="zh-TW" sz="1100">
                <a:latin typeface="Times New Roman" panose="02020603050405020304" pitchFamily="18" charset="0"/>
              </a:rPr>
              <a:pPr/>
              <a:t>14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CE18A6F-56B2-867A-7367-79688FAB3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DAC2226-CE4E-1366-A071-D3510AFB6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9C9D85FD-2019-1F3F-5946-2ABF52427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EAC36-6750-47A2-AC55-F8922BB8AC79}" type="slidenum">
              <a:rPr lang="he-IL" altLang="zh-TW" sz="1100">
                <a:latin typeface="Times New Roman" panose="02020603050405020304" pitchFamily="18" charset="0"/>
              </a:rPr>
              <a:pPr/>
              <a:t>4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E43E646-D3FE-7340-E31E-831BB20C3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C7B2288-3DED-77C3-97AA-3EAE850DD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>
            <a:extLst>
              <a:ext uri="{FF2B5EF4-FFF2-40B4-BE49-F238E27FC236}">
                <a16:creationId xmlns:a16="http://schemas.microsoft.com/office/drawing/2014/main" id="{D67A4F1B-6BD5-A7FE-5F91-E2CF8BD23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1528B5-DB2D-42F2-9534-8984221D49CB}" type="slidenum">
              <a:rPr lang="he-IL" altLang="zh-TW" sz="1100">
                <a:latin typeface="Times New Roman" panose="02020603050405020304" pitchFamily="18" charset="0"/>
              </a:rPr>
              <a:pPr/>
              <a:t>5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7717869-7848-C053-F5A0-0CC7C5C3C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8F10EA9-26C3-0CE7-C66C-91F391931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71C1C28A-65BC-8D08-FA3F-8F389C62D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D0BE16-3921-47BF-B35D-D51EA383BD8B}" type="slidenum">
              <a:rPr lang="he-IL" altLang="zh-TW" sz="1100">
                <a:latin typeface="Times New Roman" panose="02020603050405020304" pitchFamily="18" charset="0"/>
              </a:rPr>
              <a:pPr/>
              <a:t>6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65AE919-69E2-B713-2188-B4E6AFF69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1DB85E3-495D-EA6D-AD52-61F744A6C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F8AE6E20-AC2F-A663-CD28-294CE726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73C5D-2329-4A75-9EA4-52FCB7E25A6B}" type="slidenum">
              <a:rPr lang="he-IL" altLang="zh-TW" sz="1100">
                <a:latin typeface="Times New Roman" panose="02020603050405020304" pitchFamily="18" charset="0"/>
              </a:rPr>
              <a:pPr/>
              <a:t>7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EB8618A-18FA-0CEB-B051-8BC84D45F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C01AE87-CFD5-1EEB-A9E0-5F27B84C4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88E3F4FE-3019-C30C-0A20-044A72D7C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431A08-FED6-4FD1-BF9C-6573E1B647A8}" type="slidenum">
              <a:rPr lang="he-IL" altLang="zh-TW" sz="1100">
                <a:latin typeface="Times New Roman" panose="02020603050405020304" pitchFamily="18" charset="0"/>
              </a:rPr>
              <a:pPr/>
              <a:t>8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1D6BFD0-E1BA-0856-3B41-493CCFA47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A09A0F5-0573-C3B9-F546-807F11536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43B0046F-CF26-D581-B8CA-D78D4A431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3B2CB-8CC4-4A07-8421-A41EE00EA08F}" type="slidenum">
              <a:rPr lang="he-IL" altLang="zh-TW" sz="1100">
                <a:latin typeface="Times New Roman" panose="02020603050405020304" pitchFamily="18" charset="0"/>
              </a:rPr>
              <a:pPr/>
              <a:t>9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5CB53FD-80A2-D011-1E1D-CFD5485A9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070C397-6E68-3C0F-DCA8-CCF7AF971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3D6D8C53-B8F9-CA5D-D450-B027D6985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BCB45-2F84-46A3-9E1C-5BC5272CB589}" type="slidenum">
              <a:rPr lang="he-IL" altLang="zh-TW" sz="1100">
                <a:latin typeface="Times New Roman" panose="02020603050405020304" pitchFamily="18" charset="0"/>
              </a:rPr>
              <a:pPr/>
              <a:t>10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33C9394-65CF-3DDA-AD10-A822E55773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D97032B-1BFB-6D8A-92E2-A1A65E1DA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AD11935D-ECDB-9141-EA66-FFA86CF68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36A060-6D7F-43EC-8787-3E815ABBFA77}" type="slidenum">
              <a:rPr lang="he-IL" altLang="zh-TW" sz="1100">
                <a:latin typeface="Times New Roman" panose="02020603050405020304" pitchFamily="18" charset="0"/>
              </a:rPr>
              <a:pPr/>
              <a:t>11</a:t>
            </a:fld>
            <a:endParaRPr lang="en-US" altLang="zh-TW" sz="11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497C474-4580-9FD0-3F7F-BCBDE1EE0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F294EC8-2B7E-859F-3F3E-D72DCCE3F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F85-F258-50C4-6A6C-96B0323A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FD88E-0555-3236-7F77-46469C91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E577-2A03-0BCF-9970-9B6CD0F9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78FA-906F-82AE-9EF0-25666161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87EE-61D0-8365-2B25-A761169A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50BC-AC36-29DD-8885-23822EA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AADDA-34B7-3D31-20F8-C0EF24BC9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74F8-36DE-D290-3D61-3818343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A69F-5BFD-0287-D226-D11A3E9C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2544-7981-4F4B-0774-A1C3447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C710C-A99E-2A3A-D241-79AD803BC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BA63-E510-2C4E-A7CC-3252A54B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30CC-808D-86B7-DD7B-AC9429A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ABA7-2009-EB9D-B105-76F226F4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DE39-089C-13A9-AC4B-09A747DD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0E8-C2FF-B36E-A0F2-D7728CA9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7574-B261-E553-BA2E-B22C0EA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F01D-AEDC-0BA7-761E-79543D5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B62-1E1F-303E-11DC-B277599D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8DF9-9FF3-EE0F-9D8C-69D9675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DB11-F76F-12E1-B57C-45D7EE22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75D6-1D8B-D056-10D9-42F4D4EE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7E67-09F0-CABC-147A-F35F195A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BC59-1473-DDCA-018D-B051FB57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2E1D-B7A7-5D17-F9D4-3119CB2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4D7-4438-FE07-1FF9-340A90D8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58A0-9D4C-A0F1-1084-B59E0B7BB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6979-4D7E-99CB-4DE6-10C0D3B6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8774-E372-532C-5658-F7656B35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2CAF4-4D91-78E7-929A-D0197A88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0AF5-E6A7-00EA-31D4-AE59C0F1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1CCA-12EC-F8B1-BF5E-5A392E92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B00-B6DF-4A2E-EE37-02CF531F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345B-CC06-7028-11D3-A457AD21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DAFE2-18A5-470A-4DB5-ED2E3AC84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91AD2-7442-1BFE-AE57-BC732DD8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6D0A9-ECC1-1420-F667-0E8D88C0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F283-7DC3-6377-323C-4745A616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8DDD-B327-1F0B-5FE4-A8F386EF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7878-A71D-C015-BC7F-9AEABFCD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438BE-8C0D-F68D-E170-CCF25BB4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F60E-77A4-BCC0-C684-97F3B0E7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7252B-A54E-3087-E3F6-0746DA60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4E18B-B974-273F-31D2-0957D601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B0CCE-F981-3302-1C2D-5BCA9AEF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4AC7-96BB-A500-80DA-8CBDDDCC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220-D9E8-6C20-72EF-4B66EF4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DB9F-B05C-D2D6-2F01-E370218F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ECEC-9AFC-A58D-945E-DD04D644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2A4A-B4F5-86CC-9A1C-6FEBB2AB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BB80-E07A-C8AD-4559-34D66A8D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E35EC-D8C2-4490-BBCC-72FBAF37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B252-D90A-E395-1A3C-23F53F68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96CA5-01F7-40B8-1558-040D6AE5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441CC-81E8-7857-50F6-5EAA29B2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C429-02DC-D48F-9858-AB8BAE18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3D15-1396-EE48-4B10-0DC0C2D2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D38C-3BA9-BFCF-5359-6D18657A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FCDBF-7B65-4FC6-F636-4F8BF20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8F5A-75D5-6282-0E1E-E52411FA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515A-5B43-120C-8FFF-2914EAF5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97D5-29FF-49FD-BC23-D301E7AA0C0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390F-E299-6483-98AB-8F8850A4A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5014-0D6F-FCAD-22C6-C0B39BE2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0E7DB-D5C5-47FD-9A05-CD221546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5DA168-8AD8-CF9A-3658-438AB011D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0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F65606-61DD-AB7C-FF8B-830DE77EE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-30163"/>
            <a:ext cx="1051560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A-instruction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40312AAD-2CC8-4CE2-1D74-DAA22769F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447800"/>
            <a:ext cx="12954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2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@</a:t>
            </a:r>
            <a:r>
              <a:rPr lang="en-US" altLang="zh-TW" sz="2400" i="1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value  </a:t>
            </a:r>
            <a:endParaRPr lang="en-US" altLang="zh-TW" sz="1800" b="1">
              <a:solidFill>
                <a:srgbClr val="000000"/>
              </a:solidFill>
              <a:latin typeface="Courier New" charset="0"/>
              <a:ea typeface="新細明體" charset="0"/>
              <a:cs typeface="Times New Roman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00E50E74-3029-68BD-784C-4A60A840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3886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</a:pPr>
            <a:r>
              <a:rPr lang="en-US" altLang="zh-TW" sz="1800" i="1">
                <a:ea typeface="新細明體" panose="02020500000000000000" pitchFamily="18" charset="-120"/>
              </a:rPr>
              <a:t>value</a:t>
            </a:r>
            <a:r>
              <a:rPr lang="en-US" altLang="zh-TW" sz="1800">
                <a:ea typeface="新細明體" panose="02020500000000000000" pitchFamily="18" charset="-120"/>
              </a:rPr>
              <a:t> is a non-negative decimal number  &lt;= 2</a:t>
            </a:r>
            <a:r>
              <a:rPr lang="en-US" altLang="zh-TW" sz="1800" baseline="30000">
                <a:ea typeface="新細明體" panose="02020500000000000000" pitchFamily="18" charset="-120"/>
              </a:rPr>
              <a:t>15</a:t>
            </a:r>
            <a:r>
              <a:rPr lang="en-US" altLang="zh-TW" sz="1800">
                <a:ea typeface="新細明體" panose="02020500000000000000" pitchFamily="18" charset="-120"/>
              </a:rPr>
              <a:t>-1 or</a:t>
            </a:r>
          </a:p>
          <a:p>
            <a:pPr>
              <a:spcAft>
                <a:spcPct val="70000"/>
              </a:spcAft>
              <a:buSzPct val="85000"/>
            </a:pPr>
            <a:r>
              <a:rPr lang="en-US" altLang="zh-TW" sz="1800">
                <a:ea typeface="新細明體" panose="02020500000000000000" pitchFamily="18" charset="-120"/>
              </a:rPr>
              <a:t>A symbol referring to such a constant</a:t>
            </a:r>
          </a:p>
          <a:p>
            <a:pPr>
              <a:spcAft>
                <a:spcPct val="70000"/>
              </a:spcAft>
              <a:buSzPct val="85000"/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8118C9BE-5846-83F9-9885-CA5BD224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447800"/>
            <a:ext cx="12954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2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0</a:t>
            </a:r>
            <a:r>
              <a:rPr lang="en-US" altLang="zh-TW" sz="2400" i="1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value  </a:t>
            </a:r>
            <a:endParaRPr lang="en-US" altLang="zh-TW" sz="1800" b="1">
              <a:solidFill>
                <a:srgbClr val="000000"/>
              </a:solidFill>
              <a:latin typeface="Courier New" charset="0"/>
              <a:ea typeface="新細明體" charset="0"/>
              <a:cs typeface="Times New Roman" charset="0"/>
            </a:endParaRP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FDCDD58C-6D1F-2D7F-F34E-1FD9155A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2063750"/>
            <a:ext cx="3886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</a:pPr>
            <a:r>
              <a:rPr lang="en-US" altLang="zh-TW" sz="1800" i="1">
                <a:ea typeface="新細明體" panose="02020500000000000000" pitchFamily="18" charset="-120"/>
              </a:rPr>
              <a:t>value</a:t>
            </a:r>
            <a:r>
              <a:rPr lang="en-US" altLang="zh-TW" sz="1800">
                <a:ea typeface="新細明體" panose="02020500000000000000" pitchFamily="18" charset="-120"/>
              </a:rPr>
              <a:t> is a 15-bit binary number</a:t>
            </a:r>
          </a:p>
          <a:p>
            <a:pPr>
              <a:spcAft>
                <a:spcPct val="70000"/>
              </a:spcAft>
              <a:buSzPct val="85000"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7B35656-8788-3922-A56A-385DA61D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838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symbolic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0F119D7-28A6-27A7-75DA-EB89F5A8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8763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binary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44041" name="Text Box 3">
            <a:extLst>
              <a:ext uri="{FF2B5EF4-FFF2-40B4-BE49-F238E27FC236}">
                <a16:creationId xmlns:a16="http://schemas.microsoft.com/office/drawing/2014/main" id="{66624230-FC10-A043-C2A5-F0BF2914B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59338"/>
            <a:ext cx="12954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2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@</a:t>
            </a:r>
            <a:r>
              <a:rPr lang="en-US" altLang="zh-TW" sz="2400" i="1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21</a:t>
            </a:r>
            <a:endParaRPr lang="en-US" altLang="zh-TW" sz="1800" b="1">
              <a:solidFill>
                <a:srgbClr val="000000"/>
              </a:solidFill>
              <a:latin typeface="Courier New" charset="0"/>
              <a:ea typeface="新細明體" charset="0"/>
              <a:cs typeface="Times New Roman" charset="0"/>
            </a:endParaRPr>
          </a:p>
        </p:txBody>
      </p:sp>
      <p:sp>
        <p:nvSpPr>
          <p:cNvPr id="44042" name="Text Box 3">
            <a:extLst>
              <a:ext uri="{FF2B5EF4-FFF2-40B4-BE49-F238E27FC236}">
                <a16:creationId xmlns:a16="http://schemas.microsoft.com/office/drawing/2014/main" id="{80B76EB1-8C41-9AFC-9F9E-17558FE1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914900"/>
            <a:ext cx="409575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2400" b="1">
                <a:solidFill>
                  <a:srgbClr val="C00000"/>
                </a:solidFill>
                <a:latin typeface="Courier New" charset="0"/>
                <a:ea typeface="新細明體" charset="0"/>
                <a:cs typeface="Times New Roman" charset="0"/>
              </a:rPr>
              <a:t>0</a:t>
            </a:r>
            <a:r>
              <a:rPr lang="en-US" altLang="zh-TW" sz="2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000 0000 0001 0101</a:t>
            </a:r>
            <a:endParaRPr lang="en-US" altLang="zh-TW" sz="1800" b="1">
              <a:solidFill>
                <a:srgbClr val="000000"/>
              </a:solidFill>
              <a:latin typeface="Courier New" charset="0"/>
              <a:ea typeface="新細明體" charset="0"/>
              <a:cs typeface="Times New Roman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99C5A28-E1D4-0675-166A-C73C77FC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114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Example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76F41A1-7211-B38E-CE1D-ABC3CDDD1542}"/>
              </a:ext>
            </a:extLst>
          </p:cNvPr>
          <p:cNvCxnSpPr/>
          <p:nvPr/>
        </p:nvCxnSpPr>
        <p:spPr bwMode="auto">
          <a:xfrm>
            <a:off x="5781675" y="1066800"/>
            <a:ext cx="0" cy="50292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73C9E33-C642-7222-35F1-8A89C00E7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43903"/>
            <a:ext cx="1051560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C-instruction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46083" name="Text Box 6">
            <a:extLst>
              <a:ext uri="{FF2B5EF4-FFF2-40B4-BE49-F238E27FC236}">
                <a16:creationId xmlns:a16="http://schemas.microsoft.com/office/drawing/2014/main" id="{D2FBFAC2-7432-60CD-8715-0CB579DE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446213"/>
            <a:ext cx="33147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2400" b="1" i="1">
                <a:solidFill>
                  <a:srgbClr val="C00000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24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 = </a:t>
            </a:r>
            <a:r>
              <a:rPr lang="en-US" altLang="zh-TW" sz="24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comp ; </a:t>
            </a:r>
            <a:r>
              <a:rPr lang="en-US" altLang="zh-TW" sz="2400" b="1" i="1">
                <a:solidFill>
                  <a:srgbClr val="006600"/>
                </a:solidFill>
                <a:latin typeface="Times New Roman" charset="0"/>
                <a:ea typeface="新細明體" charset="0"/>
                <a:cs typeface="Times New Roman" charset="0"/>
              </a:rPr>
              <a:t>jump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1568FD7F-AFC4-93C6-9B0A-7814E3A9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463675"/>
            <a:ext cx="40386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1800" b="1">
                <a:latin typeface="Courier New" charset="0"/>
                <a:ea typeface="新細明體" charset="0"/>
              </a:rPr>
              <a:t>111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A 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4 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5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6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2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3</a:t>
            </a:r>
            <a:endParaRPr lang="en-US" altLang="zh-TW" sz="1800" b="1">
              <a:solidFill>
                <a:srgbClr val="006600"/>
              </a:solidFill>
              <a:latin typeface="Courier New" charset="0"/>
              <a:ea typeface="新細明體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34BBFB7-1E12-3C20-C991-AA18A5B1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838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symbolic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6E8D30C-E6CC-931F-EA0E-0FD0D9C7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8763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binary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40DABB3-24F1-1076-D9DC-636A55D2EFFB}"/>
              </a:ext>
            </a:extLst>
          </p:cNvPr>
          <p:cNvGrpSpPr>
            <a:grpSpLocks/>
          </p:cNvGrpSpPr>
          <p:nvPr/>
        </p:nvGrpSpPr>
        <p:grpSpPr bwMode="auto">
          <a:xfrm>
            <a:off x="6003926" y="2012950"/>
            <a:ext cx="855663" cy="928688"/>
            <a:chOff x="4479424" y="2013397"/>
            <a:chExt cx="856325" cy="928815"/>
          </a:xfrm>
        </p:grpSpPr>
        <p:cxnSp>
          <p:nvCxnSpPr>
            <p:cNvPr id="44054" name="直線單箭頭接點 3">
              <a:extLst>
                <a:ext uri="{FF2B5EF4-FFF2-40B4-BE49-F238E27FC236}">
                  <a16:creationId xmlns:a16="http://schemas.microsoft.com/office/drawing/2014/main" id="{B485A57C-B835-745E-0542-64A70A4946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07587" y="2013397"/>
              <a:ext cx="0" cy="614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5" name="文字方塊 5">
              <a:extLst>
                <a:ext uri="{FF2B5EF4-FFF2-40B4-BE49-F238E27FC236}">
                  <a16:creationId xmlns:a16="http://schemas.microsoft.com/office/drawing/2014/main" id="{3DC2E207-44CC-C591-A77B-2AB1E8E71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424" y="2603658"/>
              <a:ext cx="856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opcode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82F28CD-A437-E4E3-ECD9-6B6AB4A9A53E}"/>
              </a:ext>
            </a:extLst>
          </p:cNvPr>
          <p:cNvGrpSpPr>
            <a:grpSpLocks/>
          </p:cNvGrpSpPr>
          <p:nvPr/>
        </p:nvGrpSpPr>
        <p:grpSpPr bwMode="auto">
          <a:xfrm>
            <a:off x="6369068" y="2012951"/>
            <a:ext cx="1366820" cy="614363"/>
            <a:chOff x="4845319" y="2013397"/>
            <a:chExt cx="1366775" cy="614036"/>
          </a:xfrm>
        </p:grpSpPr>
        <p:grpSp>
          <p:nvGrpSpPr>
            <p:cNvPr id="44050" name="群組 26">
              <a:extLst>
                <a:ext uri="{FF2B5EF4-FFF2-40B4-BE49-F238E27FC236}">
                  <a16:creationId xmlns:a16="http://schemas.microsoft.com/office/drawing/2014/main" id="{1E8C3010-2276-8A26-151F-ABEF9BAFC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5319" y="2013397"/>
              <a:ext cx="553980" cy="310703"/>
              <a:chOff x="4845319" y="2013397"/>
              <a:chExt cx="553980" cy="310703"/>
            </a:xfrm>
          </p:grpSpPr>
          <p:sp>
            <p:nvSpPr>
              <p:cNvPr id="44052" name="文字方塊 10">
                <a:extLst>
                  <a:ext uri="{FF2B5EF4-FFF2-40B4-BE49-F238E27FC236}">
                    <a16:creationId xmlns:a16="http://schemas.microsoft.com/office/drawing/2014/main" id="{0A000F2B-A83E-4A5C-ABD9-599D231CC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5319" y="2013397"/>
                <a:ext cx="553980" cy="177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  <a:ea typeface="新細明體" panose="02020500000000000000" pitchFamily="18" charset="-120"/>
                  </a:rPr>
                  <a:t>]</a:t>
                </a:r>
                <a:endParaRPr lang="zh-TW" altLang="en-US" sz="24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4053" name="直線單箭頭接點 20">
                <a:extLst>
                  <a:ext uri="{FF2B5EF4-FFF2-40B4-BE49-F238E27FC236}">
                    <a16:creationId xmlns:a16="http://schemas.microsoft.com/office/drawing/2014/main" id="{444EB0B1-B62E-7F0C-4D43-127269178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085471" y="2111327"/>
                <a:ext cx="0" cy="2127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51" name="文字方塊 23">
              <a:extLst>
                <a:ext uri="{FF2B5EF4-FFF2-40B4-BE49-F238E27FC236}">
                  <a16:creationId xmlns:a16="http://schemas.microsoft.com/office/drawing/2014/main" id="{773B13CC-2578-629D-C03C-D805E1EAB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058" y="2288879"/>
              <a:ext cx="134803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Arial" panose="020B0604020202020204" pitchFamily="34" charset="0"/>
                  <a:ea typeface="新細明體" panose="02020500000000000000" pitchFamily="18" charset="-120"/>
                </a:rPr>
                <a:t>not used</a:t>
              </a:r>
              <a:endParaRPr lang="zh-TW" altLang="en-US" sz="16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90B08FB-ABEB-9676-BBFA-B8986728600E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2054225"/>
            <a:ext cx="1611312" cy="338138"/>
            <a:chOff x="5335749" y="2054494"/>
            <a:chExt cx="1611101" cy="338554"/>
          </a:xfrm>
        </p:grpSpPr>
        <p:cxnSp>
          <p:nvCxnSpPr>
            <p:cNvPr id="44048" name="直線接點 31">
              <a:extLst>
                <a:ext uri="{FF2B5EF4-FFF2-40B4-BE49-F238E27FC236}">
                  <a16:creationId xmlns:a16="http://schemas.microsoft.com/office/drawing/2014/main" id="{25B8CDE4-1B10-75AE-7D3A-CEB2625872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35749" y="2102043"/>
              <a:ext cx="1611101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9" name="文字方塊 32">
              <a:extLst>
                <a:ext uri="{FF2B5EF4-FFF2-40B4-BE49-F238E27FC236}">
                  <a16:creationId xmlns:a16="http://schemas.microsoft.com/office/drawing/2014/main" id="{338FE230-9ED2-DB0F-1CDD-6113F160E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933" y="205449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comp</a:t>
              </a:r>
              <a:endParaRPr lang="zh-TW" altLang="en-US" sz="16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4586F76-D08E-3E3B-698D-654B9E311F41}"/>
              </a:ext>
            </a:extLst>
          </p:cNvPr>
          <p:cNvGrpSpPr>
            <a:grpSpLocks/>
          </p:cNvGrpSpPr>
          <p:nvPr/>
        </p:nvGrpSpPr>
        <p:grpSpPr bwMode="auto">
          <a:xfrm>
            <a:off x="8599488" y="2106614"/>
            <a:ext cx="773112" cy="338137"/>
            <a:chOff x="7075699" y="2106389"/>
            <a:chExt cx="772901" cy="338554"/>
          </a:xfrm>
        </p:grpSpPr>
        <p:cxnSp>
          <p:nvCxnSpPr>
            <p:cNvPr id="44046" name="直線接點 35">
              <a:extLst>
                <a:ext uri="{FF2B5EF4-FFF2-40B4-BE49-F238E27FC236}">
                  <a16:creationId xmlns:a16="http://schemas.microsoft.com/office/drawing/2014/main" id="{17CA92E5-70D0-2BFA-997B-008C03A703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75699" y="2121354"/>
              <a:ext cx="772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7" name="文字方塊 40">
              <a:extLst>
                <a:ext uri="{FF2B5EF4-FFF2-40B4-BE49-F238E27FC236}">
                  <a16:creationId xmlns:a16="http://schemas.microsoft.com/office/drawing/2014/main" id="{DE8BEDAE-5ED0-6D8A-D9AA-3DF28E551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946" y="2106389"/>
              <a:ext cx="57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dest</a:t>
              </a:r>
              <a:endParaRPr lang="zh-TW" altLang="en-US" sz="16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7F3EA27-1EC1-C955-C924-495A03917B5B}"/>
              </a:ext>
            </a:extLst>
          </p:cNvPr>
          <p:cNvGrpSpPr>
            <a:grpSpLocks/>
          </p:cNvGrpSpPr>
          <p:nvPr/>
        </p:nvGrpSpPr>
        <p:grpSpPr bwMode="auto">
          <a:xfrm>
            <a:off x="9428164" y="2111375"/>
            <a:ext cx="630237" cy="349250"/>
            <a:chOff x="7904504" y="2111186"/>
            <a:chExt cx="629896" cy="348722"/>
          </a:xfrm>
        </p:grpSpPr>
        <p:cxnSp>
          <p:nvCxnSpPr>
            <p:cNvPr id="44044" name="直線接點 37">
              <a:extLst>
                <a:ext uri="{FF2B5EF4-FFF2-40B4-BE49-F238E27FC236}">
                  <a16:creationId xmlns:a16="http://schemas.microsoft.com/office/drawing/2014/main" id="{1420D761-9FC3-7F0B-0973-8955A497E3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04504" y="2111186"/>
              <a:ext cx="629896" cy="1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5" name="文字方塊 41">
              <a:extLst>
                <a:ext uri="{FF2B5EF4-FFF2-40B4-BE49-F238E27FC236}">
                  <a16:creationId xmlns:a16="http://schemas.microsoft.com/office/drawing/2014/main" id="{1B10655A-5CD0-E795-8C73-27398D09E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02" y="2121354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jump</a:t>
              </a:r>
              <a:endParaRPr lang="zh-TW" altLang="en-US" sz="1600">
                <a:solidFill>
                  <a:srgbClr val="0066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2773A84-4A7E-8E59-9BD2-39CDF714A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127" y="-50683"/>
            <a:ext cx="10515600" cy="13255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-instruction</a:t>
            </a:r>
          </a:p>
        </p:txBody>
      </p:sp>
      <p:pic>
        <p:nvPicPr>
          <p:cNvPr id="48131" name="Picture 4" descr="Bouquet">
            <a:extLst>
              <a:ext uri="{FF2B5EF4-FFF2-40B4-BE49-F238E27FC236}">
                <a16:creationId xmlns:a16="http://schemas.microsoft.com/office/drawing/2014/main" id="{A5D575C2-7C07-8FAF-2993-112BA0B7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5348" y="1763600"/>
            <a:ext cx="5105400" cy="500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48132" name="Text Box 3">
            <a:extLst>
              <a:ext uri="{FF2B5EF4-FFF2-40B4-BE49-F238E27FC236}">
                <a16:creationId xmlns:a16="http://schemas.microsoft.com/office/drawing/2014/main" id="{AABF44CC-E059-E978-F569-17F60F52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748" y="860898"/>
            <a:ext cx="40386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1800" b="1" dirty="0">
                <a:latin typeface="Courier New" charset="0"/>
                <a:ea typeface="新細明體" charset="0"/>
              </a:rPr>
              <a:t>111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A 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4 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5</a:t>
            </a:r>
            <a:r>
              <a:rPr lang="en-US" altLang="zh-TW" sz="1800" b="1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 dirty="0">
                <a:solidFill>
                  <a:srgbClr val="0000CC"/>
                </a:solidFill>
                <a:latin typeface="Courier New" charset="0"/>
                <a:ea typeface="新細明體" charset="0"/>
              </a:rPr>
              <a:t>6 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2 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 dirty="0">
                <a:solidFill>
                  <a:srgbClr val="C00000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 dirty="0">
                <a:solidFill>
                  <a:srgbClr val="006600"/>
                </a:solidFill>
                <a:latin typeface="Courier New" charset="0"/>
                <a:ea typeface="新細明體" charset="0"/>
              </a:rPr>
              <a:t>3</a:t>
            </a:r>
            <a:endParaRPr lang="en-US" altLang="zh-TW" sz="1800" b="1" dirty="0">
              <a:solidFill>
                <a:srgbClr val="006600"/>
              </a:solidFill>
              <a:latin typeface="Courier New" charset="0"/>
              <a:ea typeface="新細明體" charset="0"/>
            </a:endParaRPr>
          </a:p>
        </p:txBody>
      </p:sp>
      <p:grpSp>
        <p:nvGrpSpPr>
          <p:cNvPr id="46085" name="群組 17">
            <a:extLst>
              <a:ext uri="{FF2B5EF4-FFF2-40B4-BE49-F238E27FC236}">
                <a16:creationId xmlns:a16="http://schemas.microsoft.com/office/drawing/2014/main" id="{DC6B8E67-9DF8-C22A-9451-20845AEFFADE}"/>
              </a:ext>
            </a:extLst>
          </p:cNvPr>
          <p:cNvGrpSpPr>
            <a:grpSpLocks/>
          </p:cNvGrpSpPr>
          <p:nvPr/>
        </p:nvGrpSpPr>
        <p:grpSpPr bwMode="auto">
          <a:xfrm>
            <a:off x="7876136" y="1370487"/>
            <a:ext cx="1611312" cy="338137"/>
            <a:chOff x="5335749" y="2054494"/>
            <a:chExt cx="1611101" cy="338554"/>
          </a:xfrm>
        </p:grpSpPr>
        <p:cxnSp>
          <p:nvCxnSpPr>
            <p:cNvPr id="46092" name="直線接點 18">
              <a:extLst>
                <a:ext uri="{FF2B5EF4-FFF2-40B4-BE49-F238E27FC236}">
                  <a16:creationId xmlns:a16="http://schemas.microsoft.com/office/drawing/2014/main" id="{9234E604-F3F8-11C0-7A69-A48142E44C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35749" y="2102043"/>
              <a:ext cx="1611101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3" name="文字方塊 19">
              <a:extLst>
                <a:ext uri="{FF2B5EF4-FFF2-40B4-BE49-F238E27FC236}">
                  <a16:creationId xmlns:a16="http://schemas.microsoft.com/office/drawing/2014/main" id="{418C2284-DCAC-A540-C138-9475D896A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933" y="205449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comp</a:t>
              </a:r>
              <a:endParaRPr lang="zh-TW" altLang="en-US" sz="16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6" name="群組 20">
            <a:extLst>
              <a:ext uri="{FF2B5EF4-FFF2-40B4-BE49-F238E27FC236}">
                <a16:creationId xmlns:a16="http://schemas.microsoft.com/office/drawing/2014/main" id="{A34CEC26-DEDC-E645-F064-FC4EC7596227}"/>
              </a:ext>
            </a:extLst>
          </p:cNvPr>
          <p:cNvGrpSpPr>
            <a:grpSpLocks/>
          </p:cNvGrpSpPr>
          <p:nvPr/>
        </p:nvGrpSpPr>
        <p:grpSpPr bwMode="auto">
          <a:xfrm>
            <a:off x="9616036" y="1421287"/>
            <a:ext cx="773112" cy="339725"/>
            <a:chOff x="7075699" y="2106389"/>
            <a:chExt cx="772901" cy="338554"/>
          </a:xfrm>
        </p:grpSpPr>
        <p:cxnSp>
          <p:nvCxnSpPr>
            <p:cNvPr id="46090" name="直線接點 21">
              <a:extLst>
                <a:ext uri="{FF2B5EF4-FFF2-40B4-BE49-F238E27FC236}">
                  <a16:creationId xmlns:a16="http://schemas.microsoft.com/office/drawing/2014/main" id="{198AF4F7-851E-7971-5C7D-826D0A1E7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75699" y="2121354"/>
              <a:ext cx="772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1" name="文字方塊 22">
              <a:extLst>
                <a:ext uri="{FF2B5EF4-FFF2-40B4-BE49-F238E27FC236}">
                  <a16:creationId xmlns:a16="http://schemas.microsoft.com/office/drawing/2014/main" id="{61715AE5-126D-DEBC-52ED-DF3434AD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946" y="2106389"/>
              <a:ext cx="57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dest</a:t>
              </a:r>
              <a:endParaRPr lang="zh-TW" altLang="en-US" sz="16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6087" name="群組 23">
            <a:extLst>
              <a:ext uri="{FF2B5EF4-FFF2-40B4-BE49-F238E27FC236}">
                <a16:creationId xmlns:a16="http://schemas.microsoft.com/office/drawing/2014/main" id="{57793D0F-DB0D-41EB-8556-E46CA21BF35A}"/>
              </a:ext>
            </a:extLst>
          </p:cNvPr>
          <p:cNvGrpSpPr>
            <a:grpSpLocks/>
          </p:cNvGrpSpPr>
          <p:nvPr/>
        </p:nvGrpSpPr>
        <p:grpSpPr bwMode="auto">
          <a:xfrm>
            <a:off x="10444712" y="1426048"/>
            <a:ext cx="630237" cy="349250"/>
            <a:chOff x="7904504" y="2111186"/>
            <a:chExt cx="629896" cy="348722"/>
          </a:xfrm>
        </p:grpSpPr>
        <p:cxnSp>
          <p:nvCxnSpPr>
            <p:cNvPr id="46088" name="直線接點 24">
              <a:extLst>
                <a:ext uri="{FF2B5EF4-FFF2-40B4-BE49-F238E27FC236}">
                  <a16:creationId xmlns:a16="http://schemas.microsoft.com/office/drawing/2014/main" id="{B5F877D6-883A-7289-BA6D-BE0D13866C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04504" y="2111186"/>
              <a:ext cx="629896" cy="1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89" name="文字方塊 25">
              <a:extLst>
                <a:ext uri="{FF2B5EF4-FFF2-40B4-BE49-F238E27FC236}">
                  <a16:creationId xmlns:a16="http://schemas.microsoft.com/office/drawing/2014/main" id="{AF73BFC4-7D77-AE29-03D6-88B08732A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02" y="2121354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jump</a:t>
              </a:r>
              <a:endParaRPr lang="zh-TW" altLang="en-US" sz="1600">
                <a:solidFill>
                  <a:srgbClr val="0066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01B63D-75AC-B615-B078-86B88D4C94BF}"/>
              </a:ext>
            </a:extLst>
          </p:cNvPr>
          <p:cNvSpPr txBox="1"/>
          <p:nvPr/>
        </p:nvSpPr>
        <p:spPr>
          <a:xfrm>
            <a:off x="313716" y="2078212"/>
            <a:ext cx="6262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 – the most significant bit of a C-instruction is “1”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these bits are ignored by the CPU and, by convention, are each always set to “1”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– this bit specifies the source of the “y” operand of the ALU when it is used in a computation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-C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these six control bits specify the operands and computation to be performed by the ALU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-D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these three bits specify the destination(s) for storing the current ALU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-J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these three bits specify an arithmetic branch condition, an unconditional branch (jump), or no branching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4651DEF-3E8B-C095-DC89-F960A85BF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-instruction</a:t>
            </a:r>
          </a:p>
        </p:txBody>
      </p:sp>
      <p:sp>
        <p:nvSpPr>
          <p:cNvPr id="48131" name="文字方塊 4">
            <a:extLst>
              <a:ext uri="{FF2B5EF4-FFF2-40B4-BE49-F238E27FC236}">
                <a16:creationId xmlns:a16="http://schemas.microsoft.com/office/drawing/2014/main" id="{3FBC5150-5A9F-8FB4-FADB-1CEE5A1B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9" y="1924050"/>
            <a:ext cx="137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     D    M</a:t>
            </a:r>
            <a:endParaRPr lang="zh-TW" altLang="en-US" dirty="0">
              <a:solidFill>
                <a:srgbClr val="00B05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50180" name="Picture 3" descr="Bouquet">
            <a:extLst>
              <a:ext uri="{FF2B5EF4-FFF2-40B4-BE49-F238E27FC236}">
                <a16:creationId xmlns:a16="http://schemas.microsoft.com/office/drawing/2014/main" id="{3A3BA4A6-2F4B-FC0E-93A0-59807DB1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5000" t="27957" r="25000" b="41936"/>
          <a:stretch>
            <a:fillRect/>
          </a:stretch>
        </p:blipFill>
        <p:spPr bwMode="auto">
          <a:xfrm>
            <a:off x="2274889" y="2324100"/>
            <a:ext cx="78374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5000" t="27957" r="25000" b="4193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50181" name="Text Box 3">
            <a:extLst>
              <a:ext uri="{FF2B5EF4-FFF2-40B4-BE49-F238E27FC236}">
                <a16:creationId xmlns:a16="http://schemas.microsoft.com/office/drawing/2014/main" id="{D68D54D7-903D-BE62-C0C9-2F88A728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116" y="1269460"/>
            <a:ext cx="40386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1800" b="1">
                <a:latin typeface="Courier New" charset="0"/>
                <a:ea typeface="新細明體" charset="0"/>
              </a:rPr>
              <a:t>111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A 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4 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5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6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2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3</a:t>
            </a:r>
            <a:endParaRPr lang="en-US" altLang="zh-TW" sz="1800" b="1">
              <a:solidFill>
                <a:srgbClr val="006600"/>
              </a:solidFill>
              <a:latin typeface="Courier New" charset="0"/>
              <a:ea typeface="新細明體" charset="0"/>
            </a:endParaRPr>
          </a:p>
        </p:txBody>
      </p:sp>
      <p:grpSp>
        <p:nvGrpSpPr>
          <p:cNvPr id="48134" name="群組 7">
            <a:extLst>
              <a:ext uri="{FF2B5EF4-FFF2-40B4-BE49-F238E27FC236}">
                <a16:creationId xmlns:a16="http://schemas.microsoft.com/office/drawing/2014/main" id="{6F7F4B5C-558A-C7C6-7DE9-6B2CBB6F3808}"/>
              </a:ext>
            </a:extLst>
          </p:cNvPr>
          <p:cNvGrpSpPr>
            <a:grpSpLocks/>
          </p:cNvGrpSpPr>
          <p:nvPr/>
        </p:nvGrpSpPr>
        <p:grpSpPr bwMode="auto">
          <a:xfrm>
            <a:off x="5862504" y="1779049"/>
            <a:ext cx="1611312" cy="338137"/>
            <a:chOff x="5335749" y="2054494"/>
            <a:chExt cx="1611101" cy="338554"/>
          </a:xfrm>
        </p:grpSpPr>
        <p:cxnSp>
          <p:nvCxnSpPr>
            <p:cNvPr id="48141" name="直線接點 8">
              <a:extLst>
                <a:ext uri="{FF2B5EF4-FFF2-40B4-BE49-F238E27FC236}">
                  <a16:creationId xmlns:a16="http://schemas.microsoft.com/office/drawing/2014/main" id="{56669B5F-5130-2FB9-76EE-A5AB0F6E74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35749" y="2102043"/>
              <a:ext cx="1611101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2" name="文字方塊 9">
              <a:extLst>
                <a:ext uri="{FF2B5EF4-FFF2-40B4-BE49-F238E27FC236}">
                  <a16:creationId xmlns:a16="http://schemas.microsoft.com/office/drawing/2014/main" id="{317324C9-94E1-91BF-8B49-76B36451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933" y="205449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comp</a:t>
              </a:r>
              <a:endParaRPr lang="zh-TW" altLang="en-US" sz="16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5" name="群組 10">
            <a:extLst>
              <a:ext uri="{FF2B5EF4-FFF2-40B4-BE49-F238E27FC236}">
                <a16:creationId xmlns:a16="http://schemas.microsoft.com/office/drawing/2014/main" id="{A5F9D814-4526-E2EE-03C6-027B7FDD11C2}"/>
              </a:ext>
            </a:extLst>
          </p:cNvPr>
          <p:cNvGrpSpPr>
            <a:grpSpLocks/>
          </p:cNvGrpSpPr>
          <p:nvPr/>
        </p:nvGrpSpPr>
        <p:grpSpPr bwMode="auto">
          <a:xfrm>
            <a:off x="7602404" y="1829849"/>
            <a:ext cx="773112" cy="339725"/>
            <a:chOff x="7075699" y="2106389"/>
            <a:chExt cx="772901" cy="338554"/>
          </a:xfrm>
        </p:grpSpPr>
        <p:cxnSp>
          <p:nvCxnSpPr>
            <p:cNvPr id="48139" name="直線接點 11">
              <a:extLst>
                <a:ext uri="{FF2B5EF4-FFF2-40B4-BE49-F238E27FC236}">
                  <a16:creationId xmlns:a16="http://schemas.microsoft.com/office/drawing/2014/main" id="{225E2013-1B1F-C18C-DB91-19CC9EBC8B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75699" y="2121354"/>
              <a:ext cx="772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40" name="文字方塊 12">
              <a:extLst>
                <a:ext uri="{FF2B5EF4-FFF2-40B4-BE49-F238E27FC236}">
                  <a16:creationId xmlns:a16="http://schemas.microsoft.com/office/drawing/2014/main" id="{865336A9-CB6B-D2DB-909C-35F85D0A4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946" y="2106389"/>
              <a:ext cx="57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dest</a:t>
              </a:r>
              <a:endParaRPr lang="zh-TW" altLang="en-US" sz="16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8136" name="群組 13">
            <a:extLst>
              <a:ext uri="{FF2B5EF4-FFF2-40B4-BE49-F238E27FC236}">
                <a16:creationId xmlns:a16="http://schemas.microsoft.com/office/drawing/2014/main" id="{3DF3904D-5882-242A-4E04-236BA4AF4A8B}"/>
              </a:ext>
            </a:extLst>
          </p:cNvPr>
          <p:cNvGrpSpPr>
            <a:grpSpLocks/>
          </p:cNvGrpSpPr>
          <p:nvPr/>
        </p:nvGrpSpPr>
        <p:grpSpPr bwMode="auto">
          <a:xfrm>
            <a:off x="8431080" y="1834610"/>
            <a:ext cx="630237" cy="349250"/>
            <a:chOff x="7904504" y="2111186"/>
            <a:chExt cx="629896" cy="348722"/>
          </a:xfrm>
        </p:grpSpPr>
        <p:cxnSp>
          <p:nvCxnSpPr>
            <p:cNvPr id="48137" name="直線接點 14">
              <a:extLst>
                <a:ext uri="{FF2B5EF4-FFF2-40B4-BE49-F238E27FC236}">
                  <a16:creationId xmlns:a16="http://schemas.microsoft.com/office/drawing/2014/main" id="{E9446196-9CEA-86B0-B02B-3DC907C86B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04504" y="2111186"/>
              <a:ext cx="629896" cy="1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38" name="文字方塊 15">
              <a:extLst>
                <a:ext uri="{FF2B5EF4-FFF2-40B4-BE49-F238E27FC236}">
                  <a16:creationId xmlns:a16="http://schemas.microsoft.com/office/drawing/2014/main" id="{CAFD12E3-A0AC-3E28-515F-A1EDC4D3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02" y="2121354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jump</a:t>
              </a:r>
              <a:endParaRPr lang="zh-TW" altLang="en-US" sz="1600">
                <a:solidFill>
                  <a:srgbClr val="0066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AF2A8AF-2C03-E275-4D33-F9FC50E09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 b="1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-instruction</a:t>
            </a:r>
          </a:p>
        </p:txBody>
      </p:sp>
      <p:pic>
        <p:nvPicPr>
          <p:cNvPr id="7" name="Picture 5" descr="Bouquet">
            <a:extLst>
              <a:ext uri="{FF2B5EF4-FFF2-40B4-BE49-F238E27FC236}">
                <a16:creationId xmlns:a16="http://schemas.microsoft.com/office/drawing/2014/main" id="{035EC794-4515-6C09-F96D-735A42D1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7344" t="28465" r="27344" b="45694"/>
          <a:stretch>
            <a:fillRect/>
          </a:stretch>
        </p:blipFill>
        <p:spPr bwMode="auto">
          <a:xfrm>
            <a:off x="2286001" y="3157331"/>
            <a:ext cx="79152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7344" t="28465" r="27344" b="4569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52228" name="Text Box 3">
            <a:extLst>
              <a:ext uri="{FF2B5EF4-FFF2-40B4-BE49-F238E27FC236}">
                <a16:creationId xmlns:a16="http://schemas.microsoft.com/office/drawing/2014/main" id="{814E98E4-8A6E-F80B-4081-C77CC313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512" y="1709530"/>
            <a:ext cx="40386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1800" b="1">
                <a:latin typeface="Courier New" charset="0"/>
                <a:ea typeface="新細明體" charset="0"/>
              </a:rPr>
              <a:t>111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A 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4 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5</a:t>
            </a:r>
            <a:r>
              <a:rPr lang="en-US" altLang="zh-TW" sz="1800" b="1">
                <a:solidFill>
                  <a:srgbClr val="0000CC"/>
                </a:solidFill>
                <a:latin typeface="Courier New" charset="0"/>
                <a:ea typeface="新細明體" charset="0"/>
              </a:rPr>
              <a:t>C</a:t>
            </a:r>
            <a:r>
              <a:rPr lang="en-US" altLang="zh-TW" sz="1800" b="1" baseline="-25000">
                <a:solidFill>
                  <a:srgbClr val="0000CC"/>
                </a:solidFill>
                <a:latin typeface="Courier New" charset="0"/>
                <a:ea typeface="新細明體" charset="0"/>
              </a:rPr>
              <a:t>6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2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  <a:ea typeface="新細明體" charset="0"/>
              </a:rPr>
              <a:t>D</a:t>
            </a:r>
            <a:r>
              <a:rPr lang="en-US" altLang="zh-TW" sz="1800" b="1" baseline="-25000">
                <a:solidFill>
                  <a:srgbClr val="C00000"/>
                </a:solidFill>
                <a:latin typeface="Courier New" charset="0"/>
                <a:ea typeface="新細明體" charset="0"/>
              </a:rPr>
              <a:t>3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1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2</a:t>
            </a:r>
            <a:r>
              <a:rPr lang="en-US" altLang="zh-TW" sz="1800" b="1">
                <a:solidFill>
                  <a:srgbClr val="006600"/>
                </a:solidFill>
                <a:latin typeface="Courier New" charset="0"/>
                <a:ea typeface="新細明體" charset="0"/>
              </a:rPr>
              <a:t>J</a:t>
            </a:r>
            <a:r>
              <a:rPr lang="en-US" altLang="zh-TW" sz="1800" b="1" baseline="-25000">
                <a:solidFill>
                  <a:srgbClr val="006600"/>
                </a:solidFill>
                <a:latin typeface="Courier New" charset="0"/>
                <a:ea typeface="新細明體" charset="0"/>
              </a:rPr>
              <a:t>3</a:t>
            </a:r>
            <a:endParaRPr lang="en-US" altLang="zh-TW" sz="1800" b="1">
              <a:solidFill>
                <a:srgbClr val="006600"/>
              </a:solidFill>
              <a:latin typeface="Courier New" charset="0"/>
              <a:ea typeface="新細明體" charset="0"/>
            </a:endParaRPr>
          </a:p>
        </p:txBody>
      </p:sp>
      <p:grpSp>
        <p:nvGrpSpPr>
          <p:cNvPr id="50181" name="群組 8">
            <a:extLst>
              <a:ext uri="{FF2B5EF4-FFF2-40B4-BE49-F238E27FC236}">
                <a16:creationId xmlns:a16="http://schemas.microsoft.com/office/drawing/2014/main" id="{36250989-28BD-C0E5-FC8B-1A7D95B39513}"/>
              </a:ext>
            </a:extLst>
          </p:cNvPr>
          <p:cNvGrpSpPr>
            <a:grpSpLocks/>
          </p:cNvGrpSpPr>
          <p:nvPr/>
        </p:nvGrpSpPr>
        <p:grpSpPr bwMode="auto">
          <a:xfrm>
            <a:off x="6481900" y="2219119"/>
            <a:ext cx="1611312" cy="338137"/>
            <a:chOff x="5335749" y="2054494"/>
            <a:chExt cx="1611101" cy="338554"/>
          </a:xfrm>
        </p:grpSpPr>
        <p:cxnSp>
          <p:nvCxnSpPr>
            <p:cNvPr id="50188" name="直線接點 9">
              <a:extLst>
                <a:ext uri="{FF2B5EF4-FFF2-40B4-BE49-F238E27FC236}">
                  <a16:creationId xmlns:a16="http://schemas.microsoft.com/office/drawing/2014/main" id="{4E17ACB4-50D6-0B24-A060-46A8E06926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35749" y="2102043"/>
              <a:ext cx="1611101" cy="1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9" name="文字方塊 10">
              <a:extLst>
                <a:ext uri="{FF2B5EF4-FFF2-40B4-BE49-F238E27FC236}">
                  <a16:creationId xmlns:a16="http://schemas.microsoft.com/office/drawing/2014/main" id="{8D7E0AF6-6F4A-7E6A-215D-7DCC07BE0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933" y="205449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comp</a:t>
              </a:r>
              <a:endParaRPr lang="zh-TW" altLang="en-US" sz="16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2" name="群組 11">
            <a:extLst>
              <a:ext uri="{FF2B5EF4-FFF2-40B4-BE49-F238E27FC236}">
                <a16:creationId xmlns:a16="http://schemas.microsoft.com/office/drawing/2014/main" id="{49E0FF42-5680-7033-EEF5-0B983263EB9D}"/>
              </a:ext>
            </a:extLst>
          </p:cNvPr>
          <p:cNvGrpSpPr>
            <a:grpSpLocks/>
          </p:cNvGrpSpPr>
          <p:nvPr/>
        </p:nvGrpSpPr>
        <p:grpSpPr bwMode="auto">
          <a:xfrm>
            <a:off x="8221800" y="2269919"/>
            <a:ext cx="773112" cy="339725"/>
            <a:chOff x="7075699" y="2106389"/>
            <a:chExt cx="772901" cy="338554"/>
          </a:xfrm>
        </p:grpSpPr>
        <p:cxnSp>
          <p:nvCxnSpPr>
            <p:cNvPr id="50186" name="直線接點 12">
              <a:extLst>
                <a:ext uri="{FF2B5EF4-FFF2-40B4-BE49-F238E27FC236}">
                  <a16:creationId xmlns:a16="http://schemas.microsoft.com/office/drawing/2014/main" id="{81F1DA69-3C39-D71C-1936-3CFAA62FEE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75699" y="2121354"/>
              <a:ext cx="772901" cy="1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7" name="文字方塊 13">
              <a:extLst>
                <a:ext uri="{FF2B5EF4-FFF2-40B4-BE49-F238E27FC236}">
                  <a16:creationId xmlns:a16="http://schemas.microsoft.com/office/drawing/2014/main" id="{8A36D90F-2F8A-E817-179D-0469806C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946" y="2106389"/>
              <a:ext cx="5725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C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dest</a:t>
              </a:r>
              <a:endParaRPr lang="zh-TW" altLang="en-US" sz="16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50183" name="群組 14">
            <a:extLst>
              <a:ext uri="{FF2B5EF4-FFF2-40B4-BE49-F238E27FC236}">
                <a16:creationId xmlns:a16="http://schemas.microsoft.com/office/drawing/2014/main" id="{D2049E35-AF0F-8FAB-134D-1AC0C60AE5E2}"/>
              </a:ext>
            </a:extLst>
          </p:cNvPr>
          <p:cNvGrpSpPr>
            <a:grpSpLocks/>
          </p:cNvGrpSpPr>
          <p:nvPr/>
        </p:nvGrpSpPr>
        <p:grpSpPr bwMode="auto">
          <a:xfrm>
            <a:off x="9050476" y="2274680"/>
            <a:ext cx="630237" cy="349250"/>
            <a:chOff x="7904504" y="2111186"/>
            <a:chExt cx="629896" cy="348722"/>
          </a:xfrm>
        </p:grpSpPr>
        <p:cxnSp>
          <p:nvCxnSpPr>
            <p:cNvPr id="50184" name="直線接點 15">
              <a:extLst>
                <a:ext uri="{FF2B5EF4-FFF2-40B4-BE49-F238E27FC236}">
                  <a16:creationId xmlns:a16="http://schemas.microsoft.com/office/drawing/2014/main" id="{20705AC1-BF94-BC34-32AF-AAF085746D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04504" y="2111186"/>
              <a:ext cx="629896" cy="1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85" name="文字方塊 16">
              <a:extLst>
                <a:ext uri="{FF2B5EF4-FFF2-40B4-BE49-F238E27FC236}">
                  <a16:creationId xmlns:a16="http://schemas.microsoft.com/office/drawing/2014/main" id="{3E34C706-38D0-080A-69CA-26229637D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02" y="2121354"/>
              <a:ext cx="6286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66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jump</a:t>
              </a:r>
              <a:endParaRPr lang="zh-TW" altLang="en-US" sz="1600">
                <a:solidFill>
                  <a:srgbClr val="0066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5181D8-CDBA-FDC2-F46A-B0DF3559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77"/>
            <a:ext cx="1175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EAD851B-CFF1-2A8A-7134-E4AEEFB2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1468" y="153168"/>
            <a:ext cx="10515600" cy="1325563"/>
          </a:xfrm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Hack computer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981ADAE-E7F9-7981-BA4C-03747590B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13" y="1235447"/>
            <a:ext cx="7993063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A 16-bit machine consisting of the following elements: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Both memory chips are 16-bit wide and have 15-bit address space.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63995103-4736-F689-7812-E51C78465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704987"/>
              </p:ext>
            </p:extLst>
          </p:nvPr>
        </p:nvGraphicFramePr>
        <p:xfrm>
          <a:off x="1882945" y="1722015"/>
          <a:ext cx="730567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029700" imgH="5791200" progId="Visio.Drawing.11">
                  <p:embed/>
                </p:oleObj>
              </mc:Choice>
              <mc:Fallback>
                <p:oleObj name="Visio" r:id="rId3" imgW="9029700" imgH="5791200" progId="Visio.Drawing.11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63995103-4736-F689-7812-E51C78465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656" t="8633" r="5290" b="4401"/>
                      <a:stretch>
                        <a:fillRect/>
                      </a:stretch>
                    </p:blipFill>
                    <p:spPr bwMode="auto">
                      <a:xfrm>
                        <a:off x="1882945" y="1722015"/>
                        <a:ext cx="7305675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>
            <a:extLst>
              <a:ext uri="{FF2B5EF4-FFF2-40B4-BE49-F238E27FC236}">
                <a16:creationId xmlns:a16="http://schemas.microsoft.com/office/drawing/2014/main" id="{14BB98E9-9F15-3DE4-C93C-398413E8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ea typeface="新細明體" panose="02020500000000000000" pitchFamily="18" charset="-120"/>
              </a:rPr>
              <a:t>Working with registers and memory</a:t>
            </a:r>
            <a:endParaRPr kumimoji="1" lang="zh-TW" altLang="en-US">
              <a:ea typeface="新細明體" panose="02020500000000000000" pitchFamily="18" charset="-120"/>
            </a:endParaRPr>
          </a:p>
        </p:txBody>
      </p:sp>
      <p:sp>
        <p:nvSpPr>
          <p:cNvPr id="54275" name="內容版面配置區 2">
            <a:extLst>
              <a:ext uri="{FF2B5EF4-FFF2-40B4-BE49-F238E27FC236}">
                <a16:creationId xmlns:a16="http://schemas.microsoft.com/office/drawing/2014/main" id="{5404A9C5-F04B-D976-7C67-0CAAD551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250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ea typeface="新細明體" panose="02020500000000000000" pitchFamily="18" charset="-120"/>
              </a:rPr>
              <a:t>D: data register</a:t>
            </a:r>
          </a:p>
          <a:p>
            <a:r>
              <a:rPr kumimoji="1" lang="en-US" altLang="zh-TW" dirty="0">
                <a:ea typeface="新細明體" panose="02020500000000000000" pitchFamily="18" charset="-120"/>
              </a:rPr>
              <a:t>A: address/data register</a:t>
            </a:r>
          </a:p>
          <a:p>
            <a:r>
              <a:rPr kumimoji="1" lang="en-US" altLang="zh-TW" dirty="0">
                <a:ea typeface="新細明體" panose="02020500000000000000" pitchFamily="18" charset="-120"/>
              </a:rPr>
              <a:t>M: the currently selected memory cell, M=RAM[A]</a:t>
            </a:r>
            <a:endParaRPr kumimoji="1"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4276" name="圖片 4">
            <a:extLst>
              <a:ext uri="{FF2B5EF4-FFF2-40B4-BE49-F238E27FC236}">
                <a16:creationId xmlns:a16="http://schemas.microsoft.com/office/drawing/2014/main" id="{41050048-599C-49BB-603B-55D489DE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90" y="3216275"/>
            <a:ext cx="588645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79450E-9939-9E86-4582-CFA6BA1A2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Hack computer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5809F60-E38F-8B85-55CE-86CE6433F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419" y="1546732"/>
            <a:ext cx="7993063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A 16-bit machine consisting of the following elements: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Data memory:</a:t>
            </a:r>
            <a:r>
              <a:rPr lang="en-US" altLang="zh-TW" sz="1600" dirty="0">
                <a:ea typeface="新細明體" panose="02020500000000000000" pitchFamily="18" charset="-120"/>
              </a:rPr>
              <a:t>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RAM</a:t>
            </a:r>
            <a:r>
              <a:rPr lang="en-US" altLang="zh-TW" sz="1600" dirty="0">
                <a:ea typeface="新細明體" panose="02020500000000000000" pitchFamily="18" charset="-120"/>
              </a:rPr>
              <a:t> – an addressable sequence of registers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Instruction memory:</a:t>
            </a:r>
            <a:r>
              <a:rPr lang="en-US" altLang="zh-TW" sz="1600" dirty="0">
                <a:ea typeface="新細明體" panose="02020500000000000000" pitchFamily="18" charset="-120"/>
              </a:rPr>
              <a:t>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ROM</a:t>
            </a:r>
            <a:r>
              <a:rPr lang="en-US" altLang="zh-TW" sz="1600" dirty="0">
                <a:ea typeface="新細明體" panose="02020500000000000000" pitchFamily="18" charset="-120"/>
              </a:rPr>
              <a:t> – an addressable sequence of registers</a:t>
            </a:r>
            <a:endParaRPr lang="en-US" altLang="zh-TW" sz="1600" b="1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Registers:</a:t>
            </a:r>
            <a:r>
              <a:rPr lang="en-US" altLang="zh-TW" sz="1600" dirty="0">
                <a:ea typeface="新細明體" panose="02020500000000000000" pitchFamily="18" charset="-120"/>
              </a:rPr>
              <a:t>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D</a:t>
            </a:r>
            <a:r>
              <a:rPr lang="en-US" altLang="zh-TW" sz="1600" dirty="0">
                <a:ea typeface="新細明體" panose="02020500000000000000" pitchFamily="18" charset="-120"/>
              </a:rPr>
              <a:t>,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A, M, </a:t>
            </a:r>
            <a:r>
              <a:rPr lang="en-US" altLang="zh-TW" sz="1600" dirty="0">
                <a:ea typeface="新細明體" panose="02020500000000000000" pitchFamily="18" charset="-120"/>
              </a:rPr>
              <a:t>where 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M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stands for</a:t>
            </a:r>
            <a:r>
              <a:rPr lang="en-US" altLang="zh-TW" sz="1600" b="1" dirty="0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RAM[A] 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Processing:</a:t>
            </a:r>
            <a:r>
              <a:rPr lang="en-US" altLang="zh-TW" sz="1600" dirty="0">
                <a:ea typeface="新細明體" panose="02020500000000000000" pitchFamily="18" charset="-120"/>
              </a:rPr>
              <a:t>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ALU, </a:t>
            </a:r>
            <a:r>
              <a:rPr lang="en-US" altLang="zh-TW" sz="1600" dirty="0">
                <a:ea typeface="新細明體" panose="02020500000000000000" pitchFamily="18" charset="-120"/>
              </a:rPr>
              <a:t>capable of computing various functions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Program counter:</a:t>
            </a:r>
            <a:r>
              <a:rPr lang="en-US" altLang="zh-TW" sz="1600" dirty="0">
                <a:ea typeface="新細明體" panose="02020500000000000000" pitchFamily="18" charset="-120"/>
              </a:rPr>
              <a:t>   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PC, </a:t>
            </a:r>
            <a:r>
              <a:rPr lang="en-US" altLang="zh-TW" sz="1600" dirty="0">
                <a:ea typeface="新細明體" panose="02020500000000000000" pitchFamily="18" charset="-120"/>
              </a:rPr>
              <a:t>holding an address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Control:</a:t>
            </a:r>
            <a:r>
              <a:rPr lang="en-US" altLang="zh-TW" sz="1600" dirty="0">
                <a:ea typeface="新細明體" panose="02020500000000000000" pitchFamily="18" charset="-120"/>
              </a:rPr>
              <a:t> The </a:t>
            </a:r>
            <a:r>
              <a: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ROM</a:t>
            </a:r>
            <a:r>
              <a:rPr lang="en-US" altLang="zh-TW" sz="1600" dirty="0">
                <a:ea typeface="新細明體" panose="02020500000000000000" pitchFamily="18" charset="-120"/>
              </a:rPr>
              <a:t> is loaded with a sequence of 16-bit instructions, one per memory location, beginning at address 0.  Fetch-execute cycle: later</a:t>
            </a:r>
          </a:p>
          <a:p>
            <a:pPr>
              <a:lnSpc>
                <a:spcPct val="90000"/>
              </a:lnSpc>
              <a:spcBef>
                <a:spcPct val="165000"/>
              </a:spcBef>
              <a:buFont typeface="Wingdings" panose="05000000000000000000" pitchFamily="2" charset="2"/>
              <a:buNone/>
            </a:pPr>
            <a:r>
              <a:rPr lang="en-US" altLang="zh-TW" sz="1600" u="sng" dirty="0">
                <a:ea typeface="新細明體" panose="02020500000000000000" pitchFamily="18" charset="-120"/>
              </a:rPr>
              <a:t>Instruction set:</a:t>
            </a:r>
            <a:r>
              <a:rPr lang="en-US" altLang="zh-TW" sz="1600" dirty="0">
                <a:ea typeface="新細明體" panose="02020500000000000000" pitchFamily="18" charset="-120"/>
              </a:rPr>
              <a:t>   Two instructions: A-instruction, C-instruction.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39EC58C-C9E8-C886-F472-DF2F7AB75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1051560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A-instruction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A153EF14-C9EC-4787-ED2D-EFFD2104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992611"/>
            <a:ext cx="37338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SzPct val="85000"/>
              <a:buFont typeface="Wingdings" charset="2"/>
              <a:buNone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@</a:t>
            </a:r>
            <a:r>
              <a:rPr lang="en-US" altLang="zh-TW" sz="2400" i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value          </a:t>
            </a:r>
            <a:r>
              <a:rPr lang="en-US" altLang="zh-TW" sz="1800" b="1" dirty="0">
                <a:solidFill>
                  <a:srgbClr val="000000"/>
                </a:solidFill>
                <a:latin typeface="Courier New" charset="0"/>
                <a:ea typeface="新細明體" charset="0"/>
                <a:cs typeface="Courier New" charset="0"/>
              </a:rPr>
              <a:t>// A </a:t>
            </a:r>
            <a:r>
              <a:rPr lang="en-US" altLang="zh-TW" sz="1600" b="1" dirty="0">
                <a:solidFill>
                  <a:srgbClr val="000000"/>
                </a:solidFill>
                <a:latin typeface="Arial" charset="0"/>
                <a:ea typeface="新細明體" charset="0"/>
                <a:sym typeface="Wingdings" charset="2"/>
              </a:rPr>
              <a:t></a:t>
            </a:r>
            <a:r>
              <a:rPr lang="en-US" altLang="zh-TW" sz="1800" b="1" dirty="0">
                <a:solidFill>
                  <a:srgbClr val="000000"/>
                </a:solidFill>
                <a:latin typeface="Courier New" charset="0"/>
                <a:ea typeface="新細明體" charset="0"/>
              </a:rPr>
              <a:t> value</a:t>
            </a:r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B7B3C99F-409F-EDA5-D6EF-DF6B876E5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3276600" cy="1524000"/>
          </a:xfrm>
          <a:noFill/>
        </p:spPr>
        <p:txBody>
          <a:bodyPr/>
          <a:lstStyle/>
          <a:p>
            <a:pPr>
              <a:spcBef>
                <a:spcPct val="200000"/>
              </a:spcBef>
              <a:buFont typeface="Wingdings" panose="05000000000000000000" pitchFamily="2" charset="2"/>
              <a:buNone/>
            </a:pPr>
            <a:r>
              <a:rPr lang="en-US" altLang="zh-TW" u="sng">
                <a:ea typeface="新細明體" panose="02020500000000000000" pitchFamily="18" charset="-120"/>
              </a:rPr>
              <a:t>Used for:</a:t>
            </a:r>
          </a:p>
          <a:p>
            <a:pPr>
              <a:spcBef>
                <a:spcPct val="65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Entering a constant value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(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 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</a:rPr>
              <a:t>=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value</a:t>
            </a:r>
            <a:r>
              <a:rPr lang="en-US" altLang="zh-TW" sz="1600">
                <a:ea typeface="新細明體" panose="02020500000000000000" pitchFamily="18" charset="-120"/>
              </a:rPr>
              <a:t>)</a:t>
            </a:r>
          </a:p>
        </p:txBody>
      </p:sp>
      <p:grpSp>
        <p:nvGrpSpPr>
          <p:cNvPr id="14351" name="Group 15">
            <a:extLst>
              <a:ext uri="{FF2B5EF4-FFF2-40B4-BE49-F238E27FC236}">
                <a16:creationId xmlns:a16="http://schemas.microsoft.com/office/drawing/2014/main" id="{33A69E99-F197-EFDA-1E3B-0BFB4BDCCAA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1836738"/>
            <a:ext cx="4191000" cy="1295400"/>
            <a:chOff x="2784" y="1440"/>
            <a:chExt cx="2640" cy="816"/>
          </a:xfrm>
        </p:grpSpPr>
        <p:sp>
          <p:nvSpPr>
            <p:cNvPr id="30730" name="Text Box 7">
              <a:extLst>
                <a:ext uri="{FF2B5EF4-FFF2-40B4-BE49-F238E27FC236}">
                  <a16:creationId xmlns:a16="http://schemas.microsoft.com/office/drawing/2014/main" id="{77CB0786-0187-487F-A979-DC0813A3A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824"/>
              <a:ext cx="1296" cy="432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54800" rIns="0" bIns="190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charset="2"/>
                <a:buChar char="l"/>
                <a:defRPr sz="20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SzPct val="85000"/>
                <a:buFont typeface="Wingdings" charset="2"/>
                <a:buNone/>
                <a:defRPr/>
              </a:pPr>
              <a:r>
                <a:rPr lang="en-US" altLang="zh-TW" sz="1400" b="1">
                  <a:solidFill>
                    <a:srgbClr val="000000"/>
                  </a:solidFill>
                  <a:latin typeface="Courier New" charset="0"/>
                  <a:ea typeface="新細明體" charset="0"/>
                  <a:cs typeface="Times New Roman" charset="0"/>
                </a:rPr>
                <a:t>@17    // A = 17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SzPct val="85000"/>
                <a:buFont typeface="Wingdings" charset="2"/>
                <a:buNone/>
                <a:defRPr/>
              </a:pPr>
              <a:r>
                <a:rPr lang="en-US" altLang="zh-TW" sz="1400" b="1">
                  <a:solidFill>
                    <a:srgbClr val="000000"/>
                  </a:solidFill>
                  <a:latin typeface="Courier New" charset="0"/>
                  <a:ea typeface="新細明體" charset="0"/>
                  <a:cs typeface="Times New Roman" charset="0"/>
                </a:rPr>
                <a:t>D = A  // D = 17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SzPct val="85000"/>
                <a:buFont typeface="Wingdings" charset="2"/>
                <a:buNone/>
                <a:defRPr/>
              </a:pPr>
              <a:r>
                <a:rPr lang="en-US" altLang="zh-TW" sz="1600" b="1">
                  <a:solidFill>
                    <a:srgbClr val="000000"/>
                  </a:solidFill>
                  <a:latin typeface="Courier New" charset="0"/>
                  <a:ea typeface="新細明體" charset="0"/>
                  <a:cs typeface="Times New Roman" charset="0"/>
                </a:rPr>
                <a:t>     </a:t>
              </a:r>
            </a:p>
          </p:txBody>
        </p:sp>
        <p:sp>
          <p:nvSpPr>
            <p:cNvPr id="30731" name="Rectangle 14">
              <a:extLst>
                <a:ext uri="{FF2B5EF4-FFF2-40B4-BE49-F238E27FC236}">
                  <a16:creationId xmlns:a16="http://schemas.microsoft.com/office/drawing/2014/main" id="{44357EFE-79A9-C4D7-D352-1D0B3AE6E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zh-TW" sz="1800" u="sng">
                  <a:ea typeface="新細明體" panose="02020500000000000000" pitchFamily="18" charset="-120"/>
                </a:rPr>
                <a:t>Coding example:</a:t>
              </a:r>
            </a:p>
          </p:txBody>
        </p:sp>
      </p:grpSp>
      <p:sp>
        <p:nvSpPr>
          <p:cNvPr id="304137" name="Text Box 9">
            <a:extLst>
              <a:ext uri="{FF2B5EF4-FFF2-40B4-BE49-F238E27FC236}">
                <a16:creationId xmlns:a16="http://schemas.microsoft.com/office/drawing/2014/main" id="{980B66CD-2AEC-8DDB-E2F5-49E894CD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3648075"/>
            <a:ext cx="2514600" cy="1155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54800" rIns="0" bIns="190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@17    // A = 17</a:t>
            </a:r>
          </a:p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D = M  // D = RAM[17]</a:t>
            </a:r>
          </a:p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M = -1 // RAM[17]=-1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5000"/>
              <a:buFont typeface="Wingdings" charset="2"/>
              <a:buNone/>
              <a:defRPr/>
            </a:pPr>
            <a:r>
              <a:rPr lang="en-US" altLang="zh-TW" sz="16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     </a:t>
            </a:r>
          </a:p>
        </p:txBody>
      </p:sp>
      <p:sp>
        <p:nvSpPr>
          <p:cNvPr id="304139" name="Rectangle 11">
            <a:extLst>
              <a:ext uri="{FF2B5EF4-FFF2-40B4-BE49-F238E27FC236}">
                <a16:creationId xmlns:a16="http://schemas.microsoft.com/office/drawing/2014/main" id="{0B6905E4-6459-9DC5-08BE-66ED4E96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3648076"/>
            <a:ext cx="3429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Selecting a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RAM</a:t>
            </a:r>
            <a:r>
              <a:rPr lang="en-US" altLang="zh-TW" sz="1800">
                <a:ea typeface="新細明體" panose="02020500000000000000" pitchFamily="18" charset="-120"/>
              </a:rPr>
              <a:t> location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(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register </a:t>
            </a:r>
            <a:r>
              <a:rPr lang="en-US" altLang="zh-TW" sz="1600">
                <a:latin typeface="Arial Unicode MS" pitchFamily="34" charset="-128"/>
                <a:ea typeface="Arial Unicode MS" pitchFamily="34" charset="-128"/>
              </a:rPr>
              <a:t>=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RAM[A]</a:t>
            </a:r>
            <a:r>
              <a:rPr lang="en-US" altLang="zh-TW" sz="16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04138" name="Text Box 10">
            <a:extLst>
              <a:ext uri="{FF2B5EF4-FFF2-40B4-BE49-F238E27FC236}">
                <a16:creationId xmlns:a16="http://schemas.microsoft.com/office/drawing/2014/main" id="{B31804F5-070F-0D82-70D6-FCE9D691E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5167313"/>
            <a:ext cx="4114800" cy="990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54800" rIns="0" bIns="190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@17    // A = 17</a:t>
            </a:r>
          </a:p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JMP    // fetch the instruction</a:t>
            </a:r>
          </a:p>
          <a:p>
            <a:pPr>
              <a:lnSpc>
                <a:spcPct val="85000"/>
              </a:lnSpc>
              <a:spcBef>
                <a:spcPct val="20000"/>
              </a:spcBef>
              <a:buSzPct val="85000"/>
              <a:buFont typeface="Wingdings" charset="2"/>
              <a:buNone/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       // stored in ROM[17]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5000"/>
              <a:buFont typeface="Wingdings" charset="2"/>
              <a:buNone/>
              <a:defRPr/>
            </a:pPr>
            <a:r>
              <a:rPr lang="en-US" altLang="zh-TW" sz="1600" b="1">
                <a:solidFill>
                  <a:srgbClr val="000000"/>
                </a:solidFill>
                <a:latin typeface="Courier New" charset="0"/>
                <a:ea typeface="新細明體" charset="0"/>
                <a:cs typeface="Times New Roman" charset="0"/>
              </a:rPr>
              <a:t>     </a:t>
            </a:r>
          </a:p>
        </p:txBody>
      </p:sp>
      <p:sp>
        <p:nvSpPr>
          <p:cNvPr id="304140" name="Rectangle 12">
            <a:extLst>
              <a:ext uri="{FF2B5EF4-FFF2-40B4-BE49-F238E27FC236}">
                <a16:creationId xmlns:a16="http://schemas.microsoft.com/office/drawing/2014/main" id="{9981D39F-B88B-02EA-E669-C8FC5327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5111751"/>
            <a:ext cx="383381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Selecting a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ROM</a:t>
            </a:r>
            <a:r>
              <a:rPr lang="en-US" altLang="zh-TW" sz="1800">
                <a:ea typeface="新細明體" panose="02020500000000000000" pitchFamily="18" charset="-120"/>
              </a:rPr>
              <a:t> location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(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PC</a:t>
            </a:r>
            <a:r>
              <a:rPr lang="en-US" altLang="zh-TW" sz="1600">
                <a:ea typeface="新細明體" panose="02020500000000000000" pitchFamily="18" charset="-120"/>
              </a:rPr>
              <a:t> = </a:t>
            </a:r>
            <a:r>
              <a:rPr lang="en-US" altLang="zh-TW" sz="1600" b="1">
                <a:solidFill>
                  <a:srgbClr val="0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 </a:t>
            </a:r>
            <a:r>
              <a:rPr lang="en-US" altLang="zh-TW" sz="1600"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uild="p" autoUpdateAnimBg="0"/>
      <p:bldP spid="304137" grpId="0" animBg="1" autoUpdateAnimBg="0"/>
      <p:bldP spid="304139" grpId="0" autoUpdateAnimBg="0"/>
      <p:bldP spid="304138" grpId="0" animBg="1" autoUpdateAnimBg="0"/>
      <p:bldP spid="3041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0821F68-BCE6-1260-2D48-88DB532FC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C-instruction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2771" name="Text Box 6">
            <a:extLst>
              <a:ext uri="{FF2B5EF4-FFF2-40B4-BE49-F238E27FC236}">
                <a16:creationId xmlns:a16="http://schemas.microsoft.com/office/drawing/2014/main" id="{E167228F-F67F-E2CC-2E72-9410897A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930275"/>
            <a:ext cx="27432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 = </a:t>
            </a: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comp ; jump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DC90236-CCC0-FAEF-D3F2-76B8B8492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381125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85000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Both dest and jump are optional. 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85000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First, we compute something.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85000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Next, optionally, we can store the result, or use it to jump to somewhere to continue the program execution.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3F2D65E-BDDB-EA20-43E7-93F44AF48B53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3040064"/>
            <a:ext cx="8920162" cy="1571625"/>
            <a:chOff x="146858" y="3455233"/>
            <a:chExt cx="8920942" cy="1572403"/>
          </a:xfrm>
        </p:grpSpPr>
        <p:sp>
          <p:nvSpPr>
            <p:cNvPr id="32778" name="Text Box 6">
              <a:extLst>
                <a:ext uri="{FF2B5EF4-FFF2-40B4-BE49-F238E27FC236}">
                  <a16:creationId xmlns:a16="http://schemas.microsoft.com/office/drawing/2014/main" id="{4F31ED42-3773-A751-F678-F3CD0847F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20" y="4014310"/>
              <a:ext cx="8916180" cy="101332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charset="2"/>
                <a:buChar char="l"/>
                <a:defRPr sz="20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SzPct val="85000"/>
                <a:buFont typeface="Wingdings" charset="2"/>
                <a:buNone/>
                <a:defRPr/>
              </a:pPr>
              <a:r>
                <a:rPr lang="en-US" altLang="zh-TW" sz="1500" b="1" dirty="0">
                  <a:solidFill>
                    <a:srgbClr val="000099"/>
                  </a:solidFill>
                  <a:latin typeface="Courier New" charset="0"/>
                  <a:ea typeface="新細明體" charset="0"/>
                  <a:cs typeface="Courier New" charset="0"/>
                </a:rPr>
                <a:t>0, 1, -1, D, A, !D, !A, -D, -A, D+1, A+1, D-1, A-1, D+A, D-A, A-D, D&amp;A, D|A</a:t>
              </a:r>
            </a:p>
            <a:p>
              <a:pPr>
                <a:buSzPct val="85000"/>
                <a:buFont typeface="Wingdings" charset="2"/>
                <a:buNone/>
                <a:defRPr/>
              </a:pPr>
              <a:r>
                <a:rPr lang="en-US" altLang="zh-TW" sz="1500" b="1" dirty="0">
                  <a:solidFill>
                    <a:srgbClr val="000099"/>
                  </a:solidFill>
                  <a:latin typeface="Courier New" charset="0"/>
                  <a:ea typeface="新細明體" charset="0"/>
                  <a:cs typeface="Courier New" charset="0"/>
                </a:rPr>
                <a:t>             M,    !M,      -M,      M+1,      M-1, D+M, D-M, M-D, D&amp;M, D|M</a:t>
              </a:r>
            </a:p>
          </p:txBody>
        </p:sp>
        <p:sp>
          <p:nvSpPr>
            <p:cNvPr id="32779" name="Text Box 6">
              <a:extLst>
                <a:ext uri="{FF2B5EF4-FFF2-40B4-BE49-F238E27FC236}">
                  <a16:creationId xmlns:a16="http://schemas.microsoft.com/office/drawing/2014/main" id="{71A6D891-A863-6999-8451-1E98164D2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58" y="3455233"/>
              <a:ext cx="1295513" cy="45742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charset="2"/>
                <a:buChar char="l"/>
                <a:defRPr sz="20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SzPct val="85000"/>
                <a:buFont typeface="Wingdings" charset="2"/>
                <a:buNone/>
                <a:defRPr/>
              </a:pPr>
              <a:r>
                <a:rPr lang="en-US" altLang="zh-TW" sz="1800" b="1" i="1">
                  <a:solidFill>
                    <a:srgbClr val="000099"/>
                  </a:solidFill>
                  <a:latin typeface="Times New Roman" charset="0"/>
                  <a:ea typeface="新細明體" charset="0"/>
                  <a:cs typeface="Times New Roman" charset="0"/>
                </a:rPr>
                <a:t>comp:</a:t>
              </a:r>
            </a:p>
          </p:txBody>
        </p:sp>
      </p:grpSp>
      <p:sp>
        <p:nvSpPr>
          <p:cNvPr id="12" name="Text Box 6">
            <a:extLst>
              <a:ext uri="{FF2B5EF4-FFF2-40B4-BE49-F238E27FC236}">
                <a16:creationId xmlns:a16="http://schemas.microsoft.com/office/drawing/2014/main" id="{D423EE5A-E3B9-717B-F2FC-4C3142EA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4848225"/>
            <a:ext cx="4652962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: </a:t>
            </a:r>
            <a:r>
              <a:rPr lang="en-US" altLang="zh-TW" sz="1500" b="1">
                <a:solidFill>
                  <a:srgbClr val="000099"/>
                </a:solidFill>
                <a:latin typeface="Courier New" charset="0"/>
                <a:ea typeface="新細明體" charset="0"/>
                <a:cs typeface="Courier New" charset="0"/>
              </a:rPr>
              <a:t>null, A, D, M, MD, AM, AD, AMD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3BDA26B-F0FC-D8A9-8433-F9B64C127989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5583239"/>
            <a:ext cx="8774112" cy="790575"/>
            <a:chOff x="146858" y="5583713"/>
            <a:chExt cx="8774404" cy="790067"/>
          </a:xfrm>
        </p:grpSpPr>
        <p:sp>
          <p:nvSpPr>
            <p:cNvPr id="32776" name="Text Box 6">
              <a:extLst>
                <a:ext uri="{FF2B5EF4-FFF2-40B4-BE49-F238E27FC236}">
                  <a16:creationId xmlns:a16="http://schemas.microsoft.com/office/drawing/2014/main" id="{EA820E42-508B-B971-FB48-A09EAF403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58" y="5750293"/>
              <a:ext cx="5872357" cy="45690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63500" dist="89803" dir="2700000" algn="ctr" rotWithShape="0">
                <a:srgbClr val="293973">
                  <a:alpha val="74998"/>
                </a:srgbClr>
              </a:outerShdw>
            </a:effectLst>
          </p:spPr>
          <p:txBody>
            <a:bodyPr lIns="201600" tIns="190800" rIns="0" bIns="190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charset="2"/>
                <a:buChar char="l"/>
                <a:defRPr sz="20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SzPct val="85000"/>
                <a:buFont typeface="Wingdings" charset="2"/>
                <a:buNone/>
                <a:defRPr/>
              </a:pPr>
              <a:r>
                <a:rPr lang="en-US" altLang="zh-TW" sz="1800" b="1" i="1">
                  <a:solidFill>
                    <a:srgbClr val="000099"/>
                  </a:solidFill>
                  <a:latin typeface="Times New Roman" charset="0"/>
                  <a:ea typeface="新細明體" charset="0"/>
                  <a:cs typeface="Times New Roman" charset="0"/>
                </a:rPr>
                <a:t>jump</a:t>
              </a:r>
              <a:r>
                <a:rPr lang="en-US" altLang="zh-TW" sz="1800" b="1">
                  <a:solidFill>
                    <a:srgbClr val="000099"/>
                  </a:solidFill>
                  <a:latin typeface="Courier New" charset="0"/>
                  <a:ea typeface="新細明體" charset="0"/>
                  <a:cs typeface="Times New Roman" charset="0"/>
                </a:rPr>
                <a:t>: </a:t>
              </a:r>
              <a:r>
                <a:rPr lang="en-US" altLang="zh-TW" sz="1500" b="1">
                  <a:solidFill>
                    <a:srgbClr val="000099"/>
                  </a:solidFill>
                  <a:latin typeface="Courier New" charset="0"/>
                  <a:ea typeface="新細明體" charset="0"/>
                  <a:cs typeface="Courier New" charset="0"/>
                </a:rPr>
                <a:t>null, JGT, JEQ, JLT, JGE, JNE, JLE, JMP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F157119B-A11C-4781-5288-83818903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566" y="5583713"/>
              <a:ext cx="2895696" cy="79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indent="0">
                <a:spcAft>
                  <a:spcPct val="70000"/>
                </a:spcAft>
                <a:buSzPct val="85000"/>
                <a:buNone/>
                <a:defRPr/>
              </a:pPr>
              <a:r>
                <a:rPr lang="en-US" altLang="zh-TW" sz="1800" dirty="0">
                  <a:ea typeface="新細明體" panose="02020500000000000000" pitchFamily="18" charset="-120"/>
                </a:rPr>
                <a:t>Compare to zero. If the condition holds, jump to ROM[A] </a:t>
              </a:r>
            </a:p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  <a:defRPr/>
              </a:pPr>
              <a:endParaRPr lang="en-US" altLang="zh-TW" sz="1800" dirty="0">
                <a:ea typeface="新細明體" panose="02020500000000000000" pitchFamily="18" charset="-120"/>
              </a:endParaRPr>
            </a:p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  <a:defRPr/>
              </a:pPr>
              <a:endParaRPr lang="en-US" altLang="zh-TW" sz="1800" dirty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4AC8A94-65DB-3B9F-21FD-F1B01876A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C-instruction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E5B2B5BC-6B9A-FD54-044F-34056A70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336" y="1029527"/>
            <a:ext cx="27432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 = </a:t>
            </a: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comp ; jump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5285183D-5F52-245D-FCC1-43A14BA0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1381125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85000"/>
            </a:pPr>
            <a:r>
              <a:rPr lang="en-US" altLang="zh-TW" sz="1800" dirty="0">
                <a:ea typeface="新細明體" panose="02020500000000000000" pitchFamily="18" charset="-120"/>
              </a:rPr>
              <a:t>Computes the value of comp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85000"/>
            </a:pPr>
            <a:r>
              <a:rPr lang="en-US" altLang="zh-TW" sz="1800" dirty="0">
                <a:ea typeface="新細明體" panose="02020500000000000000" pitchFamily="18" charset="-120"/>
              </a:rPr>
              <a:t>Stores the result in </a:t>
            </a:r>
            <a:r>
              <a:rPr lang="en-US" altLang="zh-TW" sz="1800" dirty="0" err="1">
                <a:ea typeface="新細明體" panose="02020500000000000000" pitchFamily="18" charset="-120"/>
              </a:rPr>
              <a:t>dest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85000"/>
            </a:pPr>
            <a:r>
              <a:rPr lang="en-US" altLang="zh-TW" sz="1800" dirty="0">
                <a:ea typeface="新細明體" panose="02020500000000000000" pitchFamily="18" charset="-120"/>
              </a:rPr>
              <a:t>If (the condition jump compares to zero is true), </a:t>
            </a:r>
            <a:r>
              <a:rPr lang="en-US" altLang="zh-TW" sz="1800" dirty="0" err="1">
                <a:ea typeface="新細明體" panose="02020500000000000000" pitchFamily="18" charset="-120"/>
              </a:rPr>
              <a:t>goto</a:t>
            </a:r>
            <a:r>
              <a:rPr lang="en-US" altLang="zh-TW" sz="1800" dirty="0">
                <a:ea typeface="新細明體" panose="02020500000000000000" pitchFamily="18" charset="-120"/>
              </a:rPr>
              <a:t> the instruction at ROM[A]. 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011C8F-C3D4-A51A-FFE4-28A03C48A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C-instruction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6867" name="Text Box 6">
            <a:extLst>
              <a:ext uri="{FF2B5EF4-FFF2-40B4-BE49-F238E27FC236}">
                <a16:creationId xmlns:a16="http://schemas.microsoft.com/office/drawing/2014/main" id="{E5469AC9-62D8-2D83-705D-E2B9C2272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417" y="858263"/>
            <a:ext cx="2743200" cy="457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 = </a:t>
            </a: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comp ; jump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5D16F69-C62E-E143-75F1-A7B75860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1"/>
            <a:ext cx="883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Example: set the D register to -1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BFC79191-E436-EA89-D8FF-54DBA100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692526"/>
            <a:ext cx="4305300" cy="49847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b="1">
                <a:solidFill>
                  <a:srgbClr val="114FFB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 = -1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>
              <a:solidFill>
                <a:srgbClr val="114FFB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>
              <a:solidFill>
                <a:srgbClr val="114FFB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2C24834-7BAA-9F2E-E4D4-E53B1742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4208464"/>
            <a:ext cx="88392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Example: set RAM[300] to the value of the D register minus 1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8" name="內容版面配置區 1">
            <a:extLst>
              <a:ext uri="{FF2B5EF4-FFF2-40B4-BE49-F238E27FC236}">
                <a16:creationId xmlns:a16="http://schemas.microsoft.com/office/drawing/2014/main" id="{8AD22FB1-125C-584C-38B8-7E182660B454}"/>
              </a:ext>
            </a:extLst>
          </p:cNvPr>
          <p:cNvSpPr txBox="1">
            <a:spLocks/>
          </p:cNvSpPr>
          <p:nvPr/>
        </p:nvSpPr>
        <p:spPr bwMode="auto">
          <a:xfrm>
            <a:off x="2019300" y="4495800"/>
            <a:ext cx="430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kern="0" dirty="0">
                <a:solidFill>
                  <a:srgbClr val="114FFB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@300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kern="0" dirty="0">
                <a:solidFill>
                  <a:srgbClr val="114FFB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 = D-1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zh-TW" kern="0" dirty="0">
              <a:solidFill>
                <a:srgbClr val="114FFB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  <a:defRPr/>
            </a:pPr>
            <a:endParaRPr lang="zh-TW" altLang="en-US" kern="0" dirty="0">
              <a:solidFill>
                <a:srgbClr val="114FFB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87B5731-B5D3-7EC5-B3EB-880CB8E4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88392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SzPct val="85000"/>
              <a:buNone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Example: if ((D-1) == 0) </a:t>
            </a:r>
            <a:r>
              <a:rPr lang="en-US" altLang="zh-TW" sz="1800" dirty="0" err="1">
                <a:ea typeface="新細明體" panose="02020500000000000000" pitchFamily="18" charset="-120"/>
              </a:rPr>
              <a:t>goto</a:t>
            </a:r>
            <a:r>
              <a:rPr lang="en-US" altLang="zh-TW" sz="1800" dirty="0">
                <a:ea typeface="新細明體" panose="02020500000000000000" pitchFamily="18" charset="-120"/>
              </a:rPr>
              <a:t> ROM[56]</a:t>
            </a: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" name="內容版面配置區 1">
            <a:extLst>
              <a:ext uri="{FF2B5EF4-FFF2-40B4-BE49-F238E27FC236}">
                <a16:creationId xmlns:a16="http://schemas.microsoft.com/office/drawing/2014/main" id="{12A95058-ADF5-3F4F-E3B1-8F1E13889DF8}"/>
              </a:ext>
            </a:extLst>
          </p:cNvPr>
          <p:cNvSpPr txBox="1">
            <a:spLocks/>
          </p:cNvSpPr>
          <p:nvPr/>
        </p:nvSpPr>
        <p:spPr bwMode="auto">
          <a:xfrm>
            <a:off x="1978025" y="5694363"/>
            <a:ext cx="43053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kern="0" dirty="0">
                <a:solidFill>
                  <a:srgbClr val="114FFB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@56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zh-TW" b="1" kern="0" dirty="0">
                <a:solidFill>
                  <a:srgbClr val="114FFB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D-1; JEQ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zh-TW" kern="0" dirty="0">
              <a:solidFill>
                <a:srgbClr val="114FFB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  <a:defRPr/>
            </a:pPr>
            <a:endParaRPr lang="zh-TW" altLang="en-US" kern="0" dirty="0">
              <a:solidFill>
                <a:srgbClr val="114FFB"/>
              </a:solidFill>
              <a:ea typeface="新細明體" panose="02020500000000000000" pitchFamily="18" charset="-120"/>
            </a:endParaRPr>
          </a:p>
        </p:txBody>
      </p:sp>
      <p:sp>
        <p:nvSpPr>
          <p:cNvPr id="36874" name="Text Box 6">
            <a:extLst>
              <a:ext uri="{FF2B5EF4-FFF2-40B4-BE49-F238E27FC236}">
                <a16:creationId xmlns:a16="http://schemas.microsoft.com/office/drawing/2014/main" id="{391CDBE0-D557-EE29-87F7-C3744EC2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1270000"/>
            <a:ext cx="979487" cy="35718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comp:</a:t>
            </a:r>
          </a:p>
        </p:txBody>
      </p:sp>
      <p:sp>
        <p:nvSpPr>
          <p:cNvPr id="36875" name="Text Box 6">
            <a:extLst>
              <a:ext uri="{FF2B5EF4-FFF2-40B4-BE49-F238E27FC236}">
                <a16:creationId xmlns:a16="http://schemas.microsoft.com/office/drawing/2014/main" id="{62175EC1-690E-EFF9-1F84-E29D6427A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2373313"/>
            <a:ext cx="4652963" cy="33496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dest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: </a:t>
            </a:r>
            <a:r>
              <a:rPr lang="en-US" altLang="zh-TW" sz="1500" b="1">
                <a:solidFill>
                  <a:srgbClr val="000099"/>
                </a:solidFill>
                <a:latin typeface="Courier New" charset="0"/>
                <a:ea typeface="新細明體" charset="0"/>
                <a:cs typeface="Courier New" charset="0"/>
              </a:rPr>
              <a:t>null, A, D, M, MD, AM, AD, AMD</a:t>
            </a:r>
          </a:p>
        </p:txBody>
      </p:sp>
      <p:sp>
        <p:nvSpPr>
          <p:cNvPr id="36876" name="Text Box 6">
            <a:extLst>
              <a:ext uri="{FF2B5EF4-FFF2-40B4-BE49-F238E27FC236}">
                <a16:creationId xmlns:a16="http://schemas.microsoft.com/office/drawing/2014/main" id="{75833673-BCF6-DCDB-CDDC-5440EF75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2774950"/>
            <a:ext cx="5872163" cy="349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800" b="1" i="1">
                <a:solidFill>
                  <a:srgbClr val="000099"/>
                </a:solidFill>
                <a:latin typeface="Times New Roman" charset="0"/>
                <a:ea typeface="新細明體" charset="0"/>
                <a:cs typeface="Times New Roman" charset="0"/>
              </a:rPr>
              <a:t>jump</a:t>
            </a:r>
            <a:r>
              <a:rPr lang="en-US" altLang="zh-TW" sz="1800" b="1">
                <a:solidFill>
                  <a:srgbClr val="000099"/>
                </a:solidFill>
                <a:latin typeface="Courier New" charset="0"/>
                <a:ea typeface="新細明體" charset="0"/>
                <a:cs typeface="Times New Roman" charset="0"/>
              </a:rPr>
              <a:t>: </a:t>
            </a:r>
            <a:r>
              <a:rPr lang="en-US" altLang="zh-TW" sz="1500" b="1">
                <a:solidFill>
                  <a:srgbClr val="000099"/>
                </a:solidFill>
                <a:latin typeface="Courier New" charset="0"/>
                <a:ea typeface="新細明體" charset="0"/>
                <a:cs typeface="Courier New" charset="0"/>
              </a:rPr>
              <a:t>null, JGT, JEQ, JLT, JGE, JNE, JLE, JMP</a:t>
            </a:r>
          </a:p>
        </p:txBody>
      </p:sp>
      <p:sp>
        <p:nvSpPr>
          <p:cNvPr id="36877" name="Text Box 6">
            <a:extLst>
              <a:ext uri="{FF2B5EF4-FFF2-40B4-BE49-F238E27FC236}">
                <a16:creationId xmlns:a16="http://schemas.microsoft.com/office/drawing/2014/main" id="{3E41E891-833A-5488-07A3-05ED3868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1636714"/>
            <a:ext cx="8915400" cy="636587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2"/>
              <a:buChar char="n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500" b="1">
                <a:solidFill>
                  <a:srgbClr val="000099"/>
                </a:solidFill>
                <a:latin typeface="Courier New" charset="0"/>
                <a:ea typeface="新細明體" charset="0"/>
                <a:cs typeface="Courier New" charset="0"/>
              </a:rPr>
              <a:t>0, 1, -1, D, A, !D, !A, -D, -A, D+1, A+1, D-1, A-1, D+A, D-A, A-D, D&amp;A, D|A</a:t>
            </a:r>
          </a:p>
          <a:p>
            <a:pPr>
              <a:buSzPct val="85000"/>
              <a:buFont typeface="Wingdings" charset="2"/>
              <a:buNone/>
              <a:defRPr/>
            </a:pPr>
            <a:r>
              <a:rPr lang="en-US" altLang="zh-TW" sz="1500" b="1">
                <a:solidFill>
                  <a:srgbClr val="000099"/>
                </a:solidFill>
                <a:latin typeface="Courier New" charset="0"/>
                <a:ea typeface="新細明體" charset="0"/>
                <a:cs typeface="Courier New" charset="0"/>
              </a:rPr>
              <a:t>          M,    !M,         -M,      M+1,      M-1, D+M, D-M, M-D, D&amp;M, D|M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  <p:bldP spid="17" grpId="0"/>
      <p:bldP spid="18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26F4609-8DBD-7DCD-62C4-20C900BAD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1468" y="0"/>
            <a:ext cx="10515600" cy="1325563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Hack programming reference card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13317" name="Text Box 11">
            <a:extLst>
              <a:ext uri="{FF2B5EF4-FFF2-40B4-BE49-F238E27FC236}">
                <a16:creationId xmlns:a16="http://schemas.microsoft.com/office/drawing/2014/main" id="{9208099F-6C46-7271-1048-B3B81ADF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53" y="1092741"/>
            <a:ext cx="8610600" cy="5562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Hack commands:</a:t>
            </a:r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-command: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@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value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// set A to value</a:t>
            </a: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-command: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</a:t>
            </a:r>
            <a:r>
              <a:rPr lang="en-US" altLang="zh-TW" dirty="0" err="1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dest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comp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;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jump    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// </a:t>
            </a:r>
            <a:r>
              <a:rPr lang="en-US" altLang="zh-TW" dirty="0" err="1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dest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and  </a:t>
            </a: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;jump</a:t>
            </a:r>
            <a:b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                                            // are optional</a:t>
            </a: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Where:</a:t>
            </a: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comp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</a:t>
            </a:r>
          </a:p>
          <a:p>
            <a:pPr marL="0" indent="0">
              <a:spcBef>
                <a:spcPts val="0"/>
              </a:spcBef>
              <a:buSzPct val="85000"/>
              <a:buNone/>
              <a:defRPr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!D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!A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D+1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A+1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D-1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A-1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D+A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D-A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A-D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D&amp;A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D|A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  </a:t>
            </a:r>
          </a:p>
          <a:p>
            <a:pPr marL="0" indent="0">
              <a:spcBef>
                <a:spcPts val="0"/>
              </a:spcBef>
              <a:buSzPct val="85000"/>
              <a:buNone/>
              <a:defRPr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!M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M+1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    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M-1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     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D+M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D-M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M-D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D&amp;M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D|M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 err="1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dest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MD,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AM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AMD,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or null</a:t>
            </a: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jump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=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JGT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JEQ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JGE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JLT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JNE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JLE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,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JMP,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or null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In the command </a:t>
            </a:r>
            <a:r>
              <a:rPr lang="en-US" altLang="zh-TW" dirty="0" err="1">
                <a:ea typeface="新細明體" panose="02020500000000000000" pitchFamily="18" charset="-120"/>
                <a:cs typeface="Arial" panose="020B0604020202020204" pitchFamily="34" charset="0"/>
              </a:rPr>
              <a:t>dest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= comp; jump, the jump </a:t>
            </a:r>
            <a:r>
              <a:rPr lang="en-US" altLang="zh-TW" dirty="0" err="1">
                <a:ea typeface="新細明體" panose="02020500000000000000" pitchFamily="18" charset="-120"/>
                <a:cs typeface="Arial" panose="020B0604020202020204" pitchFamily="34" charset="0"/>
              </a:rPr>
              <a:t>materialzes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if (comp jump 0) is true.  For example, in D=D+1,JLT, we jump if D+1 &lt; 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1059</Words>
  <Application>Microsoft Office PowerPoint</Application>
  <PresentationFormat>Widescreen</PresentationFormat>
  <Paragraphs>139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Comic Sans MS</vt:lpstr>
      <vt:lpstr>Courier New</vt:lpstr>
      <vt:lpstr>Times New Roman</vt:lpstr>
      <vt:lpstr>Wingdings</vt:lpstr>
      <vt:lpstr>Office Theme</vt:lpstr>
      <vt:lpstr>Microsoft Visio 2003-2010 Drawing</vt:lpstr>
      <vt:lpstr>PowerPoint Presentation</vt:lpstr>
      <vt:lpstr>The Hack computer</vt:lpstr>
      <vt:lpstr>Working with registers and memory</vt:lpstr>
      <vt:lpstr>The Hack computer</vt:lpstr>
      <vt:lpstr>The A-instruction</vt:lpstr>
      <vt:lpstr>The C-instruction</vt:lpstr>
      <vt:lpstr>The C-instruction</vt:lpstr>
      <vt:lpstr>The C-instruction</vt:lpstr>
      <vt:lpstr>Hack programming reference card</vt:lpstr>
      <vt:lpstr>The A-instruction</vt:lpstr>
      <vt:lpstr>The C-instruction</vt:lpstr>
      <vt:lpstr>The C-instruction</vt:lpstr>
      <vt:lpstr>The C-instruction</vt:lpstr>
      <vt:lpstr>The C-instruction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shahroury</dc:creator>
  <cp:lastModifiedBy>Fadi shahroury</cp:lastModifiedBy>
  <cp:revision>1</cp:revision>
  <dcterms:created xsi:type="dcterms:W3CDTF">2023-11-22T18:56:52Z</dcterms:created>
  <dcterms:modified xsi:type="dcterms:W3CDTF">2023-11-22T20:44:05Z</dcterms:modified>
</cp:coreProperties>
</file>