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60" r:id="rId3"/>
    <p:sldId id="361" r:id="rId4"/>
    <p:sldId id="360" r:id="rId5"/>
    <p:sldId id="362" r:id="rId6"/>
    <p:sldId id="363" r:id="rId7"/>
    <p:sldId id="264" r:id="rId8"/>
    <p:sldId id="357" r:id="rId9"/>
    <p:sldId id="358" r:id="rId10"/>
  </p:sldIdLst>
  <p:sldSz cx="9144000" cy="5143500" type="screen16x9"/>
  <p:notesSz cx="6858000" cy="9144000"/>
  <p:embeddedFontLst>
    <p:embeddedFont>
      <p:font typeface="Asap" panose="020B0604020202020204" charset="0"/>
      <p:regular r:id="rId12"/>
      <p:bold r:id="rId13"/>
      <p:italic r:id="rId14"/>
      <p:boldItalic r:id="rId15"/>
    </p:embeddedFont>
    <p:embeddedFont>
      <p:font typeface="Bakbak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BA5E685-B48F-4560-A923-071D76CBC559}">
          <p14:sldIdLst>
            <p14:sldId id="256"/>
            <p14:sldId id="260"/>
            <p14:sldId id="361"/>
            <p14:sldId id="360"/>
            <p14:sldId id="362"/>
            <p14:sldId id="363"/>
            <p14:sldId id="264"/>
            <p14:sldId id="357"/>
            <p14:sldId id="358"/>
          </p14:sldIdLst>
        </p14:section>
        <p14:section name="Design" id="{C60FA792-4114-47D7-80FE-018E98D504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AEA"/>
    <a:srgbClr val="0E7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C639D2-26CA-439B-88C9-0EA2C49CE583}">
  <a:tblStyle styleId="{F1C639D2-26CA-439B-88C9-0EA2C49CE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673FEE-7B30-4D8D-8767-8B45111621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109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5" name="Google Shape;508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3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5" name="Google Shape;508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1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5" name="Google Shape;504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1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5" name="Google Shape;504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5" name="Google Shape;508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6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1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175" y="3623275"/>
            <a:ext cx="37122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5"/>
          <p:cNvSpPr txBox="1">
            <a:spLocks noGrp="1"/>
          </p:cNvSpPr>
          <p:nvPr>
            <p:ph type="subTitle" idx="1"/>
          </p:nvPr>
        </p:nvSpPr>
        <p:spPr>
          <a:xfrm>
            <a:off x="937626" y="311610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25"/>
          <p:cNvSpPr txBox="1">
            <a:spLocks noGrp="1"/>
          </p:cNvSpPr>
          <p:nvPr>
            <p:ph type="subTitle" idx="2"/>
          </p:nvPr>
        </p:nvSpPr>
        <p:spPr>
          <a:xfrm>
            <a:off x="3484350" y="311610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5"/>
          <p:cNvSpPr txBox="1">
            <a:spLocks noGrp="1"/>
          </p:cNvSpPr>
          <p:nvPr>
            <p:ph type="subTitle" idx="3"/>
          </p:nvPr>
        </p:nvSpPr>
        <p:spPr>
          <a:xfrm>
            <a:off x="6031074" y="311610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5"/>
          <p:cNvSpPr txBox="1">
            <a:spLocks noGrp="1"/>
          </p:cNvSpPr>
          <p:nvPr>
            <p:ph type="subTitle" idx="4"/>
          </p:nvPr>
        </p:nvSpPr>
        <p:spPr>
          <a:xfrm>
            <a:off x="937625" y="26615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58" name="Google Shape;758;p25"/>
          <p:cNvSpPr txBox="1">
            <a:spLocks noGrp="1"/>
          </p:cNvSpPr>
          <p:nvPr>
            <p:ph type="subTitle" idx="5"/>
          </p:nvPr>
        </p:nvSpPr>
        <p:spPr>
          <a:xfrm>
            <a:off x="3484350" y="26615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59" name="Google Shape;759;p25"/>
          <p:cNvSpPr txBox="1">
            <a:spLocks noGrp="1"/>
          </p:cNvSpPr>
          <p:nvPr>
            <p:ph type="subTitle" idx="6"/>
          </p:nvPr>
        </p:nvSpPr>
        <p:spPr>
          <a:xfrm>
            <a:off x="6031075" y="26615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760" name="Google Shape;760;p25"/>
          <p:cNvGrpSpPr/>
          <p:nvPr/>
        </p:nvGrpSpPr>
        <p:grpSpPr>
          <a:xfrm rot="10800000" flipH="1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761" name="Google Shape;761;p25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0" name="Google Shape;810;p25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1" name="Google Shape;811;p25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2" name="Google Shape;812;p25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3" name="Google Shape;813;p25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4" name="Google Shape;814;p25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5" name="Google Shape;815;p25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16" name="Google Shape;816;p25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6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1"/>
          </p:nvPr>
        </p:nvSpPr>
        <p:spPr>
          <a:xfrm>
            <a:off x="4881775" y="3844350"/>
            <a:ext cx="3549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6"/>
          <p:cNvSpPr txBox="1">
            <a:spLocks noGrp="1"/>
          </p:cNvSpPr>
          <p:nvPr>
            <p:ph type="subTitle" idx="2"/>
          </p:nvPr>
        </p:nvSpPr>
        <p:spPr>
          <a:xfrm>
            <a:off x="853700" y="2070025"/>
            <a:ext cx="3549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6"/>
          <p:cNvSpPr txBox="1">
            <a:spLocks noGrp="1"/>
          </p:cNvSpPr>
          <p:nvPr>
            <p:ph type="subTitle" idx="3"/>
          </p:nvPr>
        </p:nvSpPr>
        <p:spPr>
          <a:xfrm>
            <a:off x="4881775" y="2070025"/>
            <a:ext cx="3549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6"/>
          <p:cNvSpPr txBox="1">
            <a:spLocks noGrp="1"/>
          </p:cNvSpPr>
          <p:nvPr>
            <p:ph type="subTitle" idx="4"/>
          </p:nvPr>
        </p:nvSpPr>
        <p:spPr>
          <a:xfrm>
            <a:off x="853700" y="3844350"/>
            <a:ext cx="3549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6"/>
          <p:cNvSpPr txBox="1">
            <a:spLocks noGrp="1"/>
          </p:cNvSpPr>
          <p:nvPr>
            <p:ph type="subTitle" idx="5"/>
          </p:nvPr>
        </p:nvSpPr>
        <p:spPr>
          <a:xfrm>
            <a:off x="4881783" y="3534375"/>
            <a:ext cx="3549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subTitle" idx="6"/>
          </p:nvPr>
        </p:nvSpPr>
        <p:spPr>
          <a:xfrm>
            <a:off x="4881783" y="1806875"/>
            <a:ext cx="3549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subTitle" idx="7"/>
          </p:nvPr>
        </p:nvSpPr>
        <p:spPr>
          <a:xfrm>
            <a:off x="853708" y="1806875"/>
            <a:ext cx="3549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828" name="Google Shape;828;p26"/>
          <p:cNvSpPr txBox="1">
            <a:spLocks noGrp="1"/>
          </p:cNvSpPr>
          <p:nvPr>
            <p:ph type="subTitle" idx="8"/>
          </p:nvPr>
        </p:nvSpPr>
        <p:spPr>
          <a:xfrm>
            <a:off x="853708" y="3534375"/>
            <a:ext cx="3549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829" name="Google Shape;829;p26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830" name="Google Shape;830;p2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79" name="Google Shape;879;p26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0" name="Google Shape;880;p26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1" name="Google Shape;881;p26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2" name="Google Shape;882;p26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3" name="Google Shape;883;p26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4" name="Google Shape;884;p26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885" name="Google Shape;885;p26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1" r:id="rId4"/>
    <p:sldLayoutId id="2147483672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>
            <a:spLocks noGrp="1"/>
          </p:cNvSpPr>
          <p:nvPr>
            <p:ph type="ctrTitle"/>
          </p:nvPr>
        </p:nvSpPr>
        <p:spPr>
          <a:xfrm>
            <a:off x="713225" y="1107022"/>
            <a:ext cx="4566510" cy="2058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Design of a CPU FPGA-Based in Verilog</a:t>
            </a:r>
            <a:endParaRPr lang="en-US" dirty="0"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8F31EEB-9406-E1C5-2689-13ACA98AD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3858775" cy="893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</a:t>
            </a:r>
            <a:r>
              <a:rPr lang="en" sz="2800" dirty="0"/>
              <a:t>hat is our project?</a:t>
            </a:r>
            <a:endParaRPr sz="2800" dirty="0"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6692C8C-ED69-9EFF-BA49-516A04D29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7" name="Google Shape;508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</a:t>
            </a:r>
            <a:r>
              <a:rPr lang="en" sz="3200" dirty="0"/>
              <a:t>hat is our project?</a:t>
            </a:r>
            <a:endParaRPr dirty="0"/>
          </a:p>
        </p:txBody>
      </p:sp>
      <p:sp>
        <p:nvSpPr>
          <p:cNvPr id="5093" name="Google Shape;5093;p45"/>
          <p:cNvSpPr txBox="1">
            <a:spLocks noGrp="1"/>
          </p:cNvSpPr>
          <p:nvPr>
            <p:ph type="subTitle" idx="6"/>
          </p:nvPr>
        </p:nvSpPr>
        <p:spPr>
          <a:xfrm>
            <a:off x="530942" y="1076830"/>
            <a:ext cx="7521677" cy="1880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252525"/>
                </a:solidFill>
                <a:effectLst/>
              </a:rPr>
              <a:t>designing a microcontroller based on Verilog with a 25 MHz frequency and 16-bit operating system, and the foundation of our project is to build the microcontroller from the universal NAND gate.</a:t>
            </a:r>
          </a:p>
        </p:txBody>
      </p:sp>
    </p:spTree>
    <p:extLst>
      <p:ext uri="{BB962C8B-B14F-4D97-AF65-F5344CB8AC3E}">
        <p14:creationId xmlns:p14="http://schemas.microsoft.com/office/powerpoint/2010/main" val="281252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7" name="Google Shape;508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</a:t>
            </a:r>
            <a:r>
              <a:rPr lang="en" sz="3200" dirty="0"/>
              <a:t>hat we are using</a:t>
            </a:r>
            <a:endParaRPr dirty="0"/>
          </a:p>
        </p:txBody>
      </p:sp>
      <p:sp>
        <p:nvSpPr>
          <p:cNvPr id="5093" name="Google Shape;5093;p45"/>
          <p:cNvSpPr txBox="1">
            <a:spLocks noGrp="1"/>
          </p:cNvSpPr>
          <p:nvPr>
            <p:ph type="subTitle" idx="6"/>
          </p:nvPr>
        </p:nvSpPr>
        <p:spPr>
          <a:xfrm>
            <a:off x="530942" y="1408669"/>
            <a:ext cx="7521677" cy="1880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RISC CPU architecture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Verilog Hardware description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open-source, simple, and elegant instruction set architecture making it ideal choice for educational and FPGA-based projects.</a:t>
            </a:r>
          </a:p>
        </p:txBody>
      </p:sp>
    </p:spTree>
    <p:extLst>
      <p:ext uri="{BB962C8B-B14F-4D97-AF65-F5344CB8AC3E}">
        <p14:creationId xmlns:p14="http://schemas.microsoft.com/office/powerpoint/2010/main" val="370340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p44"/>
          <p:cNvSpPr txBox="1">
            <a:spLocks noGrp="1"/>
          </p:cNvSpPr>
          <p:nvPr>
            <p:ph type="title"/>
          </p:nvPr>
        </p:nvSpPr>
        <p:spPr>
          <a:xfrm>
            <a:off x="720000" y="1654065"/>
            <a:ext cx="7704000" cy="1607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Microcontroller?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44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FFD-2410-EE19-64C7-0A212BA3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4" name="Google Shape;5093;p45">
            <a:extLst>
              <a:ext uri="{FF2B5EF4-FFF2-40B4-BE49-F238E27FC236}">
                <a16:creationId xmlns:a16="http://schemas.microsoft.com/office/drawing/2014/main" id="{850BDA51-D929-8A78-6D0E-4D41DFF45761}"/>
              </a:ext>
            </a:extLst>
          </p:cNvPr>
          <p:cNvSpPr txBox="1">
            <a:spLocks/>
          </p:cNvSpPr>
          <p:nvPr/>
        </p:nvSpPr>
        <p:spPr>
          <a:xfrm>
            <a:off x="530942" y="1135626"/>
            <a:ext cx="7521677" cy="98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 algn="ctr"/>
            <a:r>
              <a:rPr lang="en-US" dirty="0"/>
              <a:t>It is a small computer used in embedded systems designed to do a specific task and it includes a memory, CPU, and </a:t>
            </a:r>
            <a:r>
              <a:rPr lang="en-US" dirty="0" err="1"/>
              <a:t>i</a:t>
            </a:r>
            <a:r>
              <a:rPr lang="en-US" dirty="0"/>
              <a:t>/o ports all in a single chip.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3AD11608-A9BD-AF97-FF00-B388A0AD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87" y="1803748"/>
            <a:ext cx="4353262" cy="2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p44"/>
          <p:cNvSpPr txBox="1">
            <a:spLocks noGrp="1"/>
          </p:cNvSpPr>
          <p:nvPr>
            <p:ph type="title"/>
          </p:nvPr>
        </p:nvSpPr>
        <p:spPr>
          <a:xfrm>
            <a:off x="720000" y="1654065"/>
            <a:ext cx="7704000" cy="1607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NAND gate is the foundation of our project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7" name="Google Shape;508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choose NAND gate </a:t>
            </a:r>
            <a:endParaRPr dirty="0"/>
          </a:p>
        </p:txBody>
      </p:sp>
      <p:sp>
        <p:nvSpPr>
          <p:cNvPr id="5092" name="Google Shape;5092;p45"/>
          <p:cNvSpPr txBox="1">
            <a:spLocks noGrp="1"/>
          </p:cNvSpPr>
          <p:nvPr>
            <p:ph type="subTitle" idx="5"/>
          </p:nvPr>
        </p:nvSpPr>
        <p:spPr>
          <a:xfrm>
            <a:off x="4881783" y="3259000"/>
            <a:ext cx="3549000" cy="652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Parallel </a:t>
            </a:r>
            <a:r>
              <a:rPr lang="en-US" dirty="0" err="1">
                <a:latin typeface="Bakbak One"/>
                <a:ea typeface="Bakbak One"/>
                <a:cs typeface="Bakbak One"/>
                <a:sym typeface="Bakbak One"/>
              </a:rPr>
              <a:t>Pmos</a:t>
            </a: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 and Series </a:t>
            </a:r>
            <a:r>
              <a:rPr lang="en-US" dirty="0" err="1">
                <a:latin typeface="Bakbak One"/>
                <a:ea typeface="Bakbak One"/>
                <a:cs typeface="Bakbak One"/>
                <a:sym typeface="Bakbak One"/>
              </a:rPr>
              <a:t>Nmos</a:t>
            </a:r>
            <a:endParaRPr dirty="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5093" name="Google Shape;5093;p45"/>
          <p:cNvSpPr txBox="1">
            <a:spLocks noGrp="1"/>
          </p:cNvSpPr>
          <p:nvPr>
            <p:ph type="subTitle" idx="6"/>
          </p:nvPr>
        </p:nvSpPr>
        <p:spPr>
          <a:xfrm>
            <a:off x="4881783" y="1806875"/>
            <a:ext cx="3549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Transistor Size</a:t>
            </a:r>
            <a:endParaRPr dirty="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5094" name="Google Shape;5094;p45"/>
          <p:cNvSpPr txBox="1">
            <a:spLocks noGrp="1"/>
          </p:cNvSpPr>
          <p:nvPr>
            <p:ph type="subTitle" idx="7"/>
          </p:nvPr>
        </p:nvSpPr>
        <p:spPr>
          <a:xfrm>
            <a:off x="853708" y="1806875"/>
            <a:ext cx="3549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Least Power Consumption </a:t>
            </a:r>
            <a:endParaRPr dirty="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5095" name="Google Shape;5095;p45"/>
          <p:cNvSpPr txBox="1">
            <a:spLocks noGrp="1"/>
          </p:cNvSpPr>
          <p:nvPr>
            <p:ph type="subTitle" idx="8"/>
          </p:nvPr>
        </p:nvSpPr>
        <p:spPr>
          <a:xfrm>
            <a:off x="853708" y="3212175"/>
            <a:ext cx="3549000" cy="6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kbak One"/>
                <a:ea typeface="Bakbak One"/>
                <a:cs typeface="Bakbak One"/>
                <a:sym typeface="Bakbak One"/>
              </a:rPr>
              <a:t>Relationship between Power, Size, and Frequency </a:t>
            </a:r>
          </a:p>
        </p:txBody>
      </p:sp>
    </p:spTree>
    <p:extLst>
      <p:ext uri="{BB962C8B-B14F-4D97-AF65-F5344CB8AC3E}">
        <p14:creationId xmlns:p14="http://schemas.microsoft.com/office/powerpoint/2010/main" val="23932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FFD-2410-EE19-64C7-0A212BA3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NAND not NOR gate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F4F95C-28A2-00BB-C95E-925B732D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33" y="847112"/>
            <a:ext cx="4092678" cy="37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31648"/>
      </p:ext>
    </p:extLst>
  </p:cSld>
  <p:clrMapOvr>
    <a:masterClrMapping/>
  </p:clrMapOvr>
</p:sld>
</file>

<file path=ppt/theme/theme1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160</Words>
  <Application>Microsoft Office PowerPoint</Application>
  <PresentationFormat>On-screen Show (16:9)</PresentationFormat>
  <Paragraphs>19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Asap</vt:lpstr>
      <vt:lpstr>Times New Roman</vt:lpstr>
      <vt:lpstr>Arial</vt:lpstr>
      <vt:lpstr>Bakbak One</vt:lpstr>
      <vt:lpstr>Semiconductor Material by Slidesgo</vt:lpstr>
      <vt:lpstr>Design of a CPU FPGA-Based in Verilog</vt:lpstr>
      <vt:lpstr>What is our project?</vt:lpstr>
      <vt:lpstr>What is our project?</vt:lpstr>
      <vt:lpstr>What we are using</vt:lpstr>
      <vt:lpstr>What is Microcontroller?</vt:lpstr>
      <vt:lpstr>Microcontroller</vt:lpstr>
      <vt:lpstr>NAND gate is the foundation of our project</vt:lpstr>
      <vt:lpstr>Why we choose NAND gate </vt:lpstr>
      <vt:lpstr>Why NAND not NOR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CPU FPGA-Based in Verilog</dc:title>
  <dc:creator>abdulaziz abusaada</dc:creator>
  <cp:lastModifiedBy>abdulaziz abusaada</cp:lastModifiedBy>
  <cp:revision>27</cp:revision>
  <dcterms:modified xsi:type="dcterms:W3CDTF">2024-01-11T15:39:51Z</dcterms:modified>
</cp:coreProperties>
</file>