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8"/>
  </p:notesMasterIdLst>
  <p:sldIdLst>
    <p:sldId id="256" r:id="rId3"/>
    <p:sldId id="2146847760" r:id="rId4"/>
    <p:sldId id="2146847767" r:id="rId5"/>
    <p:sldId id="2146847765" r:id="rId6"/>
    <p:sldId id="2146847387" r:id="rId7"/>
    <p:sldId id="264" r:id="rId8"/>
    <p:sldId id="2146847768" r:id="rId9"/>
    <p:sldId id="2146847780" r:id="rId10"/>
    <p:sldId id="2146847773" r:id="rId11"/>
    <p:sldId id="2146847779" r:id="rId12"/>
    <p:sldId id="2146847775" r:id="rId13"/>
    <p:sldId id="2146847776" r:id="rId14"/>
    <p:sldId id="2146847781" r:id="rId15"/>
    <p:sldId id="214684777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600"/>
    <a:srgbClr val="4250D9"/>
    <a:srgbClr val="A37AE6"/>
    <a:srgbClr val="773BDA"/>
    <a:srgbClr val="D0E0F9"/>
    <a:srgbClr val="5621AF"/>
    <a:srgbClr val="F86700"/>
    <a:srgbClr val="A1C2F3"/>
    <a:srgbClr val="C9B1F0"/>
    <a:srgbClr val="154E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110CD-BB1F-418F-9DDC-267544D196DD}" v="2905" dt="2024-05-10T22:00:58.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74452" autoAdjust="0"/>
  </p:normalViewPr>
  <p:slideViewPr>
    <p:cSldViewPr snapToGrid="0" snapToObjects="1">
      <p:cViewPr>
        <p:scale>
          <a:sx n="75" d="100"/>
          <a:sy n="75" d="100"/>
        </p:scale>
        <p:origin x="209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9"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4acd2ef9797577c/Masters/Boston%20College/Spring24/NVGT/Analyst/BASIC%20INFORMATION%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703899526347049"/>
          <c:y val="5.5036813994872952E-2"/>
          <c:w val="0.64296100473652951"/>
          <c:h val="0.94496334262003412"/>
        </c:manualLayout>
      </c:layout>
      <c:barChart>
        <c:barDir val="bar"/>
        <c:grouping val="clustered"/>
        <c:varyColors val="1"/>
        <c:ser>
          <c:idx val="0"/>
          <c:order val="0"/>
          <c:tx>
            <c:strRef>
              <c:f>Sheet1!$B$1</c:f>
              <c:strCache>
                <c:ptCount val="1"/>
                <c:pt idx="0">
                  <c:v>Series 1</c:v>
                </c:pt>
              </c:strCache>
            </c:strRef>
          </c:tx>
          <c:invertIfNegative val="0"/>
          <c:dPt>
            <c:idx val="0"/>
            <c:invertIfNegative val="0"/>
            <c:bubble3D val="0"/>
            <c:spPr>
              <a:gradFill flip="none" rotWithShape="1">
                <a:gsLst>
                  <a:gs pos="56000">
                    <a:srgbClr val="F9751B"/>
                  </a:gs>
                  <a:gs pos="0">
                    <a:srgbClr val="F56600"/>
                  </a:gs>
                  <a:gs pos="100000">
                    <a:srgbClr val="FFC8A3"/>
                  </a:gs>
                </a:gsLst>
                <a:lin ang="8100000" scaled="1"/>
                <a:tileRect/>
              </a:gradFill>
              <a:ln>
                <a:noFill/>
              </a:ln>
              <a:effectLst/>
            </c:spPr>
            <c:extLst>
              <c:ext xmlns:c16="http://schemas.microsoft.com/office/drawing/2014/chart" uri="{C3380CC4-5D6E-409C-BE32-E72D297353CC}">
                <c16:uniqueId val="{00000001-19FF-4943-9598-6DECA357C389}"/>
              </c:ext>
            </c:extLst>
          </c:dPt>
          <c:dPt>
            <c:idx val="1"/>
            <c:invertIfNegative val="0"/>
            <c:bubble3D val="0"/>
            <c:spPr>
              <a:gradFill flip="none" rotWithShape="1">
                <a:gsLst>
                  <a:gs pos="35000">
                    <a:srgbClr val="773BDA"/>
                  </a:gs>
                  <a:gs pos="0">
                    <a:srgbClr val="A37AE6"/>
                  </a:gs>
                  <a:gs pos="100000">
                    <a:srgbClr val="773BDA"/>
                  </a:gs>
                </a:gsLst>
                <a:lin ang="18900000" scaled="1"/>
                <a:tileRect/>
              </a:gradFill>
              <a:ln>
                <a:noFill/>
              </a:ln>
              <a:effectLst/>
            </c:spPr>
            <c:extLst>
              <c:ext xmlns:c16="http://schemas.microsoft.com/office/drawing/2014/chart" uri="{C3380CC4-5D6E-409C-BE32-E72D297353CC}">
                <c16:uniqueId val="{00000002-19FF-4943-9598-6DECA357C389}"/>
              </c:ext>
            </c:extLst>
          </c:dPt>
          <c:dPt>
            <c:idx val="2"/>
            <c:invertIfNegative val="0"/>
            <c:bubble3D val="0"/>
            <c:spPr>
              <a:gradFill flip="none" rotWithShape="1">
                <a:gsLst>
                  <a:gs pos="0">
                    <a:srgbClr val="33C5FF"/>
                  </a:gs>
                  <a:gs pos="48000">
                    <a:srgbClr val="009CDE"/>
                  </a:gs>
                  <a:gs pos="100000">
                    <a:srgbClr val="009CDE"/>
                  </a:gs>
                </a:gsLst>
                <a:lin ang="18900000" scaled="1"/>
                <a:tileRect/>
              </a:gradFill>
              <a:ln>
                <a:noFill/>
              </a:ln>
              <a:effectLst/>
            </c:spPr>
            <c:extLst>
              <c:ext xmlns:c16="http://schemas.microsoft.com/office/drawing/2014/chart" uri="{C3380CC4-5D6E-409C-BE32-E72D297353CC}">
                <c16:uniqueId val="{00000003-19FF-4943-9598-6DECA357C389}"/>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Arial Nova Cond" panose="020B0506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Clemson</c:v>
                </c:pt>
                <c:pt idx="1">
                  <c:v>ACC Average</c:v>
                </c:pt>
                <c:pt idx="2">
                  <c:v>National Average</c:v>
                </c:pt>
              </c:strCache>
            </c:strRef>
          </c:cat>
          <c:val>
            <c:numRef>
              <c:f>Sheet1!$B$2:$B$4</c:f>
              <c:numCache>
                <c:formatCode>#,##0.000</c:formatCode>
                <c:ptCount val="3"/>
                <c:pt idx="0">
                  <c:v>2.9715000000000003</c:v>
                </c:pt>
                <c:pt idx="1">
                  <c:v>2.1546513761467883</c:v>
                </c:pt>
                <c:pt idx="2">
                  <c:v>2.0581820083682034</c:v>
                </c:pt>
              </c:numCache>
            </c:numRef>
          </c:val>
          <c:extLst>
            <c:ext xmlns:c16="http://schemas.microsoft.com/office/drawing/2014/chart" uri="{C3380CC4-5D6E-409C-BE32-E72D297353CC}">
              <c16:uniqueId val="{00000000-19FF-4943-9598-6DECA357C389}"/>
            </c:ext>
          </c:extLst>
        </c:ser>
        <c:dLbls>
          <c:dLblPos val="outEnd"/>
          <c:showLegendKey val="0"/>
          <c:showVal val="1"/>
          <c:showCatName val="0"/>
          <c:showSerName val="0"/>
          <c:showPercent val="0"/>
          <c:showBubbleSize val="0"/>
        </c:dLbls>
        <c:gapWidth val="15"/>
        <c:overlap val="-58"/>
        <c:axId val="1264427551"/>
        <c:axId val="1264419871"/>
      </c:barChart>
      <c:catAx>
        <c:axId val="1264427551"/>
        <c:scaling>
          <c:orientation val="minMax"/>
        </c:scaling>
        <c:delete val="1"/>
        <c:axPos val="l"/>
        <c:numFmt formatCode="General" sourceLinked="1"/>
        <c:majorTickMark val="out"/>
        <c:minorTickMark val="none"/>
        <c:tickLblPos val="nextTo"/>
        <c:crossAx val="1264419871"/>
        <c:crosses val="autoZero"/>
        <c:auto val="1"/>
        <c:lblAlgn val="ctr"/>
        <c:lblOffset val="100"/>
        <c:noMultiLvlLbl val="0"/>
      </c:catAx>
      <c:valAx>
        <c:axId val="1264419871"/>
        <c:scaling>
          <c:orientation val="minMax"/>
        </c:scaling>
        <c:delete val="1"/>
        <c:axPos val="b"/>
        <c:numFmt formatCode="#,##0.000" sourceLinked="1"/>
        <c:majorTickMark val="out"/>
        <c:minorTickMark val="none"/>
        <c:tickLblPos val="nextTo"/>
        <c:crossAx val="1264427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AAV</c:v>
                </c:pt>
              </c:strCache>
            </c:strRef>
          </c:tx>
          <c:spPr>
            <a:solidFill>
              <a:schemeClr val="tx2">
                <a:lumMod val="40000"/>
                <a:lumOff val="60000"/>
              </a:schemeClr>
            </a:solidFill>
            <a:ln>
              <a:noFill/>
            </a:ln>
            <a:effectLst/>
          </c:spPr>
          <c:invertIfNegative val="0"/>
          <c:dPt>
            <c:idx val="12"/>
            <c:invertIfNegative val="0"/>
            <c:bubble3D val="0"/>
            <c:spPr>
              <a:solidFill>
                <a:schemeClr val="tx2">
                  <a:lumMod val="75000"/>
                </a:schemeClr>
              </a:solidFill>
              <a:ln w="12700">
                <a:noFill/>
              </a:ln>
              <a:effectLst/>
            </c:spPr>
            <c:extLst>
              <c:ext xmlns:c16="http://schemas.microsoft.com/office/drawing/2014/chart" uri="{C3380CC4-5D6E-409C-BE32-E72D297353CC}">
                <c16:uniqueId val="{00000001-0F9A-4E4B-9AC1-9C5A4494E5C7}"/>
              </c:ext>
            </c:extLst>
          </c:dPt>
          <c:dPt>
            <c:idx val="13"/>
            <c:invertIfNegative val="0"/>
            <c:bubble3D val="0"/>
            <c:spPr>
              <a:solidFill>
                <a:schemeClr val="tx2">
                  <a:lumMod val="75000"/>
                </a:schemeClr>
              </a:solidFill>
              <a:ln>
                <a:noFill/>
              </a:ln>
              <a:effectLst/>
            </c:spPr>
            <c:extLst>
              <c:ext xmlns:c16="http://schemas.microsoft.com/office/drawing/2014/chart" uri="{C3380CC4-5D6E-409C-BE32-E72D297353CC}">
                <c16:uniqueId val="{00000003-0F9A-4E4B-9AC1-9C5A4494E5C7}"/>
              </c:ext>
            </c:extLst>
          </c:dPt>
          <c:dPt>
            <c:idx val="15"/>
            <c:invertIfNegative val="0"/>
            <c:bubble3D val="0"/>
            <c:spPr>
              <a:solidFill>
                <a:schemeClr val="tx2">
                  <a:lumMod val="75000"/>
                </a:schemeClr>
              </a:solidFill>
              <a:ln>
                <a:noFill/>
              </a:ln>
              <a:effectLst/>
            </c:spPr>
            <c:extLst>
              <c:ext xmlns:c16="http://schemas.microsoft.com/office/drawing/2014/chart" uri="{C3380CC4-5D6E-409C-BE32-E72D297353CC}">
                <c16:uniqueId val="{00000005-0F9A-4E4B-9AC1-9C5A4494E5C7}"/>
              </c:ext>
            </c:extLst>
          </c:dPt>
          <c:dPt>
            <c:idx val="17"/>
            <c:invertIfNegative val="0"/>
            <c:bubble3D val="0"/>
            <c:spPr>
              <a:solidFill>
                <a:srgbClr val="F86700"/>
              </a:solidFill>
              <a:ln>
                <a:noFill/>
              </a:ln>
              <a:effectLst/>
            </c:spPr>
            <c:extLst>
              <c:ext xmlns:c16="http://schemas.microsoft.com/office/drawing/2014/chart" uri="{C3380CC4-5D6E-409C-BE32-E72D297353CC}">
                <c16:uniqueId val="{00000007-0F9A-4E4B-9AC1-9C5A4494E5C7}"/>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Nova Cond" panose="020B0506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Sheet1!$A$2:$A$23</c:f>
              <c:strCache>
                <c:ptCount val="22"/>
                <c:pt idx="0">
                  <c:v>Boise State</c:v>
                </c:pt>
                <c:pt idx="1">
                  <c:v>UCF</c:v>
                </c:pt>
                <c:pt idx="2">
                  <c:v>New Mexico</c:v>
                </c:pt>
                <c:pt idx="3">
                  <c:v>North Texas</c:v>
                </c:pt>
                <c:pt idx="4">
                  <c:v>Louisiana</c:v>
                </c:pt>
                <c:pt idx="5">
                  <c:v>Maryland</c:v>
                </c:pt>
                <c:pt idx="6">
                  <c:v>Minnesota</c:v>
                </c:pt>
                <c:pt idx="7">
                  <c:v>UAB</c:v>
                </c:pt>
                <c:pt idx="8">
                  <c:v>Houston</c:v>
                </c:pt>
                <c:pt idx="9">
                  <c:v>Rutgers</c:v>
                </c:pt>
                <c:pt idx="10">
                  <c:v>California</c:v>
                </c:pt>
                <c:pt idx="11">
                  <c:v>Kentucky</c:v>
                </c:pt>
                <c:pt idx="12">
                  <c:v>Wake Forest</c:v>
                </c:pt>
                <c:pt idx="13">
                  <c:v>Louisville</c:v>
                </c:pt>
                <c:pt idx="14">
                  <c:v>Colorado State</c:v>
                </c:pt>
                <c:pt idx="15">
                  <c:v>Georgia Tech</c:v>
                </c:pt>
                <c:pt idx="16">
                  <c:v>San Diego State</c:v>
                </c:pt>
                <c:pt idx="17">
                  <c:v>Clemson</c:v>
                </c:pt>
                <c:pt idx="18">
                  <c:v>Washington</c:v>
                </c:pt>
                <c:pt idx="19">
                  <c:v>Arizona State</c:v>
                </c:pt>
                <c:pt idx="20">
                  <c:v>USC</c:v>
                </c:pt>
                <c:pt idx="21">
                  <c:v>Ohio State</c:v>
                </c:pt>
              </c:strCache>
            </c:strRef>
          </c:cat>
          <c:val>
            <c:numRef>
              <c:f>Sheet1!$B$2:$B$23</c:f>
              <c:numCache>
                <c:formatCode>0.00</c:formatCode>
                <c:ptCount val="22"/>
                <c:pt idx="0">
                  <c:v>0.83333299999999999</c:v>
                </c:pt>
                <c:pt idx="1">
                  <c:v>1</c:v>
                </c:pt>
                <c:pt idx="2">
                  <c:v>1</c:v>
                </c:pt>
                <c:pt idx="3">
                  <c:v>1</c:v>
                </c:pt>
                <c:pt idx="4">
                  <c:v>1</c:v>
                </c:pt>
                <c:pt idx="5">
                  <c:v>1.1000000000000001</c:v>
                </c:pt>
                <c:pt idx="6">
                  <c:v>1.4</c:v>
                </c:pt>
                <c:pt idx="7">
                  <c:v>1.5</c:v>
                </c:pt>
                <c:pt idx="8">
                  <c:v>1.5</c:v>
                </c:pt>
                <c:pt idx="9">
                  <c:v>1.55</c:v>
                </c:pt>
                <c:pt idx="10">
                  <c:v>1.75</c:v>
                </c:pt>
                <c:pt idx="11">
                  <c:v>1.8333330000000001</c:v>
                </c:pt>
                <c:pt idx="12">
                  <c:v>2</c:v>
                </c:pt>
                <c:pt idx="13">
                  <c:v>2.0649999999999999</c:v>
                </c:pt>
                <c:pt idx="14">
                  <c:v>2.5133329999999998</c:v>
                </c:pt>
                <c:pt idx="15">
                  <c:v>2.75</c:v>
                </c:pt>
                <c:pt idx="16">
                  <c:v>3</c:v>
                </c:pt>
                <c:pt idx="17">
                  <c:v>3.1</c:v>
                </c:pt>
                <c:pt idx="18">
                  <c:v>4</c:v>
                </c:pt>
                <c:pt idx="19">
                  <c:v>4</c:v>
                </c:pt>
                <c:pt idx="20">
                  <c:v>4.3125</c:v>
                </c:pt>
                <c:pt idx="21">
                  <c:v>4.5</c:v>
                </c:pt>
              </c:numCache>
            </c:numRef>
          </c:val>
          <c:extLst>
            <c:ext xmlns:c16="http://schemas.microsoft.com/office/drawing/2014/chart" uri="{C3380CC4-5D6E-409C-BE32-E72D297353CC}">
              <c16:uniqueId val="{00000008-0F9A-4E4B-9AC1-9C5A4494E5C7}"/>
            </c:ext>
          </c:extLst>
        </c:ser>
        <c:dLbls>
          <c:dLblPos val="outEnd"/>
          <c:showLegendKey val="0"/>
          <c:showVal val="1"/>
          <c:showCatName val="0"/>
          <c:showSerName val="0"/>
          <c:showPercent val="0"/>
          <c:showBubbleSize val="0"/>
        </c:dLbls>
        <c:gapWidth val="47"/>
        <c:overlap val="-27"/>
        <c:axId val="386915887"/>
        <c:axId val="386893807"/>
      </c:barChart>
      <c:catAx>
        <c:axId val="386915887"/>
        <c:scaling>
          <c:orientation val="minMax"/>
        </c:scaling>
        <c:delete val="1"/>
        <c:axPos val="b"/>
        <c:numFmt formatCode="General" sourceLinked="1"/>
        <c:majorTickMark val="none"/>
        <c:minorTickMark val="none"/>
        <c:tickLblPos val="nextTo"/>
        <c:crossAx val="386893807"/>
        <c:crosses val="autoZero"/>
        <c:auto val="1"/>
        <c:lblAlgn val="ctr"/>
        <c:lblOffset val="100"/>
        <c:noMultiLvlLbl val="0"/>
      </c:catAx>
      <c:valAx>
        <c:axId val="386893807"/>
        <c:scaling>
          <c:orientation val="minMax"/>
        </c:scaling>
        <c:delete val="1"/>
        <c:axPos val="l"/>
        <c:numFmt formatCode="0.00" sourceLinked="1"/>
        <c:majorTickMark val="none"/>
        <c:minorTickMark val="none"/>
        <c:tickLblPos val="nextTo"/>
        <c:crossAx val="386915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'[BASIC INFORMATION 1.xlsx]Reddit Fan Data'!$E$1</c:f>
              <c:strCache>
                <c:ptCount val="1"/>
                <c:pt idx="0">
                  <c:v>Financial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Cond" panose="020B0506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'[BASIC INFORMATION 1.xlsx]Reddit Fan Data'!$F$1</c:f>
              <c:numCache>
                <c:formatCode>0%</c:formatCode>
                <c:ptCount val="1"/>
                <c:pt idx="0">
                  <c:v>0.54</c:v>
                </c:pt>
              </c:numCache>
            </c:numRef>
          </c:val>
          <c:extLst>
            <c:ext xmlns:c16="http://schemas.microsoft.com/office/drawing/2014/chart" uri="{C3380CC4-5D6E-409C-BE32-E72D297353CC}">
              <c16:uniqueId val="{00000000-DF54-4F94-9892-771A8BBECEBF}"/>
            </c:ext>
          </c:extLst>
        </c:ser>
        <c:ser>
          <c:idx val="1"/>
          <c:order val="1"/>
          <c:tx>
            <c:strRef>
              <c:f>'[BASIC INFORMATION 1.xlsx]Reddit Fan Data'!$E$2</c:f>
              <c:strCache>
                <c:ptCount val="1"/>
                <c:pt idx="0">
                  <c:v>Healthcare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Cond" panose="020B0506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'[BASIC INFORMATION 1.xlsx]Reddit Fan Data'!$F$2</c:f>
              <c:numCache>
                <c:formatCode>0%</c:formatCode>
                <c:ptCount val="1"/>
                <c:pt idx="0">
                  <c:v>0.08</c:v>
                </c:pt>
              </c:numCache>
            </c:numRef>
          </c:val>
          <c:extLst>
            <c:ext xmlns:c16="http://schemas.microsoft.com/office/drawing/2014/chart" uri="{C3380CC4-5D6E-409C-BE32-E72D297353CC}">
              <c16:uniqueId val="{00000001-DF54-4F94-9892-771A8BBECEBF}"/>
            </c:ext>
          </c:extLst>
        </c:ser>
        <c:ser>
          <c:idx val="2"/>
          <c:order val="2"/>
          <c:tx>
            <c:strRef>
              <c:f>'[BASIC INFORMATION 1.xlsx]Reddit Fan Data'!$E$3</c:f>
              <c:strCache>
                <c:ptCount val="1"/>
                <c:pt idx="0">
                  <c:v>Auto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Cond" panose="020B0506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'[BASIC INFORMATION 1.xlsx]Reddit Fan Data'!$F$3</c:f>
              <c:numCache>
                <c:formatCode>0%</c:formatCode>
                <c:ptCount val="1"/>
                <c:pt idx="0">
                  <c:v>0.06</c:v>
                </c:pt>
              </c:numCache>
            </c:numRef>
          </c:val>
          <c:extLst>
            <c:ext xmlns:c16="http://schemas.microsoft.com/office/drawing/2014/chart" uri="{C3380CC4-5D6E-409C-BE32-E72D297353CC}">
              <c16:uniqueId val="{00000002-DF54-4F94-9892-771A8BBECEBF}"/>
            </c:ext>
          </c:extLst>
        </c:ser>
        <c:ser>
          <c:idx val="3"/>
          <c:order val="3"/>
          <c:tx>
            <c:strRef>
              <c:f>'[BASIC INFORMATION 1.xlsx]Reddit Fan Data'!$E$4</c:f>
              <c:strCache>
                <c:ptCount val="1"/>
                <c:pt idx="0">
                  <c:v>Food &amp; Bev Distribution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Cond" panose="020B0506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'[BASIC INFORMATION 1.xlsx]Reddit Fan Data'!$F$4</c:f>
              <c:numCache>
                <c:formatCode>0%</c:formatCode>
                <c:ptCount val="1"/>
                <c:pt idx="0">
                  <c:v>0.05</c:v>
                </c:pt>
              </c:numCache>
            </c:numRef>
          </c:val>
          <c:extLst>
            <c:ext xmlns:c16="http://schemas.microsoft.com/office/drawing/2014/chart" uri="{C3380CC4-5D6E-409C-BE32-E72D297353CC}">
              <c16:uniqueId val="{00000003-DF54-4F94-9892-771A8BBECEBF}"/>
            </c:ext>
          </c:extLst>
        </c:ser>
        <c:ser>
          <c:idx val="4"/>
          <c:order val="4"/>
          <c:tx>
            <c:strRef>
              <c:f>'[BASIC INFORMATION 1.xlsx]Reddit Fan Data'!$E$5</c:f>
              <c:strCache>
                <c:ptCount val="1"/>
                <c:pt idx="0">
                  <c:v>Telecommunications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Cond" panose="020B0506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'[BASIC INFORMATION 1.xlsx]Reddit Fan Data'!$F$5</c:f>
              <c:numCache>
                <c:formatCode>0%</c:formatCode>
                <c:ptCount val="1"/>
                <c:pt idx="0">
                  <c:v>0.05</c:v>
                </c:pt>
              </c:numCache>
            </c:numRef>
          </c:val>
          <c:extLst>
            <c:ext xmlns:c16="http://schemas.microsoft.com/office/drawing/2014/chart" uri="{C3380CC4-5D6E-409C-BE32-E72D297353CC}">
              <c16:uniqueId val="{00000004-DF54-4F94-9892-771A8BBECEBF}"/>
            </c:ext>
          </c:extLst>
        </c:ser>
        <c:ser>
          <c:idx val="5"/>
          <c:order val="5"/>
          <c:tx>
            <c:strRef>
              <c:f>'[BASIC INFORMATION 1.xlsx]Reddit Fan Data'!$E$6</c:f>
              <c:strCache>
                <c:ptCount val="1"/>
                <c:pt idx="0">
                  <c:v>Others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Cond" panose="020B0506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'[BASIC INFORMATION 1.xlsx]Reddit Fan Data'!$F$6</c:f>
              <c:numCache>
                <c:formatCode>0%</c:formatCode>
                <c:ptCount val="1"/>
                <c:pt idx="0">
                  <c:v>0.21999999999999997</c:v>
                </c:pt>
              </c:numCache>
            </c:numRef>
          </c:val>
          <c:extLst>
            <c:ext xmlns:c16="http://schemas.microsoft.com/office/drawing/2014/chart" uri="{C3380CC4-5D6E-409C-BE32-E72D297353CC}">
              <c16:uniqueId val="{00000005-DF54-4F94-9892-771A8BBECEBF}"/>
            </c:ext>
          </c:extLst>
        </c:ser>
        <c:dLbls>
          <c:dLblPos val="ctr"/>
          <c:showLegendKey val="0"/>
          <c:showVal val="1"/>
          <c:showCatName val="0"/>
          <c:showSerName val="0"/>
          <c:showPercent val="0"/>
          <c:showBubbleSize val="0"/>
        </c:dLbls>
        <c:gapWidth val="89"/>
        <c:overlap val="100"/>
        <c:axId val="594262127"/>
        <c:axId val="594267887"/>
      </c:barChart>
      <c:catAx>
        <c:axId val="594262127"/>
        <c:scaling>
          <c:orientation val="minMax"/>
        </c:scaling>
        <c:delete val="1"/>
        <c:axPos val="l"/>
        <c:numFmt formatCode="General" sourceLinked="1"/>
        <c:majorTickMark val="out"/>
        <c:minorTickMark val="none"/>
        <c:tickLblPos val="nextTo"/>
        <c:crossAx val="594267887"/>
        <c:crosses val="autoZero"/>
        <c:auto val="1"/>
        <c:lblAlgn val="ctr"/>
        <c:lblOffset val="100"/>
        <c:noMultiLvlLbl val="0"/>
      </c:catAx>
      <c:valAx>
        <c:axId val="594267887"/>
        <c:scaling>
          <c:orientation val="minMax"/>
        </c:scaling>
        <c:delete val="1"/>
        <c:axPos val="b"/>
        <c:numFmt formatCode="0%" sourceLinked="1"/>
        <c:majorTickMark val="out"/>
        <c:minorTickMark val="none"/>
        <c:tickLblPos val="nextTo"/>
        <c:crossAx val="594262127"/>
        <c:crosses val="autoZero"/>
        <c:crossBetween val="between"/>
      </c:valAx>
      <c:spPr>
        <a:noFill/>
        <a:ln>
          <a:noFill/>
        </a:ln>
        <a:effectLst/>
      </c:spPr>
    </c:plotArea>
    <c:legend>
      <c:legendPos val="b"/>
      <c:layout>
        <c:manualLayout>
          <c:xMode val="edge"/>
          <c:yMode val="edge"/>
          <c:x val="2.7915110881558562E-2"/>
          <c:y val="0.69374053819760273"/>
          <c:w val="0.95085445088873022"/>
          <c:h val="0.1863432608765577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Arial Nova Cond" panose="020B0506020202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26643-8B09-FF48-B48C-1A425E5384BE}"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C2F46-EFEB-6743-B1DF-308E4004D8C1}" type="slidenum">
              <a:rPr lang="en-US" smtClean="0"/>
              <a:t>‹#›</a:t>
            </a:fld>
            <a:endParaRPr lang="en-US"/>
          </a:p>
        </p:txBody>
      </p:sp>
    </p:spTree>
    <p:extLst>
      <p:ext uri="{BB962C8B-B14F-4D97-AF65-F5344CB8AC3E}">
        <p14:creationId xmlns:p14="http://schemas.microsoft.com/office/powerpoint/2010/main" val="87224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1</a:t>
            </a:fld>
            <a:endParaRPr lang="en-US"/>
          </a:p>
        </p:txBody>
      </p:sp>
    </p:spTree>
    <p:extLst>
      <p:ext uri="{BB962C8B-B14F-4D97-AF65-F5344CB8AC3E}">
        <p14:creationId xmlns:p14="http://schemas.microsoft.com/office/powerpoint/2010/main" val="11475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WalletHub. </a:t>
            </a:r>
            <a:r>
              <a:rPr lang="en-US" b="0" i="0" dirty="0">
                <a:solidFill>
                  <a:srgbClr val="5D7279"/>
                </a:solidFill>
                <a:effectLst/>
                <a:latin typeface="Inter-Regular"/>
              </a:rPr>
              <a:t>This metric measures the number of Twitter followers and Facebook “Likes” (on each team’s official accounts) per capita.</a:t>
            </a:r>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12</a:t>
            </a:fld>
            <a:endParaRPr lang="en-US"/>
          </a:p>
        </p:txBody>
      </p:sp>
    </p:spTree>
    <p:extLst>
      <p:ext uri="{BB962C8B-B14F-4D97-AF65-F5344CB8AC3E}">
        <p14:creationId xmlns:p14="http://schemas.microsoft.com/office/powerpoint/2010/main" val="40591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8E6"/>
                </a:solidFill>
                <a:effectLst/>
                <a:highlight>
                  <a:srgbClr val="191A1A"/>
                </a:highlight>
                <a:latin typeface="__fkGroteskNeue_a82850"/>
              </a:rPr>
              <a:t>Michelin has partnered with Clemson University and the University of South Carolina to create an independent study course that provides students with real-world experience in industrial sustainability.</a:t>
            </a:r>
          </a:p>
          <a:p>
            <a:r>
              <a:rPr lang="en-US" b="0" i="0" dirty="0">
                <a:solidFill>
                  <a:srgbClr val="E8E8E6"/>
                </a:solidFill>
                <a:effectLst/>
                <a:highlight>
                  <a:srgbClr val="191A1A"/>
                </a:highlight>
                <a:latin typeface="__fkGroteskNeue_a82850"/>
              </a:rPr>
              <a:t>Clemson and Michelin have conducted research on the impact of tire pressure on soil compaction in South Carolina</a:t>
            </a:r>
          </a:p>
          <a:p>
            <a:r>
              <a:rPr lang="en-US" b="0" i="0" dirty="0">
                <a:solidFill>
                  <a:srgbClr val="E8E8E6"/>
                </a:solidFill>
                <a:effectLst/>
                <a:highlight>
                  <a:srgbClr val="191A1A"/>
                </a:highlight>
                <a:latin typeface="__fkGroteskNeue_a82850"/>
              </a:rPr>
              <a:t>They can keep these projects going and like this not only athletes but also students at Clemson can benefit from the partnership</a:t>
            </a:r>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13</a:t>
            </a:fld>
            <a:endParaRPr lang="en-US"/>
          </a:p>
        </p:txBody>
      </p:sp>
    </p:spTree>
    <p:extLst>
      <p:ext uri="{BB962C8B-B14F-4D97-AF65-F5344CB8AC3E}">
        <p14:creationId xmlns:p14="http://schemas.microsoft.com/office/powerpoint/2010/main" val="2518204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average, for the already known deals, the AVV is 3.2% of the revenue. I filtered again the revenue for above 100M, which the AAV would correspond to 3% of the revenue</a:t>
            </a:r>
          </a:p>
          <a:p>
            <a:r>
              <a:rPr lang="en-US" dirty="0"/>
              <a:t>Other clustering used:</a:t>
            </a:r>
          </a:p>
          <a:p>
            <a:r>
              <a:rPr lang="en-US" b="1" i="0" dirty="0">
                <a:solidFill>
                  <a:srgbClr val="ECECEC"/>
                </a:solidFill>
                <a:effectLst/>
                <a:highlight>
                  <a:srgbClr val="212121"/>
                </a:highlight>
                <a:latin typeface="Söhne"/>
              </a:rPr>
              <a:t>K-Means Clustering, Hierarchical Clustering, Agglomerative Clustering</a:t>
            </a:r>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14</a:t>
            </a:fld>
            <a:endParaRPr lang="en-US"/>
          </a:p>
        </p:txBody>
      </p:sp>
    </p:spTree>
    <p:extLst>
      <p:ext uri="{BB962C8B-B14F-4D97-AF65-F5344CB8AC3E}">
        <p14:creationId xmlns:p14="http://schemas.microsoft.com/office/powerpoint/2010/main" val="5399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15</a:t>
            </a:fld>
            <a:endParaRPr lang="en-US"/>
          </a:p>
        </p:txBody>
      </p:sp>
    </p:spTree>
    <p:extLst>
      <p:ext uri="{BB962C8B-B14F-4D97-AF65-F5344CB8AC3E}">
        <p14:creationId xmlns:p14="http://schemas.microsoft.com/office/powerpoint/2010/main" val="55828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ova Cond" panose="020B0506020202020204" pitchFamily="34" charset="0"/>
              </a:rPr>
              <a:t>The total was achieved by using a combination of ml model and a hedonic-pricing benchmark valuation approach</a:t>
            </a:r>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3</a:t>
            </a:fld>
            <a:endParaRPr lang="en-US"/>
          </a:p>
        </p:txBody>
      </p:sp>
    </p:spTree>
    <p:extLst>
      <p:ext uri="{BB962C8B-B14F-4D97-AF65-F5344CB8AC3E}">
        <p14:creationId xmlns:p14="http://schemas.microsoft.com/office/powerpoint/2010/main" val="1155588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ova Cond" panose="020B0506020202020204" pitchFamily="34" charset="0"/>
              </a:rPr>
              <a:t>Clemson consistently appeared among the top football teams in the country for the last decade. Besides that, they also won one title in 1981. A stadium naming rights deal can help Clemson to maintain this consistency since it would support their athletic program and on the other hand, it would also provide benefits for the sponsor in terms of exposure and engagement</a:t>
            </a:r>
          </a:p>
          <a:p>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4</a:t>
            </a:fld>
            <a:endParaRPr lang="en-US"/>
          </a:p>
        </p:txBody>
      </p:sp>
    </p:spTree>
    <p:extLst>
      <p:ext uri="{BB962C8B-B14F-4D97-AF65-F5344CB8AC3E}">
        <p14:creationId xmlns:p14="http://schemas.microsoft.com/office/powerpoint/2010/main" val="127236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variables used to get to the deal value…</a:t>
            </a:r>
          </a:p>
          <a:p>
            <a:r>
              <a:rPr lang="en-US" dirty="0"/>
              <a:t>This model considers the kind of games that Clemson plays, and who are their opponents, how many important games they are playing, </a:t>
            </a:r>
            <a:r>
              <a:rPr lang="en-US" dirty="0" err="1"/>
              <a:t>etc</a:t>
            </a:r>
            <a:r>
              <a:rPr lang="en-US" dirty="0"/>
              <a:t>…</a:t>
            </a:r>
          </a:p>
          <a:p>
            <a:r>
              <a:rPr lang="en-US" dirty="0"/>
              <a:t>How many of these games are going to drive attendance, how many of these games are going to drive viewership</a:t>
            </a:r>
          </a:p>
          <a:p>
            <a:r>
              <a:rPr lang="en-US" dirty="0"/>
              <a:t>Looking back a couple of years you can have a better picture of the stakes of games that this school is playing</a:t>
            </a:r>
          </a:p>
          <a:p>
            <a:r>
              <a:rPr lang="en-US" dirty="0"/>
              <a:t>If they are playing high stakes games, that draws attention and viewership</a:t>
            </a:r>
          </a:p>
          <a:p>
            <a:r>
              <a:rPr lang="en-US" dirty="0"/>
              <a:t>All of that brings exposure to the sponsor and drives the value of the deal up</a:t>
            </a:r>
          </a:p>
        </p:txBody>
      </p:sp>
      <p:sp>
        <p:nvSpPr>
          <p:cNvPr id="4" name="Slide Number Placeholder 3"/>
          <p:cNvSpPr>
            <a:spLocks noGrp="1"/>
          </p:cNvSpPr>
          <p:nvPr>
            <p:ph type="sldNum" sz="quarter" idx="5"/>
          </p:nvPr>
        </p:nvSpPr>
        <p:spPr/>
        <p:txBody>
          <a:bodyPr/>
          <a:lstStyle/>
          <a:p>
            <a:fld id="{94BC2F46-EFEB-6743-B1DF-308E4004D8C1}" type="slidenum">
              <a:rPr lang="en-US" smtClean="0"/>
              <a:t>6</a:t>
            </a:fld>
            <a:endParaRPr lang="en-US"/>
          </a:p>
        </p:txBody>
      </p:sp>
    </p:spTree>
    <p:extLst>
      <p:ext uri="{BB962C8B-B14F-4D97-AF65-F5344CB8AC3E}">
        <p14:creationId xmlns:p14="http://schemas.microsoft.com/office/powerpoint/2010/main" val="177283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valuation I used the viewership data and some additional data points I got about the school city population, stadium capacity</a:t>
            </a:r>
          </a:p>
          <a:p>
            <a:r>
              <a:rPr lang="en-US" dirty="0"/>
              <a:t>Then I combined the data by teams</a:t>
            </a:r>
          </a:p>
          <a:p>
            <a:r>
              <a:rPr lang="en-US" dirty="0"/>
              <a:t>Many of these variables are colinear, so I tested a few models to select the features a would use for the final prediction model. </a:t>
            </a:r>
          </a:p>
          <a:p>
            <a:endParaRPr lang="en-US" dirty="0"/>
          </a:p>
          <a:p>
            <a:r>
              <a:rPr lang="en-US" dirty="0"/>
              <a:t>I used Ridge and Lasso regression which are regression models that are regularization methods where they penalize large coefficients by adding a penalty term that helps you not to overfit the model, meaning that the model will be able to add some flexibility on the training data, so for example, if there is an outlier, the model will not be as sensitive to the outlier. </a:t>
            </a:r>
          </a:p>
          <a:p>
            <a:pPr marL="0" marR="0">
              <a:spcBef>
                <a:spcPts val="0"/>
              </a:spcBef>
              <a:spcAft>
                <a:spcPts val="0"/>
              </a:spcAft>
            </a:pPr>
            <a:r>
              <a:rPr lang="en-US" sz="1800" dirty="0">
                <a:effectLst/>
                <a:latin typeface="Calibri" panose="020F0502020204030204" pitchFamily="34" charset="0"/>
              </a:rPr>
              <a:t>The main difference between Ridge and Lasso regression is the way they shrink the coefficients. Ridge regression can reduce all the coefficients by a small amount, while Lasso can reduce some features more than others and hence can eliminate those features. Ridge regression is used to avoid Overfitting while Lasso Regression can be used for feature selection. </a:t>
            </a:r>
          </a:p>
          <a:p>
            <a:endParaRPr lang="en-US" dirty="0"/>
          </a:p>
          <a:p>
            <a:r>
              <a:rPr lang="en-US" dirty="0"/>
              <a:t>PCA – principal component analysis and what it does is reduces the variables in a way that you still have important information. </a:t>
            </a:r>
            <a:r>
              <a:rPr lang="en-US" b="0" i="0" dirty="0">
                <a:solidFill>
                  <a:srgbClr val="ECECEC"/>
                </a:solidFill>
                <a:effectLst/>
                <a:highlight>
                  <a:srgbClr val="212121"/>
                </a:highlight>
                <a:latin typeface="Söhne"/>
              </a:rPr>
              <a:t>Identify important variables that explain </a:t>
            </a:r>
            <a:r>
              <a:rPr lang="en-US" dirty="0"/>
              <a:t>most variance.</a:t>
            </a:r>
          </a:p>
          <a:p>
            <a:endParaRPr lang="en-US" b="0" i="0" dirty="0">
              <a:solidFill>
                <a:srgbClr val="ECECEC"/>
              </a:solidFill>
              <a:effectLst/>
              <a:highlight>
                <a:srgbClr val="212121"/>
              </a:highlight>
              <a:latin typeface="Söhne"/>
            </a:endParaRPr>
          </a:p>
          <a:p>
            <a:r>
              <a:rPr lang="en-US" b="0" i="0" dirty="0">
                <a:solidFill>
                  <a:srgbClr val="ECECEC"/>
                </a:solidFill>
                <a:effectLst/>
                <a:highlight>
                  <a:srgbClr val="212121"/>
                </a:highlight>
                <a:latin typeface="Söhne"/>
              </a:rPr>
              <a:t>Once I had the features, I started the predictions. Tried the PCA itself but when predicting with PCA works better with linear data</a:t>
            </a:r>
          </a:p>
          <a:p>
            <a:r>
              <a:rPr lang="en-US" b="0" i="0" dirty="0">
                <a:solidFill>
                  <a:srgbClr val="ECECEC"/>
                </a:solidFill>
                <a:effectLst/>
                <a:highlight>
                  <a:srgbClr val="212121"/>
                </a:highlight>
                <a:latin typeface="Söhne"/>
              </a:rPr>
              <a:t>I also tried the KNN, which identifies the most similar observation from the one you are trying to predict and predicts the target value for the new data point by averaging the values of its nearest neighbors</a:t>
            </a:r>
          </a:p>
          <a:p>
            <a:endParaRPr lang="en-US" b="0" i="0" dirty="0">
              <a:solidFill>
                <a:srgbClr val="ECECEC"/>
              </a:solidFill>
              <a:effectLst/>
              <a:highlight>
                <a:srgbClr val="212121"/>
              </a:highlight>
              <a:latin typeface="Söhne"/>
            </a:endParaRPr>
          </a:p>
          <a:p>
            <a:r>
              <a:rPr lang="en-US" b="0" i="0" dirty="0">
                <a:solidFill>
                  <a:srgbClr val="ECECEC"/>
                </a:solidFill>
                <a:effectLst/>
                <a:highlight>
                  <a:srgbClr val="212121"/>
                </a:highlight>
                <a:latin typeface="Söhne"/>
              </a:rPr>
              <a:t>The model that worked the best was Gradient Boosting that is a model that starts with a weak model that doesn’t have much predictable power, and then it keeps adding models to the residuals of the previous model trying to correct the errors. It then combines the predictions of multiple weak learners through weighted averaging. Gradient Boosting gradually improves the overall model's predictive accuracy. Gradient Boosting was the model with the lowest mean squared error</a:t>
            </a:r>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7</a:t>
            </a:fld>
            <a:endParaRPr lang="en-US"/>
          </a:p>
        </p:txBody>
      </p:sp>
    </p:spTree>
    <p:extLst>
      <p:ext uri="{BB962C8B-B14F-4D97-AF65-F5344CB8AC3E}">
        <p14:creationId xmlns:p14="http://schemas.microsoft.com/office/powerpoint/2010/main" val="1125436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identified the deal value for Clemson at 3.1 million, let’s take a look at the sponsors</a:t>
            </a:r>
          </a:p>
        </p:txBody>
      </p:sp>
      <p:sp>
        <p:nvSpPr>
          <p:cNvPr id="4" name="Slide Number Placeholder 3"/>
          <p:cNvSpPr>
            <a:spLocks noGrp="1"/>
          </p:cNvSpPr>
          <p:nvPr>
            <p:ph type="sldNum" sz="quarter" idx="5"/>
          </p:nvPr>
        </p:nvSpPr>
        <p:spPr/>
        <p:txBody>
          <a:bodyPr/>
          <a:lstStyle/>
          <a:p>
            <a:fld id="{94BC2F46-EFEB-6743-B1DF-308E4004D8C1}" type="slidenum">
              <a:rPr lang="en-US" smtClean="0"/>
              <a:t>8</a:t>
            </a:fld>
            <a:endParaRPr lang="en-US"/>
          </a:p>
        </p:txBody>
      </p:sp>
    </p:spTree>
    <p:extLst>
      <p:ext uri="{BB962C8B-B14F-4D97-AF65-F5344CB8AC3E}">
        <p14:creationId xmlns:p14="http://schemas.microsoft.com/office/powerpoint/2010/main" val="166181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the number of alumni working in these companies to determine if it was a fit</a:t>
            </a:r>
          </a:p>
        </p:txBody>
      </p:sp>
      <p:sp>
        <p:nvSpPr>
          <p:cNvPr id="4" name="Slide Number Placeholder 3"/>
          <p:cNvSpPr>
            <a:spLocks noGrp="1"/>
          </p:cNvSpPr>
          <p:nvPr>
            <p:ph type="sldNum" sz="quarter" idx="5"/>
          </p:nvPr>
        </p:nvSpPr>
        <p:spPr/>
        <p:txBody>
          <a:bodyPr/>
          <a:lstStyle/>
          <a:p>
            <a:fld id="{94BC2F46-EFEB-6743-B1DF-308E4004D8C1}" type="slidenum">
              <a:rPr lang="en-US" smtClean="0"/>
              <a:t>9</a:t>
            </a:fld>
            <a:endParaRPr lang="en-US"/>
          </a:p>
        </p:txBody>
      </p:sp>
    </p:spTree>
    <p:extLst>
      <p:ext uri="{BB962C8B-B14F-4D97-AF65-F5344CB8AC3E}">
        <p14:creationId xmlns:p14="http://schemas.microsoft.com/office/powerpoint/2010/main" val="31556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Clemson’s fanbase is in the Southeast where people who follow the ACC are also interested in Michelin’s industry</a:t>
            </a:r>
          </a:p>
          <a:p>
            <a:r>
              <a:rPr lang="en-US" dirty="0"/>
              <a:t>Shown interest in American Sports other than motorsports by being </a:t>
            </a:r>
            <a:r>
              <a:rPr lang="en-US" b="0" i="0" dirty="0">
                <a:solidFill>
                  <a:srgbClr val="E8E8E6"/>
                </a:solidFill>
                <a:effectLst/>
                <a:highlight>
                  <a:srgbClr val="191A1A"/>
                </a:highlight>
                <a:latin typeface="__fkGroteskNeue_a82850"/>
              </a:rPr>
              <a:t>the official tire supplier for the Buffalo Bills</a:t>
            </a:r>
            <a:endParaRPr lang="en-US" dirty="0"/>
          </a:p>
        </p:txBody>
      </p:sp>
      <p:sp>
        <p:nvSpPr>
          <p:cNvPr id="4" name="Slide Number Placeholder 3"/>
          <p:cNvSpPr>
            <a:spLocks noGrp="1"/>
          </p:cNvSpPr>
          <p:nvPr>
            <p:ph type="sldNum" sz="quarter" idx="5"/>
          </p:nvPr>
        </p:nvSpPr>
        <p:spPr/>
        <p:txBody>
          <a:bodyPr/>
          <a:lstStyle/>
          <a:p>
            <a:fld id="{94BC2F46-EFEB-6743-B1DF-308E4004D8C1}" type="slidenum">
              <a:rPr lang="en-US" smtClean="0"/>
              <a:t>10</a:t>
            </a:fld>
            <a:endParaRPr lang="en-US"/>
          </a:p>
        </p:txBody>
      </p:sp>
    </p:spTree>
    <p:extLst>
      <p:ext uri="{BB962C8B-B14F-4D97-AF65-F5344CB8AC3E}">
        <p14:creationId xmlns:p14="http://schemas.microsoft.com/office/powerpoint/2010/main" val="830972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Alumni base close by, which can identify with Michelin and help build brand awareness among locals</a:t>
            </a:r>
          </a:p>
        </p:txBody>
      </p:sp>
      <p:sp>
        <p:nvSpPr>
          <p:cNvPr id="4" name="Slide Number Placeholder 3"/>
          <p:cNvSpPr>
            <a:spLocks noGrp="1"/>
          </p:cNvSpPr>
          <p:nvPr>
            <p:ph type="sldNum" sz="quarter" idx="5"/>
          </p:nvPr>
        </p:nvSpPr>
        <p:spPr/>
        <p:txBody>
          <a:bodyPr/>
          <a:lstStyle/>
          <a:p>
            <a:fld id="{94BC2F46-EFEB-6743-B1DF-308E4004D8C1}" type="slidenum">
              <a:rPr lang="en-US" smtClean="0"/>
              <a:t>11</a:t>
            </a:fld>
            <a:endParaRPr lang="en-US"/>
          </a:p>
        </p:txBody>
      </p:sp>
    </p:spTree>
    <p:extLst>
      <p:ext uri="{BB962C8B-B14F-4D97-AF65-F5344CB8AC3E}">
        <p14:creationId xmlns:p14="http://schemas.microsoft.com/office/powerpoint/2010/main" val="384666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F9C6-AB0C-4CA2-8D42-969B0DA095B3}"/>
              </a:ext>
            </a:extLst>
          </p:cNvPr>
          <p:cNvSpPr>
            <a:spLocks noGrp="1"/>
          </p:cNvSpPr>
          <p:nvPr>
            <p:ph type="ctrTitle"/>
          </p:nvPr>
        </p:nvSpPr>
        <p:spPr>
          <a:xfrm>
            <a:off x="1524000" y="112236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9200574E-7AE7-4337-BC01-A655AD7DC51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5" indent="0" algn="ctr">
              <a:buNone/>
              <a:defRPr sz="2134"/>
            </a:lvl4pPr>
            <a:lvl5pPr marL="2438339" indent="0" algn="ctr">
              <a:buNone/>
              <a:defRPr sz="2134"/>
            </a:lvl5pPr>
            <a:lvl6pPr marL="3047924" indent="0" algn="ctr">
              <a:buNone/>
              <a:defRPr sz="2134"/>
            </a:lvl6pPr>
            <a:lvl7pPr marL="3657509" indent="0" algn="ctr">
              <a:buNone/>
              <a:defRPr sz="2134"/>
            </a:lvl7pPr>
            <a:lvl8pPr marL="4267094" indent="0" algn="ctr">
              <a:buNone/>
              <a:defRPr sz="2134"/>
            </a:lvl8pPr>
            <a:lvl9pPr marL="4876678" indent="0" algn="ctr">
              <a:buNone/>
              <a:defRPr sz="2134"/>
            </a:lvl9pPr>
          </a:lstStyle>
          <a:p>
            <a:r>
              <a:rPr lang="en-US"/>
              <a:t>Click to edit Master subtitle style</a:t>
            </a:r>
          </a:p>
        </p:txBody>
      </p:sp>
      <p:sp>
        <p:nvSpPr>
          <p:cNvPr id="5" name="Footer Placeholder 4">
            <a:extLst>
              <a:ext uri="{FF2B5EF4-FFF2-40B4-BE49-F238E27FC236}">
                <a16:creationId xmlns:a16="http://schemas.microsoft.com/office/drawing/2014/main" id="{BDB377DF-701D-4D6E-B846-D4E2482DFEAF}"/>
              </a:ext>
            </a:extLst>
          </p:cNvPr>
          <p:cNvSpPr>
            <a:spLocks noGrp="1"/>
          </p:cNvSpPr>
          <p:nvPr>
            <p:ph type="ftr" sz="quarter" idx="11"/>
          </p:nvPr>
        </p:nvSpPr>
        <p:spPr>
          <a:xfrm>
            <a:off x="4038601"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FE4BA04-0E46-4DA9-8427-7767988E947B}"/>
              </a:ext>
            </a:extLst>
          </p:cNvPr>
          <p:cNvSpPr>
            <a:spLocks noGrp="1"/>
          </p:cNvSpPr>
          <p:nvPr>
            <p:ph type="sldNum" sz="quarter" idx="12"/>
          </p:nvPr>
        </p:nvSpPr>
        <p:spPr>
          <a:xfrm>
            <a:off x="10745092" y="6356351"/>
            <a:ext cx="608709" cy="169277"/>
          </a:xfrm>
          <a:prstGeom prst="rect">
            <a:avLst/>
          </a:prstGeom>
        </p:spPr>
        <p:txBody>
          <a:bodyPr/>
          <a:lstStyle/>
          <a:p>
            <a:fld id="{444688E7-AB6B-3B4F-A8EF-28FFE83E4202}" type="slidenum">
              <a:rPr lang="en-US" smtClean="0"/>
              <a:pPr/>
              <a:t>‹#›</a:t>
            </a:fld>
            <a:endParaRPr lang="en-US"/>
          </a:p>
        </p:txBody>
      </p:sp>
    </p:spTree>
    <p:extLst>
      <p:ext uri="{BB962C8B-B14F-4D97-AF65-F5344CB8AC3E}">
        <p14:creationId xmlns:p14="http://schemas.microsoft.com/office/powerpoint/2010/main" val="420186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A921-F329-4F93-91F8-C53DBCDE4B2D}"/>
              </a:ext>
            </a:extLst>
          </p:cNvPr>
          <p:cNvSpPr>
            <a:spLocks noGrp="1"/>
          </p:cNvSpPr>
          <p:nvPr>
            <p:ph type="title"/>
          </p:nvPr>
        </p:nvSpPr>
        <p:spPr>
          <a:xfrm>
            <a:off x="838201" y="365126"/>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9483936-3059-4CD6-BC86-5E3B405CE335}"/>
              </a:ext>
            </a:extLst>
          </p:cNvPr>
          <p:cNvSpPr>
            <a:spLocks noGrp="1"/>
          </p:cNvSpPr>
          <p:nvPr>
            <p:ph idx="1"/>
          </p:nvPr>
        </p:nvSpPr>
        <p:spPr>
          <a:xfrm>
            <a:off x="838201"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3835D-7C5F-4320-9575-A8EBA395FCA3}"/>
              </a:ext>
            </a:extLst>
          </p:cNvPr>
          <p:cNvSpPr>
            <a:spLocks noGrp="1"/>
          </p:cNvSpPr>
          <p:nvPr>
            <p:ph type="dt" sz="half" idx="10"/>
          </p:nvPr>
        </p:nvSpPr>
        <p:spPr>
          <a:xfrm>
            <a:off x="838201" y="6356351"/>
            <a:ext cx="2743200" cy="365125"/>
          </a:xfrm>
          <a:prstGeom prst="rect">
            <a:avLst/>
          </a:prstGeom>
        </p:spPr>
        <p:txBody>
          <a:bodyPr/>
          <a:lstStyle/>
          <a:p>
            <a:fld id="{1D8360C7-D55C-A344-9954-D185898C7BDF}" type="datetimeFigureOut">
              <a:rPr lang="en-US" smtClean="0"/>
              <a:t>1/23/2025</a:t>
            </a:fld>
            <a:endParaRPr lang="en-US"/>
          </a:p>
        </p:txBody>
      </p:sp>
      <p:sp>
        <p:nvSpPr>
          <p:cNvPr id="5" name="Footer Placeholder 4">
            <a:extLst>
              <a:ext uri="{FF2B5EF4-FFF2-40B4-BE49-F238E27FC236}">
                <a16:creationId xmlns:a16="http://schemas.microsoft.com/office/drawing/2014/main" id="{D9BD2783-4434-4C2A-99BF-87A6E1164625}"/>
              </a:ext>
            </a:extLst>
          </p:cNvPr>
          <p:cNvSpPr>
            <a:spLocks noGrp="1"/>
          </p:cNvSpPr>
          <p:nvPr>
            <p:ph type="ftr" sz="quarter" idx="11"/>
          </p:nvPr>
        </p:nvSpPr>
        <p:spPr>
          <a:xfrm>
            <a:off x="4038601" y="6356351"/>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5C5C423-A838-4B17-A49E-2008237CE919}"/>
              </a:ext>
            </a:extLst>
          </p:cNvPr>
          <p:cNvSpPr>
            <a:spLocks noGrp="1"/>
          </p:cNvSpPr>
          <p:nvPr>
            <p:ph type="sldNum" sz="quarter" idx="12"/>
          </p:nvPr>
        </p:nvSpPr>
        <p:spPr>
          <a:xfrm>
            <a:off x="10745092" y="6356351"/>
            <a:ext cx="608709" cy="169277"/>
          </a:xfrm>
          <a:prstGeom prst="rect">
            <a:avLst/>
          </a:prstGeom>
        </p:spPr>
        <p:txBody>
          <a:bodyPr/>
          <a:lstStyle/>
          <a:p>
            <a:fld id="{444688E7-AB6B-3B4F-A8EF-28FFE83E4202}" type="slidenum">
              <a:rPr lang="en-US" smtClean="0"/>
              <a:t>‹#›</a:t>
            </a:fld>
            <a:endParaRPr lang="en-US"/>
          </a:p>
        </p:txBody>
      </p:sp>
    </p:spTree>
    <p:extLst>
      <p:ext uri="{BB962C8B-B14F-4D97-AF65-F5344CB8AC3E}">
        <p14:creationId xmlns:p14="http://schemas.microsoft.com/office/powerpoint/2010/main" val="25369747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13861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3" indent="-304793" algn="l" defTabSz="1219170" rtl="0" eaLnBrk="1" latinLnBrk="0" hangingPunct="1">
        <a:lnSpc>
          <a:spcPct val="90000"/>
        </a:lnSpc>
        <a:spcBef>
          <a:spcPts val="1334"/>
        </a:spcBef>
        <a:buFont typeface="Arial" panose="020B0604020202020204" pitchFamily="34" charset="0"/>
        <a:buChar char="•"/>
        <a:defRPr sz="3733" kern="1200">
          <a:solidFill>
            <a:schemeClr val="tx1"/>
          </a:solidFill>
          <a:latin typeface="+mn-lt"/>
          <a:ea typeface="+mn-ea"/>
          <a:cs typeface="+mn-cs"/>
        </a:defRPr>
      </a:lvl1pPr>
      <a:lvl2pPr marL="914377" indent="-304793"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3"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2"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1"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5"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4"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FEACC833-4780-4BE7-BE84-85B70DCD9C8C}"/>
              </a:ext>
            </a:extLst>
          </p:cNvPr>
          <p:cNvSpPr txBox="1">
            <a:spLocks noGrp="1"/>
          </p:cNvSpPr>
          <p:nvPr>
            <p:ph type="sldNum" sz="quarter" idx="4"/>
          </p:nvPr>
        </p:nvSpPr>
        <p:spPr>
          <a:xfrm>
            <a:off x="11830006" y="6441417"/>
            <a:ext cx="257441" cy="256545"/>
          </a:xfrm>
          <a:prstGeom prst="rect">
            <a:avLst/>
          </a:prstGeom>
          <a:ln w="12700">
            <a:miter lim="400000"/>
          </a:ln>
        </p:spPr>
        <p:txBody>
          <a:bodyPr wrap="none" lIns="45719" rIns="45719">
            <a:spAutoFit/>
          </a:bodyPr>
          <a:lstStyle>
            <a:lvl1pPr algn="r" defTabSz="886661">
              <a:defRPr sz="1067">
                <a:latin typeface="Tw Cen MT"/>
                <a:ea typeface="Tw Cen MT"/>
                <a:cs typeface="Tw Cen MT"/>
                <a:sym typeface="Tw Cen MT"/>
              </a:defRPr>
            </a:lvl1pPr>
          </a:lstStyle>
          <a:p>
            <a:fld id="{86CB4B4D-7CA3-9044-876B-883B54F8677D}" type="slidenum">
              <a:t>‹#›</a:t>
            </a:fld>
            <a:endParaRPr dirty="0"/>
          </a:p>
        </p:txBody>
      </p:sp>
      <p:sp>
        <p:nvSpPr>
          <p:cNvPr id="4" name="TextBox 3">
            <a:extLst>
              <a:ext uri="{FF2B5EF4-FFF2-40B4-BE49-F238E27FC236}">
                <a16:creationId xmlns:a16="http://schemas.microsoft.com/office/drawing/2014/main" id="{DE47654D-6951-6030-B033-57F568E5B3FF}"/>
              </a:ext>
            </a:extLst>
          </p:cNvPr>
          <p:cNvSpPr txBox="1">
            <a:spLocks/>
          </p:cNvSpPr>
          <p:nvPr userDrawn="1"/>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Navigate.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294370677"/>
      </p:ext>
    </p:extLst>
  </p:cSld>
  <p:clrMap bg1="lt1" tx1="dk1" bg2="lt2" tx2="dk2" accent1="accent1" accent2="accent2" accent3="accent3" accent4="accent4" accent5="accent5" accent6="accent6" hlink="hlink" folHlink="folHlink"/>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3" indent="-304793" algn="l" defTabSz="1219170" rtl="0" eaLnBrk="1" latinLnBrk="0" hangingPunct="1">
        <a:lnSpc>
          <a:spcPct val="90000"/>
        </a:lnSpc>
        <a:spcBef>
          <a:spcPts val="1334"/>
        </a:spcBef>
        <a:buFont typeface="Arial" panose="020B0604020202020204" pitchFamily="34" charset="0"/>
        <a:buChar char="•"/>
        <a:defRPr sz="3733" kern="1200">
          <a:solidFill>
            <a:schemeClr val="tx1"/>
          </a:solidFill>
          <a:latin typeface="+mn-lt"/>
          <a:ea typeface="+mn-ea"/>
          <a:cs typeface="+mn-cs"/>
        </a:defRPr>
      </a:lvl1pPr>
      <a:lvl2pPr marL="914377" indent="-304793"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3"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2"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1" indent="-304793"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5"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4"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emf"/><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4.png"/><Relationship Id="rId5" Type="http://schemas.openxmlformats.org/officeDocument/2006/relationships/image" Target="../media/image6.png"/><Relationship Id="rId10" Type="http://schemas.openxmlformats.org/officeDocument/2006/relationships/image" Target="../media/image42.svg"/><Relationship Id="rId4" Type="http://schemas.openxmlformats.org/officeDocument/2006/relationships/image" Target="../media/image5.png"/><Relationship Id="rId9"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2.emf"/><Relationship Id="rId7" Type="http://schemas.openxmlformats.org/officeDocument/2006/relationships/image" Target="../media/image4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5.svg"/><Relationship Id="rId5" Type="http://schemas.openxmlformats.org/officeDocument/2006/relationships/image" Target="../media/image44.png"/><Relationship Id="rId10" Type="http://schemas.openxmlformats.org/officeDocument/2006/relationships/image" Target="../media/image4.png"/><Relationship Id="rId4" Type="http://schemas.openxmlformats.org/officeDocument/2006/relationships/image" Target="../media/image43.png"/><Relationship Id="rId9" Type="http://schemas.openxmlformats.org/officeDocument/2006/relationships/image" Target="../media/image48.svg"/></Relationships>
</file>

<file path=ppt/slides/_rels/slide12.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4.png"/><Relationship Id="rId3" Type="http://schemas.openxmlformats.org/officeDocument/2006/relationships/image" Target="../media/image2.emf"/><Relationship Id="rId7" Type="http://schemas.openxmlformats.org/officeDocument/2006/relationships/image" Target="../media/image51.png"/><Relationship Id="rId12" Type="http://schemas.openxmlformats.org/officeDocument/2006/relationships/image" Target="../media/image56.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55.png"/><Relationship Id="rId5" Type="http://schemas.openxmlformats.org/officeDocument/2006/relationships/image" Target="../media/image50.png"/><Relationship Id="rId10" Type="http://schemas.openxmlformats.org/officeDocument/2006/relationships/image" Target="../media/image54.svg"/><Relationship Id="rId4" Type="http://schemas.openxmlformats.org/officeDocument/2006/relationships/image" Target="../media/image49.jpe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emf"/><Relationship Id="rId7" Type="http://schemas.openxmlformats.org/officeDocument/2006/relationships/image" Target="../media/image58.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60.svg"/><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1.jpeg"/><Relationship Id="rId5" Type="http://schemas.openxmlformats.org/officeDocument/2006/relationships/image" Target="../media/image2.em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2.em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chart" Target="../charts/chart1.xml"/><Relationship Id="rId9" Type="http://schemas.openxmlformats.org/officeDocument/2006/relationships/image" Target="../media/image11.svg"/><Relationship Id="rId1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7.png"/><Relationship Id="rId3" Type="http://schemas.openxmlformats.org/officeDocument/2006/relationships/image" Target="../media/image2.emf"/><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5.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4.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chart" Target="../charts/chart2.xml"/><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png"/><Relationship Id="rId27"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6B864F-D0CA-7A42-ABD0-2C9835C85FE9}"/>
              </a:ext>
            </a:extLst>
          </p:cNvPr>
          <p:cNvSpPr txBox="1">
            <a:spLocks/>
          </p:cNvSpPr>
          <p:nvPr/>
        </p:nvSpPr>
        <p:spPr>
          <a:xfrm>
            <a:off x="514809" y="4144975"/>
            <a:ext cx="8178377" cy="954107"/>
          </a:xfrm>
          <a:prstGeom prst="rect">
            <a:avLst/>
          </a:prstGeom>
          <a:noFill/>
        </p:spPr>
        <p:txBody>
          <a:bodyPr wrap="square" rtlCol="0">
            <a:spAutoFit/>
          </a:bodyPr>
          <a:lstStyle/>
          <a:p>
            <a:r>
              <a:rPr lang="en-US" sz="2800" b="1" dirty="0">
                <a:latin typeface="Arial Nova" panose="020B0504020202020204" pitchFamily="34" charset="0"/>
              </a:rPr>
              <a:t>CLEMSON TIGERS </a:t>
            </a:r>
          </a:p>
          <a:p>
            <a:r>
              <a:rPr lang="en-US" sz="2800" b="1" dirty="0">
                <a:latin typeface="Arial Nova" panose="020B0504020202020204" pitchFamily="34" charset="0"/>
              </a:rPr>
              <a:t>DEATH VALLEY STADIUM NAMING RIGHTS</a:t>
            </a:r>
          </a:p>
        </p:txBody>
      </p:sp>
      <p:pic>
        <p:nvPicPr>
          <p:cNvPr id="26" name="Picture 25" descr="A picture containing drawing&#10;&#10;Description automatically generated">
            <a:extLst>
              <a:ext uri="{FF2B5EF4-FFF2-40B4-BE49-F238E27FC236}">
                <a16:creationId xmlns:a16="http://schemas.microsoft.com/office/drawing/2014/main" id="{DEE5A179-6CF3-8F40-B756-963B1EE4767C}"/>
              </a:ext>
            </a:extLst>
          </p:cNvPr>
          <p:cNvPicPr>
            <a:picLocks noChangeAspect="1"/>
          </p:cNvPicPr>
          <p:nvPr/>
        </p:nvPicPr>
        <p:blipFill>
          <a:blip r:embed="rId3"/>
          <a:stretch>
            <a:fillRect/>
          </a:stretch>
        </p:blipFill>
        <p:spPr>
          <a:xfrm>
            <a:off x="8794820" y="1"/>
            <a:ext cx="3397180" cy="6781800"/>
          </a:xfrm>
          <a:prstGeom prst="rect">
            <a:avLst/>
          </a:prstGeom>
        </p:spPr>
      </p:pic>
      <p:pic>
        <p:nvPicPr>
          <p:cNvPr id="27" name="Picture 26">
            <a:extLst>
              <a:ext uri="{FF2B5EF4-FFF2-40B4-BE49-F238E27FC236}">
                <a16:creationId xmlns:a16="http://schemas.microsoft.com/office/drawing/2014/main" id="{E5570F12-DD6D-404C-BE47-BE6C7BF47FF0}"/>
              </a:ext>
            </a:extLst>
          </p:cNvPr>
          <p:cNvPicPr>
            <a:picLocks noChangeAspect="1"/>
          </p:cNvPicPr>
          <p:nvPr/>
        </p:nvPicPr>
        <p:blipFill>
          <a:blip r:embed="rId4"/>
          <a:stretch>
            <a:fillRect/>
          </a:stretch>
        </p:blipFill>
        <p:spPr>
          <a:xfrm>
            <a:off x="0" y="6781800"/>
            <a:ext cx="12192000" cy="76200"/>
          </a:xfrm>
          <a:prstGeom prst="rect">
            <a:avLst/>
          </a:prstGeom>
        </p:spPr>
      </p:pic>
      <p:sp>
        <p:nvSpPr>
          <p:cNvPr id="8" name="TextBox 7">
            <a:extLst>
              <a:ext uri="{FF2B5EF4-FFF2-40B4-BE49-F238E27FC236}">
                <a16:creationId xmlns:a16="http://schemas.microsoft.com/office/drawing/2014/main" id="{2E8BF69E-07DD-C744-9821-5AE24876CF55}"/>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pic>
        <p:nvPicPr>
          <p:cNvPr id="1026" name="Picture 2" descr="Clemson Tigers football - Wikipedia">
            <a:extLst>
              <a:ext uri="{FF2B5EF4-FFF2-40B4-BE49-F238E27FC236}">
                <a16:creationId xmlns:a16="http://schemas.microsoft.com/office/drawing/2014/main" id="{6875F4A4-EB2B-7C02-0B19-96CA20FB5F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0236" y="2071111"/>
            <a:ext cx="1343264" cy="128382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1">
            <a:extLst>
              <a:ext uri="{FF2B5EF4-FFF2-40B4-BE49-F238E27FC236}">
                <a16:creationId xmlns:a16="http://schemas.microsoft.com/office/drawing/2014/main" id="{656D0ED3-8C91-8A41-3E1B-DF9A24A56665}"/>
              </a:ext>
            </a:extLst>
          </p:cNvPr>
          <p:cNvCxnSpPr>
            <a:cxnSpLocks/>
          </p:cNvCxnSpPr>
          <p:nvPr/>
        </p:nvCxnSpPr>
        <p:spPr>
          <a:xfrm>
            <a:off x="6511051" y="2164690"/>
            <a:ext cx="0" cy="1097280"/>
          </a:xfrm>
          <a:prstGeom prst="line">
            <a:avLst/>
          </a:prstGeom>
          <a:ln>
            <a:solidFill>
              <a:srgbClr val="000E24"/>
            </a:solidFill>
          </a:ln>
        </p:spPr>
        <p:style>
          <a:lnRef idx="1">
            <a:schemeClr val="dk1"/>
          </a:lnRef>
          <a:fillRef idx="0">
            <a:schemeClr val="dk1"/>
          </a:fillRef>
          <a:effectRef idx="0">
            <a:schemeClr val="dk1"/>
          </a:effectRef>
          <a:fontRef idx="minor">
            <a:schemeClr val="tx1"/>
          </a:fontRef>
        </p:style>
      </p:cxnSp>
      <p:pic>
        <p:nvPicPr>
          <p:cNvPr id="3" name="Picture 2" descr="Clemson University, South Carolina">
            <a:extLst>
              <a:ext uri="{FF2B5EF4-FFF2-40B4-BE49-F238E27FC236}">
                <a16:creationId xmlns:a16="http://schemas.microsoft.com/office/drawing/2014/main" id="{576EB662-0702-63E9-3980-E3B8A1E70E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337" y="2070791"/>
            <a:ext cx="5091688" cy="128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226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latin typeface="Arial Nova Cond" panose="020B0506020202020204" pitchFamily="34" charset="0"/>
                <a:cs typeface="Arial" panose="020B0604020202020204" pitchFamily="34" charset="0"/>
              </a:rPr>
              <a:t>POTENTIAL SPONSORS</a:t>
            </a:r>
            <a:endParaRPr kumimoji="0" lang="en-US" sz="2800" b="1" i="0" u="none" strike="noStrike" kern="1200" cap="all" spc="0" normalizeH="0" baseline="0" noProof="0" dirty="0">
              <a:ln>
                <a:noFill/>
              </a:ln>
              <a:effectLst/>
              <a:uLnTx/>
              <a:uFillTx/>
              <a:latin typeface="Arial Nova Cond" panose="020B0506020202020204" pitchFamily="34" charset="0"/>
              <a:cs typeface="Arial" panose="020B0604020202020204" pitchFamily="34" charset="0"/>
            </a:endParaRPr>
          </a:p>
        </p:txBody>
      </p:sp>
      <p:pic>
        <p:nvPicPr>
          <p:cNvPr id="11266" name="Picture 2" descr="Security Group, Inc | Complaints | Better Business Bureau® Profile">
            <a:extLst>
              <a:ext uri="{FF2B5EF4-FFF2-40B4-BE49-F238E27FC236}">
                <a16:creationId xmlns:a16="http://schemas.microsoft.com/office/drawing/2014/main" id="{B2CD95AE-D685-0189-322B-A8EB53C3CB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2093" y="1595015"/>
            <a:ext cx="1599389" cy="10289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Prisma Health">
            <a:extLst>
              <a:ext uri="{FF2B5EF4-FFF2-40B4-BE49-F238E27FC236}">
                <a16:creationId xmlns:a16="http://schemas.microsoft.com/office/drawing/2014/main" id="{8F6A775A-94B1-7979-9AD1-28E2851116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445" b="19146"/>
          <a:stretch/>
        </p:blipFill>
        <p:spPr bwMode="auto">
          <a:xfrm>
            <a:off x="6274340" y="1664759"/>
            <a:ext cx="1570696" cy="9645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A04E0A51-8925-4A86-290B-1FD1C2CA6EAA}"/>
              </a:ext>
            </a:extLst>
          </p:cNvPr>
          <p:cNvGraphicFramePr>
            <a:graphicFrameLocks noGrp="1"/>
          </p:cNvGraphicFramePr>
          <p:nvPr/>
        </p:nvGraphicFramePr>
        <p:xfrm>
          <a:off x="607275" y="2780454"/>
          <a:ext cx="10907306" cy="3200400"/>
        </p:xfrm>
        <a:graphic>
          <a:graphicData uri="http://schemas.openxmlformats.org/drawingml/2006/table">
            <a:tbl>
              <a:tblPr firstCol="1" bandRow="1">
                <a:tableStyleId>{5C22544A-7EE6-4342-B048-85BDC9FD1C3A}</a:tableStyleId>
              </a:tblPr>
              <a:tblGrid>
                <a:gridCol w="2106740">
                  <a:extLst>
                    <a:ext uri="{9D8B030D-6E8A-4147-A177-3AD203B41FA5}">
                      <a16:colId xmlns:a16="http://schemas.microsoft.com/office/drawing/2014/main" val="2095671251"/>
                    </a:ext>
                  </a:extLst>
                </a:gridCol>
                <a:gridCol w="2933522">
                  <a:extLst>
                    <a:ext uri="{9D8B030D-6E8A-4147-A177-3AD203B41FA5}">
                      <a16:colId xmlns:a16="http://schemas.microsoft.com/office/drawing/2014/main" val="1197907917"/>
                    </a:ext>
                  </a:extLst>
                </a:gridCol>
                <a:gridCol w="2933522">
                  <a:extLst>
                    <a:ext uri="{9D8B030D-6E8A-4147-A177-3AD203B41FA5}">
                      <a16:colId xmlns:a16="http://schemas.microsoft.com/office/drawing/2014/main" val="574798163"/>
                    </a:ext>
                  </a:extLst>
                </a:gridCol>
                <a:gridCol w="2933522">
                  <a:extLst>
                    <a:ext uri="{9D8B030D-6E8A-4147-A177-3AD203B41FA5}">
                      <a16:colId xmlns:a16="http://schemas.microsoft.com/office/drawing/2014/main" val="1316155302"/>
                    </a:ext>
                  </a:extLst>
                </a:gridCol>
              </a:tblGrid>
              <a:tr h="640080">
                <a:tc>
                  <a:txBody>
                    <a:bodyPr/>
                    <a:lstStyle/>
                    <a:p>
                      <a:r>
                        <a:rPr lang="en-US" sz="1800" dirty="0">
                          <a:latin typeface="Arial Nova Cond" panose="020B0506020202020204" pitchFamily="34" charset="0"/>
                        </a:rPr>
                        <a:t>Industry</a:t>
                      </a:r>
                    </a:p>
                  </a:txBody>
                  <a:tcPr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tc>
                  <a:txBody>
                    <a:bodyPr/>
                    <a:lstStyle/>
                    <a:p>
                      <a:pPr algn="ctr" fontAlgn="b"/>
                      <a:r>
                        <a:rPr lang="en-US" sz="2000" b="0" i="0" u="none" strike="noStrike" dirty="0">
                          <a:solidFill>
                            <a:srgbClr val="000000"/>
                          </a:solidFill>
                          <a:effectLst/>
                          <a:latin typeface="Arial Nova Cond" panose="020B0506020202020204" pitchFamily="34" charset="0"/>
                        </a:rPr>
                        <a:t>Automotive</a:t>
                      </a:r>
                    </a:p>
                  </a:txBody>
                  <a:tcPr marL="7034" marR="7034" marT="7034" marB="0"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rial Nova Cond" panose="020B0506020202020204" pitchFamily="34" charset="0"/>
                        </a:rPr>
                        <a:t>Health Care</a:t>
                      </a:r>
                    </a:p>
                  </a:txBody>
                  <a:tcPr marL="7034" marR="7034" marT="7034"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rial Nova Cond" panose="020B0506020202020204" pitchFamily="34" charset="0"/>
                        </a:rPr>
                        <a:t>Financial Services</a:t>
                      </a:r>
                    </a:p>
                  </a:txBody>
                  <a:tcPr marL="7034" marR="7034" marT="7034"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95190936"/>
                  </a:ext>
                </a:extLst>
              </a:tr>
              <a:tr h="640080">
                <a:tc>
                  <a:txBody>
                    <a:bodyPr/>
                    <a:lstStyle/>
                    <a:p>
                      <a:r>
                        <a:rPr lang="en-US" sz="1800" dirty="0">
                          <a:latin typeface="Arial Nova Cond" panose="020B0506020202020204" pitchFamily="34" charset="0"/>
                        </a:rPr>
                        <a:t>Location</a:t>
                      </a:r>
                    </a:p>
                  </a:txBody>
                  <a:tcPr anchor="ctr">
                    <a:lnL w="9525" cap="flat" cmpd="sng" algn="ctr">
                      <a:solidFill>
                        <a:schemeClr val="bg1">
                          <a:lumMod val="75000"/>
                        </a:schemeClr>
                      </a:solidFill>
                      <a:prstDash val="solid"/>
                      <a:round/>
                      <a:headEnd type="none" w="med" len="med"/>
                      <a:tailEnd type="none" w="med" len="med"/>
                    </a:lnL>
                  </a:tcPr>
                </a:tc>
                <a:tc>
                  <a:txBody>
                    <a:bodyPr/>
                    <a:lstStyle/>
                    <a:p>
                      <a:pPr algn="ctr" fontAlgn="b"/>
                      <a:r>
                        <a:rPr lang="en-US" sz="2000" b="0" i="0" u="none" strike="noStrike" dirty="0">
                          <a:solidFill>
                            <a:srgbClr val="000000"/>
                          </a:solidFill>
                          <a:effectLst/>
                          <a:latin typeface="Arial Nova Cond" panose="020B0506020202020204" pitchFamily="34" charset="0"/>
                        </a:rPr>
                        <a:t>Greenville, SC</a:t>
                      </a:r>
                    </a:p>
                  </a:txBody>
                  <a:tcPr marL="7034" marR="7034" marT="7034" marB="0"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rial Nova Cond" panose="020B0506020202020204" pitchFamily="34" charset="0"/>
                        </a:rPr>
                        <a:t>Greenville, SC</a:t>
                      </a:r>
                    </a:p>
                  </a:txBody>
                  <a:tcPr marL="7034" marR="7034" marT="7034"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rial Nova Cond" panose="020B0506020202020204" pitchFamily="34" charset="0"/>
                        </a:rPr>
                        <a:t>Spartanburg, SC</a:t>
                      </a:r>
                    </a:p>
                  </a:txBody>
                  <a:tcPr marL="7034" marR="7034" marT="7034"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1999494"/>
                  </a:ext>
                </a:extLst>
              </a:tr>
              <a:tr h="640080">
                <a:tc>
                  <a:txBody>
                    <a:bodyPr/>
                    <a:lstStyle/>
                    <a:p>
                      <a:r>
                        <a:rPr lang="en-US" sz="1800" dirty="0">
                          <a:latin typeface="Arial Nova Cond" panose="020B0506020202020204" pitchFamily="34" charset="0"/>
                        </a:rPr>
                        <a:t>Revenue</a:t>
                      </a:r>
                    </a:p>
                  </a:txBody>
                  <a:tcPr anchor="ctr">
                    <a:lnL w="9525" cap="flat" cmpd="sng" algn="ctr">
                      <a:solidFill>
                        <a:schemeClr val="bg1">
                          <a:lumMod val="75000"/>
                        </a:schemeClr>
                      </a:solidFill>
                      <a:prstDash val="solid"/>
                      <a:round/>
                      <a:headEnd type="none" w="med" len="med"/>
                      <a:tailEnd type="none" w="med" len="med"/>
                    </a:lnL>
                  </a:tcPr>
                </a:tc>
                <a:tc>
                  <a:txBody>
                    <a:bodyPr/>
                    <a:lstStyle/>
                    <a:p>
                      <a:pPr algn="ctr" fontAlgn="t"/>
                      <a:r>
                        <a:rPr lang="en-US" sz="2000" dirty="0">
                          <a:effectLst/>
                          <a:latin typeface="Arial Nova Cond" panose="020B0506020202020204" pitchFamily="34" charset="0"/>
                        </a:rPr>
                        <a:t>$28.7 billion</a:t>
                      </a:r>
                    </a:p>
                  </a:txBody>
                  <a:tcPr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$6 billion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$2.06 billion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13535054"/>
                  </a:ext>
                </a:extLst>
              </a:tr>
              <a:tr h="640080">
                <a:tc>
                  <a:txBody>
                    <a:bodyPr/>
                    <a:lstStyle/>
                    <a:p>
                      <a:r>
                        <a:rPr lang="en-US" sz="1800" dirty="0">
                          <a:latin typeface="Arial Nova Cond" panose="020B0506020202020204" pitchFamily="34" charset="0"/>
                        </a:rPr>
                        <a:t>Employees</a:t>
                      </a:r>
                    </a:p>
                  </a:txBody>
                  <a:tcPr anchor="ctr">
                    <a:lnL w="9525" cap="flat" cmpd="sng" algn="ctr">
                      <a:solidFill>
                        <a:schemeClr val="bg1">
                          <a:lumMod val="75000"/>
                        </a:schemeClr>
                      </a:solidFill>
                      <a:prstDash val="solid"/>
                      <a:round/>
                      <a:headEnd type="none" w="med" len="med"/>
                      <a:tailEnd type="none" w="med" len="med"/>
                    </a:lnL>
                  </a:tcPr>
                </a:tc>
                <a:tc>
                  <a:txBody>
                    <a:bodyPr/>
                    <a:lstStyle/>
                    <a:p>
                      <a:pPr algn="ctr"/>
                      <a:r>
                        <a:rPr lang="en-US" sz="2000" b="0" i="0" kern="1200" dirty="0">
                          <a:solidFill>
                            <a:schemeClr val="dk1"/>
                          </a:solidFill>
                          <a:effectLst/>
                          <a:latin typeface="Arial Nova Cond" panose="020B0506020202020204" pitchFamily="34" charset="0"/>
                          <a:ea typeface="+mn-ea"/>
                          <a:cs typeface="+mn-cs"/>
                        </a:rPr>
                        <a:t>44,925</a:t>
                      </a:r>
                      <a:endParaRPr lang="en-US" sz="2000" dirty="0">
                        <a:latin typeface="Arial Nova Cond" panose="020B0506020202020204" pitchFamily="34" charset="0"/>
                      </a:endParaRPr>
                    </a:p>
                  </a:txBody>
                  <a:tcPr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10,344</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1,385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9827884"/>
                  </a:ext>
                </a:extLst>
              </a:tr>
              <a:tr h="640080">
                <a:tc>
                  <a:txBody>
                    <a:bodyPr/>
                    <a:lstStyle/>
                    <a:p>
                      <a:r>
                        <a:rPr lang="en-US" sz="1800" dirty="0">
                          <a:latin typeface="Arial Nova Cond" panose="020B0506020202020204" pitchFamily="34" charset="0"/>
                        </a:rPr>
                        <a:t>Clemson Alumni</a:t>
                      </a:r>
                    </a:p>
                  </a:txBody>
                  <a:tcPr anchor="ctr">
                    <a:lnL w="9525" cap="flat" cmpd="sng" algn="ctr">
                      <a:solidFill>
                        <a:schemeClr val="bg1">
                          <a:lumMod val="75000"/>
                        </a:schemeClr>
                      </a:solidFill>
                      <a:prstDash val="solid"/>
                      <a:round/>
                      <a:headEnd type="none" w="med" len="med"/>
                      <a:tailEnd type="none" w="med" len="med"/>
                    </a:lnL>
                    <a:lnB w="9525" cap="flat" cmpd="sng" algn="ctr">
                      <a:solidFill>
                        <a:schemeClr val="bg1">
                          <a:lumMod val="75000"/>
                        </a:schemeClr>
                      </a:solidFill>
                      <a:prstDash val="solid"/>
                      <a:round/>
                      <a:headEnd type="none" w="med" len="med"/>
                      <a:tailEnd type="none" w="med" len="med"/>
                    </a:lnB>
                  </a:tcPr>
                </a:tc>
                <a:tc>
                  <a:txBody>
                    <a:bodyPr/>
                    <a:lstStyle/>
                    <a:p>
                      <a:pPr algn="ctr"/>
                      <a:r>
                        <a:rPr lang="en-US" sz="2000" dirty="0">
                          <a:latin typeface="Arial Nova Cond" panose="020B0506020202020204" pitchFamily="34" charset="0"/>
                        </a:rPr>
                        <a:t>458</a:t>
                      </a:r>
                    </a:p>
                  </a:txBody>
                  <a:tcPr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728</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12</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00738910"/>
                  </a:ext>
                </a:extLst>
              </a:tr>
            </a:tbl>
          </a:graphicData>
        </a:graphic>
      </p:graphicFrame>
      <p:sp>
        <p:nvSpPr>
          <p:cNvPr id="4" name="Rectangle 3">
            <a:extLst>
              <a:ext uri="{FF2B5EF4-FFF2-40B4-BE49-F238E27FC236}">
                <a16:creationId xmlns:a16="http://schemas.microsoft.com/office/drawing/2014/main" id="{9380BFB3-9369-E4C7-9F3A-290D2D50100F}"/>
              </a:ext>
            </a:extLst>
          </p:cNvPr>
          <p:cNvSpPr/>
          <p:nvPr/>
        </p:nvSpPr>
        <p:spPr>
          <a:xfrm>
            <a:off x="425748" y="1500657"/>
            <a:ext cx="2279938" cy="4924589"/>
          </a:xfrm>
          <a:prstGeom prst="rect">
            <a:avLst/>
          </a:prstGeom>
          <a:solidFill>
            <a:srgbClr val="FFFFFF">
              <a:alpha val="8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E303D7A-D6E5-CDE9-9560-13676AA087FE}"/>
              </a:ext>
            </a:extLst>
          </p:cNvPr>
          <p:cNvSpPr/>
          <p:nvPr/>
        </p:nvSpPr>
        <p:spPr>
          <a:xfrm>
            <a:off x="5642043" y="1344158"/>
            <a:ext cx="6260923" cy="4924589"/>
          </a:xfrm>
          <a:prstGeom prst="rect">
            <a:avLst/>
          </a:prstGeom>
          <a:solidFill>
            <a:srgbClr val="FFFFFF">
              <a:alpha val="8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AutoShape 2" descr="File:Michelin-logo-blue@2x.webp - Wikimedia Commons">
            <a:extLst>
              <a:ext uri="{FF2B5EF4-FFF2-40B4-BE49-F238E27FC236}">
                <a16:creationId xmlns:a16="http://schemas.microsoft.com/office/drawing/2014/main" id="{CDD3EDA9-E6EF-013E-DDE8-CFE08FFB301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descr="File:Michelin-logo-blue@2x.webp">
            <a:extLst>
              <a:ext uri="{FF2B5EF4-FFF2-40B4-BE49-F238E27FC236}">
                <a16:creationId xmlns:a16="http://schemas.microsoft.com/office/drawing/2014/main" id="{EE88696E-93CB-75A6-D92E-EBB6D25E5C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892" y="1782232"/>
            <a:ext cx="2630730" cy="776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D7BB7947-70DA-C532-1783-CF0DD4B42E75}"/>
              </a:ext>
            </a:extLst>
          </p:cNvPr>
          <p:cNvSpPr/>
          <p:nvPr/>
        </p:nvSpPr>
        <p:spPr>
          <a:xfrm>
            <a:off x="2705686" y="1558762"/>
            <a:ext cx="2936357" cy="4776749"/>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80EE43B-4B85-C8A7-D60B-69E3D2879F99}"/>
              </a:ext>
            </a:extLst>
          </p:cNvPr>
          <p:cNvSpPr/>
          <p:nvPr/>
        </p:nvSpPr>
        <p:spPr>
          <a:xfrm>
            <a:off x="6554679" y="1591083"/>
            <a:ext cx="4455827" cy="4470352"/>
          </a:xfrm>
          <a:prstGeom prst="roundRect">
            <a:avLst/>
          </a:prstGeom>
          <a:solidFill>
            <a:schemeClr val="accent2">
              <a:lumMod val="20000"/>
              <a:lumOff val="80000"/>
            </a:schemeClr>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36FA1E1-F494-1CF1-802F-9477D1BAF31F}"/>
              </a:ext>
            </a:extLst>
          </p:cNvPr>
          <p:cNvCxnSpPr/>
          <p:nvPr/>
        </p:nvCxnSpPr>
        <p:spPr>
          <a:xfrm>
            <a:off x="5642043" y="3685880"/>
            <a:ext cx="88666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5323D57-B404-8AA1-FCFD-ED3E050FB7AD}"/>
              </a:ext>
            </a:extLst>
          </p:cNvPr>
          <p:cNvSpPr txBox="1"/>
          <p:nvPr/>
        </p:nvSpPr>
        <p:spPr>
          <a:xfrm>
            <a:off x="6627044" y="1716728"/>
            <a:ext cx="4260914" cy="954107"/>
          </a:xfrm>
          <a:prstGeom prst="rect">
            <a:avLst/>
          </a:prstGeom>
          <a:noFill/>
        </p:spPr>
        <p:txBody>
          <a:bodyPr wrap="square" rtlCol="0">
            <a:spAutoFit/>
          </a:bodyPr>
          <a:lstStyle/>
          <a:p>
            <a:pPr algn="ctr"/>
            <a:r>
              <a:rPr lang="en-US" sz="2400" b="1" dirty="0">
                <a:solidFill>
                  <a:schemeClr val="accent2"/>
                </a:solidFill>
                <a:latin typeface="Arial Nova Cond" panose="020B0506020202020204" pitchFamily="34" charset="0"/>
              </a:rPr>
              <a:t>1</a:t>
            </a:r>
            <a:r>
              <a:rPr lang="en-US" sz="2400" dirty="0">
                <a:latin typeface="Arial Nova Cond" panose="020B0506020202020204" pitchFamily="34" charset="0"/>
              </a:rPr>
              <a:t> </a:t>
            </a:r>
            <a:r>
              <a:rPr lang="en-US" sz="2400" b="1" dirty="0">
                <a:solidFill>
                  <a:schemeClr val="accent2"/>
                </a:solidFill>
                <a:latin typeface="Arial Nova Cond" panose="020B0506020202020204" pitchFamily="34" charset="0"/>
              </a:rPr>
              <a:t>in</a:t>
            </a:r>
            <a:r>
              <a:rPr lang="en-US" sz="2400" dirty="0">
                <a:latin typeface="Arial Nova Cond" panose="020B0506020202020204" pitchFamily="34" charset="0"/>
              </a:rPr>
              <a:t> </a:t>
            </a:r>
            <a:r>
              <a:rPr lang="en-US" sz="2400" b="1" dirty="0">
                <a:solidFill>
                  <a:schemeClr val="accent2"/>
                </a:solidFill>
                <a:latin typeface="Arial Nova Cond" panose="020B0506020202020204" pitchFamily="34" charset="0"/>
              </a:rPr>
              <a:t>5</a:t>
            </a:r>
            <a:r>
              <a:rPr lang="en-US" sz="2400" dirty="0">
                <a:latin typeface="Arial Nova Cond" panose="020B0506020202020204" pitchFamily="34" charset="0"/>
              </a:rPr>
              <a:t> </a:t>
            </a:r>
            <a:endParaRPr lang="en-US" sz="1600" dirty="0">
              <a:latin typeface="Arial Nova Cond" panose="020B0506020202020204" pitchFamily="34" charset="0"/>
            </a:endParaRPr>
          </a:p>
          <a:p>
            <a:pPr algn="ctr"/>
            <a:r>
              <a:rPr lang="en-US" sz="1600" dirty="0">
                <a:latin typeface="Arial Nova Cond" panose="020B0506020202020204" pitchFamily="34" charset="0"/>
              </a:rPr>
              <a:t>Individuals interested in the ACC also shares an interest in cars and motoring in the Southeast.</a:t>
            </a:r>
          </a:p>
        </p:txBody>
      </p:sp>
      <p:pic>
        <p:nvPicPr>
          <p:cNvPr id="18" name="Graphic 17" descr="Handshake outline">
            <a:extLst>
              <a:ext uri="{FF2B5EF4-FFF2-40B4-BE49-F238E27FC236}">
                <a16:creationId xmlns:a16="http://schemas.microsoft.com/office/drawing/2014/main" id="{F0764E55-7CC0-5FBE-9D8B-512E2FB09B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4353" y="2648776"/>
            <a:ext cx="908099" cy="908099"/>
          </a:xfrm>
          <a:prstGeom prst="rect">
            <a:avLst/>
          </a:prstGeom>
        </p:spPr>
      </p:pic>
      <p:sp>
        <p:nvSpPr>
          <p:cNvPr id="21" name="TextBox 20">
            <a:extLst>
              <a:ext uri="{FF2B5EF4-FFF2-40B4-BE49-F238E27FC236}">
                <a16:creationId xmlns:a16="http://schemas.microsoft.com/office/drawing/2014/main" id="{C37F0B22-DF95-24D5-EC0E-F7CE40DEDFDF}"/>
              </a:ext>
            </a:extLst>
          </p:cNvPr>
          <p:cNvSpPr txBox="1"/>
          <p:nvPr/>
        </p:nvSpPr>
        <p:spPr>
          <a:xfrm>
            <a:off x="6627043" y="3511587"/>
            <a:ext cx="4260915" cy="584775"/>
          </a:xfrm>
          <a:prstGeom prst="rect">
            <a:avLst/>
          </a:prstGeom>
          <a:noFill/>
        </p:spPr>
        <p:txBody>
          <a:bodyPr wrap="square" rtlCol="0">
            <a:spAutoFit/>
          </a:bodyPr>
          <a:lstStyle/>
          <a:p>
            <a:pPr algn="ctr"/>
            <a:r>
              <a:rPr lang="en-US" sz="1600" dirty="0">
                <a:latin typeface="Arial Nova Cond" panose="020B0506020202020204" pitchFamily="34" charset="0"/>
              </a:rPr>
              <a:t>Values align on excellence, innovation, diversity, sustainability, and community responsibility </a:t>
            </a:r>
          </a:p>
        </p:txBody>
      </p:sp>
      <p:sp>
        <p:nvSpPr>
          <p:cNvPr id="23" name="TextBox 22">
            <a:extLst>
              <a:ext uri="{FF2B5EF4-FFF2-40B4-BE49-F238E27FC236}">
                <a16:creationId xmlns:a16="http://schemas.microsoft.com/office/drawing/2014/main" id="{FA5281FB-4C48-74F2-70F6-485489662A0A}"/>
              </a:ext>
            </a:extLst>
          </p:cNvPr>
          <p:cNvSpPr txBox="1"/>
          <p:nvPr/>
        </p:nvSpPr>
        <p:spPr>
          <a:xfrm>
            <a:off x="6627042" y="4827495"/>
            <a:ext cx="4260915" cy="830997"/>
          </a:xfrm>
          <a:prstGeom prst="rect">
            <a:avLst/>
          </a:prstGeom>
          <a:noFill/>
        </p:spPr>
        <p:txBody>
          <a:bodyPr wrap="square" rtlCol="0">
            <a:spAutoFit/>
          </a:bodyPr>
          <a:lstStyle/>
          <a:p>
            <a:pPr algn="ctr"/>
            <a:r>
              <a:rPr lang="en-US" sz="1600" dirty="0">
                <a:latin typeface="Arial Nova Cond" panose="020B0506020202020204" pitchFamily="34" charset="0"/>
              </a:rPr>
              <a:t>Michelin has already shown interest in American sports and partnering with Clemson could be an opportunity to expand its presence in the market.</a:t>
            </a:r>
          </a:p>
        </p:txBody>
      </p:sp>
      <p:pic>
        <p:nvPicPr>
          <p:cNvPr id="26" name="Graphic 25" descr="Bar graph with upward trend outline">
            <a:extLst>
              <a:ext uri="{FF2B5EF4-FFF2-40B4-BE49-F238E27FC236}">
                <a16:creationId xmlns:a16="http://schemas.microsoft.com/office/drawing/2014/main" id="{225E767C-EA81-F62F-6D54-AFA3BC1FAA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04713" y="4058239"/>
            <a:ext cx="807380" cy="807380"/>
          </a:xfrm>
          <a:prstGeom prst="rect">
            <a:avLst/>
          </a:prstGeom>
        </p:spPr>
      </p:pic>
      <p:pic>
        <p:nvPicPr>
          <p:cNvPr id="7" name="Picture 6" descr="Clemson University, South Carolina">
            <a:extLst>
              <a:ext uri="{FF2B5EF4-FFF2-40B4-BE49-F238E27FC236}">
                <a16:creationId xmlns:a16="http://schemas.microsoft.com/office/drawing/2014/main" id="{BCBD8245-CCED-FD03-CFFD-7848A55BBF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7496AE3-E6A9-0889-E951-578C3283E77A}"/>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292268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latin typeface="Arial Nova Cond" panose="020B0506020202020204" pitchFamily="34" charset="0"/>
                <a:cs typeface="Arial" panose="020B0604020202020204" pitchFamily="34" charset="0"/>
              </a:rPr>
              <a:t>BENEFITS</a:t>
            </a:r>
            <a:endParaRPr kumimoji="0" lang="en-US" sz="2800" b="1" i="0" u="none" strike="noStrike" kern="1200" cap="all" spc="0" normalizeH="0" baseline="0" noProof="0" dirty="0">
              <a:ln>
                <a:noFill/>
              </a:ln>
              <a:effectLst/>
              <a:uLnTx/>
              <a:uFillTx/>
              <a:latin typeface="Arial Nova Cond" panose="020B0506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0383678-06F4-FA47-AF00-2CF543405704}"/>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Navigate. The contents of this document are confidential. The information may also be legally privileged. This document is shared in trust, for the sole purpose of review by the intended viewer.</a:t>
            </a:r>
          </a:p>
        </p:txBody>
      </p:sp>
      <p:pic>
        <p:nvPicPr>
          <p:cNvPr id="2" name="Picture 8" descr="Local 1263 – Southern States Millwright Regional Council">
            <a:extLst>
              <a:ext uri="{FF2B5EF4-FFF2-40B4-BE49-F238E27FC236}">
                <a16:creationId xmlns:a16="http://schemas.microsoft.com/office/drawing/2014/main" id="{DEE11A55-48D6-E7EF-C963-50E9FD403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218" y="2022080"/>
            <a:ext cx="4640364" cy="41788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110287-322A-D6DD-4FF8-C4FF223D72CD}"/>
              </a:ext>
            </a:extLst>
          </p:cNvPr>
          <p:cNvSpPr txBox="1"/>
          <p:nvPr/>
        </p:nvSpPr>
        <p:spPr>
          <a:xfrm>
            <a:off x="6943420" y="4387262"/>
            <a:ext cx="1186775" cy="646331"/>
          </a:xfrm>
          <a:prstGeom prst="rect">
            <a:avLst/>
          </a:prstGeom>
          <a:noFill/>
        </p:spPr>
        <p:txBody>
          <a:bodyPr wrap="square" rtlCol="0">
            <a:spAutoFit/>
          </a:bodyPr>
          <a:lstStyle/>
          <a:p>
            <a:r>
              <a:rPr lang="en-US" dirty="0">
                <a:latin typeface="Arial Nova Cond" panose="020B0506020202020204" pitchFamily="34" charset="0"/>
              </a:rPr>
              <a:t>GEORGIA</a:t>
            </a:r>
          </a:p>
          <a:p>
            <a:r>
              <a:rPr lang="en-US" dirty="0">
                <a:latin typeface="Arial Nova Cond" panose="020B0506020202020204" pitchFamily="34" charset="0"/>
              </a:rPr>
              <a:t>12,110</a:t>
            </a:r>
          </a:p>
        </p:txBody>
      </p:sp>
      <p:sp>
        <p:nvSpPr>
          <p:cNvPr id="7" name="TextBox 6">
            <a:extLst>
              <a:ext uri="{FF2B5EF4-FFF2-40B4-BE49-F238E27FC236}">
                <a16:creationId xmlns:a16="http://schemas.microsoft.com/office/drawing/2014/main" id="{B18770CA-177D-54F7-F67C-5B202AACC4BA}"/>
              </a:ext>
            </a:extLst>
          </p:cNvPr>
          <p:cNvSpPr txBox="1"/>
          <p:nvPr/>
        </p:nvSpPr>
        <p:spPr>
          <a:xfrm>
            <a:off x="9478258" y="4410905"/>
            <a:ext cx="2036323" cy="646331"/>
          </a:xfrm>
          <a:prstGeom prst="rect">
            <a:avLst/>
          </a:prstGeom>
          <a:noFill/>
        </p:spPr>
        <p:txBody>
          <a:bodyPr wrap="square" rtlCol="0">
            <a:spAutoFit/>
          </a:bodyPr>
          <a:lstStyle/>
          <a:p>
            <a:r>
              <a:rPr lang="en-US" dirty="0">
                <a:latin typeface="Arial Nova Cond" panose="020B0506020202020204" pitchFamily="34" charset="0"/>
              </a:rPr>
              <a:t>SOUTH CAROLINA</a:t>
            </a:r>
          </a:p>
          <a:p>
            <a:r>
              <a:rPr lang="en-US" dirty="0">
                <a:latin typeface="Arial Nova Cond" panose="020B0506020202020204" pitchFamily="34" charset="0"/>
              </a:rPr>
              <a:t>99,592</a:t>
            </a:r>
          </a:p>
        </p:txBody>
      </p:sp>
      <p:sp>
        <p:nvSpPr>
          <p:cNvPr id="8" name="TextBox 7">
            <a:extLst>
              <a:ext uri="{FF2B5EF4-FFF2-40B4-BE49-F238E27FC236}">
                <a16:creationId xmlns:a16="http://schemas.microsoft.com/office/drawing/2014/main" id="{B8C03E52-1177-5717-D9EA-1C7FD5378601}"/>
              </a:ext>
            </a:extLst>
          </p:cNvPr>
          <p:cNvSpPr txBox="1"/>
          <p:nvPr/>
        </p:nvSpPr>
        <p:spPr>
          <a:xfrm>
            <a:off x="9189604" y="1521855"/>
            <a:ext cx="1913376" cy="646331"/>
          </a:xfrm>
          <a:prstGeom prst="rect">
            <a:avLst/>
          </a:prstGeom>
          <a:noFill/>
        </p:spPr>
        <p:txBody>
          <a:bodyPr wrap="square" rtlCol="0">
            <a:spAutoFit/>
          </a:bodyPr>
          <a:lstStyle/>
          <a:p>
            <a:r>
              <a:rPr lang="en-US" dirty="0">
                <a:latin typeface="Arial Nova Cond" panose="020B0506020202020204" pitchFamily="34" charset="0"/>
              </a:rPr>
              <a:t>NORTH CAROLINA</a:t>
            </a:r>
          </a:p>
          <a:p>
            <a:r>
              <a:rPr lang="en-US" dirty="0">
                <a:latin typeface="Arial Nova Cond" panose="020B0506020202020204" pitchFamily="34" charset="0"/>
              </a:rPr>
              <a:t>14,296</a:t>
            </a:r>
          </a:p>
        </p:txBody>
      </p:sp>
      <p:sp>
        <p:nvSpPr>
          <p:cNvPr id="9" name="Oval 8">
            <a:extLst>
              <a:ext uri="{FF2B5EF4-FFF2-40B4-BE49-F238E27FC236}">
                <a16:creationId xmlns:a16="http://schemas.microsoft.com/office/drawing/2014/main" id="{53739E0E-DB6A-8329-C7C4-0C8019B4AD21}"/>
              </a:ext>
            </a:extLst>
          </p:cNvPr>
          <p:cNvSpPr/>
          <p:nvPr/>
        </p:nvSpPr>
        <p:spPr>
          <a:xfrm>
            <a:off x="6939685" y="5382305"/>
            <a:ext cx="466927" cy="146790"/>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CA41250-C443-8A0A-C981-591A7F599AFE}"/>
              </a:ext>
            </a:extLst>
          </p:cNvPr>
          <p:cNvCxnSpPr>
            <a:cxnSpLocks/>
          </p:cNvCxnSpPr>
          <p:nvPr/>
        </p:nvCxnSpPr>
        <p:spPr>
          <a:xfrm flipV="1">
            <a:off x="6939685" y="4418724"/>
            <a:ext cx="0" cy="103697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D05F3D9-BAE6-52F0-DB96-8463599B0E7B}"/>
              </a:ext>
            </a:extLst>
          </p:cNvPr>
          <p:cNvSpPr/>
          <p:nvPr/>
        </p:nvSpPr>
        <p:spPr>
          <a:xfrm>
            <a:off x="8225803" y="3860622"/>
            <a:ext cx="466927" cy="146790"/>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C4CE761-4CB6-5C94-77B4-66211241F0E1}"/>
              </a:ext>
            </a:extLst>
          </p:cNvPr>
          <p:cNvCxnSpPr>
            <a:cxnSpLocks/>
            <a:endCxn id="7" idx="1"/>
          </p:cNvCxnSpPr>
          <p:nvPr/>
        </p:nvCxnSpPr>
        <p:spPr>
          <a:xfrm>
            <a:off x="8584535" y="4015872"/>
            <a:ext cx="893723" cy="71819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28C84DF-37A6-17A4-F48A-1596F267176C}"/>
              </a:ext>
            </a:extLst>
          </p:cNvPr>
          <p:cNvSpPr/>
          <p:nvPr/>
        </p:nvSpPr>
        <p:spPr>
          <a:xfrm>
            <a:off x="9189604" y="2558831"/>
            <a:ext cx="466927" cy="146790"/>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B087042-801C-8415-5F29-20767EA437A0}"/>
              </a:ext>
            </a:extLst>
          </p:cNvPr>
          <p:cNvCxnSpPr>
            <a:cxnSpLocks/>
          </p:cNvCxnSpPr>
          <p:nvPr/>
        </p:nvCxnSpPr>
        <p:spPr>
          <a:xfrm flipV="1">
            <a:off x="9189604" y="1595250"/>
            <a:ext cx="0" cy="103697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DF93FD7-9F1B-2DD4-F57E-892E7F9CBE9A}"/>
              </a:ext>
            </a:extLst>
          </p:cNvPr>
          <p:cNvCxnSpPr>
            <a:cxnSpLocks/>
            <a:endCxn id="8" idx="3"/>
          </p:cNvCxnSpPr>
          <p:nvPr/>
        </p:nvCxnSpPr>
        <p:spPr>
          <a:xfrm>
            <a:off x="9189604" y="1845020"/>
            <a:ext cx="1913376"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2513-9E37-7121-9412-F26A99A925E6}"/>
              </a:ext>
            </a:extLst>
          </p:cNvPr>
          <p:cNvCxnSpPr>
            <a:cxnSpLocks/>
          </p:cNvCxnSpPr>
          <p:nvPr/>
        </p:nvCxnSpPr>
        <p:spPr>
          <a:xfrm>
            <a:off x="9465324" y="4734070"/>
            <a:ext cx="1895622" cy="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1F7E17-6780-A689-5694-CA1C670BC615}"/>
              </a:ext>
            </a:extLst>
          </p:cNvPr>
          <p:cNvCxnSpPr>
            <a:cxnSpLocks/>
          </p:cNvCxnSpPr>
          <p:nvPr/>
        </p:nvCxnSpPr>
        <p:spPr>
          <a:xfrm>
            <a:off x="6945544" y="4710427"/>
            <a:ext cx="106260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3957DE1-195F-DDC8-F52F-C31993EDBB6E}"/>
              </a:ext>
            </a:extLst>
          </p:cNvPr>
          <p:cNvSpPr txBox="1"/>
          <p:nvPr/>
        </p:nvSpPr>
        <p:spPr>
          <a:xfrm>
            <a:off x="962825" y="5607652"/>
            <a:ext cx="4085688" cy="584775"/>
          </a:xfrm>
          <a:prstGeom prst="rect">
            <a:avLst/>
          </a:prstGeom>
          <a:noFill/>
        </p:spPr>
        <p:txBody>
          <a:bodyPr wrap="square" rtlCol="0">
            <a:spAutoFit/>
          </a:bodyPr>
          <a:lstStyle/>
          <a:p>
            <a:pPr algn="ctr"/>
            <a:r>
              <a:rPr lang="en-US" sz="1600" dirty="0">
                <a:latin typeface="Arial Nova Cond" panose="020B0506020202020204" pitchFamily="34" charset="0"/>
              </a:rPr>
              <a:t>75% of Clemson Alumni lives in South Carolina, North Carolina and Georgia</a:t>
            </a:r>
          </a:p>
        </p:txBody>
      </p:sp>
      <p:sp>
        <p:nvSpPr>
          <p:cNvPr id="23" name="TextBox 22">
            <a:extLst>
              <a:ext uri="{FF2B5EF4-FFF2-40B4-BE49-F238E27FC236}">
                <a16:creationId xmlns:a16="http://schemas.microsoft.com/office/drawing/2014/main" id="{DF087352-BFEC-98A4-090B-764E4A8D66A6}"/>
              </a:ext>
            </a:extLst>
          </p:cNvPr>
          <p:cNvSpPr txBox="1"/>
          <p:nvPr/>
        </p:nvSpPr>
        <p:spPr>
          <a:xfrm>
            <a:off x="1287883" y="3184415"/>
            <a:ext cx="3429023" cy="338554"/>
          </a:xfrm>
          <a:prstGeom prst="rect">
            <a:avLst/>
          </a:prstGeom>
          <a:noFill/>
        </p:spPr>
        <p:txBody>
          <a:bodyPr wrap="square">
            <a:spAutoFit/>
          </a:bodyPr>
          <a:lstStyle/>
          <a:p>
            <a:pPr algn="ctr"/>
            <a:r>
              <a:rPr lang="en-US" sz="1600" dirty="0">
                <a:effectLst/>
                <a:latin typeface="Arial Nova Cond" panose="020B0506020202020204" pitchFamily="34" charset="0"/>
              </a:rPr>
              <a:t>Interior and Exterior Stadium Signage</a:t>
            </a:r>
            <a:r>
              <a:rPr lang="en-US" sz="1600" dirty="0">
                <a:latin typeface="Arial Nova Cond" panose="020B0506020202020204" pitchFamily="34" charset="0"/>
              </a:rPr>
              <a:t> </a:t>
            </a:r>
          </a:p>
        </p:txBody>
      </p:sp>
      <p:pic>
        <p:nvPicPr>
          <p:cNvPr id="24" name="Graphic 23" descr="Stadium outline">
            <a:extLst>
              <a:ext uri="{FF2B5EF4-FFF2-40B4-BE49-F238E27FC236}">
                <a16:creationId xmlns:a16="http://schemas.microsoft.com/office/drawing/2014/main" id="{F81E173B-E3E0-92A4-2623-151791A2F9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55810" y="2261471"/>
            <a:ext cx="893165" cy="893165"/>
          </a:xfrm>
          <a:prstGeom prst="rect">
            <a:avLst/>
          </a:prstGeom>
        </p:spPr>
      </p:pic>
      <p:pic>
        <p:nvPicPr>
          <p:cNvPr id="25" name="Picture 10" descr="3,400+ Stadium Seating Stock Illustrations, Royalty-Free Vector Graphics &amp; Clip  Art - iStock | Gym bleachers, Stadium seating at home, Stadium">
            <a:extLst>
              <a:ext uri="{FF2B5EF4-FFF2-40B4-BE49-F238E27FC236}">
                <a16:creationId xmlns:a16="http://schemas.microsoft.com/office/drawing/2014/main" id="{11CC71F3-59A4-BB9A-DC44-20D7937278E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955" b="19724"/>
          <a:stretch/>
        </p:blipFill>
        <p:spPr bwMode="auto">
          <a:xfrm>
            <a:off x="2488756" y="3558319"/>
            <a:ext cx="1025524" cy="69039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7CD357B-F65A-527B-5E34-C7001B551A89}"/>
              </a:ext>
            </a:extLst>
          </p:cNvPr>
          <p:cNvSpPr txBox="1"/>
          <p:nvPr/>
        </p:nvSpPr>
        <p:spPr>
          <a:xfrm>
            <a:off x="1287883" y="4278495"/>
            <a:ext cx="3429023" cy="584775"/>
          </a:xfrm>
          <a:prstGeom prst="rect">
            <a:avLst/>
          </a:prstGeom>
          <a:noFill/>
        </p:spPr>
        <p:txBody>
          <a:bodyPr wrap="square">
            <a:spAutoFit/>
          </a:bodyPr>
          <a:lstStyle/>
          <a:p>
            <a:pPr algn="ctr"/>
            <a:r>
              <a:rPr lang="en-US" sz="1600" dirty="0">
                <a:effectLst/>
                <a:latin typeface="Arial Nova Cond" panose="020B0506020202020204" pitchFamily="34" charset="0"/>
              </a:rPr>
              <a:t>Dedicated suite for Michelin to use with prospective clients and/or employees</a:t>
            </a:r>
            <a:endParaRPr lang="en-US" sz="1600" dirty="0">
              <a:latin typeface="Arial Nova Cond" panose="020B0506020202020204" pitchFamily="34" charset="0"/>
            </a:endParaRPr>
          </a:p>
        </p:txBody>
      </p:sp>
      <p:pic>
        <p:nvPicPr>
          <p:cNvPr id="27" name="Graphic 26" descr="Marker outline">
            <a:extLst>
              <a:ext uri="{FF2B5EF4-FFF2-40B4-BE49-F238E27FC236}">
                <a16:creationId xmlns:a16="http://schemas.microsoft.com/office/drawing/2014/main" id="{5B309826-949F-F666-AE8C-7C45A6A24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56319" y="4863270"/>
            <a:ext cx="690397" cy="690397"/>
          </a:xfrm>
          <a:prstGeom prst="rect">
            <a:avLst/>
          </a:prstGeom>
        </p:spPr>
      </p:pic>
      <p:sp>
        <p:nvSpPr>
          <p:cNvPr id="28" name="Rectangle: Rounded Corners 27">
            <a:extLst>
              <a:ext uri="{FF2B5EF4-FFF2-40B4-BE49-F238E27FC236}">
                <a16:creationId xmlns:a16="http://schemas.microsoft.com/office/drawing/2014/main" id="{3935B76C-0B06-5FC5-EFEB-A03552CD62AB}"/>
              </a:ext>
            </a:extLst>
          </p:cNvPr>
          <p:cNvSpPr/>
          <p:nvPr/>
        </p:nvSpPr>
        <p:spPr>
          <a:xfrm>
            <a:off x="615280" y="1340768"/>
            <a:ext cx="4680755" cy="4967010"/>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Top Corners Rounded 4127">
            <a:extLst>
              <a:ext uri="{FF2B5EF4-FFF2-40B4-BE49-F238E27FC236}">
                <a16:creationId xmlns:a16="http://schemas.microsoft.com/office/drawing/2014/main" id="{D7D44144-D54D-4A4D-2F01-2A401CA8C051}"/>
              </a:ext>
            </a:extLst>
          </p:cNvPr>
          <p:cNvSpPr/>
          <p:nvPr/>
        </p:nvSpPr>
        <p:spPr>
          <a:xfrm>
            <a:off x="607276" y="1336605"/>
            <a:ext cx="4688759" cy="912104"/>
          </a:xfrm>
          <a:custGeom>
            <a:avLst/>
            <a:gdLst>
              <a:gd name="connsiteX0" fmla="*/ 153583 w 4688759"/>
              <a:gd name="connsiteY0" fmla="*/ 0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0 w 4688759"/>
              <a:gd name="connsiteY7" fmla="*/ 153583 h 921482"/>
              <a:gd name="connsiteX8" fmla="*/ 153583 w 4688759"/>
              <a:gd name="connsiteY8" fmla="*/ 0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0 w 4688759"/>
              <a:gd name="connsiteY7" fmla="*/ 153583 h 921482"/>
              <a:gd name="connsiteX8" fmla="*/ 650641 w 4688759"/>
              <a:gd name="connsiteY8" fmla="*/ 14067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9378 w 4688759"/>
              <a:gd name="connsiteY7" fmla="*/ 364599 h 921482"/>
              <a:gd name="connsiteX8" fmla="*/ 650641 w 4688759"/>
              <a:gd name="connsiteY8" fmla="*/ 14067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9378 w 4688759"/>
              <a:gd name="connsiteY7" fmla="*/ 584993 h 921482"/>
              <a:gd name="connsiteX8" fmla="*/ 650641 w 4688759"/>
              <a:gd name="connsiteY8" fmla="*/ 14067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4689 w 4688759"/>
              <a:gd name="connsiteY7" fmla="*/ 702224 h 921482"/>
              <a:gd name="connsiteX8" fmla="*/ 650641 w 4688759"/>
              <a:gd name="connsiteY8" fmla="*/ 14067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4689 w 4688759"/>
              <a:gd name="connsiteY7" fmla="*/ 702224 h 921482"/>
              <a:gd name="connsiteX8" fmla="*/ 650641 w 4688759"/>
              <a:gd name="connsiteY8" fmla="*/ 14067 h 921482"/>
              <a:gd name="connsiteX0" fmla="*/ 650641 w 4702826"/>
              <a:gd name="connsiteY0" fmla="*/ 14067 h 921482"/>
              <a:gd name="connsiteX1" fmla="*/ 4535176 w 4702826"/>
              <a:gd name="connsiteY1" fmla="*/ 0 h 921482"/>
              <a:gd name="connsiteX2" fmla="*/ 4702826 w 4702826"/>
              <a:gd name="connsiteY2" fmla="*/ 697533 h 921482"/>
              <a:gd name="connsiteX3" fmla="*/ 4688759 w 4702826"/>
              <a:gd name="connsiteY3" fmla="*/ 921482 h 921482"/>
              <a:gd name="connsiteX4" fmla="*/ 4688759 w 4702826"/>
              <a:gd name="connsiteY4" fmla="*/ 921482 h 921482"/>
              <a:gd name="connsiteX5" fmla="*/ 0 w 4702826"/>
              <a:gd name="connsiteY5" fmla="*/ 921482 h 921482"/>
              <a:gd name="connsiteX6" fmla="*/ 0 w 4702826"/>
              <a:gd name="connsiteY6" fmla="*/ 921482 h 921482"/>
              <a:gd name="connsiteX7" fmla="*/ 4689 w 4702826"/>
              <a:gd name="connsiteY7" fmla="*/ 702224 h 921482"/>
              <a:gd name="connsiteX8" fmla="*/ 650641 w 4702826"/>
              <a:gd name="connsiteY8" fmla="*/ 14067 h 921482"/>
              <a:gd name="connsiteX0" fmla="*/ 650641 w 4702826"/>
              <a:gd name="connsiteY0" fmla="*/ 4689 h 912104"/>
              <a:gd name="connsiteX1" fmla="*/ 3916197 w 4702826"/>
              <a:gd name="connsiteY1" fmla="*/ 0 h 912104"/>
              <a:gd name="connsiteX2" fmla="*/ 4702826 w 4702826"/>
              <a:gd name="connsiteY2" fmla="*/ 688155 h 912104"/>
              <a:gd name="connsiteX3" fmla="*/ 4688759 w 4702826"/>
              <a:gd name="connsiteY3" fmla="*/ 912104 h 912104"/>
              <a:gd name="connsiteX4" fmla="*/ 4688759 w 4702826"/>
              <a:gd name="connsiteY4" fmla="*/ 912104 h 912104"/>
              <a:gd name="connsiteX5" fmla="*/ 0 w 4702826"/>
              <a:gd name="connsiteY5" fmla="*/ 912104 h 912104"/>
              <a:gd name="connsiteX6" fmla="*/ 0 w 4702826"/>
              <a:gd name="connsiteY6" fmla="*/ 912104 h 912104"/>
              <a:gd name="connsiteX7" fmla="*/ 4689 w 4702826"/>
              <a:gd name="connsiteY7" fmla="*/ 692846 h 912104"/>
              <a:gd name="connsiteX8" fmla="*/ 650641 w 4702826"/>
              <a:gd name="connsiteY8" fmla="*/ 4689 h 912104"/>
              <a:gd name="connsiteX0" fmla="*/ 650641 w 4702826"/>
              <a:gd name="connsiteY0" fmla="*/ 4689 h 912104"/>
              <a:gd name="connsiteX1" fmla="*/ 3916197 w 4702826"/>
              <a:gd name="connsiteY1" fmla="*/ 0 h 912104"/>
              <a:gd name="connsiteX2" fmla="*/ 4702826 w 4702826"/>
              <a:gd name="connsiteY2" fmla="*/ 688155 h 912104"/>
              <a:gd name="connsiteX3" fmla="*/ 4688759 w 4702826"/>
              <a:gd name="connsiteY3" fmla="*/ 912104 h 912104"/>
              <a:gd name="connsiteX4" fmla="*/ 4688759 w 4702826"/>
              <a:gd name="connsiteY4" fmla="*/ 912104 h 912104"/>
              <a:gd name="connsiteX5" fmla="*/ 0 w 4702826"/>
              <a:gd name="connsiteY5" fmla="*/ 912104 h 912104"/>
              <a:gd name="connsiteX6" fmla="*/ 0 w 4702826"/>
              <a:gd name="connsiteY6" fmla="*/ 912104 h 912104"/>
              <a:gd name="connsiteX7" fmla="*/ 4689 w 4702826"/>
              <a:gd name="connsiteY7" fmla="*/ 692846 h 912104"/>
              <a:gd name="connsiteX8" fmla="*/ 650641 w 4702826"/>
              <a:gd name="connsiteY8" fmla="*/ 4689 h 912104"/>
              <a:gd name="connsiteX0" fmla="*/ 650641 w 4688759"/>
              <a:gd name="connsiteY0" fmla="*/ 4689 h 912104"/>
              <a:gd name="connsiteX1" fmla="*/ 3916197 w 4688759"/>
              <a:gd name="connsiteY1" fmla="*/ 0 h 912104"/>
              <a:gd name="connsiteX2" fmla="*/ 4668108 w 4688759"/>
              <a:gd name="connsiteY2" fmla="*/ 682453 h 912104"/>
              <a:gd name="connsiteX3" fmla="*/ 4688759 w 4688759"/>
              <a:gd name="connsiteY3" fmla="*/ 912104 h 912104"/>
              <a:gd name="connsiteX4" fmla="*/ 4688759 w 4688759"/>
              <a:gd name="connsiteY4" fmla="*/ 912104 h 912104"/>
              <a:gd name="connsiteX5" fmla="*/ 0 w 4688759"/>
              <a:gd name="connsiteY5" fmla="*/ 912104 h 912104"/>
              <a:gd name="connsiteX6" fmla="*/ 0 w 4688759"/>
              <a:gd name="connsiteY6" fmla="*/ 912104 h 912104"/>
              <a:gd name="connsiteX7" fmla="*/ 4689 w 4688759"/>
              <a:gd name="connsiteY7" fmla="*/ 692846 h 912104"/>
              <a:gd name="connsiteX8" fmla="*/ 650641 w 4688759"/>
              <a:gd name="connsiteY8" fmla="*/ 4689 h 91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8759" h="912104">
                <a:moveTo>
                  <a:pt x="650641" y="4689"/>
                </a:moveTo>
                <a:lnTo>
                  <a:pt x="3916197" y="0"/>
                </a:lnTo>
                <a:cubicBezTo>
                  <a:pt x="4535591" y="42203"/>
                  <a:pt x="4668108" y="597631"/>
                  <a:pt x="4668108" y="682453"/>
                </a:cubicBezTo>
                <a:lnTo>
                  <a:pt x="4688759" y="912104"/>
                </a:lnTo>
                <a:lnTo>
                  <a:pt x="4688759" y="912104"/>
                </a:lnTo>
                <a:lnTo>
                  <a:pt x="0" y="912104"/>
                </a:lnTo>
                <a:lnTo>
                  <a:pt x="0" y="912104"/>
                </a:lnTo>
                <a:lnTo>
                  <a:pt x="4689" y="692846"/>
                </a:lnTo>
                <a:cubicBezTo>
                  <a:pt x="60960" y="153169"/>
                  <a:pt x="565819" y="4689"/>
                  <a:pt x="650641" y="4689"/>
                </a:cubicBezTo>
                <a:close/>
              </a:path>
            </a:pathLst>
          </a:cu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Cond" panose="020B0506020202020204" pitchFamily="34" charset="0"/>
              </a:rPr>
              <a:t>LOCAL EXPOSURE</a:t>
            </a:r>
            <a:endParaRPr lang="en-US" b="1" dirty="0">
              <a:latin typeface="Arial Nova Cond" panose="020B0506020202020204" pitchFamily="34" charset="0"/>
            </a:endParaRPr>
          </a:p>
        </p:txBody>
      </p:sp>
      <p:pic>
        <p:nvPicPr>
          <p:cNvPr id="3" name="Picture 2" descr="Clemson University, South Carolina">
            <a:extLst>
              <a:ext uri="{FF2B5EF4-FFF2-40B4-BE49-F238E27FC236}">
                <a16:creationId xmlns:a16="http://schemas.microsoft.com/office/drawing/2014/main" id="{A9E81420-7229-16D4-1A37-B8A31D5AAB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24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latin typeface="Arial Nova Cond" panose="020B0506020202020204" pitchFamily="34" charset="0"/>
                <a:cs typeface="Arial" panose="020B0604020202020204" pitchFamily="34" charset="0"/>
              </a:rPr>
              <a:t>BENEFITS</a:t>
            </a:r>
            <a:endParaRPr kumimoji="0" lang="en-US" sz="2800" b="1" i="0" u="none" strike="noStrike" kern="1200" cap="all" spc="0" normalizeH="0" baseline="0" noProof="0" dirty="0">
              <a:ln>
                <a:noFill/>
              </a:ln>
              <a:effectLst/>
              <a:uLnTx/>
              <a:uFillTx/>
              <a:latin typeface="Arial Nova Cond" panose="020B0506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7AF369F9-034C-A011-DB99-8FCE66A6F5B8}"/>
              </a:ext>
            </a:extLst>
          </p:cNvPr>
          <p:cNvGrpSpPr/>
          <p:nvPr/>
        </p:nvGrpSpPr>
        <p:grpSpPr>
          <a:xfrm>
            <a:off x="5608260" y="1202208"/>
            <a:ext cx="5794768" cy="3180406"/>
            <a:chOff x="2094654" y="894945"/>
            <a:chExt cx="7753872" cy="4396902"/>
          </a:xfrm>
        </p:grpSpPr>
        <p:pic>
          <p:nvPicPr>
            <p:cNvPr id="4" name="Picture 4" descr="Clemson announces in-house promotions for OC/DC">
              <a:extLst>
                <a:ext uri="{FF2B5EF4-FFF2-40B4-BE49-F238E27FC236}">
                  <a16:creationId xmlns:a16="http://schemas.microsoft.com/office/drawing/2014/main" id="{BECF4D20-3079-C553-F86F-6266A71926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979" b="6064"/>
            <a:stretch/>
          </p:blipFill>
          <p:spPr bwMode="auto">
            <a:xfrm>
              <a:off x="2710544" y="894945"/>
              <a:ext cx="7137982" cy="43969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 descr="USA Map Free Clipart Download | FreeImages">
              <a:extLst>
                <a:ext uri="{FF2B5EF4-FFF2-40B4-BE49-F238E27FC236}">
                  <a16:creationId xmlns:a16="http://schemas.microsoft.com/office/drawing/2014/main" id="{A326BB23-C3C5-2522-D448-AF769FF513A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415" b="95436" l="3059" r="98824">
                          <a14:foregroundMark x1="58127" y1="8984" x2="58824" y2="9129"/>
                          <a14:foregroundMark x1="45657" y1="6397" x2="49905" y2="7278"/>
                          <a14:foregroundMark x1="26824" y1="2490" x2="45473" y2="6359"/>
                          <a14:foregroundMark x1="65321" y1="17821" x2="65363" y2="17878"/>
                          <a14:foregroundMark x1="58824" y1="9129" x2="60345" y2="11164"/>
                          <a14:foregroundMark x1="87509" y1="19763" x2="91765" y2="9129"/>
                          <a14:foregroundMark x1="63948" y1="5702" x2="27765" y2="1245"/>
                          <a14:foregroundMark x1="91765" y1="9129" x2="66222" y2="5983"/>
                          <a14:foregroundMark x1="27765" y1="1245" x2="28706" y2="2905"/>
                          <a14:foregroundMark x1="71059" y1="4149" x2="60706" y2="1245"/>
                          <a14:foregroundMark x1="24321" y1="68921" x2="20789" y2="75490"/>
                          <a14:foregroundMark x1="60706" y1="1245" x2="57499" y2="7210"/>
                          <a14:foregroundMark x1="57927" y1="93399" x2="66353" y2="94191"/>
                          <a14:foregroundMark x1="41395" y1="91844" x2="46858" y2="92358"/>
                          <a14:foregroundMark x1="37307" y1="91459" x2="38389" y2="91561"/>
                          <a14:foregroundMark x1="33924" y1="91141" x2="34888" y2="91232"/>
                          <a14:foregroundMark x1="24449" y1="90250" x2="31639" y2="90926"/>
                          <a14:foregroundMark x1="66353" y1="94191" x2="70330" y2="83811"/>
                          <a14:foregroundMark x1="80252" y1="26244" x2="84000" y2="1660"/>
                          <a14:foregroundMark x1="84000" y1="1660" x2="81647" y2="415"/>
                          <a14:foregroundMark x1="13331" y1="39032" x2="13412" y2="40664"/>
                          <a14:foregroundMark x1="12271" y1="9116" x2="10118" y2="9544"/>
                          <a14:foregroundMark x1="10118" y1="9544" x2="3294" y2="53112"/>
                          <a14:foregroundMark x1="3294" y1="53112" x2="8000" y2="66805"/>
                          <a14:foregroundMark x1="7294" y1="92116" x2="20235" y2="97095"/>
                          <a14:foregroundMark x1="57863" y1="93814" x2="63059" y2="93361"/>
                          <a14:foregroundMark x1="38771" y1="95479" x2="49995" y2="94500"/>
                          <a14:foregroundMark x1="34961" y1="95811" x2="35345" y2="95777"/>
                          <a14:foregroundMark x1="26119" y1="96582" x2="32293" y2="96043"/>
                          <a14:foregroundMark x1="20235" y1="97095" x2="23763" y2="96787"/>
                          <a14:foregroundMark x1="63059" y1="93361" x2="63529" y2="90871"/>
                          <a14:foregroundMark x1="86429" y1="94636" x2="89647" y2="95436"/>
                          <a14:foregroundMark x1="83745" y1="93968" x2="85528" y2="94412"/>
                          <a14:foregroundMark x1="71294" y1="90871" x2="78829" y2="92745"/>
                          <a14:foregroundMark x1="85072" y1="67946" x2="98824" y2="76763"/>
                          <a14:backgroundMark x1="47294" y1="24481" x2="39529" y2="27801"/>
                          <a14:backgroundMark x1="39529" y1="27801" x2="32471" y2="48548"/>
                          <a14:backgroundMark x1="32471" y1="48548" x2="48235" y2="56846"/>
                          <a14:backgroundMark x1="48235" y1="56846" x2="58588" y2="42324"/>
                          <a14:backgroundMark x1="58588" y1="42324" x2="49882" y2="26141"/>
                          <a14:backgroundMark x1="49882" y1="26141" x2="42824" y2="20332"/>
                          <a14:backgroundMark x1="51059" y1="19087" x2="41412" y2="19917"/>
                          <a14:backgroundMark x1="41412" y1="19917" x2="31529" y2="49793"/>
                          <a14:backgroundMark x1="31529" y1="49793" x2="48941" y2="49378"/>
                          <a14:backgroundMark x1="48941" y1="49378" x2="48941" y2="19502"/>
                          <a14:backgroundMark x1="48941" y1="19502" x2="47059" y2="13693"/>
                          <a14:backgroundMark x1="41882" y1="14108" x2="26118" y2="11618"/>
                          <a14:backgroundMark x1="26118" y1="11618" x2="18353" y2="27386"/>
                          <a14:backgroundMark x1="18353" y1="27386" x2="16941" y2="40249"/>
                          <a14:backgroundMark x1="16941" y1="40249" x2="22588" y2="47718"/>
                          <a14:backgroundMark x1="22588" y1="47718" x2="25647" y2="33610"/>
                          <a14:backgroundMark x1="25647" y1="33610" x2="31765" y2="24896"/>
                          <a14:backgroundMark x1="31765" y1="24896" x2="34588" y2="42324"/>
                          <a14:backgroundMark x1="34588" y1="42324" x2="32941" y2="60581"/>
                          <a14:backgroundMark x1="32941" y1="60581" x2="47765" y2="68465"/>
                          <a14:backgroundMark x1="47765" y1="68465" x2="56941" y2="68465"/>
                          <a14:backgroundMark x1="56941" y1="68465" x2="64000" y2="66805"/>
                          <a14:backgroundMark x1="64000" y1="66805" x2="74588" y2="67220"/>
                          <a14:backgroundMark x1="74588" y1="67220" x2="81176" y2="75519"/>
                          <a14:backgroundMark x1="81176" y1="75519" x2="83059" y2="56432"/>
                          <a14:backgroundMark x1="83059" y1="56432" x2="90824" y2="25726"/>
                          <a14:backgroundMark x1="90824" y1="25726" x2="74353" y2="43568"/>
                          <a14:backgroundMark x1="74353" y1="43568" x2="53176" y2="18257"/>
                          <a14:backgroundMark x1="53176" y1="18257" x2="37412" y2="13693"/>
                          <a14:backgroundMark x1="77647" y1="45643" x2="70118" y2="54357"/>
                          <a14:backgroundMark x1="62824" y1="26141" x2="66588" y2="33610"/>
                          <a14:backgroundMark x1="71294" y1="29461" x2="71294" y2="29461"/>
                          <a14:backgroundMark x1="72941" y1="31535" x2="72706" y2="25311"/>
                          <a14:backgroundMark x1="70824" y1="23237" x2="74588" y2="33610"/>
                          <a14:backgroundMark x1="60235" y1="14938" x2="52471" y2="14523"/>
                          <a14:backgroundMark x1="28941" y1="10788" x2="19294" y2="8299"/>
                          <a14:backgroundMark x1="26824" y1="18672" x2="24000" y2="33610"/>
                          <a14:backgroundMark x1="24000" y1="33610" x2="25882" y2="48548"/>
                          <a14:backgroundMark x1="25882" y1="48548" x2="26588" y2="45643"/>
                          <a14:backgroundMark x1="15529" y1="22822" x2="17176" y2="32780"/>
                          <a14:backgroundMark x1="25176" y1="39834" x2="29647" y2="58091"/>
                          <a14:backgroundMark x1="31294" y1="62656" x2="26353" y2="58921"/>
                          <a14:backgroundMark x1="26118" y1="58921" x2="29647" y2="64730"/>
                          <a14:backgroundMark x1="50353" y1="88797" x2="49176" y2="90041"/>
                          <a14:backgroundMark x1="55059" y1="75519" x2="52000" y2="95436"/>
                          <a14:backgroundMark x1="58588" y1="79668" x2="65882" y2="80498"/>
                          <a14:backgroundMark x1="65882" y1="80498" x2="64235" y2="72199"/>
                          <a14:backgroundMark x1="72471" y1="75519" x2="81412" y2="82158"/>
                          <a14:backgroundMark x1="81412" y1="82158" x2="85176" y2="92531"/>
                          <a14:backgroundMark x1="85176" y1="92531" x2="83529" y2="66805"/>
                          <a14:backgroundMark x1="83529" y1="66805" x2="88706" y2="51867"/>
                          <a14:backgroundMark x1="88706" y1="51867" x2="88471" y2="44398"/>
                          <a14:backgroundMark x1="83765" y1="66390" x2="79059" y2="76763"/>
                          <a14:backgroundMark x1="89647" y1="37344" x2="94118" y2="23651"/>
                          <a14:backgroundMark x1="94118" y1="23651" x2="95765" y2="13693"/>
                          <a14:backgroundMark x1="71059" y1="29046" x2="71294" y2="17427"/>
                          <a14:backgroundMark x1="71529" y1="17842" x2="71529" y2="21992"/>
                          <a14:backgroundMark x1="60471" y1="15353" x2="62588" y2="13693"/>
                          <a14:backgroundMark x1="60941" y1="12448" x2="64000" y2="14108"/>
                          <a14:backgroundMark x1="59765" y1="11618" x2="62118" y2="20332"/>
                          <a14:backgroundMark x1="65176" y1="18257" x2="67294" y2="19917"/>
                          <a14:backgroundMark x1="54824" y1="16183" x2="50588" y2="17427"/>
                          <a14:backgroundMark x1="25647" y1="11618" x2="18353" y2="8714"/>
                          <a14:backgroundMark x1="18353" y1="8714" x2="21176" y2="7469"/>
                          <a14:backgroundMark x1="16471" y1="9544" x2="16235" y2="6639"/>
                          <a14:backgroundMark x1="20235" y1="6224" x2="20000" y2="6224"/>
                          <a14:backgroundMark x1="14588" y1="77593" x2="16941" y2="82158"/>
                          <a14:backgroundMark x1="18588" y1="82158" x2="16941" y2="84647"/>
                          <a14:backgroundMark x1="16471" y1="83402" x2="14824" y2="85477"/>
                          <a14:backgroundMark x1="15059" y1="85062" x2="14588" y2="90871"/>
                          <a14:backgroundMark x1="41176" y1="96680" x2="40941" y2="98340"/>
                          <a14:backgroundMark x1="38588" y1="91286" x2="40000" y2="93776"/>
                          <a14:backgroundMark x1="35529" y1="90041" x2="37176" y2="91701"/>
                          <a14:backgroundMark x1="32706" y1="87552" x2="30353" y2="87137"/>
                          <a14:backgroundMark x1="24941" y1="92116" x2="18824" y2="85062"/>
                          <a14:backgroundMark x1="22353" y1="8299" x2="16706" y2="2075"/>
                          <a14:backgroundMark x1="16706" y1="2075" x2="18824" y2="14108"/>
                          <a14:backgroundMark x1="18824" y1="14108" x2="21176" y2="6639"/>
                        </a14:backgroundRemoval>
                      </a14:imgEffect>
                    </a14:imgLayer>
                  </a14:imgProps>
                </a:ext>
                <a:ext uri="{28A0092B-C50C-407E-A947-70E740481C1C}">
                  <a14:useLocalDpi xmlns:a14="http://schemas.microsoft.com/office/drawing/2010/main" val="0"/>
                </a:ext>
              </a:extLst>
            </a:blip>
            <a:srcRect/>
            <a:stretch>
              <a:fillRect/>
            </a:stretch>
          </p:blipFill>
          <p:spPr bwMode="auto">
            <a:xfrm>
              <a:off x="2094654" y="894945"/>
              <a:ext cx="7753872" cy="4396902"/>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AutoShape 6">
            <a:extLst>
              <a:ext uri="{FF2B5EF4-FFF2-40B4-BE49-F238E27FC236}">
                <a16:creationId xmlns:a16="http://schemas.microsoft.com/office/drawing/2014/main" id="{C3E16FDE-428A-0574-1895-95A9585DB9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TextBox 30">
            <a:extLst>
              <a:ext uri="{FF2B5EF4-FFF2-40B4-BE49-F238E27FC236}">
                <a16:creationId xmlns:a16="http://schemas.microsoft.com/office/drawing/2014/main" id="{5B1E6294-C8F4-3686-6473-251425490974}"/>
              </a:ext>
            </a:extLst>
          </p:cNvPr>
          <p:cNvSpPr txBox="1"/>
          <p:nvPr/>
        </p:nvSpPr>
        <p:spPr>
          <a:xfrm>
            <a:off x="10869283" y="4323701"/>
            <a:ext cx="1186775" cy="646331"/>
          </a:xfrm>
          <a:prstGeom prst="rect">
            <a:avLst/>
          </a:prstGeom>
          <a:noFill/>
        </p:spPr>
        <p:txBody>
          <a:bodyPr wrap="square" rtlCol="0">
            <a:spAutoFit/>
          </a:bodyPr>
          <a:lstStyle/>
          <a:p>
            <a:r>
              <a:rPr lang="en-US" dirty="0">
                <a:latin typeface="Arial Nova Cond" panose="020B0506020202020204" pitchFamily="34" charset="0"/>
              </a:rPr>
              <a:t>ALUMNI</a:t>
            </a:r>
          </a:p>
          <a:p>
            <a:r>
              <a:rPr lang="en-US" dirty="0">
                <a:latin typeface="Arial Nova Cond" panose="020B0506020202020204" pitchFamily="34" charset="0"/>
              </a:rPr>
              <a:t>170,000+</a:t>
            </a:r>
          </a:p>
        </p:txBody>
      </p:sp>
      <p:cxnSp>
        <p:nvCxnSpPr>
          <p:cNvPr id="32" name="Straight Connector 31">
            <a:extLst>
              <a:ext uri="{FF2B5EF4-FFF2-40B4-BE49-F238E27FC236}">
                <a16:creationId xmlns:a16="http://schemas.microsoft.com/office/drawing/2014/main" id="{BA54EC4B-5FA5-A458-4D3A-1EE6154901A3}"/>
              </a:ext>
            </a:extLst>
          </p:cNvPr>
          <p:cNvCxnSpPr>
            <a:cxnSpLocks/>
          </p:cNvCxnSpPr>
          <p:nvPr/>
        </p:nvCxnSpPr>
        <p:spPr>
          <a:xfrm>
            <a:off x="10637911" y="4079631"/>
            <a:ext cx="194212" cy="562111"/>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CC1624B-351B-5E7D-1142-4BA0CA5B34F6}"/>
              </a:ext>
            </a:extLst>
          </p:cNvPr>
          <p:cNvCxnSpPr>
            <a:cxnSpLocks/>
          </p:cNvCxnSpPr>
          <p:nvPr/>
        </p:nvCxnSpPr>
        <p:spPr>
          <a:xfrm flipV="1">
            <a:off x="10832123" y="4646867"/>
            <a:ext cx="1064726" cy="1"/>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ED9B658-60E3-8B45-09DE-8C21B86E2B27}"/>
              </a:ext>
            </a:extLst>
          </p:cNvPr>
          <p:cNvSpPr txBox="1"/>
          <p:nvPr/>
        </p:nvSpPr>
        <p:spPr>
          <a:xfrm>
            <a:off x="5839631" y="4742112"/>
            <a:ext cx="4085688" cy="584775"/>
          </a:xfrm>
          <a:prstGeom prst="rect">
            <a:avLst/>
          </a:prstGeom>
          <a:noFill/>
        </p:spPr>
        <p:txBody>
          <a:bodyPr wrap="square">
            <a:spAutoFit/>
          </a:bodyPr>
          <a:lstStyle/>
          <a:p>
            <a:r>
              <a:rPr lang="en-US" sz="1600" b="1" dirty="0">
                <a:solidFill>
                  <a:schemeClr val="bg2"/>
                </a:solidFill>
                <a:effectLst/>
                <a:latin typeface="Arial Nova Cond" panose="020B0506020202020204" pitchFamily="34" charset="0"/>
              </a:rPr>
              <a:t>Clemson football fans were ranked as the most-engaged fans in the country</a:t>
            </a:r>
            <a:endParaRPr lang="en-US" sz="1600" b="1" dirty="0">
              <a:solidFill>
                <a:schemeClr val="bg2"/>
              </a:solidFill>
              <a:latin typeface="Arial Nova Cond" panose="020B0506020202020204" pitchFamily="34" charset="0"/>
            </a:endParaRPr>
          </a:p>
        </p:txBody>
      </p:sp>
      <p:sp>
        <p:nvSpPr>
          <p:cNvPr id="35" name="TextBox 34">
            <a:extLst>
              <a:ext uri="{FF2B5EF4-FFF2-40B4-BE49-F238E27FC236}">
                <a16:creationId xmlns:a16="http://schemas.microsoft.com/office/drawing/2014/main" id="{E1AD4B70-F12F-7355-0F62-B07A2DDC8603}"/>
              </a:ext>
            </a:extLst>
          </p:cNvPr>
          <p:cNvSpPr txBox="1"/>
          <p:nvPr/>
        </p:nvSpPr>
        <p:spPr>
          <a:xfrm>
            <a:off x="962825" y="5687238"/>
            <a:ext cx="4085688" cy="523220"/>
          </a:xfrm>
          <a:prstGeom prst="rect">
            <a:avLst/>
          </a:prstGeom>
          <a:noFill/>
        </p:spPr>
        <p:txBody>
          <a:bodyPr wrap="square" rtlCol="0">
            <a:spAutoFit/>
          </a:bodyPr>
          <a:lstStyle/>
          <a:p>
            <a:pPr algn="ctr"/>
            <a:r>
              <a:rPr lang="en-US" sz="1400" dirty="0">
                <a:effectLst/>
                <a:latin typeface="Arial Nova Cond" panose="020B0506020202020204" pitchFamily="34" charset="0"/>
              </a:rPr>
              <a:t>Clemson’s fanbase is the 19</a:t>
            </a:r>
            <a:r>
              <a:rPr lang="en-US" sz="1400" baseline="30000" dirty="0">
                <a:effectLst/>
                <a:latin typeface="Arial Nova Cond" panose="020B0506020202020204" pitchFamily="34" charset="0"/>
              </a:rPr>
              <a:t>th</a:t>
            </a:r>
            <a:r>
              <a:rPr lang="en-US" sz="1400" dirty="0">
                <a:effectLst/>
                <a:latin typeface="Arial Nova Cond" panose="020B0506020202020204" pitchFamily="34" charset="0"/>
              </a:rPr>
              <a:t> biggest in the country with over 4 million fans</a:t>
            </a:r>
          </a:p>
        </p:txBody>
      </p:sp>
      <p:sp>
        <p:nvSpPr>
          <p:cNvPr id="36" name="TextBox 35">
            <a:extLst>
              <a:ext uri="{FF2B5EF4-FFF2-40B4-BE49-F238E27FC236}">
                <a16:creationId xmlns:a16="http://schemas.microsoft.com/office/drawing/2014/main" id="{4EEDD2B7-EDB8-D59E-EE3B-4820B449E041}"/>
              </a:ext>
            </a:extLst>
          </p:cNvPr>
          <p:cNvSpPr txBox="1"/>
          <p:nvPr/>
        </p:nvSpPr>
        <p:spPr>
          <a:xfrm>
            <a:off x="640468" y="2965830"/>
            <a:ext cx="4622371" cy="738664"/>
          </a:xfrm>
          <a:prstGeom prst="rect">
            <a:avLst/>
          </a:prstGeom>
          <a:noFill/>
        </p:spPr>
        <p:txBody>
          <a:bodyPr wrap="square">
            <a:spAutoFit/>
          </a:bodyPr>
          <a:lstStyle/>
          <a:p>
            <a:pPr algn="ctr"/>
            <a:r>
              <a:rPr lang="en-US" sz="1400" dirty="0">
                <a:effectLst/>
                <a:latin typeface="Arial Nova Cond" panose="020B0506020202020204" pitchFamily="34" charset="0"/>
              </a:rPr>
              <a:t>Mentions on national broadcast during games. The Greenville-Anderson-Spartanburg broadcast market consistently ranks among the top five college football television markets</a:t>
            </a:r>
            <a:endParaRPr lang="en-US" sz="1400" dirty="0">
              <a:latin typeface="Arial Nova Cond" panose="020B0506020202020204" pitchFamily="34" charset="0"/>
            </a:endParaRPr>
          </a:p>
        </p:txBody>
      </p:sp>
      <p:sp>
        <p:nvSpPr>
          <p:cNvPr id="37" name="TextBox 36">
            <a:extLst>
              <a:ext uri="{FF2B5EF4-FFF2-40B4-BE49-F238E27FC236}">
                <a16:creationId xmlns:a16="http://schemas.microsoft.com/office/drawing/2014/main" id="{DFF8E9DE-C79E-8E75-3A1E-51552CA008F6}"/>
              </a:ext>
            </a:extLst>
          </p:cNvPr>
          <p:cNvSpPr txBox="1"/>
          <p:nvPr/>
        </p:nvSpPr>
        <p:spPr>
          <a:xfrm>
            <a:off x="1158876" y="4516818"/>
            <a:ext cx="3693586" cy="307777"/>
          </a:xfrm>
          <a:prstGeom prst="rect">
            <a:avLst/>
          </a:prstGeom>
          <a:noFill/>
        </p:spPr>
        <p:txBody>
          <a:bodyPr wrap="square">
            <a:spAutoFit/>
          </a:bodyPr>
          <a:lstStyle/>
          <a:p>
            <a:pPr algn="ctr"/>
            <a:r>
              <a:rPr lang="en-US" sz="1400" dirty="0">
                <a:effectLst/>
                <a:latin typeface="Arial Nova Cond" panose="020B0506020202020204" pitchFamily="34" charset="0"/>
              </a:rPr>
              <a:t>Dedicated posts on Clemson’s Tiger social media</a:t>
            </a:r>
            <a:endParaRPr lang="en-US" sz="1400" dirty="0">
              <a:latin typeface="Arial Nova Cond" panose="020B0506020202020204" pitchFamily="34" charset="0"/>
            </a:endParaRPr>
          </a:p>
        </p:txBody>
      </p:sp>
      <p:sp>
        <p:nvSpPr>
          <p:cNvPr id="38" name="Rectangle: Rounded Corners 37">
            <a:extLst>
              <a:ext uri="{FF2B5EF4-FFF2-40B4-BE49-F238E27FC236}">
                <a16:creationId xmlns:a16="http://schemas.microsoft.com/office/drawing/2014/main" id="{4F596DD2-6EE2-7206-5A82-80A63BCCCCA7}"/>
              </a:ext>
            </a:extLst>
          </p:cNvPr>
          <p:cNvSpPr/>
          <p:nvPr/>
        </p:nvSpPr>
        <p:spPr>
          <a:xfrm>
            <a:off x="615280" y="1340768"/>
            <a:ext cx="4680755" cy="4967010"/>
          </a:xfrm>
          <a:prstGeom prst="roundRect">
            <a:avLst/>
          </a:prstGeom>
          <a:noFill/>
          <a:ln w="381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Top Corners Rounded 4127">
            <a:extLst>
              <a:ext uri="{FF2B5EF4-FFF2-40B4-BE49-F238E27FC236}">
                <a16:creationId xmlns:a16="http://schemas.microsoft.com/office/drawing/2014/main" id="{6B5E86AE-B6D0-A3EC-6FC5-E477B1542542}"/>
              </a:ext>
            </a:extLst>
          </p:cNvPr>
          <p:cNvSpPr/>
          <p:nvPr/>
        </p:nvSpPr>
        <p:spPr>
          <a:xfrm>
            <a:off x="607276" y="1336605"/>
            <a:ext cx="4688759" cy="912104"/>
          </a:xfrm>
          <a:custGeom>
            <a:avLst/>
            <a:gdLst>
              <a:gd name="connsiteX0" fmla="*/ 153583 w 4688759"/>
              <a:gd name="connsiteY0" fmla="*/ 0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0 w 4688759"/>
              <a:gd name="connsiteY7" fmla="*/ 153583 h 921482"/>
              <a:gd name="connsiteX8" fmla="*/ 153583 w 4688759"/>
              <a:gd name="connsiteY8" fmla="*/ 0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0 w 4688759"/>
              <a:gd name="connsiteY7" fmla="*/ 153583 h 921482"/>
              <a:gd name="connsiteX8" fmla="*/ 650641 w 4688759"/>
              <a:gd name="connsiteY8" fmla="*/ 14067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9378 w 4688759"/>
              <a:gd name="connsiteY7" fmla="*/ 364599 h 921482"/>
              <a:gd name="connsiteX8" fmla="*/ 650641 w 4688759"/>
              <a:gd name="connsiteY8" fmla="*/ 14067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9378 w 4688759"/>
              <a:gd name="connsiteY7" fmla="*/ 584993 h 921482"/>
              <a:gd name="connsiteX8" fmla="*/ 650641 w 4688759"/>
              <a:gd name="connsiteY8" fmla="*/ 14067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4689 w 4688759"/>
              <a:gd name="connsiteY7" fmla="*/ 702224 h 921482"/>
              <a:gd name="connsiteX8" fmla="*/ 650641 w 4688759"/>
              <a:gd name="connsiteY8" fmla="*/ 14067 h 921482"/>
              <a:gd name="connsiteX0" fmla="*/ 650641 w 4688759"/>
              <a:gd name="connsiteY0" fmla="*/ 14067 h 921482"/>
              <a:gd name="connsiteX1" fmla="*/ 4535176 w 4688759"/>
              <a:gd name="connsiteY1" fmla="*/ 0 h 921482"/>
              <a:gd name="connsiteX2" fmla="*/ 4688759 w 4688759"/>
              <a:gd name="connsiteY2" fmla="*/ 153583 h 921482"/>
              <a:gd name="connsiteX3" fmla="*/ 4688759 w 4688759"/>
              <a:gd name="connsiteY3" fmla="*/ 921482 h 921482"/>
              <a:gd name="connsiteX4" fmla="*/ 4688759 w 4688759"/>
              <a:gd name="connsiteY4" fmla="*/ 921482 h 921482"/>
              <a:gd name="connsiteX5" fmla="*/ 0 w 4688759"/>
              <a:gd name="connsiteY5" fmla="*/ 921482 h 921482"/>
              <a:gd name="connsiteX6" fmla="*/ 0 w 4688759"/>
              <a:gd name="connsiteY6" fmla="*/ 921482 h 921482"/>
              <a:gd name="connsiteX7" fmla="*/ 4689 w 4688759"/>
              <a:gd name="connsiteY7" fmla="*/ 702224 h 921482"/>
              <a:gd name="connsiteX8" fmla="*/ 650641 w 4688759"/>
              <a:gd name="connsiteY8" fmla="*/ 14067 h 921482"/>
              <a:gd name="connsiteX0" fmla="*/ 650641 w 4702826"/>
              <a:gd name="connsiteY0" fmla="*/ 14067 h 921482"/>
              <a:gd name="connsiteX1" fmla="*/ 4535176 w 4702826"/>
              <a:gd name="connsiteY1" fmla="*/ 0 h 921482"/>
              <a:gd name="connsiteX2" fmla="*/ 4702826 w 4702826"/>
              <a:gd name="connsiteY2" fmla="*/ 697533 h 921482"/>
              <a:gd name="connsiteX3" fmla="*/ 4688759 w 4702826"/>
              <a:gd name="connsiteY3" fmla="*/ 921482 h 921482"/>
              <a:gd name="connsiteX4" fmla="*/ 4688759 w 4702826"/>
              <a:gd name="connsiteY4" fmla="*/ 921482 h 921482"/>
              <a:gd name="connsiteX5" fmla="*/ 0 w 4702826"/>
              <a:gd name="connsiteY5" fmla="*/ 921482 h 921482"/>
              <a:gd name="connsiteX6" fmla="*/ 0 w 4702826"/>
              <a:gd name="connsiteY6" fmla="*/ 921482 h 921482"/>
              <a:gd name="connsiteX7" fmla="*/ 4689 w 4702826"/>
              <a:gd name="connsiteY7" fmla="*/ 702224 h 921482"/>
              <a:gd name="connsiteX8" fmla="*/ 650641 w 4702826"/>
              <a:gd name="connsiteY8" fmla="*/ 14067 h 921482"/>
              <a:gd name="connsiteX0" fmla="*/ 650641 w 4702826"/>
              <a:gd name="connsiteY0" fmla="*/ 4689 h 912104"/>
              <a:gd name="connsiteX1" fmla="*/ 3916197 w 4702826"/>
              <a:gd name="connsiteY1" fmla="*/ 0 h 912104"/>
              <a:gd name="connsiteX2" fmla="*/ 4702826 w 4702826"/>
              <a:gd name="connsiteY2" fmla="*/ 688155 h 912104"/>
              <a:gd name="connsiteX3" fmla="*/ 4688759 w 4702826"/>
              <a:gd name="connsiteY3" fmla="*/ 912104 h 912104"/>
              <a:gd name="connsiteX4" fmla="*/ 4688759 w 4702826"/>
              <a:gd name="connsiteY4" fmla="*/ 912104 h 912104"/>
              <a:gd name="connsiteX5" fmla="*/ 0 w 4702826"/>
              <a:gd name="connsiteY5" fmla="*/ 912104 h 912104"/>
              <a:gd name="connsiteX6" fmla="*/ 0 w 4702826"/>
              <a:gd name="connsiteY6" fmla="*/ 912104 h 912104"/>
              <a:gd name="connsiteX7" fmla="*/ 4689 w 4702826"/>
              <a:gd name="connsiteY7" fmla="*/ 692846 h 912104"/>
              <a:gd name="connsiteX8" fmla="*/ 650641 w 4702826"/>
              <a:gd name="connsiteY8" fmla="*/ 4689 h 912104"/>
              <a:gd name="connsiteX0" fmla="*/ 650641 w 4702826"/>
              <a:gd name="connsiteY0" fmla="*/ 4689 h 912104"/>
              <a:gd name="connsiteX1" fmla="*/ 3916197 w 4702826"/>
              <a:gd name="connsiteY1" fmla="*/ 0 h 912104"/>
              <a:gd name="connsiteX2" fmla="*/ 4702826 w 4702826"/>
              <a:gd name="connsiteY2" fmla="*/ 688155 h 912104"/>
              <a:gd name="connsiteX3" fmla="*/ 4688759 w 4702826"/>
              <a:gd name="connsiteY3" fmla="*/ 912104 h 912104"/>
              <a:gd name="connsiteX4" fmla="*/ 4688759 w 4702826"/>
              <a:gd name="connsiteY4" fmla="*/ 912104 h 912104"/>
              <a:gd name="connsiteX5" fmla="*/ 0 w 4702826"/>
              <a:gd name="connsiteY5" fmla="*/ 912104 h 912104"/>
              <a:gd name="connsiteX6" fmla="*/ 0 w 4702826"/>
              <a:gd name="connsiteY6" fmla="*/ 912104 h 912104"/>
              <a:gd name="connsiteX7" fmla="*/ 4689 w 4702826"/>
              <a:gd name="connsiteY7" fmla="*/ 692846 h 912104"/>
              <a:gd name="connsiteX8" fmla="*/ 650641 w 4702826"/>
              <a:gd name="connsiteY8" fmla="*/ 4689 h 912104"/>
              <a:gd name="connsiteX0" fmla="*/ 650641 w 4688759"/>
              <a:gd name="connsiteY0" fmla="*/ 4689 h 912104"/>
              <a:gd name="connsiteX1" fmla="*/ 3916197 w 4688759"/>
              <a:gd name="connsiteY1" fmla="*/ 0 h 912104"/>
              <a:gd name="connsiteX2" fmla="*/ 4668108 w 4688759"/>
              <a:gd name="connsiteY2" fmla="*/ 682453 h 912104"/>
              <a:gd name="connsiteX3" fmla="*/ 4688759 w 4688759"/>
              <a:gd name="connsiteY3" fmla="*/ 912104 h 912104"/>
              <a:gd name="connsiteX4" fmla="*/ 4688759 w 4688759"/>
              <a:gd name="connsiteY4" fmla="*/ 912104 h 912104"/>
              <a:gd name="connsiteX5" fmla="*/ 0 w 4688759"/>
              <a:gd name="connsiteY5" fmla="*/ 912104 h 912104"/>
              <a:gd name="connsiteX6" fmla="*/ 0 w 4688759"/>
              <a:gd name="connsiteY6" fmla="*/ 912104 h 912104"/>
              <a:gd name="connsiteX7" fmla="*/ 4689 w 4688759"/>
              <a:gd name="connsiteY7" fmla="*/ 692846 h 912104"/>
              <a:gd name="connsiteX8" fmla="*/ 650641 w 4688759"/>
              <a:gd name="connsiteY8" fmla="*/ 4689 h 91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8759" h="912104">
                <a:moveTo>
                  <a:pt x="650641" y="4689"/>
                </a:moveTo>
                <a:lnTo>
                  <a:pt x="3916197" y="0"/>
                </a:lnTo>
                <a:cubicBezTo>
                  <a:pt x="4535591" y="42203"/>
                  <a:pt x="4668108" y="597631"/>
                  <a:pt x="4668108" y="682453"/>
                </a:cubicBezTo>
                <a:lnTo>
                  <a:pt x="4688759" y="912104"/>
                </a:lnTo>
                <a:lnTo>
                  <a:pt x="4688759" y="912104"/>
                </a:lnTo>
                <a:lnTo>
                  <a:pt x="0" y="912104"/>
                </a:lnTo>
                <a:lnTo>
                  <a:pt x="0" y="912104"/>
                </a:lnTo>
                <a:lnTo>
                  <a:pt x="4689" y="692846"/>
                </a:lnTo>
                <a:cubicBezTo>
                  <a:pt x="60960" y="153169"/>
                  <a:pt x="565819" y="4689"/>
                  <a:pt x="650641" y="4689"/>
                </a:cubicBezTo>
                <a:close/>
              </a:path>
            </a:pathLst>
          </a:cu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Nova Cond" panose="020B0506020202020204" pitchFamily="34" charset="0"/>
              </a:rPr>
              <a:t>NATIONAL EXPOSURE</a:t>
            </a:r>
            <a:endParaRPr lang="en-US" b="1" dirty="0">
              <a:latin typeface="Arial Nova Cond" panose="020B0506020202020204" pitchFamily="34" charset="0"/>
            </a:endParaRPr>
          </a:p>
        </p:txBody>
      </p:sp>
      <p:pic>
        <p:nvPicPr>
          <p:cNvPr id="40" name="Graphic 39" descr="Television outline">
            <a:extLst>
              <a:ext uri="{FF2B5EF4-FFF2-40B4-BE49-F238E27FC236}">
                <a16:creationId xmlns:a16="http://schemas.microsoft.com/office/drawing/2014/main" id="{11D81104-617A-9A5E-B457-6E46804F9F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912" y="2366107"/>
            <a:ext cx="621513" cy="621513"/>
          </a:xfrm>
          <a:prstGeom prst="rect">
            <a:avLst/>
          </a:prstGeom>
        </p:spPr>
      </p:pic>
      <p:pic>
        <p:nvPicPr>
          <p:cNvPr id="41" name="Graphic 40" descr="Smart Phone outline">
            <a:extLst>
              <a:ext uri="{FF2B5EF4-FFF2-40B4-BE49-F238E27FC236}">
                <a16:creationId xmlns:a16="http://schemas.microsoft.com/office/drawing/2014/main" id="{A6293F4E-9E7C-3EBD-BFF7-E958BEB18C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67897" y="3772884"/>
            <a:ext cx="675544" cy="675544"/>
          </a:xfrm>
          <a:prstGeom prst="rect">
            <a:avLst/>
          </a:prstGeom>
        </p:spPr>
      </p:pic>
      <p:pic>
        <p:nvPicPr>
          <p:cNvPr id="42" name="Graphic 41" descr="Connections outline">
            <a:extLst>
              <a:ext uri="{FF2B5EF4-FFF2-40B4-BE49-F238E27FC236}">
                <a16:creationId xmlns:a16="http://schemas.microsoft.com/office/drawing/2014/main" id="{BA070E19-F370-D651-2952-ABE6F8C63A9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20801" y="4931994"/>
            <a:ext cx="775776" cy="775776"/>
          </a:xfrm>
          <a:prstGeom prst="rect">
            <a:avLst/>
          </a:prstGeom>
        </p:spPr>
      </p:pic>
      <p:cxnSp>
        <p:nvCxnSpPr>
          <p:cNvPr id="43" name="Straight Connector 42">
            <a:extLst>
              <a:ext uri="{FF2B5EF4-FFF2-40B4-BE49-F238E27FC236}">
                <a16:creationId xmlns:a16="http://schemas.microsoft.com/office/drawing/2014/main" id="{A8C61B3B-FB1B-7ECF-BE8D-7195285DB855}"/>
              </a:ext>
            </a:extLst>
          </p:cNvPr>
          <p:cNvCxnSpPr>
            <a:cxnSpLocks/>
          </p:cNvCxnSpPr>
          <p:nvPr/>
        </p:nvCxnSpPr>
        <p:spPr>
          <a:xfrm>
            <a:off x="5839631" y="4742112"/>
            <a:ext cx="0" cy="573183"/>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6CEF55-3D78-074A-3025-4992F92A42F7}"/>
              </a:ext>
            </a:extLst>
          </p:cNvPr>
          <p:cNvSpPr txBox="1"/>
          <p:nvPr/>
        </p:nvSpPr>
        <p:spPr>
          <a:xfrm>
            <a:off x="5839631" y="5467004"/>
            <a:ext cx="4085688" cy="830997"/>
          </a:xfrm>
          <a:prstGeom prst="rect">
            <a:avLst/>
          </a:prstGeom>
          <a:noFill/>
        </p:spPr>
        <p:txBody>
          <a:bodyPr wrap="square">
            <a:spAutoFit/>
          </a:bodyPr>
          <a:lstStyle/>
          <a:p>
            <a:r>
              <a:rPr lang="en-US" sz="1600" b="1" dirty="0">
                <a:solidFill>
                  <a:schemeClr val="bg2"/>
                </a:solidFill>
                <a:effectLst/>
                <a:latin typeface="Arial Nova Cond" panose="020B0506020202020204" pitchFamily="34" charset="0"/>
              </a:rPr>
              <a:t>Clemson has over 800k followers on social media and ranks #2 on YouTube followers among other P5 schools</a:t>
            </a:r>
            <a:endParaRPr lang="en-US" sz="1600" b="1" dirty="0">
              <a:solidFill>
                <a:schemeClr val="bg2"/>
              </a:solidFill>
              <a:latin typeface="Arial Nova Cond" panose="020B0506020202020204" pitchFamily="34" charset="0"/>
            </a:endParaRPr>
          </a:p>
        </p:txBody>
      </p:sp>
      <p:cxnSp>
        <p:nvCxnSpPr>
          <p:cNvPr id="45" name="Straight Connector 44">
            <a:extLst>
              <a:ext uri="{FF2B5EF4-FFF2-40B4-BE49-F238E27FC236}">
                <a16:creationId xmlns:a16="http://schemas.microsoft.com/office/drawing/2014/main" id="{1EEFD50B-1E43-F908-C016-E88320F6D84B}"/>
              </a:ext>
            </a:extLst>
          </p:cNvPr>
          <p:cNvCxnSpPr>
            <a:cxnSpLocks/>
          </p:cNvCxnSpPr>
          <p:nvPr/>
        </p:nvCxnSpPr>
        <p:spPr>
          <a:xfrm>
            <a:off x="5839631" y="5467004"/>
            <a:ext cx="0" cy="784008"/>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pic>
        <p:nvPicPr>
          <p:cNvPr id="2" name="Picture 1" descr="Clemson University, South Carolina">
            <a:extLst>
              <a:ext uri="{FF2B5EF4-FFF2-40B4-BE49-F238E27FC236}">
                <a16:creationId xmlns:a16="http://schemas.microsoft.com/office/drawing/2014/main" id="{9049D59F-973E-8BBC-2F92-23D1992C5DE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81F043-C3B4-6A8D-2100-69A9C90F780F}"/>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47141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latin typeface="Arial Nova Cond" panose="020B0506020202020204" pitchFamily="34" charset="0"/>
                <a:cs typeface="Arial" panose="020B0604020202020204" pitchFamily="34" charset="0"/>
              </a:rPr>
              <a:t>BENEFITS</a:t>
            </a:r>
            <a:endParaRPr kumimoji="0" lang="en-US" sz="2800" b="1" i="0" u="none" strike="noStrike" kern="1200" cap="all" spc="0" normalizeH="0" baseline="0" noProof="0" dirty="0">
              <a:ln>
                <a:noFill/>
              </a:ln>
              <a:effectLst/>
              <a:uLnTx/>
              <a:uFillTx/>
              <a:latin typeface="Arial Nova Cond" panose="020B0506020202020204" pitchFamily="34" charset="0"/>
              <a:cs typeface="Arial" panose="020B0604020202020204" pitchFamily="34" charset="0"/>
            </a:endParaRPr>
          </a:p>
        </p:txBody>
      </p:sp>
      <p:pic>
        <p:nvPicPr>
          <p:cNvPr id="2" name="Picture 2" descr="Clemson Tigers football - Wikipedia">
            <a:extLst>
              <a:ext uri="{FF2B5EF4-FFF2-40B4-BE49-F238E27FC236}">
                <a16:creationId xmlns:a16="http://schemas.microsoft.com/office/drawing/2014/main" id="{1A4F3F8A-650F-3792-C5C2-F0976E0C7A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900" y="2069118"/>
            <a:ext cx="1343264" cy="12838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ile:Michelin-logo-blue@2x.webp">
            <a:extLst>
              <a:ext uri="{FF2B5EF4-FFF2-40B4-BE49-F238E27FC236}">
                <a16:creationId xmlns:a16="http://schemas.microsoft.com/office/drawing/2014/main" id="{A7526FA8-3448-ADD9-2BBD-C2C2C2DFC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22" y="4528978"/>
            <a:ext cx="2630730" cy="7760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40BB5611-3766-7E46-B66C-4C411854CF17}"/>
              </a:ext>
            </a:extLst>
          </p:cNvPr>
          <p:cNvSpPr/>
          <p:nvPr/>
        </p:nvSpPr>
        <p:spPr>
          <a:xfrm>
            <a:off x="2921227" y="3781691"/>
            <a:ext cx="8808201" cy="1477328"/>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D2BFF16-001F-A95B-15BD-E7ECEFD13F74}"/>
              </a:ext>
            </a:extLst>
          </p:cNvPr>
          <p:cNvSpPr/>
          <p:nvPr/>
        </p:nvSpPr>
        <p:spPr>
          <a:xfrm>
            <a:off x="2921227" y="3781691"/>
            <a:ext cx="1857490" cy="1482384"/>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Nova Cond" panose="020B0506020202020204" pitchFamily="34" charset="0"/>
              </a:rPr>
              <a:t>Innovation</a:t>
            </a:r>
          </a:p>
        </p:txBody>
      </p:sp>
      <p:sp>
        <p:nvSpPr>
          <p:cNvPr id="15" name="Rectangle: Rounded Corners 14">
            <a:extLst>
              <a:ext uri="{FF2B5EF4-FFF2-40B4-BE49-F238E27FC236}">
                <a16:creationId xmlns:a16="http://schemas.microsoft.com/office/drawing/2014/main" id="{5A7F13EF-A5DF-7BF8-0C10-E8EE7FE884F6}"/>
              </a:ext>
            </a:extLst>
          </p:cNvPr>
          <p:cNvSpPr/>
          <p:nvPr/>
        </p:nvSpPr>
        <p:spPr>
          <a:xfrm>
            <a:off x="2921228" y="2033985"/>
            <a:ext cx="8778880" cy="1477328"/>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EBF2977-2962-97AA-E55A-D247F8286918}"/>
              </a:ext>
            </a:extLst>
          </p:cNvPr>
          <p:cNvSpPr/>
          <p:nvPr/>
        </p:nvSpPr>
        <p:spPr>
          <a:xfrm>
            <a:off x="2921227" y="2033986"/>
            <a:ext cx="1837245" cy="1477326"/>
          </a:xfrm>
          <a:prstGeom prst="round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Arial Nova Cond" panose="020B0506020202020204" pitchFamily="34" charset="0"/>
              </a:rPr>
              <a:t>Research</a:t>
            </a:r>
          </a:p>
        </p:txBody>
      </p:sp>
      <p:sp>
        <p:nvSpPr>
          <p:cNvPr id="17" name="TextBox 16">
            <a:extLst>
              <a:ext uri="{FF2B5EF4-FFF2-40B4-BE49-F238E27FC236}">
                <a16:creationId xmlns:a16="http://schemas.microsoft.com/office/drawing/2014/main" id="{EE2678EB-5DC9-E0D7-EA95-CFBB489416A4}"/>
              </a:ext>
            </a:extLst>
          </p:cNvPr>
          <p:cNvSpPr txBox="1"/>
          <p:nvPr/>
        </p:nvSpPr>
        <p:spPr>
          <a:xfrm>
            <a:off x="5235335" y="2056711"/>
            <a:ext cx="6159335" cy="1477328"/>
          </a:xfrm>
          <a:prstGeom prst="rect">
            <a:avLst/>
          </a:prstGeom>
          <a:noFill/>
        </p:spPr>
        <p:txBody>
          <a:bodyPr wrap="square" rtlCol="0">
            <a:spAutoFit/>
          </a:bodyPr>
          <a:lstStyle/>
          <a:p>
            <a:r>
              <a:rPr lang="en-US" dirty="0">
                <a:latin typeface="Arial Nova Cond" panose="020B0506020202020204" pitchFamily="34" charset="0"/>
              </a:rPr>
              <a:t>The two institutions can work together on research projects related to materials science, automotive engineering, and sustainable mobility. This could involve joint research grants, collaborative research projects, or the sharing of resources and expertise.</a:t>
            </a:r>
          </a:p>
        </p:txBody>
      </p:sp>
      <p:sp>
        <p:nvSpPr>
          <p:cNvPr id="21" name="TextBox 20">
            <a:extLst>
              <a:ext uri="{FF2B5EF4-FFF2-40B4-BE49-F238E27FC236}">
                <a16:creationId xmlns:a16="http://schemas.microsoft.com/office/drawing/2014/main" id="{001D83DC-E451-6083-6ED3-B4D0408E5060}"/>
              </a:ext>
            </a:extLst>
          </p:cNvPr>
          <p:cNvSpPr txBox="1"/>
          <p:nvPr/>
        </p:nvSpPr>
        <p:spPr>
          <a:xfrm>
            <a:off x="5235336" y="4067313"/>
            <a:ext cx="6335017" cy="923330"/>
          </a:xfrm>
          <a:prstGeom prst="rect">
            <a:avLst/>
          </a:prstGeom>
          <a:noFill/>
        </p:spPr>
        <p:txBody>
          <a:bodyPr wrap="square" rtlCol="0">
            <a:spAutoFit/>
          </a:bodyPr>
          <a:lstStyle/>
          <a:p>
            <a:r>
              <a:rPr lang="en-US" dirty="0">
                <a:latin typeface="Arial Nova Cond" panose="020B0506020202020204" pitchFamily="34" charset="0"/>
              </a:rPr>
              <a:t>Clemson and Michelin can collaborate on the development of innovative technologies or processes related to tire manufacturing, recycling, or sustainable transportation.</a:t>
            </a:r>
          </a:p>
        </p:txBody>
      </p:sp>
      <p:pic>
        <p:nvPicPr>
          <p:cNvPr id="23" name="Graphic 22" descr="Sort outline">
            <a:extLst>
              <a:ext uri="{FF2B5EF4-FFF2-40B4-BE49-F238E27FC236}">
                <a16:creationId xmlns:a16="http://schemas.microsoft.com/office/drawing/2014/main" id="{F5B16E2F-8A22-7391-127C-1F5015722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880539" y="3698571"/>
            <a:ext cx="752158" cy="752158"/>
          </a:xfrm>
          <a:prstGeom prst="rect">
            <a:avLst/>
          </a:prstGeom>
        </p:spPr>
      </p:pic>
      <p:pic>
        <p:nvPicPr>
          <p:cNvPr id="3" name="Picture 2" descr="Clemson University, South Carolina">
            <a:extLst>
              <a:ext uri="{FF2B5EF4-FFF2-40B4-BE49-F238E27FC236}">
                <a16:creationId xmlns:a16="http://schemas.microsoft.com/office/drawing/2014/main" id="{C6873D71-C320-D2C2-D05C-8180340DAC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DF77C3-E9C3-B4E3-09F3-9A489DCC11E5}"/>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92798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7264105" cy="523220"/>
          </a:xfrm>
          <a:prstGeom prst="rect">
            <a:avLst/>
          </a:prstGeom>
          <a:noFill/>
        </p:spPr>
        <p:txBody>
          <a:bodyPr wrap="square" rtlCol="0">
            <a:spAutoFit/>
          </a:bodyPr>
          <a:lstStyle/>
          <a:p>
            <a:r>
              <a:rPr lang="en-US" sz="2800" b="1" dirty="0">
                <a:latin typeface="Arial Nova" panose="020B0504020202020204" pitchFamily="34" charset="0"/>
              </a:rPr>
              <a:t>POTENTIAL SPONSORS METHODOLOGY</a:t>
            </a:r>
          </a:p>
        </p:txBody>
      </p:sp>
      <p:sp>
        <p:nvSpPr>
          <p:cNvPr id="6" name="Arrow: Pentagon 5">
            <a:extLst>
              <a:ext uri="{FF2B5EF4-FFF2-40B4-BE49-F238E27FC236}">
                <a16:creationId xmlns:a16="http://schemas.microsoft.com/office/drawing/2014/main" id="{629EA160-F4C7-2CA2-E229-843BA48E54E9}"/>
              </a:ext>
            </a:extLst>
          </p:cNvPr>
          <p:cNvSpPr/>
          <p:nvPr/>
        </p:nvSpPr>
        <p:spPr>
          <a:xfrm>
            <a:off x="2001021" y="1733590"/>
            <a:ext cx="2136741" cy="902616"/>
          </a:xfrm>
          <a:prstGeom prst="homePlate">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Nova Cond" panose="020B0506020202020204" pitchFamily="34" charset="0"/>
              </a:rPr>
              <a:t>COMPANIES DATABASE</a:t>
            </a:r>
          </a:p>
        </p:txBody>
      </p:sp>
      <p:sp>
        <p:nvSpPr>
          <p:cNvPr id="7" name="Arrow: Chevron 6">
            <a:extLst>
              <a:ext uri="{FF2B5EF4-FFF2-40B4-BE49-F238E27FC236}">
                <a16:creationId xmlns:a16="http://schemas.microsoft.com/office/drawing/2014/main" id="{81FD2E70-CF80-829F-2B3E-E3D3CBEB78BD}"/>
              </a:ext>
            </a:extLst>
          </p:cNvPr>
          <p:cNvSpPr/>
          <p:nvPr/>
        </p:nvSpPr>
        <p:spPr>
          <a:xfrm>
            <a:off x="5246985" y="1748515"/>
            <a:ext cx="2624397" cy="902617"/>
          </a:xfrm>
          <a:prstGeom prst="chevron">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Nova Cond" panose="020B0506020202020204" pitchFamily="34" charset="0"/>
              </a:rPr>
              <a:t>Location</a:t>
            </a:r>
          </a:p>
          <a:p>
            <a:pPr algn="ctr"/>
            <a:r>
              <a:rPr lang="en-US" sz="1400" dirty="0">
                <a:solidFill>
                  <a:schemeClr val="tx2"/>
                </a:solidFill>
                <a:latin typeface="Arial Nova Cond" panose="020B0506020202020204" pitchFamily="34" charset="0"/>
              </a:rPr>
              <a:t>Greenville-Anderson-Spartanburg</a:t>
            </a:r>
            <a:endParaRPr lang="en-US" sz="2000" dirty="0">
              <a:solidFill>
                <a:schemeClr val="tx2"/>
              </a:solidFill>
              <a:latin typeface="Arial Nova Cond" panose="020B0506020202020204" pitchFamily="34" charset="0"/>
            </a:endParaRPr>
          </a:p>
        </p:txBody>
      </p:sp>
      <p:sp>
        <p:nvSpPr>
          <p:cNvPr id="8" name="Arrow: Chevron 7">
            <a:extLst>
              <a:ext uri="{FF2B5EF4-FFF2-40B4-BE49-F238E27FC236}">
                <a16:creationId xmlns:a16="http://schemas.microsoft.com/office/drawing/2014/main" id="{5B72F249-3666-A37F-82D4-9A0CE93BB5DA}"/>
              </a:ext>
            </a:extLst>
          </p:cNvPr>
          <p:cNvSpPr/>
          <p:nvPr/>
        </p:nvSpPr>
        <p:spPr>
          <a:xfrm>
            <a:off x="7541444" y="1752012"/>
            <a:ext cx="2624397" cy="902617"/>
          </a:xfrm>
          <a:prstGeom prst="chevron">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Nova Cond" panose="020B0506020202020204" pitchFamily="34" charset="0"/>
              </a:rPr>
              <a:t>Revenue</a:t>
            </a:r>
          </a:p>
          <a:p>
            <a:pPr algn="ctr"/>
            <a:r>
              <a:rPr lang="en-US" sz="1400" dirty="0">
                <a:solidFill>
                  <a:schemeClr val="tx2"/>
                </a:solidFill>
                <a:latin typeface="Arial Nova Cond" panose="020B0506020202020204" pitchFamily="34" charset="0"/>
              </a:rPr>
              <a:t>Above $5M</a:t>
            </a:r>
            <a:endParaRPr lang="en-US" dirty="0">
              <a:solidFill>
                <a:schemeClr val="tx2"/>
              </a:solidFill>
              <a:latin typeface="Arial Nova Cond" panose="020B0506020202020204" pitchFamily="34" charset="0"/>
            </a:endParaRPr>
          </a:p>
        </p:txBody>
      </p:sp>
      <p:pic>
        <p:nvPicPr>
          <p:cNvPr id="3" name="Graphic 2" descr="Filter outline">
            <a:extLst>
              <a:ext uri="{FF2B5EF4-FFF2-40B4-BE49-F238E27FC236}">
                <a16:creationId xmlns:a16="http://schemas.microsoft.com/office/drawing/2014/main" id="{2C88F8E3-E081-D6A2-AF15-6B3B26B7A9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5173" y="1752012"/>
            <a:ext cx="914400" cy="914400"/>
          </a:xfrm>
          <a:prstGeom prst="rect">
            <a:avLst/>
          </a:prstGeom>
        </p:spPr>
      </p:pic>
      <p:sp>
        <p:nvSpPr>
          <p:cNvPr id="5" name="Arrow: Pentagon 4">
            <a:extLst>
              <a:ext uri="{FF2B5EF4-FFF2-40B4-BE49-F238E27FC236}">
                <a16:creationId xmlns:a16="http://schemas.microsoft.com/office/drawing/2014/main" id="{C1A5CFCF-0EB3-C8AB-F146-9DBD305D918C}"/>
              </a:ext>
            </a:extLst>
          </p:cNvPr>
          <p:cNvSpPr/>
          <p:nvPr/>
        </p:nvSpPr>
        <p:spPr>
          <a:xfrm>
            <a:off x="2026159" y="2960481"/>
            <a:ext cx="2136741" cy="902616"/>
          </a:xfrm>
          <a:prstGeom prst="homePlate">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Nova Cond" panose="020B0506020202020204" pitchFamily="34" charset="0"/>
              </a:rPr>
              <a:t>Density-based spatial clustering</a:t>
            </a:r>
          </a:p>
        </p:txBody>
      </p:sp>
      <p:sp>
        <p:nvSpPr>
          <p:cNvPr id="17" name="Arrow: Chevron 16">
            <a:extLst>
              <a:ext uri="{FF2B5EF4-FFF2-40B4-BE49-F238E27FC236}">
                <a16:creationId xmlns:a16="http://schemas.microsoft.com/office/drawing/2014/main" id="{C4A0ED34-6474-F7F0-B8B8-57D09CF8B655}"/>
              </a:ext>
            </a:extLst>
          </p:cNvPr>
          <p:cNvSpPr/>
          <p:nvPr/>
        </p:nvSpPr>
        <p:spPr>
          <a:xfrm>
            <a:off x="8281181" y="2988291"/>
            <a:ext cx="1884660" cy="902617"/>
          </a:xfrm>
          <a:prstGeom prst="chevron">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Nova Cond" panose="020B0506020202020204" pitchFamily="34" charset="0"/>
              </a:rPr>
              <a:t># of alumni</a:t>
            </a:r>
          </a:p>
        </p:txBody>
      </p:sp>
      <p:pic>
        <p:nvPicPr>
          <p:cNvPr id="21" name="Graphic 20" descr="Filter outline">
            <a:extLst>
              <a:ext uri="{FF2B5EF4-FFF2-40B4-BE49-F238E27FC236}">
                <a16:creationId xmlns:a16="http://schemas.microsoft.com/office/drawing/2014/main" id="{6F8086BA-733F-29EC-0114-36E5ACEF43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0311" y="2978903"/>
            <a:ext cx="914400" cy="914400"/>
          </a:xfrm>
          <a:prstGeom prst="rect">
            <a:avLst/>
          </a:prstGeom>
        </p:spPr>
      </p:pic>
      <p:sp>
        <p:nvSpPr>
          <p:cNvPr id="22" name="Arrow: Chevron 21">
            <a:extLst>
              <a:ext uri="{FF2B5EF4-FFF2-40B4-BE49-F238E27FC236}">
                <a16:creationId xmlns:a16="http://schemas.microsoft.com/office/drawing/2014/main" id="{72A0D8FA-D76B-7EE1-81E5-E8E0AC32648D}"/>
              </a:ext>
            </a:extLst>
          </p:cNvPr>
          <p:cNvSpPr/>
          <p:nvPr/>
        </p:nvSpPr>
        <p:spPr>
          <a:xfrm>
            <a:off x="5226260" y="2978903"/>
            <a:ext cx="1884660" cy="902617"/>
          </a:xfrm>
          <a:prstGeom prst="chevron">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Nova Cond" panose="020B0506020202020204" pitchFamily="34" charset="0"/>
              </a:rPr>
              <a:t>Cluster</a:t>
            </a:r>
            <a:endParaRPr lang="en-US" sz="2000" dirty="0">
              <a:solidFill>
                <a:schemeClr val="tx2"/>
              </a:solidFill>
              <a:latin typeface="Arial Nova Cond" panose="020B0506020202020204" pitchFamily="34" charset="0"/>
            </a:endParaRPr>
          </a:p>
        </p:txBody>
      </p:sp>
      <p:graphicFrame>
        <p:nvGraphicFramePr>
          <p:cNvPr id="24" name="Chart 23">
            <a:extLst>
              <a:ext uri="{FF2B5EF4-FFF2-40B4-BE49-F238E27FC236}">
                <a16:creationId xmlns:a16="http://schemas.microsoft.com/office/drawing/2014/main" id="{567F35F9-9031-09AF-B798-588F9A609194}"/>
              </a:ext>
            </a:extLst>
          </p:cNvPr>
          <p:cNvGraphicFramePr>
            <a:graphicFrameLocks/>
          </p:cNvGraphicFramePr>
          <p:nvPr>
            <p:extLst>
              <p:ext uri="{D42A27DB-BD31-4B8C-83A1-F6EECF244321}">
                <p14:modId xmlns:p14="http://schemas.microsoft.com/office/powerpoint/2010/main" val="158680688"/>
              </p:ext>
            </p:extLst>
          </p:nvPr>
        </p:nvGraphicFramePr>
        <p:xfrm>
          <a:off x="1877034" y="4259415"/>
          <a:ext cx="8288807" cy="2267741"/>
        </p:xfrm>
        <a:graphic>
          <a:graphicData uri="http://schemas.openxmlformats.org/drawingml/2006/chart">
            <c:chart xmlns:c="http://schemas.openxmlformats.org/drawingml/2006/chart" xmlns:r="http://schemas.openxmlformats.org/officeDocument/2006/relationships" r:id="rId6"/>
          </a:graphicData>
        </a:graphic>
      </p:graphicFrame>
      <p:sp>
        <p:nvSpPr>
          <p:cNvPr id="25" name="Arrow: Chevron 24">
            <a:extLst>
              <a:ext uri="{FF2B5EF4-FFF2-40B4-BE49-F238E27FC236}">
                <a16:creationId xmlns:a16="http://schemas.microsoft.com/office/drawing/2014/main" id="{D9F91737-21AC-C05D-665A-C7A96CC386D2}"/>
              </a:ext>
            </a:extLst>
          </p:cNvPr>
          <p:cNvSpPr/>
          <p:nvPr/>
        </p:nvSpPr>
        <p:spPr>
          <a:xfrm>
            <a:off x="6753721" y="2984794"/>
            <a:ext cx="1884660" cy="902617"/>
          </a:xfrm>
          <a:prstGeom prst="chevron">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Nova Cond" panose="020B0506020202020204" pitchFamily="34" charset="0"/>
              </a:rPr>
              <a:t>Industry</a:t>
            </a:r>
          </a:p>
        </p:txBody>
      </p:sp>
      <p:sp>
        <p:nvSpPr>
          <p:cNvPr id="26" name="TextBox 25">
            <a:extLst>
              <a:ext uri="{FF2B5EF4-FFF2-40B4-BE49-F238E27FC236}">
                <a16:creationId xmlns:a16="http://schemas.microsoft.com/office/drawing/2014/main" id="{4EC26781-633B-5B2C-E8CE-5D8B3E9C4EC0}"/>
              </a:ext>
            </a:extLst>
          </p:cNvPr>
          <p:cNvSpPr txBox="1"/>
          <p:nvPr/>
        </p:nvSpPr>
        <p:spPr>
          <a:xfrm>
            <a:off x="2008007" y="4308488"/>
            <a:ext cx="8029099" cy="369332"/>
          </a:xfrm>
          <a:prstGeom prst="rect">
            <a:avLst/>
          </a:prstGeom>
          <a:noFill/>
        </p:spPr>
        <p:txBody>
          <a:bodyPr wrap="square" rtlCol="0">
            <a:spAutoFit/>
          </a:bodyPr>
          <a:lstStyle/>
          <a:p>
            <a:pPr algn="ctr"/>
            <a:r>
              <a:rPr lang="en-US" b="1" dirty="0">
                <a:latin typeface="Arial Nova Cond" panose="020B0506020202020204" pitchFamily="34" charset="0"/>
              </a:rPr>
              <a:t>TOP INDUSTRIES WITH STADIUM NAMING RIGHTS DEALS ACROSS DIVISON I</a:t>
            </a:r>
          </a:p>
        </p:txBody>
      </p:sp>
      <p:pic>
        <p:nvPicPr>
          <p:cNvPr id="2" name="Picture 1" descr="Clemson University, South Carolina">
            <a:extLst>
              <a:ext uri="{FF2B5EF4-FFF2-40B4-BE49-F238E27FC236}">
                <a16:creationId xmlns:a16="http://schemas.microsoft.com/office/drawing/2014/main" id="{79A4E0B9-C0F2-AC41-2923-4A229776E8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75ADD0-42C4-6178-5E56-1ED298B79893}"/>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113155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descr="Clemson University, South Carolina">
            <a:extLst>
              <a:ext uri="{FF2B5EF4-FFF2-40B4-BE49-F238E27FC236}">
                <a16:creationId xmlns:a16="http://schemas.microsoft.com/office/drawing/2014/main" id="{D583CA78-E816-FBD4-B089-8D0CFF410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95" y="2655402"/>
            <a:ext cx="5559972" cy="14022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10;&#10;Description automatically generated">
            <a:extLst>
              <a:ext uri="{FF2B5EF4-FFF2-40B4-BE49-F238E27FC236}">
                <a16:creationId xmlns:a16="http://schemas.microsoft.com/office/drawing/2014/main" id="{C24AB552-44A0-734E-AA3C-42AB08A137EE}"/>
              </a:ext>
            </a:extLst>
          </p:cNvPr>
          <p:cNvPicPr>
            <a:picLocks noChangeAspect="1"/>
          </p:cNvPicPr>
          <p:nvPr/>
        </p:nvPicPr>
        <p:blipFill>
          <a:blip r:embed="rId4"/>
          <a:stretch>
            <a:fillRect/>
          </a:stretch>
        </p:blipFill>
        <p:spPr>
          <a:xfrm>
            <a:off x="8794820" y="1"/>
            <a:ext cx="3397180" cy="6781800"/>
          </a:xfrm>
          <a:prstGeom prst="rect">
            <a:avLst/>
          </a:prstGeom>
        </p:spPr>
      </p:pic>
      <p:sp>
        <p:nvSpPr>
          <p:cNvPr id="16" name="TextBox 15">
            <a:extLst>
              <a:ext uri="{FF2B5EF4-FFF2-40B4-BE49-F238E27FC236}">
                <a16:creationId xmlns:a16="http://schemas.microsoft.com/office/drawing/2014/main" id="{864DA4E0-4282-1743-9843-7405154B88CD}"/>
              </a:ext>
            </a:extLst>
          </p:cNvPr>
          <p:cNvSpPr txBox="1">
            <a:spLocks/>
          </p:cNvSpPr>
          <p:nvPr/>
        </p:nvSpPr>
        <p:spPr>
          <a:xfrm>
            <a:off x="2069594" y="4894584"/>
            <a:ext cx="4426981" cy="307777"/>
          </a:xfrm>
          <a:prstGeom prst="rect">
            <a:avLst/>
          </a:prstGeom>
          <a:noFill/>
        </p:spPr>
        <p:txBody>
          <a:bodyPr wrap="square" rtlCol="0">
            <a:spAutoFit/>
          </a:bodyPr>
          <a:lstStyle/>
          <a:p>
            <a:r>
              <a:rPr lang="en-US" sz="1400" dirty="0">
                <a:latin typeface="Arial Nova Cond" panose="020B0506020202020204" pitchFamily="34" charset="0"/>
              </a:rPr>
              <a:t>mariaalicefv@hotmail.com</a:t>
            </a:r>
          </a:p>
        </p:txBody>
      </p:sp>
      <p:sp>
        <p:nvSpPr>
          <p:cNvPr id="18" name="TextBox 17">
            <a:extLst>
              <a:ext uri="{FF2B5EF4-FFF2-40B4-BE49-F238E27FC236}">
                <a16:creationId xmlns:a16="http://schemas.microsoft.com/office/drawing/2014/main" id="{7FA2B32E-832B-C74B-82B5-D8AA5099B4BC}"/>
              </a:ext>
            </a:extLst>
          </p:cNvPr>
          <p:cNvSpPr txBox="1">
            <a:spLocks/>
          </p:cNvSpPr>
          <p:nvPr/>
        </p:nvSpPr>
        <p:spPr>
          <a:xfrm>
            <a:off x="2055310" y="4494474"/>
            <a:ext cx="4434984" cy="400110"/>
          </a:xfrm>
          <a:prstGeom prst="rect">
            <a:avLst/>
          </a:prstGeom>
          <a:noFill/>
        </p:spPr>
        <p:txBody>
          <a:bodyPr wrap="square" rtlCol="0">
            <a:spAutoFit/>
          </a:bodyPr>
          <a:lstStyle/>
          <a:p>
            <a:r>
              <a:rPr lang="en-US" sz="2000" b="1" dirty="0">
                <a:latin typeface="Arial Nova" panose="020B0504020202020204" pitchFamily="34" charset="0"/>
              </a:rPr>
              <a:t>MARIA ALICE F. VIEIRA</a:t>
            </a:r>
          </a:p>
        </p:txBody>
      </p:sp>
      <p:pic>
        <p:nvPicPr>
          <p:cNvPr id="22" name="Picture 21">
            <a:extLst>
              <a:ext uri="{FF2B5EF4-FFF2-40B4-BE49-F238E27FC236}">
                <a16:creationId xmlns:a16="http://schemas.microsoft.com/office/drawing/2014/main" id="{61686973-CD57-9C40-AD0D-C862C3FCA00D}"/>
              </a:ext>
            </a:extLst>
          </p:cNvPr>
          <p:cNvPicPr>
            <a:picLocks noChangeAspect="1"/>
          </p:cNvPicPr>
          <p:nvPr/>
        </p:nvPicPr>
        <p:blipFill>
          <a:blip r:embed="rId5"/>
          <a:stretch>
            <a:fillRect/>
          </a:stretch>
        </p:blipFill>
        <p:spPr>
          <a:xfrm>
            <a:off x="0" y="6781800"/>
            <a:ext cx="12192000" cy="76200"/>
          </a:xfrm>
          <a:prstGeom prst="rect">
            <a:avLst/>
          </a:prstGeom>
        </p:spPr>
      </p:pic>
      <p:pic>
        <p:nvPicPr>
          <p:cNvPr id="3" name="Picture 2" descr="A person with her arms crossed&#10;&#10;Description automatically generated">
            <a:extLst>
              <a:ext uri="{FF2B5EF4-FFF2-40B4-BE49-F238E27FC236}">
                <a16:creationId xmlns:a16="http://schemas.microsoft.com/office/drawing/2014/main" id="{1669EB6B-F999-9AA4-B64C-F8E50428DB31}"/>
              </a:ext>
            </a:extLst>
          </p:cNvPr>
          <p:cNvPicPr>
            <a:picLocks noChangeAspect="1"/>
          </p:cNvPicPr>
          <p:nvPr/>
        </p:nvPicPr>
        <p:blipFill>
          <a:blip r:embed="rId6"/>
          <a:stretch>
            <a:fillRect/>
          </a:stretch>
        </p:blipFill>
        <p:spPr>
          <a:xfrm>
            <a:off x="704192" y="4257269"/>
            <a:ext cx="1187099" cy="1412592"/>
          </a:xfrm>
          <a:prstGeom prst="rect">
            <a:avLst/>
          </a:prstGeom>
        </p:spPr>
      </p:pic>
      <p:sp>
        <p:nvSpPr>
          <p:cNvPr id="4" name="TextBox 3">
            <a:extLst>
              <a:ext uri="{FF2B5EF4-FFF2-40B4-BE49-F238E27FC236}">
                <a16:creationId xmlns:a16="http://schemas.microsoft.com/office/drawing/2014/main" id="{29A9441C-C824-BCDF-B51D-241BEE206946}"/>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309181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013BAF7-FF0A-2FE9-3B43-21BAAE5B5832}"/>
              </a:ext>
            </a:extLst>
          </p:cNvPr>
          <p:cNvGrpSpPr/>
          <p:nvPr/>
        </p:nvGrpSpPr>
        <p:grpSpPr>
          <a:xfrm>
            <a:off x="476778" y="3843240"/>
            <a:ext cx="6780056" cy="523220"/>
            <a:chOff x="476778" y="3843240"/>
            <a:chExt cx="6780056" cy="523220"/>
          </a:xfrm>
        </p:grpSpPr>
        <p:sp>
          <p:nvSpPr>
            <p:cNvPr id="11" name="TextBox 10">
              <a:extLst>
                <a:ext uri="{FF2B5EF4-FFF2-40B4-BE49-F238E27FC236}">
                  <a16:creationId xmlns:a16="http://schemas.microsoft.com/office/drawing/2014/main" id="{341E30C6-29DB-FF0D-4673-816857A18FE5}"/>
                </a:ext>
              </a:extLst>
            </p:cNvPr>
            <p:cNvSpPr txBox="1"/>
            <p:nvPr/>
          </p:nvSpPr>
          <p:spPr>
            <a:xfrm>
              <a:off x="476778" y="3843240"/>
              <a:ext cx="6780056" cy="523220"/>
            </a:xfrm>
            <a:prstGeom prst="rect">
              <a:avLst/>
            </a:prstGeom>
            <a:noFill/>
          </p:spPr>
          <p:txBody>
            <a:bodyPr wrap="square" rtlCol="0" anchor="ctr">
              <a:spAutoFit/>
            </a:bodyPr>
            <a:lstStyle/>
            <a:p>
              <a:pPr lvl="1">
                <a:defRPr/>
              </a:pPr>
              <a:r>
                <a:rPr kumimoji="0" lang="en-US" sz="2800" b="1" i="0" u="none" strike="noStrike" kern="1200" cap="all" spc="0" normalizeH="0" baseline="0" noProof="0" dirty="0">
                  <a:ln>
                    <a:noFill/>
                  </a:ln>
                  <a:solidFill>
                    <a:schemeClr val="accent4"/>
                  </a:solidFill>
                  <a:effectLst/>
                  <a:uLnTx/>
                  <a:uFillTx/>
                  <a:latin typeface="Arial Nova Cond" panose="020B0506020202020204" pitchFamily="34" charset="0"/>
                  <a:cs typeface="Arial" panose="020B0604020202020204" pitchFamily="34" charset="0"/>
                </a:rPr>
                <a:t> TOP POTENTIAL CORPORATE PARTNERS</a:t>
              </a:r>
            </a:p>
          </p:txBody>
        </p:sp>
        <p:sp>
          <p:nvSpPr>
            <p:cNvPr id="3" name="Arrow: Chevron 2">
              <a:extLst>
                <a:ext uri="{FF2B5EF4-FFF2-40B4-BE49-F238E27FC236}">
                  <a16:creationId xmlns:a16="http://schemas.microsoft.com/office/drawing/2014/main" id="{6750E944-1BD5-5DFC-0829-9AB499AA902C}"/>
                </a:ext>
              </a:extLst>
            </p:cNvPr>
            <p:cNvSpPr/>
            <p:nvPr/>
          </p:nvSpPr>
          <p:spPr>
            <a:xfrm>
              <a:off x="487823" y="3900932"/>
              <a:ext cx="352338" cy="399403"/>
            </a:xfrm>
            <a:prstGeom prst="chevron">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Nova Cond" panose="020B0506020202020204" pitchFamily="34" charset="0"/>
              </a:endParaRPr>
            </a:p>
          </p:txBody>
        </p:sp>
      </p:grpSp>
      <p:pic>
        <p:nvPicPr>
          <p:cNvPr id="15" name="Picture 14">
            <a:extLst>
              <a:ext uri="{FF2B5EF4-FFF2-40B4-BE49-F238E27FC236}">
                <a16:creationId xmlns:a16="http://schemas.microsoft.com/office/drawing/2014/main" id="{C529F0E2-7646-494C-83ED-CDBBAAFA29A6}"/>
              </a:ext>
            </a:extLst>
          </p:cNvPr>
          <p:cNvPicPr>
            <a:picLocks noChangeAspect="1"/>
          </p:cNvPicPr>
          <p:nvPr/>
        </p:nvPicPr>
        <p:blipFill>
          <a:blip r:embed="rId2"/>
          <a:stretch>
            <a:fillRect/>
          </a:stretch>
        </p:blipFill>
        <p:spPr>
          <a:xfrm>
            <a:off x="0" y="6781800"/>
            <a:ext cx="12192000" cy="76200"/>
          </a:xfrm>
          <a:prstGeom prst="rect">
            <a:avLst/>
          </a:prstGeom>
        </p:spPr>
      </p:pic>
      <p:grpSp>
        <p:nvGrpSpPr>
          <p:cNvPr id="8" name="Group 7">
            <a:extLst>
              <a:ext uri="{FF2B5EF4-FFF2-40B4-BE49-F238E27FC236}">
                <a16:creationId xmlns:a16="http://schemas.microsoft.com/office/drawing/2014/main" id="{4FBD31B0-04A3-C283-B9DB-93D7E2CF0898}"/>
              </a:ext>
            </a:extLst>
          </p:cNvPr>
          <p:cNvGrpSpPr/>
          <p:nvPr/>
        </p:nvGrpSpPr>
        <p:grpSpPr>
          <a:xfrm>
            <a:off x="476779" y="1322827"/>
            <a:ext cx="6663848" cy="523220"/>
            <a:chOff x="1590041" y="1377296"/>
            <a:chExt cx="6663848" cy="523220"/>
          </a:xfrm>
        </p:grpSpPr>
        <p:sp>
          <p:nvSpPr>
            <p:cNvPr id="23" name="Arrow: Chevron 22">
              <a:extLst>
                <a:ext uri="{FF2B5EF4-FFF2-40B4-BE49-F238E27FC236}">
                  <a16:creationId xmlns:a16="http://schemas.microsoft.com/office/drawing/2014/main" id="{D3644A71-E880-4EEF-BCA8-274AD2D900F7}"/>
                </a:ext>
              </a:extLst>
            </p:cNvPr>
            <p:cNvSpPr/>
            <p:nvPr/>
          </p:nvSpPr>
          <p:spPr>
            <a:xfrm>
              <a:off x="1590041" y="1439205"/>
              <a:ext cx="352338" cy="399403"/>
            </a:xfrm>
            <a:prstGeom prst="chevron">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Nova Cond" panose="020B0506020202020204" pitchFamily="34" charset="0"/>
              </a:endParaRPr>
            </a:p>
          </p:txBody>
        </p:sp>
        <p:sp>
          <p:nvSpPr>
            <p:cNvPr id="28" name="TextBox 27">
              <a:extLst>
                <a:ext uri="{FF2B5EF4-FFF2-40B4-BE49-F238E27FC236}">
                  <a16:creationId xmlns:a16="http://schemas.microsoft.com/office/drawing/2014/main" id="{4E402DFC-36AD-C763-90DC-011037A48893}"/>
                </a:ext>
              </a:extLst>
            </p:cNvPr>
            <p:cNvSpPr txBox="1"/>
            <p:nvPr/>
          </p:nvSpPr>
          <p:spPr>
            <a:xfrm>
              <a:off x="2172581" y="1377296"/>
              <a:ext cx="6081308"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solidFill>
                    <a:schemeClr val="bg2"/>
                  </a:solidFill>
                  <a:latin typeface="Arial Nova Cond" panose="020B0506020202020204" pitchFamily="34" charset="0"/>
                  <a:cs typeface="Arial" panose="020B0604020202020204" pitchFamily="34" charset="0"/>
                </a:rPr>
                <a:t>Executive summary</a:t>
              </a:r>
              <a:endParaRPr kumimoji="0" lang="en-US" sz="2800" b="1" i="0" u="none" strike="noStrike" kern="1200" cap="all" spc="0" normalizeH="0" baseline="0" noProof="0" dirty="0">
                <a:ln>
                  <a:noFill/>
                </a:ln>
                <a:solidFill>
                  <a:schemeClr val="bg2"/>
                </a:solidFill>
                <a:effectLst/>
                <a:uLnTx/>
                <a:uFillTx/>
                <a:latin typeface="Arial Nova Cond" panose="020B050602020202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id="{2383832C-C4BB-FE72-C502-127F517382D8}"/>
              </a:ext>
            </a:extLst>
          </p:cNvPr>
          <p:cNvGrpSpPr/>
          <p:nvPr/>
        </p:nvGrpSpPr>
        <p:grpSpPr>
          <a:xfrm>
            <a:off x="476779" y="2147421"/>
            <a:ext cx="7081612" cy="523220"/>
            <a:chOff x="1590041" y="2347197"/>
            <a:chExt cx="6663848" cy="523220"/>
          </a:xfrm>
        </p:grpSpPr>
        <p:sp>
          <p:nvSpPr>
            <p:cNvPr id="24" name="Arrow: Chevron 23">
              <a:extLst>
                <a:ext uri="{FF2B5EF4-FFF2-40B4-BE49-F238E27FC236}">
                  <a16:creationId xmlns:a16="http://schemas.microsoft.com/office/drawing/2014/main" id="{06F364EB-6140-999D-1711-C0CCEA44D79B}"/>
                </a:ext>
              </a:extLst>
            </p:cNvPr>
            <p:cNvSpPr/>
            <p:nvPr/>
          </p:nvSpPr>
          <p:spPr>
            <a:xfrm>
              <a:off x="1590041" y="2409105"/>
              <a:ext cx="352338" cy="399403"/>
            </a:xfrm>
            <a:prstGeom prst="chevron">
              <a:avLst/>
            </a:prstGeom>
            <a:solidFill>
              <a:schemeClr val="tx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Nova Cond" panose="020B0506020202020204" pitchFamily="34" charset="0"/>
              </a:endParaRPr>
            </a:p>
          </p:txBody>
        </p:sp>
        <p:sp>
          <p:nvSpPr>
            <p:cNvPr id="29" name="TextBox 28">
              <a:extLst>
                <a:ext uri="{FF2B5EF4-FFF2-40B4-BE49-F238E27FC236}">
                  <a16:creationId xmlns:a16="http://schemas.microsoft.com/office/drawing/2014/main" id="{93ADE422-1C92-5057-3901-3027F694F7DF}"/>
                </a:ext>
              </a:extLst>
            </p:cNvPr>
            <p:cNvSpPr txBox="1"/>
            <p:nvPr/>
          </p:nvSpPr>
          <p:spPr>
            <a:xfrm>
              <a:off x="2172582" y="2347197"/>
              <a:ext cx="6081307"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solidFill>
                    <a:schemeClr val="tx2"/>
                  </a:solidFill>
                  <a:latin typeface="Arial Nova Cond" panose="020B0506020202020204" pitchFamily="34" charset="0"/>
                  <a:cs typeface="Arial" panose="020B0604020202020204" pitchFamily="34" charset="0"/>
                </a:rPr>
                <a:t>STADIUM NAMING RIGHTS MARKET RATE</a:t>
              </a:r>
              <a:endParaRPr kumimoji="0" lang="en-US" sz="2800" b="1" i="0" u="none" strike="noStrike" kern="1200" cap="all" spc="0" normalizeH="0" baseline="0" noProof="0" dirty="0">
                <a:ln>
                  <a:noFill/>
                </a:ln>
                <a:solidFill>
                  <a:schemeClr val="tx2"/>
                </a:solidFill>
                <a:effectLst/>
                <a:uLnTx/>
                <a:uFillTx/>
                <a:latin typeface="Arial Nova Cond" panose="020B0506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BD3D0352-79E9-DD8D-0476-3314383E3A3D}"/>
              </a:ext>
            </a:extLst>
          </p:cNvPr>
          <p:cNvGrpSpPr/>
          <p:nvPr/>
        </p:nvGrpSpPr>
        <p:grpSpPr>
          <a:xfrm>
            <a:off x="476778" y="4677336"/>
            <a:ext cx="6663847" cy="523220"/>
            <a:chOff x="1590041" y="3315463"/>
            <a:chExt cx="6663847" cy="523220"/>
          </a:xfrm>
        </p:grpSpPr>
        <p:sp>
          <p:nvSpPr>
            <p:cNvPr id="25" name="Arrow: Chevron 24">
              <a:extLst>
                <a:ext uri="{FF2B5EF4-FFF2-40B4-BE49-F238E27FC236}">
                  <a16:creationId xmlns:a16="http://schemas.microsoft.com/office/drawing/2014/main" id="{B9CC5264-22EB-9931-B0C1-EB84A5036179}"/>
                </a:ext>
              </a:extLst>
            </p:cNvPr>
            <p:cNvSpPr/>
            <p:nvPr/>
          </p:nvSpPr>
          <p:spPr>
            <a:xfrm>
              <a:off x="1590041" y="3377372"/>
              <a:ext cx="352338" cy="399403"/>
            </a:xfrm>
            <a:prstGeom prst="chevron">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Nova Cond" panose="020B0506020202020204" pitchFamily="34" charset="0"/>
              </a:endParaRPr>
            </a:p>
          </p:txBody>
        </p:sp>
        <p:sp>
          <p:nvSpPr>
            <p:cNvPr id="30" name="TextBox 29">
              <a:extLst>
                <a:ext uri="{FF2B5EF4-FFF2-40B4-BE49-F238E27FC236}">
                  <a16:creationId xmlns:a16="http://schemas.microsoft.com/office/drawing/2014/main" id="{8B6784D3-B358-AA07-9248-12C99DCFB6E2}"/>
                </a:ext>
              </a:extLst>
            </p:cNvPr>
            <p:cNvSpPr txBox="1"/>
            <p:nvPr/>
          </p:nvSpPr>
          <p:spPr>
            <a:xfrm>
              <a:off x="2172581" y="3315463"/>
              <a:ext cx="6081307"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solidFill>
                    <a:schemeClr val="accent2"/>
                  </a:solidFill>
                  <a:latin typeface="Arial Nova Cond" panose="020B0506020202020204" pitchFamily="34" charset="0"/>
                  <a:cs typeface="Arial" panose="020B0604020202020204" pitchFamily="34" charset="0"/>
                </a:rPr>
                <a:t>PARTNERSHIP Benefits</a:t>
              </a:r>
            </a:p>
          </p:txBody>
        </p:sp>
      </p:grpSp>
      <p:grpSp>
        <p:nvGrpSpPr>
          <p:cNvPr id="5" name="Group 4">
            <a:extLst>
              <a:ext uri="{FF2B5EF4-FFF2-40B4-BE49-F238E27FC236}">
                <a16:creationId xmlns:a16="http://schemas.microsoft.com/office/drawing/2014/main" id="{FC5C881E-48D6-E0E6-BE14-55CCD15BB7A4}"/>
              </a:ext>
            </a:extLst>
          </p:cNvPr>
          <p:cNvGrpSpPr/>
          <p:nvPr/>
        </p:nvGrpSpPr>
        <p:grpSpPr>
          <a:xfrm>
            <a:off x="476779" y="2981516"/>
            <a:ext cx="6663846" cy="523220"/>
            <a:chOff x="1590041" y="4280306"/>
            <a:chExt cx="6663846" cy="523220"/>
          </a:xfrm>
        </p:grpSpPr>
        <p:sp>
          <p:nvSpPr>
            <p:cNvPr id="26" name="Arrow: Chevron 25">
              <a:extLst>
                <a:ext uri="{FF2B5EF4-FFF2-40B4-BE49-F238E27FC236}">
                  <a16:creationId xmlns:a16="http://schemas.microsoft.com/office/drawing/2014/main" id="{C42E6F6B-07D7-5E66-8D66-77954C7648F3}"/>
                </a:ext>
              </a:extLst>
            </p:cNvPr>
            <p:cNvSpPr/>
            <p:nvPr/>
          </p:nvSpPr>
          <p:spPr>
            <a:xfrm>
              <a:off x="1590041" y="4342215"/>
              <a:ext cx="352338" cy="399403"/>
            </a:xfrm>
            <a:prstGeom prst="chevron">
              <a:avLst/>
            </a:prstGeom>
            <a:solidFill>
              <a:schemeClr val="accent3"/>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Nova Cond" panose="020B0506020202020204" pitchFamily="34" charset="0"/>
              </a:endParaRPr>
            </a:p>
          </p:txBody>
        </p:sp>
        <p:sp>
          <p:nvSpPr>
            <p:cNvPr id="31" name="TextBox 30">
              <a:extLst>
                <a:ext uri="{FF2B5EF4-FFF2-40B4-BE49-F238E27FC236}">
                  <a16:creationId xmlns:a16="http://schemas.microsoft.com/office/drawing/2014/main" id="{054DAA83-4C77-1306-5EC5-EB459DD69530}"/>
                </a:ext>
              </a:extLst>
            </p:cNvPr>
            <p:cNvSpPr txBox="1"/>
            <p:nvPr/>
          </p:nvSpPr>
          <p:spPr>
            <a:xfrm>
              <a:off x="2172580" y="4280306"/>
              <a:ext cx="6081307"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solidFill>
                    <a:schemeClr val="accent3"/>
                  </a:solidFill>
                  <a:latin typeface="Arial Nova Cond" panose="020B0506020202020204" pitchFamily="34" charset="0"/>
                  <a:cs typeface="Arial" panose="020B0604020202020204" pitchFamily="34" charset="0"/>
                </a:rPr>
                <a:t>VALUATION METHODOLOGY</a:t>
              </a:r>
              <a:endParaRPr kumimoji="0" lang="en-US" sz="2800" b="1" i="0" u="none" strike="noStrike" kern="1200" cap="all" spc="0" normalizeH="0" baseline="0" noProof="0" dirty="0">
                <a:ln>
                  <a:noFill/>
                </a:ln>
                <a:solidFill>
                  <a:schemeClr val="accent3"/>
                </a:solidFill>
                <a:effectLst/>
                <a:uLnTx/>
                <a:uFillTx/>
                <a:latin typeface="Arial Nova Cond" panose="020B0506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id="{BA4D7A67-06FC-1A41-FE88-70C5D43F247C}"/>
              </a:ext>
            </a:extLst>
          </p:cNvPr>
          <p:cNvGrpSpPr/>
          <p:nvPr/>
        </p:nvGrpSpPr>
        <p:grpSpPr>
          <a:xfrm>
            <a:off x="476779" y="5442668"/>
            <a:ext cx="6894982" cy="523220"/>
            <a:chOff x="1689930" y="5656635"/>
            <a:chExt cx="6894982" cy="523220"/>
          </a:xfrm>
        </p:grpSpPr>
        <p:sp>
          <p:nvSpPr>
            <p:cNvPr id="9" name="Arrow: Chevron 2">
              <a:extLst>
                <a:ext uri="{FF2B5EF4-FFF2-40B4-BE49-F238E27FC236}">
                  <a16:creationId xmlns:a16="http://schemas.microsoft.com/office/drawing/2014/main" id="{EEE19673-CDBF-BC21-35CB-3F1D6BB29F70}"/>
                </a:ext>
              </a:extLst>
            </p:cNvPr>
            <p:cNvSpPr/>
            <p:nvPr/>
          </p:nvSpPr>
          <p:spPr>
            <a:xfrm>
              <a:off x="1689930" y="5718544"/>
              <a:ext cx="352338" cy="399403"/>
            </a:xfrm>
            <a:prstGeom prst="chevron">
              <a:avLst/>
            </a:prstGeom>
            <a:solidFill>
              <a:schemeClr val="accent6"/>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Nova Cond" panose="020B0506020202020204" pitchFamily="34" charset="0"/>
              </a:endParaRPr>
            </a:p>
          </p:txBody>
        </p:sp>
        <p:sp>
          <p:nvSpPr>
            <p:cNvPr id="13" name="TextBox 12">
              <a:extLst>
                <a:ext uri="{FF2B5EF4-FFF2-40B4-BE49-F238E27FC236}">
                  <a16:creationId xmlns:a16="http://schemas.microsoft.com/office/drawing/2014/main" id="{04611868-54AB-7CA1-DD4F-D3AA7AC8747B}"/>
                </a:ext>
              </a:extLst>
            </p:cNvPr>
            <p:cNvSpPr txBox="1"/>
            <p:nvPr/>
          </p:nvSpPr>
          <p:spPr>
            <a:xfrm>
              <a:off x="2272469" y="5656635"/>
              <a:ext cx="6312443"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solidFill>
                    <a:schemeClr val="accent6"/>
                  </a:solidFill>
                  <a:latin typeface="Arial Nova Cond" panose="020B0506020202020204" pitchFamily="34" charset="0"/>
                  <a:cs typeface="Arial" panose="020B0604020202020204" pitchFamily="34" charset="0"/>
                </a:rPr>
                <a:t>PROSPECTIVE PARTNERS </a:t>
              </a:r>
              <a:r>
                <a:rPr kumimoji="0" lang="en-US" sz="2800" b="1" i="0" u="none" strike="noStrike" kern="1200" cap="all" spc="0" normalizeH="0" baseline="0" noProof="0" dirty="0">
                  <a:ln>
                    <a:noFill/>
                  </a:ln>
                  <a:solidFill>
                    <a:schemeClr val="accent6"/>
                  </a:solidFill>
                  <a:effectLst/>
                  <a:uLnTx/>
                  <a:uFillTx/>
                  <a:latin typeface="Arial Nova Cond" panose="020B0506020202020204" pitchFamily="34" charset="0"/>
                  <a:cs typeface="Arial" panose="020B0604020202020204" pitchFamily="34" charset="0"/>
                </a:rPr>
                <a:t>METHODOLOGY</a:t>
              </a:r>
            </a:p>
          </p:txBody>
        </p:sp>
      </p:grpSp>
      <p:sp>
        <p:nvSpPr>
          <p:cNvPr id="14" name="Google Shape;87;p15">
            <a:extLst>
              <a:ext uri="{FF2B5EF4-FFF2-40B4-BE49-F238E27FC236}">
                <a16:creationId xmlns:a16="http://schemas.microsoft.com/office/drawing/2014/main" id="{380F69F4-E0E0-278C-722C-7C221120BED8}"/>
              </a:ext>
            </a:extLst>
          </p:cNvPr>
          <p:cNvSpPr txBox="1"/>
          <p:nvPr/>
        </p:nvSpPr>
        <p:spPr>
          <a:xfrm>
            <a:off x="295852" y="245902"/>
            <a:ext cx="7764731" cy="6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cap="all" dirty="0">
                <a:latin typeface="Helvetica Neue"/>
                <a:ea typeface="Helvetica Neue"/>
                <a:cs typeface="Helvetica Neue"/>
                <a:sym typeface="Helvetica Neue"/>
              </a:rPr>
              <a:t>agenda</a:t>
            </a:r>
            <a:endParaRPr sz="2600" b="1" cap="all" dirty="0">
              <a:latin typeface="Helvetica Neue"/>
              <a:ea typeface="Helvetica Neue"/>
              <a:cs typeface="Helvetica Neue"/>
              <a:sym typeface="Helvetica Neue"/>
            </a:endParaRPr>
          </a:p>
        </p:txBody>
      </p:sp>
      <p:sp>
        <p:nvSpPr>
          <p:cNvPr id="10" name="TextBox 9">
            <a:extLst>
              <a:ext uri="{FF2B5EF4-FFF2-40B4-BE49-F238E27FC236}">
                <a16:creationId xmlns:a16="http://schemas.microsoft.com/office/drawing/2014/main" id="{A2D9EF26-620B-8D33-DFD3-967AE0B6A3BE}"/>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145317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pic>
        <p:nvPicPr>
          <p:cNvPr id="2" name="Picture 1" descr="Clemson University, South Carolina">
            <a:extLst>
              <a:ext uri="{FF2B5EF4-FFF2-40B4-BE49-F238E27FC236}">
                <a16:creationId xmlns:a16="http://schemas.microsoft.com/office/drawing/2014/main" id="{103E5278-B3F4-8115-33F9-AA9CD8899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r>
              <a:rPr lang="en-US" sz="2800" b="1" dirty="0">
                <a:latin typeface="Arial Nova" panose="020B0504020202020204" pitchFamily="34" charset="0"/>
              </a:rPr>
              <a:t>EXECUTIVE SUMMARY</a:t>
            </a:r>
          </a:p>
        </p:txBody>
      </p:sp>
      <p:pic>
        <p:nvPicPr>
          <p:cNvPr id="9" name="Picture 2" descr="Security Group, Inc | Complaints | Better Business Bureau® Profile">
            <a:extLst>
              <a:ext uri="{FF2B5EF4-FFF2-40B4-BE49-F238E27FC236}">
                <a16:creationId xmlns:a16="http://schemas.microsoft.com/office/drawing/2014/main" id="{E49A80C5-F0E2-63D4-4381-22F33E8ADC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9586" y="4180932"/>
            <a:ext cx="1206258" cy="7760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risma Health">
            <a:extLst>
              <a:ext uri="{FF2B5EF4-FFF2-40B4-BE49-F238E27FC236}">
                <a16:creationId xmlns:a16="http://schemas.microsoft.com/office/drawing/2014/main" id="{86110B5B-4945-E551-3F84-73E82D0DEB7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9445" b="19146"/>
          <a:stretch/>
        </p:blipFill>
        <p:spPr bwMode="auto">
          <a:xfrm>
            <a:off x="1760861" y="3207212"/>
            <a:ext cx="1263708" cy="77602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File:Michelin-logo-blue@2x.webp">
            <a:extLst>
              <a:ext uri="{FF2B5EF4-FFF2-40B4-BE49-F238E27FC236}">
                <a16:creationId xmlns:a16="http://schemas.microsoft.com/office/drawing/2014/main" id="{1558C9FB-1A1C-21B7-58CB-9662C6D9B5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350" y="2274687"/>
            <a:ext cx="2630730" cy="776026"/>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Rounded Corners 35">
            <a:extLst>
              <a:ext uri="{FF2B5EF4-FFF2-40B4-BE49-F238E27FC236}">
                <a16:creationId xmlns:a16="http://schemas.microsoft.com/office/drawing/2014/main" id="{5355B1D3-E4D7-E1EF-E21F-669B33BC90B8}"/>
              </a:ext>
            </a:extLst>
          </p:cNvPr>
          <p:cNvSpPr/>
          <p:nvPr/>
        </p:nvSpPr>
        <p:spPr>
          <a:xfrm>
            <a:off x="989814" y="1932494"/>
            <a:ext cx="4779390" cy="3553905"/>
          </a:xfrm>
          <a:prstGeom prst="roundRect">
            <a:avLst/>
          </a:prstGeom>
          <a:noFill/>
          <a:ln w="38100">
            <a:solidFill>
              <a:schemeClr val="accent2"/>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60BE80D-B40A-D398-F3B5-02E9D6002E18}"/>
              </a:ext>
            </a:extLst>
          </p:cNvPr>
          <p:cNvSpPr txBox="1"/>
          <p:nvPr/>
        </p:nvSpPr>
        <p:spPr>
          <a:xfrm>
            <a:off x="3737530" y="2304316"/>
            <a:ext cx="1936558" cy="2862322"/>
          </a:xfrm>
          <a:prstGeom prst="rect">
            <a:avLst/>
          </a:prstGeom>
          <a:noFill/>
        </p:spPr>
        <p:txBody>
          <a:bodyPr wrap="square" rtlCol="0">
            <a:spAutoFit/>
          </a:bodyPr>
          <a:lstStyle/>
          <a:p>
            <a:r>
              <a:rPr lang="en-US" dirty="0">
                <a:latin typeface="Arial Nova Cond" panose="020B0506020202020204" pitchFamily="34" charset="0"/>
              </a:rPr>
              <a:t>TOP SPONSORS FOR THE NAMING RIGHTS DEAL OF DEATH VALLEY STADIUM HAVE BEEN DETERMINED THROUGH CLUSTERING TECHNIQUES.</a:t>
            </a:r>
          </a:p>
        </p:txBody>
      </p:sp>
      <p:sp>
        <p:nvSpPr>
          <p:cNvPr id="42" name="Rectangle: Rounded Corners 41">
            <a:extLst>
              <a:ext uri="{FF2B5EF4-FFF2-40B4-BE49-F238E27FC236}">
                <a16:creationId xmlns:a16="http://schemas.microsoft.com/office/drawing/2014/main" id="{054084E0-7AF9-D589-0A2C-E64B2E8E87B2}"/>
              </a:ext>
            </a:extLst>
          </p:cNvPr>
          <p:cNvSpPr/>
          <p:nvPr/>
        </p:nvSpPr>
        <p:spPr>
          <a:xfrm>
            <a:off x="6096000" y="1907210"/>
            <a:ext cx="4779390" cy="3553905"/>
          </a:xfrm>
          <a:prstGeom prst="roundRect">
            <a:avLst/>
          </a:prstGeom>
          <a:noFill/>
          <a:ln w="38100">
            <a:solidFill>
              <a:schemeClr val="accent2"/>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536ACB6D-D531-E1F7-6E12-4C426D394155}"/>
              </a:ext>
            </a:extLst>
          </p:cNvPr>
          <p:cNvSpPr txBox="1"/>
          <p:nvPr/>
        </p:nvSpPr>
        <p:spPr>
          <a:xfrm>
            <a:off x="6209513" y="2304316"/>
            <a:ext cx="4552364" cy="2800767"/>
          </a:xfrm>
          <a:prstGeom prst="rect">
            <a:avLst/>
          </a:prstGeom>
          <a:noFill/>
        </p:spPr>
        <p:txBody>
          <a:bodyPr wrap="square" rtlCol="0">
            <a:spAutoFit/>
          </a:bodyPr>
          <a:lstStyle/>
          <a:p>
            <a:pPr algn="ctr"/>
            <a:r>
              <a:rPr lang="en-US" dirty="0">
                <a:latin typeface="Arial Nova Cond" panose="020B0506020202020204" pitchFamily="34" charset="0"/>
              </a:rPr>
              <a:t>AAV FOR DEATH VALLEY NAMING RIGHTS:</a:t>
            </a:r>
          </a:p>
          <a:p>
            <a:pPr algn="ctr"/>
            <a:endParaRPr lang="en-US" dirty="0">
              <a:latin typeface="Arial Nova Cond" panose="020B0506020202020204" pitchFamily="34" charset="0"/>
            </a:endParaRPr>
          </a:p>
          <a:p>
            <a:pPr algn="ctr"/>
            <a:endParaRPr lang="en-US" dirty="0">
              <a:latin typeface="Arial Nova Cond" panose="020B0506020202020204" pitchFamily="34" charset="0"/>
            </a:endParaRPr>
          </a:p>
          <a:p>
            <a:pPr algn="ctr"/>
            <a:r>
              <a:rPr lang="en-US" sz="3200" b="1" dirty="0">
                <a:solidFill>
                  <a:schemeClr val="accent2"/>
                </a:solidFill>
                <a:latin typeface="Arial Nova Cond" panose="020B0506020202020204" pitchFamily="34" charset="0"/>
              </a:rPr>
              <a:t>$3,100,000</a:t>
            </a:r>
          </a:p>
          <a:p>
            <a:pPr algn="ctr"/>
            <a:endParaRPr lang="en-US" b="1" dirty="0">
              <a:solidFill>
                <a:schemeClr val="accent2"/>
              </a:solidFill>
              <a:latin typeface="Arial Nova Cond" panose="020B0506020202020204" pitchFamily="34" charset="0"/>
            </a:endParaRPr>
          </a:p>
          <a:p>
            <a:pPr algn="ctr"/>
            <a:endParaRPr lang="en-US" b="1" dirty="0">
              <a:solidFill>
                <a:schemeClr val="accent2"/>
              </a:solidFill>
              <a:latin typeface="Arial Nova Cond" panose="020B0506020202020204" pitchFamily="34" charset="0"/>
            </a:endParaRPr>
          </a:p>
          <a:p>
            <a:pPr algn="ctr"/>
            <a:r>
              <a:rPr lang="en-US" dirty="0">
                <a:latin typeface="Arial Nova Cond" panose="020B0506020202020204" pitchFamily="34" charset="0"/>
              </a:rPr>
              <a:t>THE TOTAL WAS ACHIEVED BY USING A COMBINATION OF MACHINE LEARNING MODELS</a:t>
            </a:r>
          </a:p>
        </p:txBody>
      </p:sp>
      <p:cxnSp>
        <p:nvCxnSpPr>
          <p:cNvPr id="46" name="Straight Connector 45">
            <a:extLst>
              <a:ext uri="{FF2B5EF4-FFF2-40B4-BE49-F238E27FC236}">
                <a16:creationId xmlns:a16="http://schemas.microsoft.com/office/drawing/2014/main" id="{7B9AB1F4-D744-D564-C747-93DA589DE450}"/>
              </a:ext>
            </a:extLst>
          </p:cNvPr>
          <p:cNvCxnSpPr>
            <a:cxnSpLocks/>
          </p:cNvCxnSpPr>
          <p:nvPr/>
        </p:nvCxnSpPr>
        <p:spPr>
          <a:xfrm>
            <a:off x="3708080" y="2384981"/>
            <a:ext cx="29450" cy="27201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A78610A-9D91-1D47-5232-57E01980742A}"/>
              </a:ext>
            </a:extLst>
          </p:cNvPr>
          <p:cNvCxnSpPr>
            <a:cxnSpLocks/>
          </p:cNvCxnSpPr>
          <p:nvPr/>
        </p:nvCxnSpPr>
        <p:spPr>
          <a:xfrm flipH="1">
            <a:off x="7236446" y="2978901"/>
            <a:ext cx="23883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478A1A-981F-1495-323E-454F1BE1CA25}"/>
              </a:ext>
            </a:extLst>
          </p:cNvPr>
          <p:cNvCxnSpPr>
            <a:cxnSpLocks/>
          </p:cNvCxnSpPr>
          <p:nvPr/>
        </p:nvCxnSpPr>
        <p:spPr>
          <a:xfrm flipH="1">
            <a:off x="7236446" y="3838166"/>
            <a:ext cx="23883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C40CF37-8AE1-9A8A-75CA-275DB87358D5}"/>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375177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r>
              <a:rPr lang="en-US" sz="2800" b="1" dirty="0">
                <a:latin typeface="Arial Nova" panose="020B0504020202020204" pitchFamily="34" charset="0"/>
              </a:rPr>
              <a:t>CLEMSON TIGERS FOOTBALL</a:t>
            </a:r>
          </a:p>
        </p:txBody>
      </p:sp>
      <p:sp>
        <p:nvSpPr>
          <p:cNvPr id="3" name="TextBox 2">
            <a:extLst>
              <a:ext uri="{FF2B5EF4-FFF2-40B4-BE49-F238E27FC236}">
                <a16:creationId xmlns:a16="http://schemas.microsoft.com/office/drawing/2014/main" id="{5E224372-EAE8-C6C8-B335-A6351F18E9CF}"/>
              </a:ext>
            </a:extLst>
          </p:cNvPr>
          <p:cNvSpPr txBox="1">
            <a:spLocks/>
          </p:cNvSpPr>
          <p:nvPr/>
        </p:nvSpPr>
        <p:spPr>
          <a:xfrm>
            <a:off x="1053463" y="5159852"/>
            <a:ext cx="3184188" cy="938719"/>
          </a:xfrm>
          <a:prstGeom prst="rect">
            <a:avLst/>
          </a:prstGeom>
          <a:noFill/>
        </p:spPr>
        <p:txBody>
          <a:bodyPr wrap="square" rtlCol="0">
            <a:spAutoFit/>
          </a:bodyPr>
          <a:lstStyle/>
          <a:p>
            <a:r>
              <a:rPr lang="en-US" sz="1600" b="1" dirty="0">
                <a:latin typeface="Arial Nova Cond" panose="020B0506020202020204" pitchFamily="34" charset="0"/>
              </a:rPr>
              <a:t>TITLES AND APPEARANCES</a:t>
            </a:r>
          </a:p>
          <a:p>
            <a:endParaRPr lang="en-US" sz="700" dirty="0">
              <a:latin typeface="Arial Nova Cond" panose="020B0506020202020204" pitchFamily="34" charset="0"/>
            </a:endParaRPr>
          </a:p>
          <a:p>
            <a:r>
              <a:rPr lang="en-US" sz="1600" dirty="0">
                <a:latin typeface="Arial Nova Cond" panose="020B0506020202020204" pitchFamily="34" charset="0"/>
              </a:rPr>
              <a:t>Since the implementation of College Football Playoff</a:t>
            </a:r>
          </a:p>
        </p:txBody>
      </p:sp>
      <p:sp>
        <p:nvSpPr>
          <p:cNvPr id="4" name="TextBox 3">
            <a:extLst>
              <a:ext uri="{FF2B5EF4-FFF2-40B4-BE49-F238E27FC236}">
                <a16:creationId xmlns:a16="http://schemas.microsoft.com/office/drawing/2014/main" id="{F378B00D-52C0-BFCD-1D29-24E8485F5C36}"/>
              </a:ext>
            </a:extLst>
          </p:cNvPr>
          <p:cNvSpPr txBox="1">
            <a:spLocks/>
          </p:cNvSpPr>
          <p:nvPr/>
        </p:nvSpPr>
        <p:spPr>
          <a:xfrm>
            <a:off x="1177499" y="3419183"/>
            <a:ext cx="2919101" cy="969496"/>
          </a:xfrm>
          <a:prstGeom prst="rect">
            <a:avLst/>
          </a:prstGeom>
          <a:noFill/>
        </p:spPr>
        <p:txBody>
          <a:bodyPr wrap="square" rtlCol="0">
            <a:spAutoFit/>
          </a:bodyPr>
          <a:lstStyle/>
          <a:p>
            <a:r>
              <a:rPr lang="en-US" sz="1600" b="1" dirty="0">
                <a:latin typeface="Arial Nova Cond" panose="020B0506020202020204" pitchFamily="34" charset="0"/>
              </a:rPr>
              <a:t>VIEWERSHIP</a:t>
            </a:r>
          </a:p>
          <a:p>
            <a:endParaRPr lang="en-US" sz="900" b="1" dirty="0">
              <a:latin typeface="Arial Nova Cond" panose="020B0506020202020204" pitchFamily="34" charset="0"/>
            </a:endParaRPr>
          </a:p>
          <a:p>
            <a:r>
              <a:rPr lang="en-US" sz="1600" dirty="0">
                <a:latin typeface="Arial Nova Cond" panose="020B0506020202020204" pitchFamily="34" charset="0"/>
              </a:rPr>
              <a:t>Viewership average is the highest among other ACC teams</a:t>
            </a:r>
          </a:p>
        </p:txBody>
      </p:sp>
      <p:sp>
        <p:nvSpPr>
          <p:cNvPr id="5" name="TextBox 4">
            <a:extLst>
              <a:ext uri="{FF2B5EF4-FFF2-40B4-BE49-F238E27FC236}">
                <a16:creationId xmlns:a16="http://schemas.microsoft.com/office/drawing/2014/main" id="{30667CFE-D5D9-477F-B6E6-37BB0349D504}"/>
              </a:ext>
            </a:extLst>
          </p:cNvPr>
          <p:cNvSpPr txBox="1">
            <a:spLocks/>
          </p:cNvSpPr>
          <p:nvPr/>
        </p:nvSpPr>
        <p:spPr>
          <a:xfrm>
            <a:off x="1090015" y="1698148"/>
            <a:ext cx="2919101" cy="969496"/>
          </a:xfrm>
          <a:prstGeom prst="rect">
            <a:avLst/>
          </a:prstGeom>
          <a:noFill/>
        </p:spPr>
        <p:txBody>
          <a:bodyPr wrap="square" rtlCol="0">
            <a:spAutoFit/>
          </a:bodyPr>
          <a:lstStyle/>
          <a:p>
            <a:r>
              <a:rPr lang="en-US" sz="1600" b="1" dirty="0">
                <a:latin typeface="Arial Nova Cond" panose="020B0506020202020204" pitchFamily="34" charset="0"/>
              </a:rPr>
              <a:t>RANKINGS</a:t>
            </a:r>
            <a:endParaRPr lang="en-US" sz="900" b="1" dirty="0">
              <a:latin typeface="Arial Nova Cond" panose="020B0506020202020204" pitchFamily="34" charset="0"/>
            </a:endParaRPr>
          </a:p>
          <a:p>
            <a:endParaRPr lang="en-US" sz="900" dirty="0">
              <a:latin typeface="Arial Nova Cond" panose="020B0506020202020204" pitchFamily="34" charset="0"/>
            </a:endParaRPr>
          </a:p>
          <a:p>
            <a:r>
              <a:rPr lang="en-US" sz="1600" dirty="0">
                <a:latin typeface="Arial Nova Cond" panose="020B0506020202020204" pitchFamily="34" charset="0"/>
              </a:rPr>
              <a:t>The Tigers were the highest ranked ACC team 8 times</a:t>
            </a:r>
          </a:p>
        </p:txBody>
      </p:sp>
      <p:graphicFrame>
        <p:nvGraphicFramePr>
          <p:cNvPr id="10" name="Chart 9">
            <a:extLst>
              <a:ext uri="{FF2B5EF4-FFF2-40B4-BE49-F238E27FC236}">
                <a16:creationId xmlns:a16="http://schemas.microsoft.com/office/drawing/2014/main" id="{0836CD07-1E93-C307-61EC-550E71F23BA4}"/>
              </a:ext>
            </a:extLst>
          </p:cNvPr>
          <p:cNvGraphicFramePr/>
          <p:nvPr>
            <p:extLst>
              <p:ext uri="{D42A27DB-BD31-4B8C-83A1-F6EECF244321}">
                <p14:modId xmlns:p14="http://schemas.microsoft.com/office/powerpoint/2010/main" val="2417078147"/>
              </p:ext>
            </p:extLst>
          </p:nvPr>
        </p:nvGraphicFramePr>
        <p:xfrm>
          <a:off x="2541845" y="3166721"/>
          <a:ext cx="8921721" cy="14056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Table 11">
            <a:extLst>
              <a:ext uri="{FF2B5EF4-FFF2-40B4-BE49-F238E27FC236}">
                <a16:creationId xmlns:a16="http://schemas.microsoft.com/office/drawing/2014/main" id="{B950D230-3CFB-E509-EEFF-D81976689FB2}"/>
              </a:ext>
            </a:extLst>
          </p:cNvPr>
          <p:cNvGraphicFramePr>
            <a:graphicFrameLocks noGrp="1"/>
          </p:cNvGraphicFramePr>
          <p:nvPr>
            <p:extLst>
              <p:ext uri="{D42A27DB-BD31-4B8C-83A1-F6EECF244321}">
                <p14:modId xmlns:p14="http://schemas.microsoft.com/office/powerpoint/2010/main" val="1070879989"/>
              </p:ext>
            </p:extLst>
          </p:nvPr>
        </p:nvGraphicFramePr>
        <p:xfrm>
          <a:off x="3949115" y="1741508"/>
          <a:ext cx="7900374" cy="861774"/>
        </p:xfrm>
        <a:graphic>
          <a:graphicData uri="http://schemas.openxmlformats.org/drawingml/2006/table">
            <a:tbl>
              <a:tblPr firstRow="1" firstCol="1" bandRow="1">
                <a:tableStyleId>{21E4AEA4-8DFA-4A89-87EB-49C32662AFE0}</a:tableStyleId>
              </a:tblPr>
              <a:tblGrid>
                <a:gridCol w="1565554">
                  <a:extLst>
                    <a:ext uri="{9D8B030D-6E8A-4147-A177-3AD203B41FA5}">
                      <a16:colId xmlns:a16="http://schemas.microsoft.com/office/drawing/2014/main" val="344922441"/>
                    </a:ext>
                  </a:extLst>
                </a:gridCol>
                <a:gridCol w="633482">
                  <a:extLst>
                    <a:ext uri="{9D8B030D-6E8A-4147-A177-3AD203B41FA5}">
                      <a16:colId xmlns:a16="http://schemas.microsoft.com/office/drawing/2014/main" val="1069287824"/>
                    </a:ext>
                  </a:extLst>
                </a:gridCol>
                <a:gridCol w="633482">
                  <a:extLst>
                    <a:ext uri="{9D8B030D-6E8A-4147-A177-3AD203B41FA5}">
                      <a16:colId xmlns:a16="http://schemas.microsoft.com/office/drawing/2014/main" val="2884360037"/>
                    </a:ext>
                  </a:extLst>
                </a:gridCol>
                <a:gridCol w="633482">
                  <a:extLst>
                    <a:ext uri="{9D8B030D-6E8A-4147-A177-3AD203B41FA5}">
                      <a16:colId xmlns:a16="http://schemas.microsoft.com/office/drawing/2014/main" val="2567110142"/>
                    </a:ext>
                  </a:extLst>
                </a:gridCol>
                <a:gridCol w="633482">
                  <a:extLst>
                    <a:ext uri="{9D8B030D-6E8A-4147-A177-3AD203B41FA5}">
                      <a16:colId xmlns:a16="http://schemas.microsoft.com/office/drawing/2014/main" val="3655716957"/>
                    </a:ext>
                  </a:extLst>
                </a:gridCol>
                <a:gridCol w="633482">
                  <a:extLst>
                    <a:ext uri="{9D8B030D-6E8A-4147-A177-3AD203B41FA5}">
                      <a16:colId xmlns:a16="http://schemas.microsoft.com/office/drawing/2014/main" val="1037442653"/>
                    </a:ext>
                  </a:extLst>
                </a:gridCol>
                <a:gridCol w="633482">
                  <a:extLst>
                    <a:ext uri="{9D8B030D-6E8A-4147-A177-3AD203B41FA5}">
                      <a16:colId xmlns:a16="http://schemas.microsoft.com/office/drawing/2014/main" val="3576322922"/>
                    </a:ext>
                  </a:extLst>
                </a:gridCol>
                <a:gridCol w="633482">
                  <a:extLst>
                    <a:ext uri="{9D8B030D-6E8A-4147-A177-3AD203B41FA5}">
                      <a16:colId xmlns:a16="http://schemas.microsoft.com/office/drawing/2014/main" val="2337770983"/>
                    </a:ext>
                  </a:extLst>
                </a:gridCol>
                <a:gridCol w="633482">
                  <a:extLst>
                    <a:ext uri="{9D8B030D-6E8A-4147-A177-3AD203B41FA5}">
                      <a16:colId xmlns:a16="http://schemas.microsoft.com/office/drawing/2014/main" val="965849647"/>
                    </a:ext>
                  </a:extLst>
                </a:gridCol>
                <a:gridCol w="633482">
                  <a:extLst>
                    <a:ext uri="{9D8B030D-6E8A-4147-A177-3AD203B41FA5}">
                      <a16:colId xmlns:a16="http://schemas.microsoft.com/office/drawing/2014/main" val="1400216444"/>
                    </a:ext>
                  </a:extLst>
                </a:gridCol>
                <a:gridCol w="633482">
                  <a:extLst>
                    <a:ext uri="{9D8B030D-6E8A-4147-A177-3AD203B41FA5}">
                      <a16:colId xmlns:a16="http://schemas.microsoft.com/office/drawing/2014/main" val="4269414106"/>
                    </a:ext>
                  </a:extLst>
                </a:gridCol>
              </a:tblGrid>
              <a:tr h="287258">
                <a:tc>
                  <a:txBody>
                    <a:bodyPr/>
                    <a:lstStyle/>
                    <a:p>
                      <a:pPr algn="ctr" fontAlgn="b"/>
                      <a:r>
                        <a:rPr lang="en-US" sz="1600" b="1" u="none" strike="noStrike" dirty="0">
                          <a:solidFill>
                            <a:schemeClr val="bg1"/>
                          </a:solidFill>
                          <a:effectLst/>
                          <a:latin typeface="Arial Nova Cond" panose="020B0506020202020204" pitchFamily="34" charset="0"/>
                        </a:rPr>
                        <a:t>Year</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600" b="1" u="none" strike="noStrike" dirty="0">
                          <a:solidFill>
                            <a:schemeClr val="bg1"/>
                          </a:solidFill>
                          <a:effectLst/>
                          <a:latin typeface="Arial Nova Cond" panose="020B0506020202020204" pitchFamily="34" charset="0"/>
                        </a:rPr>
                        <a:t>2014</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2015</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2016</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2017</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2018</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2019</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2020</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2021</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2022</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dirty="0">
                          <a:solidFill>
                            <a:schemeClr val="bg1"/>
                          </a:solidFill>
                          <a:effectLst/>
                          <a:latin typeface="Arial Nova Cond" panose="020B0506020202020204" pitchFamily="34" charset="0"/>
                        </a:rPr>
                        <a:t>2023</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9407951"/>
                  </a:ext>
                </a:extLst>
              </a:tr>
              <a:tr h="287258">
                <a:tc>
                  <a:txBody>
                    <a:bodyPr/>
                    <a:lstStyle/>
                    <a:p>
                      <a:pPr algn="l" fontAlgn="b"/>
                      <a:r>
                        <a:rPr lang="en-US" sz="1600" b="1" u="none" strike="noStrike" dirty="0">
                          <a:solidFill>
                            <a:schemeClr val="bg1"/>
                          </a:solidFill>
                          <a:effectLst/>
                          <a:latin typeface="Arial Nova Cond" panose="020B0506020202020204" pitchFamily="34" charset="0"/>
                        </a:rPr>
                        <a:t> Clemson</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600" b="0" u="none" strike="noStrike" dirty="0">
                          <a:solidFill>
                            <a:schemeClr val="tx1"/>
                          </a:solidFill>
                          <a:effectLst/>
                          <a:latin typeface="Arial Nova Cond" panose="020B0506020202020204" pitchFamily="34" charset="0"/>
                        </a:rPr>
                        <a:t>16</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u="none" strike="noStrike" dirty="0">
                          <a:solidFill>
                            <a:schemeClr val="tx1"/>
                          </a:solidFill>
                          <a:effectLst/>
                          <a:latin typeface="Arial Nova Cond" panose="020B0506020202020204" pitchFamily="34" charset="0"/>
                        </a:rPr>
                        <a:t>1</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2</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1</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2</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1</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1</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3</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4</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9</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4308812"/>
                  </a:ext>
                </a:extLst>
              </a:tr>
              <a:tr h="287258">
                <a:tc>
                  <a:txBody>
                    <a:bodyPr/>
                    <a:lstStyle/>
                    <a:p>
                      <a:pPr algn="l" fontAlgn="b"/>
                      <a:r>
                        <a:rPr lang="en-US" sz="1600" b="1" u="none" strike="noStrike" dirty="0">
                          <a:solidFill>
                            <a:schemeClr val="bg1"/>
                          </a:solidFill>
                          <a:effectLst/>
                          <a:latin typeface="Arial Nova Cond" panose="020B0506020202020204" pitchFamily="34" charset="0"/>
                        </a:rPr>
                        <a:t> Highest ACC rank</a:t>
                      </a:r>
                      <a:endParaRPr lang="en-US" sz="1600" b="1" i="0" u="none" strike="noStrike" dirty="0">
                        <a:solidFill>
                          <a:schemeClr val="bg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600" b="0" u="none" strike="noStrike" dirty="0">
                          <a:solidFill>
                            <a:schemeClr val="tx1"/>
                          </a:solidFill>
                          <a:effectLst/>
                          <a:latin typeface="Arial Nova Cond" panose="020B0506020202020204" pitchFamily="34" charset="0"/>
                        </a:rPr>
                        <a:t>1</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600" b="0" u="none" strike="noStrike">
                          <a:solidFill>
                            <a:schemeClr val="tx1"/>
                          </a:solidFill>
                          <a:effectLst/>
                          <a:latin typeface="Arial Nova Cond" panose="020B0506020202020204" pitchFamily="34" charset="0"/>
                        </a:rPr>
                        <a:t>1</a:t>
                      </a:r>
                      <a:endParaRPr lang="en-US" sz="1600" b="0" i="0" u="none" strike="noStrike">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2</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1</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2</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1</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1</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3</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4</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9751B"/>
                    </a:solidFill>
                  </a:tcPr>
                </a:tc>
                <a:tc>
                  <a:txBody>
                    <a:bodyPr/>
                    <a:lstStyle/>
                    <a:p>
                      <a:pPr algn="ctr" fontAlgn="b"/>
                      <a:r>
                        <a:rPr lang="en-US" sz="1600" b="0" u="none" strike="noStrike" dirty="0">
                          <a:solidFill>
                            <a:schemeClr val="tx1"/>
                          </a:solidFill>
                          <a:effectLst/>
                          <a:latin typeface="Arial Nova Cond" panose="020B0506020202020204" pitchFamily="34" charset="0"/>
                        </a:rPr>
                        <a:t>3</a:t>
                      </a:r>
                      <a:endParaRPr lang="en-US" sz="1600" b="0" i="0" u="none" strike="noStrike" dirty="0">
                        <a:solidFill>
                          <a:schemeClr val="tx1"/>
                        </a:solidFill>
                        <a:effectLst/>
                        <a:latin typeface="Arial Nova Cond" panose="020B0506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1986569"/>
                  </a:ext>
                </a:extLst>
              </a:tr>
            </a:tbl>
          </a:graphicData>
        </a:graphic>
      </p:graphicFrame>
      <p:sp>
        <p:nvSpPr>
          <p:cNvPr id="13" name="TextBox 12">
            <a:extLst>
              <a:ext uri="{FF2B5EF4-FFF2-40B4-BE49-F238E27FC236}">
                <a16:creationId xmlns:a16="http://schemas.microsoft.com/office/drawing/2014/main" id="{353E28D8-8FA0-7F86-BA62-667030664E1C}"/>
              </a:ext>
            </a:extLst>
          </p:cNvPr>
          <p:cNvSpPr txBox="1">
            <a:spLocks/>
          </p:cNvSpPr>
          <p:nvPr/>
        </p:nvSpPr>
        <p:spPr>
          <a:xfrm>
            <a:off x="9597402" y="3301755"/>
            <a:ext cx="285880" cy="338554"/>
          </a:xfrm>
          <a:prstGeom prst="rect">
            <a:avLst/>
          </a:prstGeom>
          <a:noFill/>
        </p:spPr>
        <p:txBody>
          <a:bodyPr wrap="square" rtlCol="0" anchor="ctr">
            <a:spAutoFit/>
          </a:bodyPr>
          <a:lstStyle/>
          <a:p>
            <a:pPr algn="ctr"/>
            <a:r>
              <a:rPr lang="en-US" sz="1600" b="1" dirty="0">
                <a:latin typeface="Arial Nova Cond" panose="020B0506020202020204" pitchFamily="34" charset="0"/>
              </a:rPr>
              <a:t>M</a:t>
            </a:r>
          </a:p>
        </p:txBody>
      </p:sp>
      <p:sp>
        <p:nvSpPr>
          <p:cNvPr id="15" name="TextBox 14">
            <a:extLst>
              <a:ext uri="{FF2B5EF4-FFF2-40B4-BE49-F238E27FC236}">
                <a16:creationId xmlns:a16="http://schemas.microsoft.com/office/drawing/2014/main" id="{1962DE7B-64D3-0383-CDF8-85686D74DB1F}"/>
              </a:ext>
            </a:extLst>
          </p:cNvPr>
          <p:cNvSpPr txBox="1">
            <a:spLocks/>
          </p:cNvSpPr>
          <p:nvPr/>
        </p:nvSpPr>
        <p:spPr>
          <a:xfrm>
            <a:off x="9764960" y="3735643"/>
            <a:ext cx="285880" cy="338554"/>
          </a:xfrm>
          <a:prstGeom prst="rect">
            <a:avLst/>
          </a:prstGeom>
          <a:noFill/>
        </p:spPr>
        <p:txBody>
          <a:bodyPr wrap="square" rtlCol="0" anchor="ctr">
            <a:spAutoFit/>
          </a:bodyPr>
          <a:lstStyle/>
          <a:p>
            <a:pPr algn="ctr"/>
            <a:r>
              <a:rPr lang="en-US" sz="1600" b="1" dirty="0">
                <a:latin typeface="Arial Nova Cond" panose="020B0506020202020204" pitchFamily="34" charset="0"/>
              </a:rPr>
              <a:t>M</a:t>
            </a:r>
          </a:p>
        </p:txBody>
      </p:sp>
      <p:sp>
        <p:nvSpPr>
          <p:cNvPr id="17" name="TextBox 16">
            <a:extLst>
              <a:ext uri="{FF2B5EF4-FFF2-40B4-BE49-F238E27FC236}">
                <a16:creationId xmlns:a16="http://schemas.microsoft.com/office/drawing/2014/main" id="{9271B70A-9CD3-ACDE-C5A3-037184C4EA1D}"/>
              </a:ext>
            </a:extLst>
          </p:cNvPr>
          <p:cNvSpPr txBox="1">
            <a:spLocks/>
          </p:cNvSpPr>
          <p:nvPr/>
        </p:nvSpPr>
        <p:spPr>
          <a:xfrm>
            <a:off x="11102922" y="4180717"/>
            <a:ext cx="285880" cy="338554"/>
          </a:xfrm>
          <a:prstGeom prst="rect">
            <a:avLst/>
          </a:prstGeom>
          <a:noFill/>
        </p:spPr>
        <p:txBody>
          <a:bodyPr wrap="square" rtlCol="0" anchor="ctr">
            <a:spAutoFit/>
          </a:bodyPr>
          <a:lstStyle/>
          <a:p>
            <a:pPr algn="ctr"/>
            <a:r>
              <a:rPr lang="en-US" sz="1600" b="1" dirty="0">
                <a:latin typeface="Arial Nova Cond" panose="020B0506020202020204" pitchFamily="34" charset="0"/>
              </a:rPr>
              <a:t>M</a:t>
            </a:r>
          </a:p>
        </p:txBody>
      </p:sp>
      <p:sp>
        <p:nvSpPr>
          <p:cNvPr id="23" name="TextBox 22">
            <a:extLst>
              <a:ext uri="{FF2B5EF4-FFF2-40B4-BE49-F238E27FC236}">
                <a16:creationId xmlns:a16="http://schemas.microsoft.com/office/drawing/2014/main" id="{BEE47757-7A62-F06B-BA75-47B536808A22}"/>
              </a:ext>
            </a:extLst>
          </p:cNvPr>
          <p:cNvSpPr txBox="1">
            <a:spLocks/>
          </p:cNvSpPr>
          <p:nvPr/>
        </p:nvSpPr>
        <p:spPr>
          <a:xfrm>
            <a:off x="4584720" y="4910696"/>
            <a:ext cx="3184188" cy="338554"/>
          </a:xfrm>
          <a:prstGeom prst="rect">
            <a:avLst/>
          </a:prstGeom>
          <a:noFill/>
        </p:spPr>
        <p:txBody>
          <a:bodyPr wrap="square" rtlCol="0">
            <a:spAutoFit/>
          </a:bodyPr>
          <a:lstStyle/>
          <a:p>
            <a:pPr algn="ctr"/>
            <a:r>
              <a:rPr lang="en-US" sz="1600" b="1" dirty="0">
                <a:latin typeface="Arial Nova Cond" panose="020B0506020202020204" pitchFamily="34" charset="0"/>
              </a:rPr>
              <a:t>Conference Championship Games</a:t>
            </a:r>
            <a:endParaRPr lang="en-US" sz="1600" dirty="0">
              <a:latin typeface="Arial Nova Cond" panose="020B0506020202020204" pitchFamily="34" charset="0"/>
            </a:endParaRPr>
          </a:p>
        </p:txBody>
      </p:sp>
      <p:sp>
        <p:nvSpPr>
          <p:cNvPr id="24" name="TextBox 23">
            <a:extLst>
              <a:ext uri="{FF2B5EF4-FFF2-40B4-BE49-F238E27FC236}">
                <a16:creationId xmlns:a16="http://schemas.microsoft.com/office/drawing/2014/main" id="{1009F6DF-E990-8806-E07F-54BDB54C5C00}"/>
              </a:ext>
            </a:extLst>
          </p:cNvPr>
          <p:cNvSpPr txBox="1">
            <a:spLocks/>
          </p:cNvSpPr>
          <p:nvPr/>
        </p:nvSpPr>
        <p:spPr>
          <a:xfrm>
            <a:off x="5175979" y="5208809"/>
            <a:ext cx="893390" cy="1077218"/>
          </a:xfrm>
          <a:prstGeom prst="rect">
            <a:avLst/>
          </a:prstGeom>
          <a:noFill/>
        </p:spPr>
        <p:txBody>
          <a:bodyPr wrap="square" rtlCol="0">
            <a:spAutoFit/>
          </a:bodyPr>
          <a:lstStyle/>
          <a:p>
            <a:pPr algn="ctr"/>
            <a:r>
              <a:rPr lang="en-US" sz="4800" dirty="0">
                <a:solidFill>
                  <a:srgbClr val="F56600"/>
                </a:solidFill>
                <a:latin typeface="Arial Nova Cond" panose="020B0506020202020204" pitchFamily="34" charset="0"/>
              </a:rPr>
              <a:t>7</a:t>
            </a:r>
            <a:endParaRPr lang="en-US" sz="1400" dirty="0">
              <a:solidFill>
                <a:srgbClr val="F56600"/>
              </a:solidFill>
              <a:latin typeface="Arial Nova Cond" panose="020B0506020202020204" pitchFamily="34" charset="0"/>
            </a:endParaRPr>
          </a:p>
          <a:p>
            <a:pPr algn="ctr"/>
            <a:r>
              <a:rPr lang="en-US" sz="1600" dirty="0">
                <a:latin typeface="Arial Nova Cond" panose="020B0506020202020204" pitchFamily="34" charset="0"/>
              </a:rPr>
              <a:t>Played</a:t>
            </a:r>
            <a:endParaRPr lang="en-US" dirty="0">
              <a:latin typeface="Arial Nova Cond" panose="020B0506020202020204" pitchFamily="34" charset="0"/>
            </a:endParaRPr>
          </a:p>
        </p:txBody>
      </p:sp>
      <p:sp>
        <p:nvSpPr>
          <p:cNvPr id="26" name="TextBox 25">
            <a:extLst>
              <a:ext uri="{FF2B5EF4-FFF2-40B4-BE49-F238E27FC236}">
                <a16:creationId xmlns:a16="http://schemas.microsoft.com/office/drawing/2014/main" id="{87F88E31-6EC8-047E-DEC1-3850838BD585}"/>
              </a:ext>
            </a:extLst>
          </p:cNvPr>
          <p:cNvSpPr txBox="1">
            <a:spLocks/>
          </p:cNvSpPr>
          <p:nvPr/>
        </p:nvSpPr>
        <p:spPr>
          <a:xfrm>
            <a:off x="6416438" y="5198748"/>
            <a:ext cx="893390" cy="1077218"/>
          </a:xfrm>
          <a:prstGeom prst="rect">
            <a:avLst/>
          </a:prstGeom>
          <a:noFill/>
        </p:spPr>
        <p:txBody>
          <a:bodyPr wrap="square" rtlCol="0">
            <a:spAutoFit/>
          </a:bodyPr>
          <a:lstStyle/>
          <a:p>
            <a:pPr algn="ctr"/>
            <a:r>
              <a:rPr lang="en-US" sz="4800" dirty="0">
                <a:solidFill>
                  <a:srgbClr val="773BDA"/>
                </a:solidFill>
                <a:latin typeface="Arial Nova Cond" panose="020B0506020202020204" pitchFamily="34" charset="0"/>
              </a:rPr>
              <a:t>7</a:t>
            </a:r>
            <a:endParaRPr lang="en-US" sz="1400" dirty="0">
              <a:solidFill>
                <a:srgbClr val="773BDA"/>
              </a:solidFill>
              <a:latin typeface="Arial Nova Cond" panose="020B0506020202020204" pitchFamily="34" charset="0"/>
            </a:endParaRPr>
          </a:p>
          <a:p>
            <a:pPr algn="ctr"/>
            <a:r>
              <a:rPr lang="en-US" sz="1600" dirty="0">
                <a:latin typeface="Arial Nova Cond" panose="020B0506020202020204" pitchFamily="34" charset="0"/>
              </a:rPr>
              <a:t>Won</a:t>
            </a:r>
            <a:endParaRPr lang="en-US" dirty="0">
              <a:latin typeface="Arial Nova Cond" panose="020B0506020202020204" pitchFamily="34" charset="0"/>
            </a:endParaRPr>
          </a:p>
        </p:txBody>
      </p:sp>
      <p:sp>
        <p:nvSpPr>
          <p:cNvPr id="27" name="TextBox 26">
            <a:extLst>
              <a:ext uri="{FF2B5EF4-FFF2-40B4-BE49-F238E27FC236}">
                <a16:creationId xmlns:a16="http://schemas.microsoft.com/office/drawing/2014/main" id="{12A702AA-83A4-F380-DB2C-F18A97293256}"/>
              </a:ext>
            </a:extLst>
          </p:cNvPr>
          <p:cNvSpPr txBox="1">
            <a:spLocks/>
          </p:cNvSpPr>
          <p:nvPr/>
        </p:nvSpPr>
        <p:spPr>
          <a:xfrm>
            <a:off x="8115977" y="4910696"/>
            <a:ext cx="3184188" cy="338554"/>
          </a:xfrm>
          <a:prstGeom prst="rect">
            <a:avLst/>
          </a:prstGeom>
          <a:noFill/>
        </p:spPr>
        <p:txBody>
          <a:bodyPr wrap="square" rtlCol="0">
            <a:spAutoFit/>
          </a:bodyPr>
          <a:lstStyle/>
          <a:p>
            <a:pPr algn="ctr"/>
            <a:r>
              <a:rPr lang="en-US" sz="1600" b="1" dirty="0">
                <a:latin typeface="Arial Nova Cond" panose="020B0506020202020204" pitchFamily="34" charset="0"/>
              </a:rPr>
              <a:t>National Championship Games</a:t>
            </a:r>
            <a:endParaRPr lang="en-US" sz="1600" dirty="0">
              <a:latin typeface="Arial Nova Cond" panose="020B0506020202020204" pitchFamily="34" charset="0"/>
            </a:endParaRPr>
          </a:p>
        </p:txBody>
      </p:sp>
      <p:sp>
        <p:nvSpPr>
          <p:cNvPr id="28" name="TextBox 27">
            <a:extLst>
              <a:ext uri="{FF2B5EF4-FFF2-40B4-BE49-F238E27FC236}">
                <a16:creationId xmlns:a16="http://schemas.microsoft.com/office/drawing/2014/main" id="{E63CE367-CDAF-E255-14BA-AC373643502E}"/>
              </a:ext>
            </a:extLst>
          </p:cNvPr>
          <p:cNvSpPr txBox="1">
            <a:spLocks/>
          </p:cNvSpPr>
          <p:nvPr/>
        </p:nvSpPr>
        <p:spPr>
          <a:xfrm>
            <a:off x="8655368" y="5213484"/>
            <a:ext cx="893390" cy="1077218"/>
          </a:xfrm>
          <a:prstGeom prst="rect">
            <a:avLst/>
          </a:prstGeom>
          <a:noFill/>
        </p:spPr>
        <p:txBody>
          <a:bodyPr wrap="square" rtlCol="0">
            <a:spAutoFit/>
          </a:bodyPr>
          <a:lstStyle/>
          <a:p>
            <a:pPr algn="ctr"/>
            <a:r>
              <a:rPr lang="en-US" sz="4800" dirty="0">
                <a:solidFill>
                  <a:srgbClr val="F56600"/>
                </a:solidFill>
                <a:latin typeface="Arial Nova Cond" panose="020B0506020202020204" pitchFamily="34" charset="0"/>
              </a:rPr>
              <a:t>4</a:t>
            </a:r>
            <a:endParaRPr lang="en-US" sz="1400" dirty="0">
              <a:solidFill>
                <a:srgbClr val="F56600"/>
              </a:solidFill>
              <a:latin typeface="Arial Nova Cond" panose="020B0506020202020204" pitchFamily="34" charset="0"/>
            </a:endParaRPr>
          </a:p>
          <a:p>
            <a:pPr algn="ctr"/>
            <a:r>
              <a:rPr lang="en-US" sz="1600" dirty="0">
                <a:latin typeface="Arial Nova Cond" panose="020B0506020202020204" pitchFamily="34" charset="0"/>
              </a:rPr>
              <a:t>Played</a:t>
            </a:r>
            <a:endParaRPr lang="en-US" dirty="0">
              <a:latin typeface="Arial Nova Cond" panose="020B0506020202020204" pitchFamily="34" charset="0"/>
            </a:endParaRPr>
          </a:p>
        </p:txBody>
      </p:sp>
      <p:sp>
        <p:nvSpPr>
          <p:cNvPr id="29" name="TextBox 28">
            <a:extLst>
              <a:ext uri="{FF2B5EF4-FFF2-40B4-BE49-F238E27FC236}">
                <a16:creationId xmlns:a16="http://schemas.microsoft.com/office/drawing/2014/main" id="{FBADF06A-952A-CB0A-A517-479CC3E2E1B4}"/>
              </a:ext>
            </a:extLst>
          </p:cNvPr>
          <p:cNvSpPr txBox="1">
            <a:spLocks/>
          </p:cNvSpPr>
          <p:nvPr/>
        </p:nvSpPr>
        <p:spPr>
          <a:xfrm>
            <a:off x="9851011" y="5227104"/>
            <a:ext cx="893390" cy="1077218"/>
          </a:xfrm>
          <a:prstGeom prst="rect">
            <a:avLst/>
          </a:prstGeom>
          <a:noFill/>
        </p:spPr>
        <p:txBody>
          <a:bodyPr wrap="square" rtlCol="0">
            <a:spAutoFit/>
          </a:bodyPr>
          <a:lstStyle/>
          <a:p>
            <a:pPr algn="ctr"/>
            <a:r>
              <a:rPr lang="en-US" sz="4800" dirty="0">
                <a:solidFill>
                  <a:srgbClr val="773BDA"/>
                </a:solidFill>
                <a:latin typeface="Arial Nova Cond" panose="020B0506020202020204" pitchFamily="34" charset="0"/>
              </a:rPr>
              <a:t>2</a:t>
            </a:r>
            <a:endParaRPr lang="en-US" sz="1400" dirty="0">
              <a:solidFill>
                <a:srgbClr val="773BDA"/>
              </a:solidFill>
              <a:latin typeface="Arial Nova Cond" panose="020B0506020202020204" pitchFamily="34" charset="0"/>
            </a:endParaRPr>
          </a:p>
          <a:p>
            <a:pPr algn="ctr"/>
            <a:r>
              <a:rPr lang="en-US" sz="1600" dirty="0">
                <a:latin typeface="Arial Nova Cond" panose="020B0506020202020204" pitchFamily="34" charset="0"/>
              </a:rPr>
              <a:t>Won</a:t>
            </a:r>
            <a:endParaRPr lang="en-US" dirty="0">
              <a:latin typeface="Arial Nova Cond" panose="020B0506020202020204" pitchFamily="34" charset="0"/>
            </a:endParaRPr>
          </a:p>
        </p:txBody>
      </p:sp>
      <p:sp>
        <p:nvSpPr>
          <p:cNvPr id="30" name="Rectangle: Rounded Corners 29">
            <a:extLst>
              <a:ext uri="{FF2B5EF4-FFF2-40B4-BE49-F238E27FC236}">
                <a16:creationId xmlns:a16="http://schemas.microsoft.com/office/drawing/2014/main" id="{073C777C-8008-82BE-5237-83DE7BCA5096}"/>
              </a:ext>
            </a:extLst>
          </p:cNvPr>
          <p:cNvSpPr/>
          <p:nvPr/>
        </p:nvSpPr>
        <p:spPr>
          <a:xfrm>
            <a:off x="203058" y="1432874"/>
            <a:ext cx="11785884" cy="1490925"/>
          </a:xfrm>
          <a:prstGeom prst="roundRect">
            <a:avLst/>
          </a:prstGeom>
          <a:noFill/>
          <a:ln>
            <a:solidFill>
              <a:srgbClr val="773BDA"/>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3737DD0-EDBA-4B25-77A9-B33B5F275442}"/>
              </a:ext>
            </a:extLst>
          </p:cNvPr>
          <p:cNvSpPr/>
          <p:nvPr/>
        </p:nvSpPr>
        <p:spPr>
          <a:xfrm>
            <a:off x="203057" y="3158469"/>
            <a:ext cx="11785884" cy="1490925"/>
          </a:xfrm>
          <a:prstGeom prst="roundRect">
            <a:avLst/>
          </a:prstGeom>
          <a:noFill/>
          <a:ln>
            <a:solidFill>
              <a:srgbClr val="773BDA"/>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D1E63375-93C2-0806-3002-DF472DAC4821}"/>
              </a:ext>
            </a:extLst>
          </p:cNvPr>
          <p:cNvSpPr/>
          <p:nvPr/>
        </p:nvSpPr>
        <p:spPr>
          <a:xfrm>
            <a:off x="203057" y="4883583"/>
            <a:ext cx="11785884" cy="1490925"/>
          </a:xfrm>
          <a:prstGeom prst="roundRect">
            <a:avLst/>
          </a:prstGeom>
          <a:noFill/>
          <a:ln>
            <a:solidFill>
              <a:srgbClr val="773BDA"/>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lemson Tigers football - Wikipedia">
            <a:extLst>
              <a:ext uri="{FF2B5EF4-FFF2-40B4-BE49-F238E27FC236}">
                <a16:creationId xmlns:a16="http://schemas.microsoft.com/office/drawing/2014/main" id="{29C06AD3-8B2E-793B-CCCA-8A318C184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6281" y="4156207"/>
            <a:ext cx="393510" cy="3760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A5F3331B-2322-326E-F471-9BF347AEC4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3425" y="3831596"/>
            <a:ext cx="728434" cy="2145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ational Collegiate Athletic Association - Wikipedia">
            <a:extLst>
              <a:ext uri="{FF2B5EF4-FFF2-40B4-BE49-F238E27FC236}">
                <a16:creationId xmlns:a16="http://schemas.microsoft.com/office/drawing/2014/main" id="{F7560AEB-C345-9B82-0293-9474AD9FC0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6281" y="3266311"/>
            <a:ext cx="438370" cy="43837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Priorities with solid fill">
            <a:extLst>
              <a:ext uri="{FF2B5EF4-FFF2-40B4-BE49-F238E27FC236}">
                <a16:creationId xmlns:a16="http://schemas.microsoft.com/office/drawing/2014/main" id="{9C915121-F4E9-0E42-EA82-0202AF2E20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0694" y="1868310"/>
            <a:ext cx="629171" cy="629171"/>
          </a:xfrm>
          <a:prstGeom prst="rect">
            <a:avLst/>
          </a:prstGeom>
        </p:spPr>
      </p:pic>
      <p:pic>
        <p:nvPicPr>
          <p:cNvPr id="16" name="Graphic 15" descr="Theatre outline">
            <a:extLst>
              <a:ext uri="{FF2B5EF4-FFF2-40B4-BE49-F238E27FC236}">
                <a16:creationId xmlns:a16="http://schemas.microsoft.com/office/drawing/2014/main" id="{3A75988F-413A-D9BD-0E5C-9909197A723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3832" y="3620004"/>
            <a:ext cx="615196" cy="615196"/>
          </a:xfrm>
          <a:prstGeom prst="rect">
            <a:avLst/>
          </a:prstGeom>
        </p:spPr>
      </p:pic>
      <p:pic>
        <p:nvPicPr>
          <p:cNvPr id="25" name="Graphic 24" descr="Trophy outline">
            <a:extLst>
              <a:ext uri="{FF2B5EF4-FFF2-40B4-BE49-F238E27FC236}">
                <a16:creationId xmlns:a16="http://schemas.microsoft.com/office/drawing/2014/main" id="{67F078F5-B941-F993-55D1-8EE2DC6F40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3832" y="5303919"/>
            <a:ext cx="650252" cy="650252"/>
          </a:xfrm>
          <a:prstGeom prst="rect">
            <a:avLst/>
          </a:prstGeom>
        </p:spPr>
      </p:pic>
      <p:sp>
        <p:nvSpPr>
          <p:cNvPr id="34" name="TextBox 33">
            <a:extLst>
              <a:ext uri="{FF2B5EF4-FFF2-40B4-BE49-F238E27FC236}">
                <a16:creationId xmlns:a16="http://schemas.microsoft.com/office/drawing/2014/main" id="{4F20A8E7-B111-D41F-8780-823BF03F9BEA}"/>
              </a:ext>
            </a:extLst>
          </p:cNvPr>
          <p:cNvSpPr txBox="1">
            <a:spLocks/>
          </p:cNvSpPr>
          <p:nvPr/>
        </p:nvSpPr>
        <p:spPr>
          <a:xfrm>
            <a:off x="615280" y="1043484"/>
            <a:ext cx="6276999" cy="369332"/>
          </a:xfrm>
          <a:prstGeom prst="rect">
            <a:avLst/>
          </a:prstGeom>
          <a:noFill/>
        </p:spPr>
        <p:txBody>
          <a:bodyPr wrap="square" rtlCol="0">
            <a:spAutoFit/>
          </a:bodyPr>
          <a:lstStyle/>
          <a:p>
            <a:r>
              <a:rPr lang="en-US" b="1" dirty="0">
                <a:latin typeface="Arial Nova Cond" panose="020B0506020202020204" pitchFamily="34" charset="0"/>
              </a:rPr>
              <a:t>NUMBERS OF THE LAST DECADE</a:t>
            </a:r>
          </a:p>
        </p:txBody>
      </p:sp>
      <p:pic>
        <p:nvPicPr>
          <p:cNvPr id="6" name="Picture 5" descr="Clemson University, South Carolina">
            <a:extLst>
              <a:ext uri="{FF2B5EF4-FFF2-40B4-BE49-F238E27FC236}">
                <a16:creationId xmlns:a16="http://schemas.microsoft.com/office/drawing/2014/main" id="{EDA2B0DE-48A8-8127-6972-8A72027C00C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A3C404-3BB7-10DF-BB32-6837D88CC312}"/>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982773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0B17C-1139-0113-1AC2-79B783C5461B}"/>
            </a:ext>
          </a:extLst>
        </p:cNvPr>
        <p:cNvGrpSpPr/>
        <p:nvPr/>
      </p:nvGrpSpPr>
      <p:grpSpPr>
        <a:xfrm>
          <a:off x="0" y="0"/>
          <a:ext cx="0" cy="0"/>
          <a:chOff x="0" y="0"/>
          <a:chExt cx="0" cy="0"/>
        </a:xfrm>
      </p:grpSpPr>
      <p:pic>
        <p:nvPicPr>
          <p:cNvPr id="15362" name="Picture 2" descr="Dabo Swinney">
            <a:extLst>
              <a:ext uri="{FF2B5EF4-FFF2-40B4-BE49-F238E27FC236}">
                <a16:creationId xmlns:a16="http://schemas.microsoft.com/office/drawing/2014/main" id="{F8B0EF78-323B-8DA6-921A-750E993AD7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067"/>
          <a:stretch/>
        </p:blipFill>
        <p:spPr bwMode="auto">
          <a:xfrm>
            <a:off x="3037825" y="-14542"/>
            <a:ext cx="9166876" cy="6858000"/>
          </a:xfrm>
          <a:prstGeom prst="rect">
            <a:avLst/>
          </a:prstGeom>
          <a:noFill/>
          <a:extLst>
            <a:ext uri="{909E8E84-426E-40DD-AFC4-6F175D3DCCD1}">
              <a14:hiddenFill xmlns:a14="http://schemas.microsoft.com/office/drawing/2010/main">
                <a:solidFill>
                  <a:srgbClr val="FFFFFF"/>
                </a:solidFill>
              </a14:hiddenFill>
            </a:ext>
          </a:extLst>
        </p:spPr>
      </p:pic>
      <p:sp>
        <p:nvSpPr>
          <p:cNvPr id="563" name="Rectangle 6">
            <a:extLst>
              <a:ext uri="{FF2B5EF4-FFF2-40B4-BE49-F238E27FC236}">
                <a16:creationId xmlns:a16="http://schemas.microsoft.com/office/drawing/2014/main" id="{C45E5E09-6540-A675-0E49-15AA87E923FF}"/>
              </a:ext>
            </a:extLst>
          </p:cNvPr>
          <p:cNvSpPr/>
          <p:nvPr/>
        </p:nvSpPr>
        <p:spPr>
          <a:xfrm>
            <a:off x="5309916" y="-14544"/>
            <a:ext cx="6858000" cy="6858001"/>
          </a:xfrm>
          <a:prstGeom prst="rect">
            <a:avLst/>
          </a:prstGeom>
          <a:solidFill>
            <a:srgbClr val="0D0D0D">
              <a:alpha val="35000"/>
            </a:srgbClr>
          </a:solidFill>
          <a:ln w="12700">
            <a:miter lim="400000"/>
          </a:ln>
        </p:spPr>
        <p:txBody>
          <a:bodyPr lIns="45719" rIns="45719" anchor="ct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564" name="Picture 25" descr="Picture 25">
            <a:extLst>
              <a:ext uri="{FF2B5EF4-FFF2-40B4-BE49-F238E27FC236}">
                <a16:creationId xmlns:a16="http://schemas.microsoft.com/office/drawing/2014/main" id="{AADBBEC2-DF85-0DA2-722F-91A8C62C1473}"/>
              </a:ext>
            </a:extLst>
          </p:cNvPr>
          <p:cNvPicPr>
            <a:picLocks noChangeAspect="1"/>
          </p:cNvPicPr>
          <p:nvPr/>
        </p:nvPicPr>
        <p:blipFill>
          <a:blip r:embed="rId3"/>
          <a:stretch>
            <a:fillRect/>
          </a:stretch>
        </p:blipFill>
        <p:spPr>
          <a:xfrm>
            <a:off x="8807519" y="1"/>
            <a:ext cx="3397181" cy="6781801"/>
          </a:xfrm>
          <a:prstGeom prst="rect">
            <a:avLst/>
          </a:prstGeom>
          <a:ln w="12700">
            <a:miter lim="400000"/>
          </a:ln>
        </p:spPr>
      </p:pic>
      <p:sp>
        <p:nvSpPr>
          <p:cNvPr id="565" name="Triangle">
            <a:extLst>
              <a:ext uri="{FF2B5EF4-FFF2-40B4-BE49-F238E27FC236}">
                <a16:creationId xmlns:a16="http://schemas.microsoft.com/office/drawing/2014/main" id="{136B8034-8D21-C493-C424-EF8B01EEF705}"/>
              </a:ext>
            </a:extLst>
          </p:cNvPr>
          <p:cNvSpPr/>
          <p:nvPr/>
        </p:nvSpPr>
        <p:spPr>
          <a:xfrm>
            <a:off x="10145414" y="2712541"/>
            <a:ext cx="2048720" cy="407298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000000"/>
          </a:solidFill>
          <a:ln w="12700">
            <a:miter lim="400000"/>
          </a:ln>
        </p:spPr>
        <p:txBody>
          <a:bodyPr lIns="45719" rIns="4571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6" name="Shape">
            <a:extLst>
              <a:ext uri="{FF2B5EF4-FFF2-40B4-BE49-F238E27FC236}">
                <a16:creationId xmlns:a16="http://schemas.microsoft.com/office/drawing/2014/main" id="{3A9CC283-2DFC-43B3-51AD-7BA3899FA7BA}"/>
              </a:ext>
            </a:extLst>
          </p:cNvPr>
          <p:cNvSpPr/>
          <p:nvPr/>
        </p:nvSpPr>
        <p:spPr>
          <a:xfrm>
            <a:off x="1351058" y="-29086"/>
            <a:ext cx="7384409"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65"/>
                </a:moveTo>
                <a:lnTo>
                  <a:pt x="11603" y="21600"/>
                </a:lnTo>
                <a:lnTo>
                  <a:pt x="0" y="21600"/>
                </a:lnTo>
                <a:lnTo>
                  <a:pt x="0" y="0"/>
                </a:lnTo>
                <a:lnTo>
                  <a:pt x="21600" y="65"/>
                </a:lnTo>
                <a:close/>
              </a:path>
            </a:pathLst>
          </a:custGeom>
          <a:solidFill>
            <a:srgbClr val="FFFFFF"/>
          </a:solidFill>
          <a:ln w="12700">
            <a:miter lim="400000"/>
          </a:ln>
        </p:spPr>
        <p:txBody>
          <a:bodyPr lIns="45719" rIns="4571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9" name="TextBox 1">
            <a:extLst>
              <a:ext uri="{FF2B5EF4-FFF2-40B4-BE49-F238E27FC236}">
                <a16:creationId xmlns:a16="http://schemas.microsoft.com/office/drawing/2014/main" id="{7239F7E4-B675-746B-772B-B09FA0941D30}"/>
              </a:ext>
            </a:extLst>
          </p:cNvPr>
          <p:cNvSpPr txBox="1"/>
          <p:nvPr/>
        </p:nvSpPr>
        <p:spPr>
          <a:xfrm>
            <a:off x="607277" y="3167390"/>
            <a:ext cx="4501525"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800" cap="all">
                <a:latin typeface="FreightSans Pro Semibold"/>
                <a:ea typeface="FreightSans Pro Semibold"/>
                <a:cs typeface="FreightSans Pro Semibold"/>
                <a:sym typeface="FreightSans Pro Semi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Arial Nova" panose="020B0504020202020204" pitchFamily="34" charset="0"/>
              </a:rPr>
              <a:t>VALUATION ANALYSIS</a:t>
            </a:r>
          </a:p>
        </p:txBody>
      </p:sp>
      <p:pic>
        <p:nvPicPr>
          <p:cNvPr id="5" name="Picture 4" descr="Clemson University, South Carolina">
            <a:extLst>
              <a:ext uri="{FF2B5EF4-FFF2-40B4-BE49-F238E27FC236}">
                <a16:creationId xmlns:a16="http://schemas.microsoft.com/office/drawing/2014/main" id="{284DEA0D-904A-60F3-8F38-3E1085B50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973" y="731642"/>
            <a:ext cx="3180902" cy="802238"/>
          </a:xfrm>
          <a:prstGeom prst="rect">
            <a:avLst/>
          </a:prstGeom>
          <a:noFill/>
          <a:extLst>
            <a:ext uri="{909E8E84-426E-40DD-AFC4-6F175D3DCCD1}">
              <a14:hiddenFill xmlns:a14="http://schemas.microsoft.com/office/drawing/2010/main">
                <a:solidFill>
                  <a:srgbClr val="FFFFFF"/>
                </a:solidFill>
              </a14:hiddenFill>
            </a:ext>
          </a:extLst>
        </p:spPr>
      </p:pic>
      <p:sp>
        <p:nvSpPr>
          <p:cNvPr id="2" name="Triangle">
            <a:extLst>
              <a:ext uri="{FF2B5EF4-FFF2-40B4-BE49-F238E27FC236}">
                <a16:creationId xmlns:a16="http://schemas.microsoft.com/office/drawing/2014/main" id="{48A5FFAF-68DF-CF49-30A3-A4B930F3225A}"/>
              </a:ext>
            </a:extLst>
          </p:cNvPr>
          <p:cNvSpPr/>
          <p:nvPr/>
        </p:nvSpPr>
        <p:spPr>
          <a:xfrm>
            <a:off x="10135140" y="2691829"/>
            <a:ext cx="2076458" cy="40936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chemeClr val="bg1"/>
          </a:solidFill>
          <a:ln w="12700">
            <a:miter lim="400000"/>
          </a:ln>
        </p:spPr>
        <p:txBody>
          <a:bodyPr lIns="45719" rIns="4571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1E199200-54CB-1794-0F6F-C89EFD022940}"/>
              </a:ext>
            </a:extLst>
          </p:cNvPr>
          <p:cNvPicPr>
            <a:picLocks noChangeAspect="1"/>
          </p:cNvPicPr>
          <p:nvPr/>
        </p:nvPicPr>
        <p:blipFill>
          <a:blip r:embed="rId5"/>
          <a:stretch>
            <a:fillRect/>
          </a:stretch>
        </p:blipFill>
        <p:spPr>
          <a:xfrm>
            <a:off x="0" y="6781800"/>
            <a:ext cx="12192000" cy="76200"/>
          </a:xfrm>
          <a:prstGeom prst="rect">
            <a:avLst/>
          </a:prstGeom>
        </p:spPr>
      </p:pic>
      <p:sp>
        <p:nvSpPr>
          <p:cNvPr id="3" name="TextBox 2">
            <a:extLst>
              <a:ext uri="{FF2B5EF4-FFF2-40B4-BE49-F238E27FC236}">
                <a16:creationId xmlns:a16="http://schemas.microsoft.com/office/drawing/2014/main" id="{875A7598-7ED1-3CCA-6356-B50B37B64649}"/>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145918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r>
              <a:rPr lang="en-US" sz="2800" b="1" dirty="0">
                <a:latin typeface="Arial Nova" panose="020B0504020202020204" pitchFamily="34" charset="0"/>
              </a:rPr>
              <a:t>STADIUM NAMING RIGHTS AAV</a:t>
            </a:r>
          </a:p>
        </p:txBody>
      </p:sp>
      <p:sp>
        <p:nvSpPr>
          <p:cNvPr id="33" name="TextBox 32">
            <a:extLst>
              <a:ext uri="{FF2B5EF4-FFF2-40B4-BE49-F238E27FC236}">
                <a16:creationId xmlns:a16="http://schemas.microsoft.com/office/drawing/2014/main" id="{B69D02FE-29F8-E26F-FCDC-AE027E9F37BC}"/>
              </a:ext>
            </a:extLst>
          </p:cNvPr>
          <p:cNvSpPr txBox="1"/>
          <p:nvPr/>
        </p:nvSpPr>
        <p:spPr>
          <a:xfrm>
            <a:off x="596427" y="1278589"/>
            <a:ext cx="3673916" cy="369332"/>
          </a:xfrm>
          <a:prstGeom prst="rect">
            <a:avLst/>
          </a:prstGeom>
          <a:noFill/>
        </p:spPr>
        <p:txBody>
          <a:bodyPr wrap="square" rtlCol="0">
            <a:spAutoFit/>
          </a:bodyPr>
          <a:lstStyle/>
          <a:p>
            <a:r>
              <a:rPr lang="en-US" dirty="0">
                <a:latin typeface="Arial Nova Cond" panose="020B0506020202020204" pitchFamily="34" charset="0"/>
              </a:rPr>
              <a:t>VARIABLES USED TO EVALUTE AAV</a:t>
            </a:r>
          </a:p>
        </p:txBody>
      </p:sp>
      <p:sp>
        <p:nvSpPr>
          <p:cNvPr id="34" name="Rectangle: Rounded Corners 33">
            <a:extLst>
              <a:ext uri="{FF2B5EF4-FFF2-40B4-BE49-F238E27FC236}">
                <a16:creationId xmlns:a16="http://schemas.microsoft.com/office/drawing/2014/main" id="{0A84BEA2-06C9-A706-2B04-5E4B9A82F2F2}"/>
              </a:ext>
            </a:extLst>
          </p:cNvPr>
          <p:cNvSpPr/>
          <p:nvPr/>
        </p:nvSpPr>
        <p:spPr>
          <a:xfrm>
            <a:off x="678731" y="1740533"/>
            <a:ext cx="3289954" cy="575035"/>
          </a:xfrm>
          <a:prstGeom prst="roundRect">
            <a:avLst/>
          </a:prstGeom>
          <a:solidFill>
            <a:schemeClr val="accent2">
              <a:lumMod val="40000"/>
              <a:lumOff val="60000"/>
            </a:schemeClr>
          </a:solid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Nova Cond" panose="020B0506020202020204" pitchFamily="34" charset="0"/>
              </a:rPr>
              <a:t>Stakes Score</a:t>
            </a:r>
          </a:p>
        </p:txBody>
      </p:sp>
      <p:sp>
        <p:nvSpPr>
          <p:cNvPr id="35" name="Rectangle: Rounded Corners 34">
            <a:extLst>
              <a:ext uri="{FF2B5EF4-FFF2-40B4-BE49-F238E27FC236}">
                <a16:creationId xmlns:a16="http://schemas.microsoft.com/office/drawing/2014/main" id="{F4FCF2FB-7993-AB2B-AFC4-85C9D718443E}"/>
              </a:ext>
            </a:extLst>
          </p:cNvPr>
          <p:cNvSpPr/>
          <p:nvPr/>
        </p:nvSpPr>
        <p:spPr>
          <a:xfrm>
            <a:off x="678731" y="2417866"/>
            <a:ext cx="3289954" cy="575035"/>
          </a:xfrm>
          <a:prstGeom prst="roundRect">
            <a:avLst/>
          </a:prstGeom>
          <a:solidFill>
            <a:schemeClr val="accent2">
              <a:lumMod val="40000"/>
              <a:lumOff val="60000"/>
            </a:schemeClr>
          </a:solid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Nova Cond" panose="020B0506020202020204" pitchFamily="34" charset="0"/>
              </a:rPr>
              <a:t>Opponent Viewership/Game</a:t>
            </a:r>
          </a:p>
        </p:txBody>
      </p:sp>
      <p:sp>
        <p:nvSpPr>
          <p:cNvPr id="36" name="Rectangle: Rounded Corners 35">
            <a:extLst>
              <a:ext uri="{FF2B5EF4-FFF2-40B4-BE49-F238E27FC236}">
                <a16:creationId xmlns:a16="http://schemas.microsoft.com/office/drawing/2014/main" id="{CA6A4B8E-C0C1-CB7D-8442-8BB5B5772D0E}"/>
              </a:ext>
            </a:extLst>
          </p:cNvPr>
          <p:cNvSpPr/>
          <p:nvPr/>
        </p:nvSpPr>
        <p:spPr>
          <a:xfrm>
            <a:off x="678731" y="3095199"/>
            <a:ext cx="3289954" cy="575035"/>
          </a:xfrm>
          <a:prstGeom prst="roundRect">
            <a:avLst/>
          </a:prstGeom>
          <a:solidFill>
            <a:schemeClr val="accent2">
              <a:lumMod val="40000"/>
              <a:lumOff val="60000"/>
            </a:schemeClr>
          </a:solid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Arial Nova Cond" panose="020B0506020202020204" pitchFamily="34" charset="0"/>
              </a:rPr>
              <a:t>School City Population</a:t>
            </a:r>
            <a:endParaRPr lang="en-US" dirty="0">
              <a:solidFill>
                <a:schemeClr val="tx1"/>
              </a:solidFill>
              <a:latin typeface="Arial Nova Cond" panose="020B0506020202020204" pitchFamily="34" charset="0"/>
            </a:endParaRPr>
          </a:p>
        </p:txBody>
      </p:sp>
      <p:sp>
        <p:nvSpPr>
          <p:cNvPr id="37" name="Rectangle: Rounded Corners 36">
            <a:extLst>
              <a:ext uri="{FF2B5EF4-FFF2-40B4-BE49-F238E27FC236}">
                <a16:creationId xmlns:a16="http://schemas.microsoft.com/office/drawing/2014/main" id="{8B590B0C-87C7-117F-2C63-5929B101BA4B}"/>
              </a:ext>
            </a:extLst>
          </p:cNvPr>
          <p:cNvSpPr/>
          <p:nvPr/>
        </p:nvSpPr>
        <p:spPr>
          <a:xfrm>
            <a:off x="678731" y="3772532"/>
            <a:ext cx="3289954" cy="575035"/>
          </a:xfrm>
          <a:prstGeom prst="roundRect">
            <a:avLst/>
          </a:prstGeom>
          <a:solidFill>
            <a:schemeClr val="accent2">
              <a:lumMod val="40000"/>
              <a:lumOff val="60000"/>
            </a:schemeClr>
          </a:solid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Nova Cond" panose="020B0506020202020204" pitchFamily="34" charset="0"/>
              </a:rPr>
              <a:t>Bowl Appearances</a:t>
            </a:r>
          </a:p>
        </p:txBody>
      </p:sp>
      <p:sp>
        <p:nvSpPr>
          <p:cNvPr id="38" name="Rectangle: Rounded Corners 37">
            <a:extLst>
              <a:ext uri="{FF2B5EF4-FFF2-40B4-BE49-F238E27FC236}">
                <a16:creationId xmlns:a16="http://schemas.microsoft.com/office/drawing/2014/main" id="{514C1D1A-8043-4662-8617-0910BE29E8F7}"/>
              </a:ext>
            </a:extLst>
          </p:cNvPr>
          <p:cNvSpPr/>
          <p:nvPr/>
        </p:nvSpPr>
        <p:spPr>
          <a:xfrm>
            <a:off x="678731" y="4449866"/>
            <a:ext cx="3289954" cy="575035"/>
          </a:xfrm>
          <a:prstGeom prst="roundRect">
            <a:avLst/>
          </a:prstGeom>
          <a:solidFill>
            <a:schemeClr val="accent2">
              <a:lumMod val="40000"/>
              <a:lumOff val="60000"/>
            </a:schemeClr>
          </a:solid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Arial Nova Cond" panose="020B0506020202020204" pitchFamily="34" charset="0"/>
              </a:rPr>
              <a:t>Team</a:t>
            </a:r>
            <a:r>
              <a:rPr lang="en-US" dirty="0">
                <a:solidFill>
                  <a:schemeClr val="tx1"/>
                </a:solidFill>
                <a:latin typeface="Arial Nova Cond" panose="020B0506020202020204" pitchFamily="34" charset="0"/>
              </a:rPr>
              <a:t> </a:t>
            </a:r>
            <a:r>
              <a:rPr lang="en-US" b="0" i="0" dirty="0">
                <a:solidFill>
                  <a:schemeClr val="tx1"/>
                </a:solidFill>
                <a:effectLst/>
                <a:latin typeface="Arial Nova Cond" panose="020B0506020202020204" pitchFamily="34" charset="0"/>
              </a:rPr>
              <a:t>1</a:t>
            </a:r>
            <a:r>
              <a:rPr lang="en-US" dirty="0">
                <a:solidFill>
                  <a:schemeClr val="tx1"/>
                </a:solidFill>
                <a:latin typeface="Arial Nova Cond" panose="020B0506020202020204" pitchFamily="34" charset="0"/>
              </a:rPr>
              <a:t> </a:t>
            </a:r>
            <a:r>
              <a:rPr lang="en-US" b="0" i="0" dirty="0">
                <a:solidFill>
                  <a:schemeClr val="tx1"/>
                </a:solidFill>
                <a:effectLst/>
                <a:latin typeface="Arial Nova Cond" panose="020B0506020202020204" pitchFamily="34" charset="0"/>
              </a:rPr>
              <a:t>AP</a:t>
            </a:r>
            <a:endParaRPr lang="en-US" dirty="0">
              <a:solidFill>
                <a:schemeClr val="tx1"/>
              </a:solidFill>
              <a:latin typeface="Arial Nova Cond" panose="020B0506020202020204" pitchFamily="34" charset="0"/>
            </a:endParaRPr>
          </a:p>
        </p:txBody>
      </p:sp>
      <p:sp>
        <p:nvSpPr>
          <p:cNvPr id="39" name="TextBox 38">
            <a:extLst>
              <a:ext uri="{FF2B5EF4-FFF2-40B4-BE49-F238E27FC236}">
                <a16:creationId xmlns:a16="http://schemas.microsoft.com/office/drawing/2014/main" id="{89136B4A-6564-70C5-ADAB-DCCA7431AA0C}"/>
              </a:ext>
            </a:extLst>
          </p:cNvPr>
          <p:cNvSpPr txBox="1"/>
          <p:nvPr/>
        </p:nvSpPr>
        <p:spPr>
          <a:xfrm>
            <a:off x="5778631" y="1278589"/>
            <a:ext cx="6071466" cy="382784"/>
          </a:xfrm>
          <a:prstGeom prst="rect">
            <a:avLst/>
          </a:prstGeom>
          <a:noFill/>
        </p:spPr>
        <p:txBody>
          <a:bodyPr wrap="square" rtlCol="0">
            <a:spAutoFit/>
          </a:bodyPr>
          <a:lstStyle/>
          <a:p>
            <a:r>
              <a:rPr lang="en-US" dirty="0">
                <a:latin typeface="Arial Nova Cond" panose="020B0506020202020204" pitchFamily="34" charset="0"/>
              </a:rPr>
              <a:t>HOW CLEMSON’S AAV COMPARE TO OTHER KNOWN DEALS</a:t>
            </a:r>
          </a:p>
        </p:txBody>
      </p:sp>
      <p:sp>
        <p:nvSpPr>
          <p:cNvPr id="40" name="Rectangle: Rounded Corners 39">
            <a:extLst>
              <a:ext uri="{FF2B5EF4-FFF2-40B4-BE49-F238E27FC236}">
                <a16:creationId xmlns:a16="http://schemas.microsoft.com/office/drawing/2014/main" id="{BDD225DC-937C-65D8-06CE-5683337B5C9C}"/>
              </a:ext>
            </a:extLst>
          </p:cNvPr>
          <p:cNvSpPr/>
          <p:nvPr/>
        </p:nvSpPr>
        <p:spPr>
          <a:xfrm>
            <a:off x="678731" y="5692549"/>
            <a:ext cx="3289954" cy="575035"/>
          </a:xfrm>
          <a:prstGeom prst="roundRect">
            <a:avLst/>
          </a:prstGeom>
          <a:solidFill>
            <a:schemeClr val="tx2">
              <a:lumMod val="40000"/>
              <a:lumOff val="60000"/>
            </a:schemeClr>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ova Cond" panose="020B0506020202020204" pitchFamily="34" charset="0"/>
              </a:rPr>
              <a:t>$3,100,000</a:t>
            </a:r>
          </a:p>
        </p:txBody>
      </p:sp>
      <p:sp>
        <p:nvSpPr>
          <p:cNvPr id="44" name="Arrow: Chevron 43">
            <a:extLst>
              <a:ext uri="{FF2B5EF4-FFF2-40B4-BE49-F238E27FC236}">
                <a16:creationId xmlns:a16="http://schemas.microsoft.com/office/drawing/2014/main" id="{88020429-07F5-DACB-A044-566B4A1E4E9B}"/>
              </a:ext>
            </a:extLst>
          </p:cNvPr>
          <p:cNvSpPr/>
          <p:nvPr/>
        </p:nvSpPr>
        <p:spPr>
          <a:xfrm rot="5400000">
            <a:off x="2009825" y="4851666"/>
            <a:ext cx="548640" cy="1005840"/>
          </a:xfrm>
          <a:prstGeom prst="chevron">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9" name="Chart 48">
            <a:extLst>
              <a:ext uri="{FF2B5EF4-FFF2-40B4-BE49-F238E27FC236}">
                <a16:creationId xmlns:a16="http://schemas.microsoft.com/office/drawing/2014/main" id="{EDD8FE60-9DF1-96FB-1564-7E1822FCED08}"/>
              </a:ext>
            </a:extLst>
          </p:cNvPr>
          <p:cNvGraphicFramePr>
            <a:graphicFrameLocks/>
          </p:cNvGraphicFramePr>
          <p:nvPr>
            <p:extLst>
              <p:ext uri="{D42A27DB-BD31-4B8C-83A1-F6EECF244321}">
                <p14:modId xmlns:p14="http://schemas.microsoft.com/office/powerpoint/2010/main" val="1408492950"/>
              </p:ext>
            </p:extLst>
          </p:nvPr>
        </p:nvGraphicFramePr>
        <p:xfrm>
          <a:off x="4220308" y="1541271"/>
          <a:ext cx="7827396" cy="4603105"/>
        </p:xfrm>
        <a:graphic>
          <a:graphicData uri="http://schemas.openxmlformats.org/drawingml/2006/chart">
            <c:chart xmlns:c="http://schemas.openxmlformats.org/drawingml/2006/chart" xmlns:r="http://schemas.openxmlformats.org/officeDocument/2006/relationships" r:id="rId4"/>
          </a:graphicData>
        </a:graphic>
      </p:graphicFrame>
      <p:pic>
        <p:nvPicPr>
          <p:cNvPr id="50" name="Picture 8" descr="Boise State Broncos - Wikipedia">
            <a:extLst>
              <a:ext uri="{FF2B5EF4-FFF2-40B4-BE49-F238E27FC236}">
                <a16:creationId xmlns:a16="http://schemas.microsoft.com/office/drawing/2014/main" id="{04734877-522C-84A2-D814-7E1EE93498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6357" y="6082944"/>
            <a:ext cx="308131" cy="25524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UCF Knights - Wikipedia">
            <a:extLst>
              <a:ext uri="{FF2B5EF4-FFF2-40B4-BE49-F238E27FC236}">
                <a16:creationId xmlns:a16="http://schemas.microsoft.com/office/drawing/2014/main" id="{73BF7E4C-D97C-CE72-56BE-659A8DC19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588" y="6086063"/>
            <a:ext cx="355464" cy="28585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New Mexico Lobos - Wikipedia">
            <a:extLst>
              <a:ext uri="{FF2B5EF4-FFF2-40B4-BE49-F238E27FC236}">
                <a16:creationId xmlns:a16="http://schemas.microsoft.com/office/drawing/2014/main" id="{EA14003F-524D-5FC6-15A2-D7E1B213D6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2160" y="6066382"/>
            <a:ext cx="256961" cy="3160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6" descr="North Texas Mean Green - Wikipedia">
            <a:extLst>
              <a:ext uri="{FF2B5EF4-FFF2-40B4-BE49-F238E27FC236}">
                <a16:creationId xmlns:a16="http://schemas.microsoft.com/office/drawing/2014/main" id="{3991AA4A-7306-47B8-AC96-B8C8AD87EF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1312" y="6067406"/>
            <a:ext cx="256962" cy="28632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0" descr="Louisiana Ragin' Cajuns - Wikipedia">
            <a:extLst>
              <a:ext uri="{FF2B5EF4-FFF2-40B4-BE49-F238E27FC236}">
                <a16:creationId xmlns:a16="http://schemas.microsoft.com/office/drawing/2014/main" id="{C7202352-1E61-73A2-F14E-763A38882A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2024" y="6130675"/>
            <a:ext cx="313307" cy="15978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2" descr="Maryland Terrapins - Wikipedia">
            <a:extLst>
              <a:ext uri="{FF2B5EF4-FFF2-40B4-BE49-F238E27FC236}">
                <a16:creationId xmlns:a16="http://schemas.microsoft.com/office/drawing/2014/main" id="{068281E3-4DE8-4727-99D9-EF4FCFAA22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0041" y="6104417"/>
            <a:ext cx="187191" cy="20514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4" descr="Minnesota Golden Gophers - Wikipedia">
            <a:extLst>
              <a:ext uri="{FF2B5EF4-FFF2-40B4-BE49-F238E27FC236}">
                <a16:creationId xmlns:a16="http://schemas.microsoft.com/office/drawing/2014/main" id="{047FD027-5BC5-5744-8337-E4E98D1EBC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930" y="6118879"/>
            <a:ext cx="307339" cy="1833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6" descr="UAB Athletics - Official Athletics Website">
            <a:extLst>
              <a:ext uri="{FF2B5EF4-FFF2-40B4-BE49-F238E27FC236}">
                <a16:creationId xmlns:a16="http://schemas.microsoft.com/office/drawing/2014/main" id="{D95D091B-D164-5FE1-17EF-709A223A6E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7446" y="6105277"/>
            <a:ext cx="271612" cy="23019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8" descr="University of Houston Athletics - Official Athletics Website">
            <a:extLst>
              <a:ext uri="{FF2B5EF4-FFF2-40B4-BE49-F238E27FC236}">
                <a16:creationId xmlns:a16="http://schemas.microsoft.com/office/drawing/2014/main" id="{DD21792E-859C-7989-08CE-E1AA8D8241D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94503" y="6078907"/>
            <a:ext cx="271612" cy="27161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0" descr="Rutgers Scarlet Knights - Wikipedia">
            <a:extLst>
              <a:ext uri="{FF2B5EF4-FFF2-40B4-BE49-F238E27FC236}">
                <a16:creationId xmlns:a16="http://schemas.microsoft.com/office/drawing/2014/main" id="{B45BA6D9-570A-EE80-7482-35871F25D7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41548" y="6119336"/>
            <a:ext cx="206582" cy="18246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2" descr="California Golden Bears - Wikipedia">
            <a:extLst>
              <a:ext uri="{FF2B5EF4-FFF2-40B4-BE49-F238E27FC236}">
                <a16:creationId xmlns:a16="http://schemas.microsoft.com/office/drawing/2014/main" id="{7270BE2A-0FEB-BC24-4C18-98C160CBF9D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7977" y="6128542"/>
            <a:ext cx="216703" cy="17371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34" descr="Kentucky Wildcats - Wikipedia">
            <a:extLst>
              <a:ext uri="{FF2B5EF4-FFF2-40B4-BE49-F238E27FC236}">
                <a16:creationId xmlns:a16="http://schemas.microsoft.com/office/drawing/2014/main" id="{02763C77-C6E6-0A80-C78A-1D69D34ABFB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79127" y="6116668"/>
            <a:ext cx="229491" cy="1878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6" descr="Wake Forest University Athletics - Official Athletics Website">
            <a:extLst>
              <a:ext uri="{FF2B5EF4-FFF2-40B4-BE49-F238E27FC236}">
                <a16:creationId xmlns:a16="http://schemas.microsoft.com/office/drawing/2014/main" id="{47066516-794F-08B8-8975-35646A88DA9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85064" y="6059585"/>
            <a:ext cx="301966" cy="3019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8" descr="Louisville Cardinals - Wikipedia">
            <a:extLst>
              <a:ext uri="{FF2B5EF4-FFF2-40B4-BE49-F238E27FC236}">
                <a16:creationId xmlns:a16="http://schemas.microsoft.com/office/drawing/2014/main" id="{865AFD1C-D105-A641-2E73-94A99173D0C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63476" y="6075107"/>
            <a:ext cx="245522" cy="27092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olorado State Rams - Wikipedia">
            <a:extLst>
              <a:ext uri="{FF2B5EF4-FFF2-40B4-BE49-F238E27FC236}">
                <a16:creationId xmlns:a16="http://schemas.microsoft.com/office/drawing/2014/main" id="{4925D774-B3DA-072D-E5BF-7A149A89BB1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flipH="1">
            <a:off x="9185444" y="6080443"/>
            <a:ext cx="256797" cy="26025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50" descr="Georgia Tech Yellow Jackets - Wikipedia">
            <a:extLst>
              <a:ext uri="{FF2B5EF4-FFF2-40B4-BE49-F238E27FC236}">
                <a16:creationId xmlns:a16="http://schemas.microsoft.com/office/drawing/2014/main" id="{C9C48619-7905-D40C-BD09-6F57522B8E9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32546" y="6107997"/>
            <a:ext cx="290548" cy="18246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52" descr="San Diego State Aztecs - Wikipedia">
            <a:extLst>
              <a:ext uri="{FF2B5EF4-FFF2-40B4-BE49-F238E27FC236}">
                <a16:creationId xmlns:a16="http://schemas.microsoft.com/office/drawing/2014/main" id="{151EB2C3-75DF-A306-F0DE-90CBE71C3EC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899532" y="6106412"/>
            <a:ext cx="299738" cy="2083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54" descr="Clemson Tigers - Wikipedia">
            <a:extLst>
              <a:ext uri="{FF2B5EF4-FFF2-40B4-BE49-F238E27FC236}">
                <a16:creationId xmlns:a16="http://schemas.microsoft.com/office/drawing/2014/main" id="{31E23CA0-2F2E-C6BB-4ECF-069C1266D53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261865" y="6084951"/>
            <a:ext cx="262866" cy="25123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56" descr="Washington Huskies - Wikipedia">
            <a:extLst>
              <a:ext uri="{FF2B5EF4-FFF2-40B4-BE49-F238E27FC236}">
                <a16:creationId xmlns:a16="http://schemas.microsoft.com/office/drawing/2014/main" id="{29E4AE1F-2093-B571-9288-6340E429AEA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575183" y="6114112"/>
            <a:ext cx="279902" cy="19291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58" descr="Arizona State University Athletics - Official Athletics Website">
            <a:extLst>
              <a:ext uri="{FF2B5EF4-FFF2-40B4-BE49-F238E27FC236}">
                <a16:creationId xmlns:a16="http://schemas.microsoft.com/office/drawing/2014/main" id="{389B3327-6F1D-B895-6785-FFC4C637C8F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910008" y="6070617"/>
            <a:ext cx="279902" cy="27990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0" descr="USC Athletics - Official Athletics Website">
            <a:extLst>
              <a:ext uri="{FF2B5EF4-FFF2-40B4-BE49-F238E27FC236}">
                <a16:creationId xmlns:a16="http://schemas.microsoft.com/office/drawing/2014/main" id="{01F81A3B-852C-BF4D-5E32-DD7A8CB4C25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264499" y="6082873"/>
            <a:ext cx="227923" cy="22792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2" descr="Ohio State - Official Athletics Website">
            <a:extLst>
              <a:ext uri="{FF2B5EF4-FFF2-40B4-BE49-F238E27FC236}">
                <a16:creationId xmlns:a16="http://schemas.microsoft.com/office/drawing/2014/main" id="{9006096A-8B70-33B6-09CE-150DBAD7D8E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624104" y="6080443"/>
            <a:ext cx="231863" cy="2318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Clemson University, South Carolina">
            <a:extLst>
              <a:ext uri="{FF2B5EF4-FFF2-40B4-BE49-F238E27FC236}">
                <a16:creationId xmlns:a16="http://schemas.microsoft.com/office/drawing/2014/main" id="{3D6EC67A-351C-0B7A-7F34-275D0F59EB6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1C7BCD-0641-2CCD-803A-51BD7CB4A0CE}"/>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73946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r>
              <a:rPr lang="en-US" sz="2800" b="1" dirty="0">
                <a:latin typeface="Arial Nova" panose="020B0504020202020204" pitchFamily="34" charset="0"/>
              </a:rPr>
              <a:t>VALUATION METHODOLOGY</a:t>
            </a:r>
          </a:p>
        </p:txBody>
      </p:sp>
      <p:sp>
        <p:nvSpPr>
          <p:cNvPr id="4" name="Rectangle: Rounded Corners 3">
            <a:extLst>
              <a:ext uri="{FF2B5EF4-FFF2-40B4-BE49-F238E27FC236}">
                <a16:creationId xmlns:a16="http://schemas.microsoft.com/office/drawing/2014/main" id="{82E86856-1231-857A-D848-4F455662A8B3}"/>
              </a:ext>
            </a:extLst>
          </p:cNvPr>
          <p:cNvSpPr/>
          <p:nvPr/>
        </p:nvSpPr>
        <p:spPr>
          <a:xfrm>
            <a:off x="2997121" y="1309468"/>
            <a:ext cx="2450969" cy="523220"/>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Nova Cond" panose="020B0506020202020204" pitchFamily="34" charset="0"/>
              </a:rPr>
              <a:t>MODELS TESTED</a:t>
            </a:r>
          </a:p>
        </p:txBody>
      </p:sp>
      <p:sp>
        <p:nvSpPr>
          <p:cNvPr id="6" name="Arrow: Pentagon 5">
            <a:extLst>
              <a:ext uri="{FF2B5EF4-FFF2-40B4-BE49-F238E27FC236}">
                <a16:creationId xmlns:a16="http://schemas.microsoft.com/office/drawing/2014/main" id="{629EA160-F4C7-2CA2-E229-843BA48E54E9}"/>
              </a:ext>
            </a:extLst>
          </p:cNvPr>
          <p:cNvSpPr/>
          <p:nvPr/>
        </p:nvSpPr>
        <p:spPr>
          <a:xfrm>
            <a:off x="615280" y="1846711"/>
            <a:ext cx="2136741" cy="902616"/>
          </a:xfrm>
          <a:prstGeom prst="homePlate">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Nova Cond" panose="020B0506020202020204" pitchFamily="34" charset="0"/>
              </a:rPr>
              <a:t>FEATURE SELECTION</a:t>
            </a:r>
          </a:p>
        </p:txBody>
      </p:sp>
      <p:sp>
        <p:nvSpPr>
          <p:cNvPr id="7" name="Arrow: Chevron 6">
            <a:extLst>
              <a:ext uri="{FF2B5EF4-FFF2-40B4-BE49-F238E27FC236}">
                <a16:creationId xmlns:a16="http://schemas.microsoft.com/office/drawing/2014/main" id="{81FD2E70-CF80-829F-2B3E-E3D3CBEB78BD}"/>
              </a:ext>
            </a:extLst>
          </p:cNvPr>
          <p:cNvSpPr/>
          <p:nvPr/>
        </p:nvSpPr>
        <p:spPr>
          <a:xfrm>
            <a:off x="2411867" y="1848247"/>
            <a:ext cx="2136741" cy="902617"/>
          </a:xfrm>
          <a:prstGeom prst="chevron">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Nova Cond" panose="020B0506020202020204" pitchFamily="34" charset="0"/>
              </a:rPr>
              <a:t>Ridge Regression</a:t>
            </a:r>
          </a:p>
        </p:txBody>
      </p:sp>
      <p:sp>
        <p:nvSpPr>
          <p:cNvPr id="8" name="Arrow: Chevron 7">
            <a:extLst>
              <a:ext uri="{FF2B5EF4-FFF2-40B4-BE49-F238E27FC236}">
                <a16:creationId xmlns:a16="http://schemas.microsoft.com/office/drawing/2014/main" id="{5B72F249-3666-A37F-82D4-9A0CE93BB5DA}"/>
              </a:ext>
            </a:extLst>
          </p:cNvPr>
          <p:cNvSpPr/>
          <p:nvPr/>
        </p:nvSpPr>
        <p:spPr>
          <a:xfrm>
            <a:off x="4208454" y="1853489"/>
            <a:ext cx="2136741" cy="902617"/>
          </a:xfrm>
          <a:prstGeom prst="chevron">
            <a:avLst/>
          </a:prstGeom>
          <a:solidFill>
            <a:schemeClr val="bg2">
              <a:lumMod val="20000"/>
              <a:lumOff val="8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Nova Cond" panose="020B0506020202020204" pitchFamily="34" charset="0"/>
              </a:rPr>
              <a:t>Lasso Regression</a:t>
            </a:r>
          </a:p>
        </p:txBody>
      </p:sp>
      <p:sp>
        <p:nvSpPr>
          <p:cNvPr id="9" name="Arrow: Chevron 8">
            <a:extLst>
              <a:ext uri="{FF2B5EF4-FFF2-40B4-BE49-F238E27FC236}">
                <a16:creationId xmlns:a16="http://schemas.microsoft.com/office/drawing/2014/main" id="{BCCCE07D-5688-24EA-9486-6708FF85F67F}"/>
              </a:ext>
            </a:extLst>
          </p:cNvPr>
          <p:cNvSpPr/>
          <p:nvPr/>
        </p:nvSpPr>
        <p:spPr>
          <a:xfrm>
            <a:off x="5997964" y="1861826"/>
            <a:ext cx="2136741" cy="902617"/>
          </a:xfrm>
          <a:prstGeom prst="chevron">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Nova Cond" panose="020B0506020202020204" pitchFamily="34" charset="0"/>
              </a:rPr>
              <a:t>PCA (Principal Component Analysis)</a:t>
            </a:r>
          </a:p>
        </p:txBody>
      </p:sp>
      <p:sp>
        <p:nvSpPr>
          <p:cNvPr id="10" name="Arrow: Pentagon 9">
            <a:extLst>
              <a:ext uri="{FF2B5EF4-FFF2-40B4-BE49-F238E27FC236}">
                <a16:creationId xmlns:a16="http://schemas.microsoft.com/office/drawing/2014/main" id="{5E1AE94F-B76E-BA63-7C50-EF19150C4287}"/>
              </a:ext>
            </a:extLst>
          </p:cNvPr>
          <p:cNvSpPr/>
          <p:nvPr/>
        </p:nvSpPr>
        <p:spPr>
          <a:xfrm>
            <a:off x="598253" y="2854786"/>
            <a:ext cx="2136741" cy="902616"/>
          </a:xfrm>
          <a:prstGeom prst="homePlate">
            <a:avLst/>
          </a:prstGeom>
          <a:solidFill>
            <a:schemeClr val="tx2">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Arial Nova Cond" panose="020B0506020202020204" pitchFamily="34" charset="0"/>
              </a:rPr>
              <a:t>AAV PREDICTION</a:t>
            </a:r>
          </a:p>
        </p:txBody>
      </p:sp>
      <p:sp>
        <p:nvSpPr>
          <p:cNvPr id="12" name="Arrow: Chevron 11">
            <a:extLst>
              <a:ext uri="{FF2B5EF4-FFF2-40B4-BE49-F238E27FC236}">
                <a16:creationId xmlns:a16="http://schemas.microsoft.com/office/drawing/2014/main" id="{B6DF2BC9-7F19-3FCC-B641-2E30873CA0C2}"/>
              </a:ext>
            </a:extLst>
          </p:cNvPr>
          <p:cNvSpPr/>
          <p:nvPr/>
        </p:nvSpPr>
        <p:spPr>
          <a:xfrm>
            <a:off x="2359491" y="2858651"/>
            <a:ext cx="1732507" cy="902617"/>
          </a:xfrm>
          <a:prstGeom prst="chevron">
            <a:avLst/>
          </a:prstGeom>
          <a:solidFill>
            <a:schemeClr val="tx2">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Arial Nova Cond" panose="020B0506020202020204" pitchFamily="34" charset="0"/>
              </a:rPr>
              <a:t>PCA</a:t>
            </a:r>
          </a:p>
        </p:txBody>
      </p:sp>
      <p:sp>
        <p:nvSpPr>
          <p:cNvPr id="13" name="Arrow: Chevron 12">
            <a:extLst>
              <a:ext uri="{FF2B5EF4-FFF2-40B4-BE49-F238E27FC236}">
                <a16:creationId xmlns:a16="http://schemas.microsoft.com/office/drawing/2014/main" id="{0C2BA62C-2FD5-98D9-C8B0-E83A7B23A5C9}"/>
              </a:ext>
            </a:extLst>
          </p:cNvPr>
          <p:cNvSpPr/>
          <p:nvPr/>
        </p:nvSpPr>
        <p:spPr>
          <a:xfrm>
            <a:off x="3716495" y="2861679"/>
            <a:ext cx="1732507" cy="902617"/>
          </a:xfrm>
          <a:prstGeom prst="chevron">
            <a:avLst/>
          </a:prstGeom>
          <a:solidFill>
            <a:schemeClr val="accent2">
              <a:lumMod val="7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Nova Cond" panose="020B0506020202020204" pitchFamily="34" charset="0"/>
              </a:rPr>
              <a:t>Gradient Boosting</a:t>
            </a:r>
          </a:p>
        </p:txBody>
      </p:sp>
      <p:sp>
        <p:nvSpPr>
          <p:cNvPr id="15" name="Arrow: Chevron 14">
            <a:extLst>
              <a:ext uri="{FF2B5EF4-FFF2-40B4-BE49-F238E27FC236}">
                <a16:creationId xmlns:a16="http://schemas.microsoft.com/office/drawing/2014/main" id="{06FD66F4-2A9B-40BF-380D-88425915A3D3}"/>
              </a:ext>
            </a:extLst>
          </p:cNvPr>
          <p:cNvSpPr/>
          <p:nvPr/>
        </p:nvSpPr>
        <p:spPr>
          <a:xfrm>
            <a:off x="6430503" y="2871525"/>
            <a:ext cx="1732507" cy="902617"/>
          </a:xfrm>
          <a:prstGeom prst="chevron">
            <a:avLst/>
          </a:prstGeom>
          <a:solidFill>
            <a:schemeClr val="tx2">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solidFill>
                <a:latin typeface="Arial Nova Cond" panose="020B0506020202020204" pitchFamily="34" charset="0"/>
              </a:rPr>
              <a:t>Linear Regression</a:t>
            </a:r>
          </a:p>
        </p:txBody>
      </p:sp>
      <p:sp>
        <p:nvSpPr>
          <p:cNvPr id="47" name="Arrow: Bent-Up 46">
            <a:extLst>
              <a:ext uri="{FF2B5EF4-FFF2-40B4-BE49-F238E27FC236}">
                <a16:creationId xmlns:a16="http://schemas.microsoft.com/office/drawing/2014/main" id="{FED66271-3CA2-E329-D0EF-F08A932BE94E}"/>
              </a:ext>
            </a:extLst>
          </p:cNvPr>
          <p:cNvSpPr/>
          <p:nvPr/>
        </p:nvSpPr>
        <p:spPr>
          <a:xfrm rot="5400000">
            <a:off x="5588182" y="5321290"/>
            <a:ext cx="296343" cy="523220"/>
          </a:xfrm>
          <a:prstGeom prst="bentUpArrow">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394F2DF-4A1E-9BF2-5F35-6DDFEBAD0095}"/>
              </a:ext>
            </a:extLst>
          </p:cNvPr>
          <p:cNvSpPr txBox="1"/>
          <p:nvPr/>
        </p:nvSpPr>
        <p:spPr>
          <a:xfrm>
            <a:off x="8329635" y="1846445"/>
            <a:ext cx="3604181" cy="923330"/>
          </a:xfrm>
          <a:prstGeom prst="rect">
            <a:avLst/>
          </a:prstGeom>
          <a:noFill/>
        </p:spPr>
        <p:txBody>
          <a:bodyPr wrap="square" rtlCol="0">
            <a:spAutoFit/>
          </a:bodyPr>
          <a:lstStyle/>
          <a:p>
            <a:pPr marL="0" marR="0">
              <a:spcBef>
                <a:spcPts val="0"/>
              </a:spcBef>
              <a:spcAft>
                <a:spcPts val="0"/>
              </a:spcAft>
            </a:pPr>
            <a:r>
              <a:rPr lang="en-US" sz="1800" dirty="0">
                <a:effectLst/>
                <a:latin typeface="Arial Nova Cond" panose="020B0506020202020204" pitchFamily="34" charset="0"/>
              </a:rPr>
              <a:t>PCA was used to identify the variables that explain 90% of the variance of the AAV value</a:t>
            </a:r>
            <a:r>
              <a:rPr lang="pt-BR" sz="1800" dirty="0">
                <a:effectLst/>
                <a:latin typeface="Arial Nova Cond" panose="020B0506020202020204" pitchFamily="34" charset="0"/>
              </a:rPr>
              <a:t> </a:t>
            </a:r>
          </a:p>
        </p:txBody>
      </p:sp>
      <p:sp>
        <p:nvSpPr>
          <p:cNvPr id="25" name="TextBox 24">
            <a:extLst>
              <a:ext uri="{FF2B5EF4-FFF2-40B4-BE49-F238E27FC236}">
                <a16:creationId xmlns:a16="http://schemas.microsoft.com/office/drawing/2014/main" id="{71F0E462-75FA-E334-11F3-19EF7127A6CD}"/>
              </a:ext>
            </a:extLst>
          </p:cNvPr>
          <p:cNvSpPr txBox="1"/>
          <p:nvPr/>
        </p:nvSpPr>
        <p:spPr>
          <a:xfrm>
            <a:off x="8329636" y="2813934"/>
            <a:ext cx="3604181" cy="923330"/>
          </a:xfrm>
          <a:prstGeom prst="rect">
            <a:avLst/>
          </a:prstGeom>
          <a:noFill/>
        </p:spPr>
        <p:txBody>
          <a:bodyPr wrap="square">
            <a:spAutoFit/>
          </a:bodyPr>
          <a:lstStyle/>
          <a:p>
            <a:pPr marL="0" marR="0">
              <a:spcBef>
                <a:spcPts val="0"/>
              </a:spcBef>
              <a:spcAft>
                <a:spcPts val="0"/>
              </a:spcAft>
            </a:pPr>
            <a:r>
              <a:rPr lang="en-US" sz="1800" dirty="0">
                <a:effectLst/>
                <a:latin typeface="Arial Nova Cond" panose="020B0506020202020204" pitchFamily="34" charset="0"/>
              </a:rPr>
              <a:t>After running the models with the selected variables, Gradient Boosting had the best performance</a:t>
            </a:r>
            <a:endParaRPr lang="en-US" dirty="0">
              <a:latin typeface="Arial Nova Cond" panose="020B0506020202020204" pitchFamily="34" charset="0"/>
            </a:endParaRPr>
          </a:p>
        </p:txBody>
      </p:sp>
      <p:sp>
        <p:nvSpPr>
          <p:cNvPr id="26" name="Trapezoid 25">
            <a:extLst>
              <a:ext uri="{FF2B5EF4-FFF2-40B4-BE49-F238E27FC236}">
                <a16:creationId xmlns:a16="http://schemas.microsoft.com/office/drawing/2014/main" id="{C22100AF-C807-0374-8700-A222A6A11415}"/>
              </a:ext>
            </a:extLst>
          </p:cNvPr>
          <p:cNvSpPr/>
          <p:nvPr/>
        </p:nvSpPr>
        <p:spPr>
          <a:xfrm rot="5400000">
            <a:off x="2075842" y="4422095"/>
            <a:ext cx="2176198" cy="1344818"/>
          </a:xfrm>
          <a:prstGeom prst="trapezoid">
            <a:avLst/>
          </a:prstGeom>
          <a:noFill/>
          <a:ln>
            <a:solidFill>
              <a:schemeClr val="accent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a:extLst>
              <a:ext uri="{FF2B5EF4-FFF2-40B4-BE49-F238E27FC236}">
                <a16:creationId xmlns:a16="http://schemas.microsoft.com/office/drawing/2014/main" id="{2C8842F7-CCB5-3C5C-CA3C-50BA546E352F}"/>
              </a:ext>
            </a:extLst>
          </p:cNvPr>
          <p:cNvSpPr/>
          <p:nvPr/>
        </p:nvSpPr>
        <p:spPr>
          <a:xfrm rot="5400000">
            <a:off x="6271457" y="4627343"/>
            <a:ext cx="407629" cy="954614"/>
          </a:xfrm>
          <a:prstGeom prst="triangle">
            <a:avLst/>
          </a:prstGeom>
          <a:noFill/>
          <a:ln>
            <a:solidFill>
              <a:schemeClr val="accent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apezoid 27">
            <a:extLst>
              <a:ext uri="{FF2B5EF4-FFF2-40B4-BE49-F238E27FC236}">
                <a16:creationId xmlns:a16="http://schemas.microsoft.com/office/drawing/2014/main" id="{57235F60-BBC5-63EC-F16E-41030A3CB3EB}"/>
              </a:ext>
            </a:extLst>
          </p:cNvPr>
          <p:cNvSpPr/>
          <p:nvPr/>
        </p:nvSpPr>
        <p:spPr>
          <a:xfrm rot="5400000">
            <a:off x="3705420" y="4638569"/>
            <a:ext cx="1411296" cy="924610"/>
          </a:xfrm>
          <a:prstGeom prst="trapezoid">
            <a:avLst/>
          </a:prstGeom>
          <a:noFill/>
          <a:ln>
            <a:solidFill>
              <a:schemeClr val="accent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EC59CD8-A05B-6D27-72E0-555AF2D52CF6}"/>
              </a:ext>
            </a:extLst>
          </p:cNvPr>
          <p:cNvSpPr txBox="1"/>
          <p:nvPr/>
        </p:nvSpPr>
        <p:spPr>
          <a:xfrm>
            <a:off x="2658704" y="4736494"/>
            <a:ext cx="1078523" cy="707886"/>
          </a:xfrm>
          <a:prstGeom prst="rect">
            <a:avLst/>
          </a:prstGeom>
          <a:noFill/>
        </p:spPr>
        <p:txBody>
          <a:bodyPr wrap="square" rtlCol="0">
            <a:spAutoFit/>
          </a:bodyPr>
          <a:lstStyle/>
          <a:p>
            <a:pPr algn="ctr"/>
            <a:r>
              <a:rPr lang="en-US" sz="2000" dirty="0">
                <a:latin typeface="Arial Nova Cond" panose="020B0506020202020204" pitchFamily="34" charset="0"/>
              </a:rPr>
              <a:t>18</a:t>
            </a:r>
          </a:p>
          <a:p>
            <a:pPr algn="ctr"/>
            <a:r>
              <a:rPr lang="en-US" sz="2000" dirty="0">
                <a:latin typeface="Arial Nova Cond" panose="020B0506020202020204" pitchFamily="34" charset="0"/>
              </a:rPr>
              <a:t>variables</a:t>
            </a:r>
          </a:p>
        </p:txBody>
      </p:sp>
      <p:sp>
        <p:nvSpPr>
          <p:cNvPr id="30" name="TextBox 29">
            <a:extLst>
              <a:ext uri="{FF2B5EF4-FFF2-40B4-BE49-F238E27FC236}">
                <a16:creationId xmlns:a16="http://schemas.microsoft.com/office/drawing/2014/main" id="{1D21DBD2-2AA1-EB01-27BE-9BABF140EFA0}"/>
              </a:ext>
            </a:extLst>
          </p:cNvPr>
          <p:cNvSpPr txBox="1"/>
          <p:nvPr/>
        </p:nvSpPr>
        <p:spPr>
          <a:xfrm>
            <a:off x="3874212" y="4786886"/>
            <a:ext cx="1078523" cy="646331"/>
          </a:xfrm>
          <a:prstGeom prst="rect">
            <a:avLst/>
          </a:prstGeom>
          <a:noFill/>
        </p:spPr>
        <p:txBody>
          <a:bodyPr wrap="square" rtlCol="0">
            <a:spAutoFit/>
          </a:bodyPr>
          <a:lstStyle/>
          <a:p>
            <a:pPr algn="ctr"/>
            <a:r>
              <a:rPr lang="en-US" dirty="0">
                <a:latin typeface="Arial Nova Cond" panose="020B0506020202020204" pitchFamily="34" charset="0"/>
              </a:rPr>
              <a:t>5</a:t>
            </a:r>
          </a:p>
          <a:p>
            <a:pPr algn="ctr"/>
            <a:r>
              <a:rPr lang="en-US" dirty="0">
                <a:latin typeface="Arial Nova Cond" panose="020B0506020202020204" pitchFamily="34" charset="0"/>
              </a:rPr>
              <a:t>variables</a:t>
            </a:r>
          </a:p>
        </p:txBody>
      </p:sp>
      <p:sp>
        <p:nvSpPr>
          <p:cNvPr id="31" name="Trapezoid 30">
            <a:extLst>
              <a:ext uri="{FF2B5EF4-FFF2-40B4-BE49-F238E27FC236}">
                <a16:creationId xmlns:a16="http://schemas.microsoft.com/office/drawing/2014/main" id="{1C938FC7-CAA3-AC7A-11F3-5EC3D17E3429}"/>
              </a:ext>
            </a:extLst>
          </p:cNvPr>
          <p:cNvSpPr/>
          <p:nvPr/>
        </p:nvSpPr>
        <p:spPr>
          <a:xfrm rot="5400000">
            <a:off x="4999018" y="4641660"/>
            <a:ext cx="898144" cy="924610"/>
          </a:xfrm>
          <a:prstGeom prst="trapezoid">
            <a:avLst/>
          </a:prstGeom>
          <a:noFill/>
          <a:ln>
            <a:solidFill>
              <a:schemeClr val="accent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4B0C3632-B29E-EF65-2726-CA381282878A}"/>
              </a:ext>
            </a:extLst>
          </p:cNvPr>
          <p:cNvSpPr txBox="1"/>
          <p:nvPr/>
        </p:nvSpPr>
        <p:spPr>
          <a:xfrm>
            <a:off x="4886391" y="4846457"/>
            <a:ext cx="1078523" cy="523220"/>
          </a:xfrm>
          <a:prstGeom prst="rect">
            <a:avLst/>
          </a:prstGeom>
          <a:noFill/>
        </p:spPr>
        <p:txBody>
          <a:bodyPr wrap="square" rtlCol="0">
            <a:spAutoFit/>
          </a:bodyPr>
          <a:lstStyle/>
          <a:p>
            <a:pPr algn="ctr"/>
            <a:r>
              <a:rPr lang="en-US" sz="1400" dirty="0">
                <a:latin typeface="Arial Nova Cond" panose="020B0506020202020204" pitchFamily="34" charset="0"/>
              </a:rPr>
              <a:t>Train/Test Models</a:t>
            </a:r>
          </a:p>
        </p:txBody>
      </p:sp>
      <p:sp>
        <p:nvSpPr>
          <p:cNvPr id="45" name="TextBox 44">
            <a:extLst>
              <a:ext uri="{FF2B5EF4-FFF2-40B4-BE49-F238E27FC236}">
                <a16:creationId xmlns:a16="http://schemas.microsoft.com/office/drawing/2014/main" id="{445922F2-3079-B462-E535-7F48E37E3A73}"/>
              </a:ext>
            </a:extLst>
          </p:cNvPr>
          <p:cNvSpPr txBox="1"/>
          <p:nvPr/>
        </p:nvSpPr>
        <p:spPr>
          <a:xfrm>
            <a:off x="5687826" y="4948916"/>
            <a:ext cx="1078523" cy="307777"/>
          </a:xfrm>
          <a:prstGeom prst="rect">
            <a:avLst/>
          </a:prstGeom>
          <a:noFill/>
        </p:spPr>
        <p:txBody>
          <a:bodyPr wrap="square" rtlCol="0">
            <a:spAutoFit/>
          </a:bodyPr>
          <a:lstStyle/>
          <a:p>
            <a:pPr algn="ctr"/>
            <a:r>
              <a:rPr lang="en-US" sz="1400" dirty="0">
                <a:latin typeface="Arial Nova Cond" panose="020B0506020202020204" pitchFamily="34" charset="0"/>
              </a:rPr>
              <a:t>AAV</a:t>
            </a:r>
          </a:p>
        </p:txBody>
      </p:sp>
      <p:sp>
        <p:nvSpPr>
          <p:cNvPr id="49" name="Rectangle 48">
            <a:extLst>
              <a:ext uri="{FF2B5EF4-FFF2-40B4-BE49-F238E27FC236}">
                <a16:creationId xmlns:a16="http://schemas.microsoft.com/office/drawing/2014/main" id="{D809BB4E-5721-FB22-BEAF-B25A9E4B4D5C}"/>
              </a:ext>
            </a:extLst>
          </p:cNvPr>
          <p:cNvSpPr/>
          <p:nvPr/>
        </p:nvSpPr>
        <p:spPr>
          <a:xfrm>
            <a:off x="6181583" y="5491008"/>
            <a:ext cx="3477232" cy="353944"/>
          </a:xfrm>
          <a:prstGeom prst="rect">
            <a:avLst/>
          </a:prstGeom>
          <a:solidFill>
            <a:srgbClr val="5621A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Arial Nova Cond" panose="020B0506020202020204" pitchFamily="34" charset="0"/>
              </a:rPr>
              <a:t>90% TRAIN</a:t>
            </a:r>
            <a:endParaRPr lang="en-US" dirty="0">
              <a:latin typeface="Arial Nova Cond" panose="020B0506020202020204" pitchFamily="34" charset="0"/>
            </a:endParaRPr>
          </a:p>
        </p:txBody>
      </p:sp>
      <p:sp>
        <p:nvSpPr>
          <p:cNvPr id="50" name="Rectangle 49">
            <a:extLst>
              <a:ext uri="{FF2B5EF4-FFF2-40B4-BE49-F238E27FC236}">
                <a16:creationId xmlns:a16="http://schemas.microsoft.com/office/drawing/2014/main" id="{CB970EEC-1CA8-BEC0-2027-5591D1185805}"/>
              </a:ext>
            </a:extLst>
          </p:cNvPr>
          <p:cNvSpPr/>
          <p:nvPr/>
        </p:nvSpPr>
        <p:spPr>
          <a:xfrm>
            <a:off x="9255374" y="5491008"/>
            <a:ext cx="403441" cy="350591"/>
          </a:xfrm>
          <a:prstGeom prst="rect">
            <a:avLst/>
          </a:prstGeom>
          <a:solidFill>
            <a:srgbClr val="D0E0F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B9C177E-D994-BCD4-721F-8EF603D40EAF}"/>
              </a:ext>
            </a:extLst>
          </p:cNvPr>
          <p:cNvSpPr txBox="1"/>
          <p:nvPr/>
        </p:nvSpPr>
        <p:spPr>
          <a:xfrm>
            <a:off x="9760059" y="5494159"/>
            <a:ext cx="905248" cy="307777"/>
          </a:xfrm>
          <a:prstGeom prst="rect">
            <a:avLst/>
          </a:prstGeom>
          <a:noFill/>
        </p:spPr>
        <p:txBody>
          <a:bodyPr wrap="none" rtlCol="0">
            <a:spAutoFit/>
          </a:bodyPr>
          <a:lstStyle/>
          <a:p>
            <a:r>
              <a:rPr lang="en-US" sz="1400" dirty="0">
                <a:latin typeface="Arial Nova Cond" panose="020B0506020202020204" pitchFamily="34" charset="0"/>
              </a:rPr>
              <a:t>10% TEST</a:t>
            </a:r>
          </a:p>
        </p:txBody>
      </p:sp>
      <p:sp>
        <p:nvSpPr>
          <p:cNvPr id="52" name="Arrow: Chevron 51">
            <a:extLst>
              <a:ext uri="{FF2B5EF4-FFF2-40B4-BE49-F238E27FC236}">
                <a16:creationId xmlns:a16="http://schemas.microsoft.com/office/drawing/2014/main" id="{EDF26620-C188-106C-8464-82A23D3B9D12}"/>
              </a:ext>
            </a:extLst>
          </p:cNvPr>
          <p:cNvSpPr/>
          <p:nvPr/>
        </p:nvSpPr>
        <p:spPr>
          <a:xfrm>
            <a:off x="5073499" y="2867105"/>
            <a:ext cx="1732507" cy="902617"/>
          </a:xfrm>
          <a:prstGeom prst="chevron">
            <a:avLst/>
          </a:prstGeom>
          <a:solidFill>
            <a:schemeClr val="tx2">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solidFill>
                <a:latin typeface="Arial Nova Cond" panose="020B0506020202020204" pitchFamily="34" charset="0"/>
              </a:rPr>
              <a:t>KNN (K-Nearest Neighbors)</a:t>
            </a:r>
          </a:p>
        </p:txBody>
      </p:sp>
      <p:pic>
        <p:nvPicPr>
          <p:cNvPr id="3" name="Picture 2" descr="Clemson University, South Carolina">
            <a:extLst>
              <a:ext uri="{FF2B5EF4-FFF2-40B4-BE49-F238E27FC236}">
                <a16:creationId xmlns:a16="http://schemas.microsoft.com/office/drawing/2014/main" id="{4C553E37-F269-EC74-ECFE-7625ECA91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486E44-2569-B558-440F-412BE416DB57}"/>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271700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0B17C-1139-0113-1AC2-79B783C5461B}"/>
            </a:ext>
          </a:extLst>
        </p:cNvPr>
        <p:cNvGrpSpPr/>
        <p:nvPr/>
      </p:nvGrpSpPr>
      <p:grpSpPr>
        <a:xfrm>
          <a:off x="0" y="0"/>
          <a:ext cx="0" cy="0"/>
          <a:chOff x="0" y="0"/>
          <a:chExt cx="0" cy="0"/>
        </a:xfrm>
      </p:grpSpPr>
      <p:pic>
        <p:nvPicPr>
          <p:cNvPr id="16388" name="Picture 4" descr="Get Up! It's a Clemson Football Gameday! N.C. State Edition - Sports  Illustrated Clemson Tigers News, Analysis and More">
            <a:extLst>
              <a:ext uri="{FF2B5EF4-FFF2-40B4-BE49-F238E27FC236}">
                <a16:creationId xmlns:a16="http://schemas.microsoft.com/office/drawing/2014/main" id="{ED8C8D77-B893-98A4-0AE8-8993AFB562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243"/>
          <a:stretch/>
        </p:blipFill>
        <p:spPr bwMode="auto">
          <a:xfrm>
            <a:off x="3791960" y="-29085"/>
            <a:ext cx="8410314" cy="6858000"/>
          </a:xfrm>
          <a:prstGeom prst="rect">
            <a:avLst/>
          </a:prstGeom>
          <a:noFill/>
          <a:extLst>
            <a:ext uri="{909E8E84-426E-40DD-AFC4-6F175D3DCCD1}">
              <a14:hiddenFill xmlns:a14="http://schemas.microsoft.com/office/drawing/2010/main">
                <a:solidFill>
                  <a:srgbClr val="FFFFFF"/>
                </a:solidFill>
              </a14:hiddenFill>
            </a:ext>
          </a:extLst>
        </p:spPr>
      </p:pic>
      <p:sp>
        <p:nvSpPr>
          <p:cNvPr id="563" name="Rectangle 6">
            <a:extLst>
              <a:ext uri="{FF2B5EF4-FFF2-40B4-BE49-F238E27FC236}">
                <a16:creationId xmlns:a16="http://schemas.microsoft.com/office/drawing/2014/main" id="{C45E5E09-6540-A675-0E49-15AA87E923FF}"/>
              </a:ext>
            </a:extLst>
          </p:cNvPr>
          <p:cNvSpPr/>
          <p:nvPr/>
        </p:nvSpPr>
        <p:spPr>
          <a:xfrm>
            <a:off x="5309916" y="-14544"/>
            <a:ext cx="6858000" cy="6858001"/>
          </a:xfrm>
          <a:prstGeom prst="rect">
            <a:avLst/>
          </a:prstGeom>
          <a:solidFill>
            <a:srgbClr val="0D0D0D">
              <a:alpha val="35000"/>
            </a:srgbClr>
          </a:solidFill>
          <a:ln w="12700">
            <a:miter lim="400000"/>
          </a:ln>
        </p:spPr>
        <p:txBody>
          <a:bodyPr lIns="45719" rIns="45719" anchor="ct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564" name="Picture 25" descr="Picture 25">
            <a:extLst>
              <a:ext uri="{FF2B5EF4-FFF2-40B4-BE49-F238E27FC236}">
                <a16:creationId xmlns:a16="http://schemas.microsoft.com/office/drawing/2014/main" id="{AADBBEC2-DF85-0DA2-722F-91A8C62C1473}"/>
              </a:ext>
            </a:extLst>
          </p:cNvPr>
          <p:cNvPicPr>
            <a:picLocks noChangeAspect="1"/>
          </p:cNvPicPr>
          <p:nvPr/>
        </p:nvPicPr>
        <p:blipFill>
          <a:blip r:embed="rId4"/>
          <a:stretch>
            <a:fillRect/>
          </a:stretch>
        </p:blipFill>
        <p:spPr>
          <a:xfrm>
            <a:off x="8807519" y="1"/>
            <a:ext cx="3397181" cy="6781801"/>
          </a:xfrm>
          <a:prstGeom prst="rect">
            <a:avLst/>
          </a:prstGeom>
          <a:ln w="12700">
            <a:miter lim="400000"/>
          </a:ln>
        </p:spPr>
      </p:pic>
      <p:sp>
        <p:nvSpPr>
          <p:cNvPr id="565" name="Triangle">
            <a:extLst>
              <a:ext uri="{FF2B5EF4-FFF2-40B4-BE49-F238E27FC236}">
                <a16:creationId xmlns:a16="http://schemas.microsoft.com/office/drawing/2014/main" id="{136B8034-8D21-C493-C424-EF8B01EEF705}"/>
              </a:ext>
            </a:extLst>
          </p:cNvPr>
          <p:cNvSpPr/>
          <p:nvPr/>
        </p:nvSpPr>
        <p:spPr>
          <a:xfrm>
            <a:off x="10145414" y="2712541"/>
            <a:ext cx="2048720" cy="407298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rgbClr val="000000"/>
          </a:solidFill>
          <a:ln w="12700">
            <a:miter lim="400000"/>
          </a:ln>
        </p:spPr>
        <p:txBody>
          <a:bodyPr lIns="45719" rIns="4571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6" name="Shape">
            <a:extLst>
              <a:ext uri="{FF2B5EF4-FFF2-40B4-BE49-F238E27FC236}">
                <a16:creationId xmlns:a16="http://schemas.microsoft.com/office/drawing/2014/main" id="{3A9CC283-2DFC-43B3-51AD-7BA3899FA7BA}"/>
              </a:ext>
            </a:extLst>
          </p:cNvPr>
          <p:cNvSpPr/>
          <p:nvPr/>
        </p:nvSpPr>
        <p:spPr>
          <a:xfrm>
            <a:off x="1351058" y="-29086"/>
            <a:ext cx="7384409"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65"/>
                </a:moveTo>
                <a:lnTo>
                  <a:pt x="11603" y="21600"/>
                </a:lnTo>
                <a:lnTo>
                  <a:pt x="0" y="21600"/>
                </a:lnTo>
                <a:lnTo>
                  <a:pt x="0" y="0"/>
                </a:lnTo>
                <a:lnTo>
                  <a:pt x="21600" y="65"/>
                </a:lnTo>
                <a:close/>
              </a:path>
            </a:pathLst>
          </a:custGeom>
          <a:solidFill>
            <a:srgbClr val="FFFFFF"/>
          </a:solidFill>
          <a:ln w="12700">
            <a:miter lim="400000"/>
          </a:ln>
        </p:spPr>
        <p:txBody>
          <a:bodyPr lIns="45719" rIns="4571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9" name="TextBox 1">
            <a:extLst>
              <a:ext uri="{FF2B5EF4-FFF2-40B4-BE49-F238E27FC236}">
                <a16:creationId xmlns:a16="http://schemas.microsoft.com/office/drawing/2014/main" id="{7239F7E4-B675-746B-772B-B09FA0941D30}"/>
              </a:ext>
            </a:extLst>
          </p:cNvPr>
          <p:cNvSpPr txBox="1"/>
          <p:nvPr/>
        </p:nvSpPr>
        <p:spPr>
          <a:xfrm>
            <a:off x="607277" y="3167390"/>
            <a:ext cx="4501525"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800" cap="all">
                <a:latin typeface="FreightSans Pro Semibold"/>
                <a:ea typeface="FreightSans Pro Semibold"/>
                <a:cs typeface="FreightSans Pro Semibold"/>
                <a:sym typeface="FreightSans Pro Semi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Arial Nova" panose="020B0504020202020204" pitchFamily="34" charset="0"/>
              </a:rPr>
              <a:t>POTENTIAL SPONSOR ANALYSIS</a:t>
            </a:r>
          </a:p>
        </p:txBody>
      </p:sp>
      <p:sp>
        <p:nvSpPr>
          <p:cNvPr id="2" name="Triangle">
            <a:extLst>
              <a:ext uri="{FF2B5EF4-FFF2-40B4-BE49-F238E27FC236}">
                <a16:creationId xmlns:a16="http://schemas.microsoft.com/office/drawing/2014/main" id="{48A5FFAF-68DF-CF49-30A3-A4B930F3225A}"/>
              </a:ext>
            </a:extLst>
          </p:cNvPr>
          <p:cNvSpPr/>
          <p:nvPr/>
        </p:nvSpPr>
        <p:spPr>
          <a:xfrm>
            <a:off x="10135140" y="2691829"/>
            <a:ext cx="2076458" cy="40936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close/>
              </a:path>
            </a:pathLst>
          </a:custGeom>
          <a:solidFill>
            <a:schemeClr val="bg1"/>
          </a:solidFill>
          <a:ln w="12700">
            <a:miter lim="400000"/>
          </a:ln>
        </p:spPr>
        <p:txBody>
          <a:bodyPr lIns="45719" rIns="4571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1E199200-54CB-1794-0F6F-C89EFD022940}"/>
              </a:ext>
            </a:extLst>
          </p:cNvPr>
          <p:cNvPicPr>
            <a:picLocks noChangeAspect="1"/>
          </p:cNvPicPr>
          <p:nvPr/>
        </p:nvPicPr>
        <p:blipFill>
          <a:blip r:embed="rId5"/>
          <a:stretch>
            <a:fillRect/>
          </a:stretch>
        </p:blipFill>
        <p:spPr>
          <a:xfrm>
            <a:off x="0" y="6781800"/>
            <a:ext cx="12192000" cy="76200"/>
          </a:xfrm>
          <a:prstGeom prst="rect">
            <a:avLst/>
          </a:prstGeom>
        </p:spPr>
      </p:pic>
      <p:sp>
        <p:nvSpPr>
          <p:cNvPr id="4" name="TextBox 3">
            <a:extLst>
              <a:ext uri="{FF2B5EF4-FFF2-40B4-BE49-F238E27FC236}">
                <a16:creationId xmlns:a16="http://schemas.microsoft.com/office/drawing/2014/main" id="{29764C80-C5C7-5E33-F5D0-70F1E2D31FAD}"/>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pic>
        <p:nvPicPr>
          <p:cNvPr id="5" name="Picture 4" descr="Clemson University, South Carolina">
            <a:extLst>
              <a:ext uri="{FF2B5EF4-FFF2-40B4-BE49-F238E27FC236}">
                <a16:creationId xmlns:a16="http://schemas.microsoft.com/office/drawing/2014/main" id="{50A4570F-C220-7DF1-B36A-80D503638E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973" y="731642"/>
            <a:ext cx="3180902" cy="80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99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AF95D4-9BCE-5545-8A66-F48C9909BB15}"/>
              </a:ext>
            </a:extLst>
          </p:cNvPr>
          <p:cNvPicPr>
            <a:picLocks noChangeAspect="1"/>
          </p:cNvPicPr>
          <p:nvPr/>
        </p:nvPicPr>
        <p:blipFill>
          <a:blip r:embed="rId3"/>
          <a:stretch>
            <a:fillRect/>
          </a:stretch>
        </p:blipFill>
        <p:spPr>
          <a:xfrm>
            <a:off x="0" y="6781800"/>
            <a:ext cx="12192000" cy="76200"/>
          </a:xfrm>
          <a:prstGeom prst="rect">
            <a:avLst/>
          </a:prstGeom>
        </p:spPr>
      </p:pic>
      <p:sp>
        <p:nvSpPr>
          <p:cNvPr id="14" name="TextBox 13">
            <a:extLst>
              <a:ext uri="{FF2B5EF4-FFF2-40B4-BE49-F238E27FC236}">
                <a16:creationId xmlns:a16="http://schemas.microsoft.com/office/drawing/2014/main" id="{7C829B06-D5A9-2847-8CEF-3DC79F2471DA}"/>
              </a:ext>
            </a:extLst>
          </p:cNvPr>
          <p:cNvSpPr txBox="1">
            <a:spLocks/>
          </p:cNvSpPr>
          <p:nvPr/>
        </p:nvSpPr>
        <p:spPr>
          <a:xfrm>
            <a:off x="607277" y="522489"/>
            <a:ext cx="62769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all" dirty="0">
                <a:latin typeface="Arial Nova Cond" panose="020B0506020202020204" pitchFamily="34" charset="0"/>
                <a:cs typeface="Arial" panose="020B0604020202020204" pitchFamily="34" charset="0"/>
              </a:rPr>
              <a:t>POTENTIAL SPONSORS</a:t>
            </a:r>
            <a:endParaRPr kumimoji="0" lang="en-US" sz="2800" b="1" i="0" u="none" strike="noStrike" kern="1200" cap="all" spc="0" normalizeH="0" baseline="0" noProof="0" dirty="0">
              <a:ln>
                <a:noFill/>
              </a:ln>
              <a:effectLst/>
              <a:uLnTx/>
              <a:uFillTx/>
              <a:latin typeface="Arial Nova Cond" panose="020B0506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A04E0A51-8925-4A86-290B-1FD1C2CA6EAA}"/>
              </a:ext>
            </a:extLst>
          </p:cNvPr>
          <p:cNvGraphicFramePr>
            <a:graphicFrameLocks noGrp="1"/>
          </p:cNvGraphicFramePr>
          <p:nvPr>
            <p:extLst>
              <p:ext uri="{D42A27DB-BD31-4B8C-83A1-F6EECF244321}">
                <p14:modId xmlns:p14="http://schemas.microsoft.com/office/powerpoint/2010/main" val="2716368695"/>
              </p:ext>
            </p:extLst>
          </p:nvPr>
        </p:nvGraphicFramePr>
        <p:xfrm>
          <a:off x="607275" y="2780454"/>
          <a:ext cx="10907306" cy="3200400"/>
        </p:xfrm>
        <a:graphic>
          <a:graphicData uri="http://schemas.openxmlformats.org/drawingml/2006/table">
            <a:tbl>
              <a:tblPr firstCol="1" bandRow="1">
                <a:tableStyleId>{5C22544A-7EE6-4342-B048-85BDC9FD1C3A}</a:tableStyleId>
              </a:tblPr>
              <a:tblGrid>
                <a:gridCol w="2106740">
                  <a:extLst>
                    <a:ext uri="{9D8B030D-6E8A-4147-A177-3AD203B41FA5}">
                      <a16:colId xmlns:a16="http://schemas.microsoft.com/office/drawing/2014/main" val="2095671251"/>
                    </a:ext>
                  </a:extLst>
                </a:gridCol>
                <a:gridCol w="2933522">
                  <a:extLst>
                    <a:ext uri="{9D8B030D-6E8A-4147-A177-3AD203B41FA5}">
                      <a16:colId xmlns:a16="http://schemas.microsoft.com/office/drawing/2014/main" val="1197907917"/>
                    </a:ext>
                  </a:extLst>
                </a:gridCol>
                <a:gridCol w="2933522">
                  <a:extLst>
                    <a:ext uri="{9D8B030D-6E8A-4147-A177-3AD203B41FA5}">
                      <a16:colId xmlns:a16="http://schemas.microsoft.com/office/drawing/2014/main" val="574798163"/>
                    </a:ext>
                  </a:extLst>
                </a:gridCol>
                <a:gridCol w="2933522">
                  <a:extLst>
                    <a:ext uri="{9D8B030D-6E8A-4147-A177-3AD203B41FA5}">
                      <a16:colId xmlns:a16="http://schemas.microsoft.com/office/drawing/2014/main" val="1316155302"/>
                    </a:ext>
                  </a:extLst>
                </a:gridCol>
              </a:tblGrid>
              <a:tr h="640080">
                <a:tc>
                  <a:txBody>
                    <a:bodyPr/>
                    <a:lstStyle/>
                    <a:p>
                      <a:r>
                        <a:rPr lang="en-US" sz="1800" dirty="0">
                          <a:latin typeface="Arial Nova Cond" panose="020B0506020202020204" pitchFamily="34" charset="0"/>
                        </a:rPr>
                        <a:t>Industry</a:t>
                      </a:r>
                    </a:p>
                  </a:txBody>
                  <a:tcPr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solidFill>
                      <a:schemeClr val="accent2"/>
                    </a:solidFill>
                  </a:tcPr>
                </a:tc>
                <a:tc>
                  <a:txBody>
                    <a:bodyPr/>
                    <a:lstStyle/>
                    <a:p>
                      <a:pPr algn="ctr" fontAlgn="b"/>
                      <a:r>
                        <a:rPr lang="en-US" sz="2000" b="0" i="0" u="none" strike="noStrike" dirty="0">
                          <a:solidFill>
                            <a:srgbClr val="000000"/>
                          </a:solidFill>
                          <a:effectLst/>
                          <a:latin typeface="Arial Nova Cond" panose="020B0506020202020204" pitchFamily="34" charset="0"/>
                        </a:rPr>
                        <a:t>Automotive</a:t>
                      </a:r>
                    </a:p>
                  </a:txBody>
                  <a:tcPr marL="7034" marR="7034" marT="7034" marB="0"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rial Nova Cond" panose="020B0506020202020204" pitchFamily="34" charset="0"/>
                        </a:rPr>
                        <a:t>Health Care</a:t>
                      </a:r>
                    </a:p>
                  </a:txBody>
                  <a:tcPr marL="7034" marR="7034" marT="7034"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rial Nova Cond" panose="020B0506020202020204" pitchFamily="34" charset="0"/>
                        </a:rPr>
                        <a:t>Financial Services</a:t>
                      </a:r>
                    </a:p>
                  </a:txBody>
                  <a:tcPr marL="7034" marR="7034" marT="7034"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95190936"/>
                  </a:ext>
                </a:extLst>
              </a:tr>
              <a:tr h="640080">
                <a:tc>
                  <a:txBody>
                    <a:bodyPr/>
                    <a:lstStyle/>
                    <a:p>
                      <a:r>
                        <a:rPr lang="en-US" sz="1800" dirty="0">
                          <a:latin typeface="Arial Nova Cond" panose="020B0506020202020204" pitchFamily="34" charset="0"/>
                        </a:rPr>
                        <a:t>Location</a:t>
                      </a:r>
                    </a:p>
                  </a:txBody>
                  <a:tcPr anchor="ctr">
                    <a:lnL w="9525" cap="flat" cmpd="sng" algn="ctr">
                      <a:solidFill>
                        <a:schemeClr val="bg1">
                          <a:lumMod val="75000"/>
                        </a:schemeClr>
                      </a:solidFill>
                      <a:prstDash val="solid"/>
                      <a:round/>
                      <a:headEnd type="none" w="med" len="med"/>
                      <a:tailEnd type="none" w="med" len="med"/>
                    </a:lnL>
                    <a:solidFill>
                      <a:schemeClr val="accent2"/>
                    </a:solidFill>
                  </a:tcPr>
                </a:tc>
                <a:tc>
                  <a:txBody>
                    <a:bodyPr/>
                    <a:lstStyle/>
                    <a:p>
                      <a:pPr algn="ctr" fontAlgn="b"/>
                      <a:r>
                        <a:rPr lang="en-US" sz="2000" b="0" i="0" u="none" strike="noStrike" dirty="0">
                          <a:solidFill>
                            <a:srgbClr val="000000"/>
                          </a:solidFill>
                          <a:effectLst/>
                          <a:latin typeface="Arial Nova Cond" panose="020B0506020202020204" pitchFamily="34" charset="0"/>
                        </a:rPr>
                        <a:t>Greenville, SC</a:t>
                      </a:r>
                    </a:p>
                  </a:txBody>
                  <a:tcPr marL="7034" marR="7034" marT="7034" marB="0"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rial Nova Cond" panose="020B0506020202020204" pitchFamily="34" charset="0"/>
                        </a:rPr>
                        <a:t>Greenville, SC</a:t>
                      </a:r>
                    </a:p>
                  </a:txBody>
                  <a:tcPr marL="7034" marR="7034" marT="7034"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rial Nova Cond" panose="020B0506020202020204" pitchFamily="34" charset="0"/>
                        </a:rPr>
                        <a:t>Spartanburg, SC</a:t>
                      </a:r>
                    </a:p>
                  </a:txBody>
                  <a:tcPr marL="7034" marR="7034" marT="7034"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1999494"/>
                  </a:ext>
                </a:extLst>
              </a:tr>
              <a:tr h="640080">
                <a:tc>
                  <a:txBody>
                    <a:bodyPr/>
                    <a:lstStyle/>
                    <a:p>
                      <a:r>
                        <a:rPr lang="en-US" sz="1800" dirty="0">
                          <a:latin typeface="Arial Nova Cond" panose="020B0506020202020204" pitchFamily="34" charset="0"/>
                        </a:rPr>
                        <a:t>Revenue</a:t>
                      </a:r>
                    </a:p>
                  </a:txBody>
                  <a:tcPr anchor="ctr">
                    <a:lnL w="9525" cap="flat" cmpd="sng" algn="ctr">
                      <a:solidFill>
                        <a:schemeClr val="bg1">
                          <a:lumMod val="75000"/>
                        </a:schemeClr>
                      </a:solidFill>
                      <a:prstDash val="solid"/>
                      <a:round/>
                      <a:headEnd type="none" w="med" len="med"/>
                      <a:tailEnd type="none" w="med" len="med"/>
                    </a:lnL>
                    <a:solidFill>
                      <a:schemeClr val="accent2"/>
                    </a:solidFill>
                  </a:tcPr>
                </a:tc>
                <a:tc>
                  <a:txBody>
                    <a:bodyPr/>
                    <a:lstStyle/>
                    <a:p>
                      <a:pPr algn="ctr" fontAlgn="t"/>
                      <a:r>
                        <a:rPr lang="en-US" sz="2000" dirty="0">
                          <a:effectLst/>
                          <a:latin typeface="Arial Nova Cond" panose="020B0506020202020204" pitchFamily="34" charset="0"/>
                        </a:rPr>
                        <a:t>$28.7 billion</a:t>
                      </a:r>
                    </a:p>
                  </a:txBody>
                  <a:tcPr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$6 billion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$2.06 billion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13535054"/>
                  </a:ext>
                </a:extLst>
              </a:tr>
              <a:tr h="640080">
                <a:tc>
                  <a:txBody>
                    <a:bodyPr/>
                    <a:lstStyle/>
                    <a:p>
                      <a:r>
                        <a:rPr lang="en-US" sz="1800" dirty="0">
                          <a:latin typeface="Arial Nova Cond" panose="020B0506020202020204" pitchFamily="34" charset="0"/>
                        </a:rPr>
                        <a:t>Employees</a:t>
                      </a:r>
                    </a:p>
                  </a:txBody>
                  <a:tcPr anchor="ctr">
                    <a:lnL w="9525" cap="flat" cmpd="sng" algn="ctr">
                      <a:solidFill>
                        <a:schemeClr val="bg1">
                          <a:lumMod val="75000"/>
                        </a:schemeClr>
                      </a:solidFill>
                      <a:prstDash val="solid"/>
                      <a:round/>
                      <a:headEnd type="none" w="med" len="med"/>
                      <a:tailEnd type="none" w="med" len="med"/>
                    </a:lnL>
                    <a:solidFill>
                      <a:schemeClr val="accent2"/>
                    </a:solidFill>
                  </a:tcPr>
                </a:tc>
                <a:tc>
                  <a:txBody>
                    <a:bodyPr/>
                    <a:lstStyle/>
                    <a:p>
                      <a:pPr algn="ctr"/>
                      <a:r>
                        <a:rPr lang="en-US" sz="2000" b="0" i="0" kern="1200" dirty="0">
                          <a:solidFill>
                            <a:schemeClr val="dk1"/>
                          </a:solidFill>
                          <a:effectLst/>
                          <a:latin typeface="Arial Nova Cond" panose="020B0506020202020204" pitchFamily="34" charset="0"/>
                          <a:ea typeface="+mn-ea"/>
                          <a:cs typeface="+mn-cs"/>
                        </a:rPr>
                        <a:t>44,925</a:t>
                      </a:r>
                      <a:endParaRPr lang="en-US" sz="2000" dirty="0">
                        <a:latin typeface="Arial Nova Cond" panose="020B0506020202020204" pitchFamily="34" charset="0"/>
                      </a:endParaRPr>
                    </a:p>
                  </a:txBody>
                  <a:tcPr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10,344</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1,385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9827884"/>
                  </a:ext>
                </a:extLst>
              </a:tr>
              <a:tr h="640080">
                <a:tc>
                  <a:txBody>
                    <a:bodyPr/>
                    <a:lstStyle/>
                    <a:p>
                      <a:r>
                        <a:rPr lang="en-US" sz="1800" dirty="0">
                          <a:latin typeface="Arial Nova Cond" panose="020B0506020202020204" pitchFamily="34" charset="0"/>
                        </a:rPr>
                        <a:t>Clemson Alumni</a:t>
                      </a:r>
                    </a:p>
                  </a:txBody>
                  <a:tcPr anchor="ctr">
                    <a:lnL w="9525" cap="flat" cmpd="sng" algn="ctr">
                      <a:solidFill>
                        <a:schemeClr val="bg1">
                          <a:lumMod val="75000"/>
                        </a:schemeClr>
                      </a:solidFill>
                      <a:prstDash val="solid"/>
                      <a:round/>
                      <a:headEnd type="none" w="med" len="med"/>
                      <a:tailEnd type="none" w="med" len="med"/>
                    </a:lnL>
                    <a:lnB w="9525" cap="flat" cmpd="sng" algn="ctr">
                      <a:solidFill>
                        <a:schemeClr val="bg1">
                          <a:lumMod val="75000"/>
                        </a:schemeClr>
                      </a:solidFill>
                      <a:prstDash val="solid"/>
                      <a:round/>
                      <a:headEnd type="none" w="med" len="med"/>
                      <a:tailEnd type="none" w="med" len="med"/>
                    </a:lnB>
                    <a:solidFill>
                      <a:schemeClr val="accent2"/>
                    </a:solidFill>
                  </a:tcPr>
                </a:tc>
                <a:tc>
                  <a:txBody>
                    <a:bodyPr/>
                    <a:lstStyle/>
                    <a:p>
                      <a:pPr algn="ctr"/>
                      <a:r>
                        <a:rPr lang="en-US" sz="2000" dirty="0">
                          <a:latin typeface="Arial Nova Cond" panose="020B0506020202020204" pitchFamily="34" charset="0"/>
                        </a:rPr>
                        <a:t>458</a:t>
                      </a:r>
                    </a:p>
                  </a:txBody>
                  <a:tcPr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728</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a:r>
                        <a:rPr lang="en-US" sz="2000" dirty="0">
                          <a:latin typeface="Arial Nova Cond" panose="020B0506020202020204" pitchFamily="34" charset="0"/>
                        </a:rPr>
                        <a:t>12</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00738910"/>
                  </a:ext>
                </a:extLst>
              </a:tr>
            </a:tbl>
          </a:graphicData>
        </a:graphic>
      </p:graphicFrame>
      <p:pic>
        <p:nvPicPr>
          <p:cNvPr id="11266" name="Picture 2" descr="Security Group, Inc | Complaints | Better Business Bureau® Profile">
            <a:extLst>
              <a:ext uri="{FF2B5EF4-FFF2-40B4-BE49-F238E27FC236}">
                <a16:creationId xmlns:a16="http://schemas.microsoft.com/office/drawing/2014/main" id="{B2CD95AE-D685-0189-322B-A8EB53C3CB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2093" y="1595015"/>
            <a:ext cx="1599389" cy="10289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Prisma Health">
            <a:extLst>
              <a:ext uri="{FF2B5EF4-FFF2-40B4-BE49-F238E27FC236}">
                <a16:creationId xmlns:a16="http://schemas.microsoft.com/office/drawing/2014/main" id="{8F6A775A-94B1-7979-9AD1-28E2851116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445" b="19146"/>
          <a:stretch/>
        </p:blipFill>
        <p:spPr bwMode="auto">
          <a:xfrm>
            <a:off x="6274340" y="1664759"/>
            <a:ext cx="1570696" cy="9645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File:Michelin-logo-blue@2x.webp">
            <a:extLst>
              <a:ext uri="{FF2B5EF4-FFF2-40B4-BE49-F238E27FC236}">
                <a16:creationId xmlns:a16="http://schemas.microsoft.com/office/drawing/2014/main" id="{FFB05EBF-2200-9397-7FCE-06DF8EEF80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892" y="1782232"/>
            <a:ext cx="2630730" cy="7760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lemson University, South Carolina">
            <a:extLst>
              <a:ext uri="{FF2B5EF4-FFF2-40B4-BE49-F238E27FC236}">
                <a16:creationId xmlns:a16="http://schemas.microsoft.com/office/drawing/2014/main" id="{A753C87A-4052-8639-010B-C0134D742B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1846" y="490063"/>
            <a:ext cx="2331720" cy="5880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5B9618-1635-D33D-FEC3-AE5AA98E2AEE}"/>
              </a:ext>
            </a:extLst>
          </p:cNvPr>
          <p:cNvSpPr txBox="1">
            <a:spLocks/>
          </p:cNvSpPr>
          <p:nvPr/>
        </p:nvSpPr>
        <p:spPr>
          <a:xfrm>
            <a:off x="615280" y="6425246"/>
            <a:ext cx="10546706" cy="200055"/>
          </a:xfrm>
          <a:prstGeom prst="rect">
            <a:avLst/>
          </a:prstGeom>
          <a:noFill/>
        </p:spPr>
        <p:txBody>
          <a:bodyPr wrap="square" rtlCol="0" anchor="ctr">
            <a:spAutoFit/>
          </a:bodyPr>
          <a:lstStyle/>
          <a:p>
            <a:r>
              <a:rPr lang="en-US" sz="700" dirty="0">
                <a:solidFill>
                  <a:schemeClr val="bg1">
                    <a:lumMod val="75000"/>
                  </a:schemeClr>
                </a:solidFill>
                <a:latin typeface="Arial Nova" panose="020B0504020202020204" pitchFamily="34" charset="0"/>
              </a:rPr>
              <a:t>Copyright © 2024. The contents of this document are confidential. The information may also be legally privileged. This document is shared in trust, for the sole purpose of review by the intended viewer.</a:t>
            </a:r>
          </a:p>
        </p:txBody>
      </p:sp>
    </p:spTree>
    <p:extLst>
      <p:ext uri="{BB962C8B-B14F-4D97-AF65-F5344CB8AC3E}">
        <p14:creationId xmlns:p14="http://schemas.microsoft.com/office/powerpoint/2010/main" val="528383857"/>
      </p:ext>
    </p:extLst>
  </p:cSld>
  <p:clrMapOvr>
    <a:masterClrMapping/>
  </p:clrMapOvr>
</p:sld>
</file>

<file path=ppt/theme/theme1.xml><?xml version="1.0" encoding="utf-8"?>
<a:theme xmlns:a="http://schemas.openxmlformats.org/drawingml/2006/main" name="Theme1">
  <a:themeElements>
    <a:clrScheme name="New Navigate Colors">
      <a:dk1>
        <a:sysClr val="windowText" lastClr="000000"/>
      </a:dk1>
      <a:lt1>
        <a:sysClr val="window" lastClr="FFFFFF"/>
      </a:lt1>
      <a:dk2>
        <a:srgbClr val="1C68D7"/>
      </a:dk2>
      <a:lt2>
        <a:srgbClr val="0193D5"/>
      </a:lt2>
      <a:accent1>
        <a:srgbClr val="4250D9"/>
      </a:accent1>
      <a:accent2>
        <a:srgbClr val="773BDA"/>
      </a:accent2>
      <a:accent3>
        <a:srgbClr val="A02FB9"/>
      </a:accent3>
      <a:accent4>
        <a:srgbClr val="B5277F"/>
      </a:accent4>
      <a:accent5>
        <a:srgbClr val="CA2153"/>
      </a:accent5>
      <a:accent6>
        <a:srgbClr val="DF1B2E"/>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F0AEB858-5885-42BE-92C6-CDFB5805A5CD}" vid="{453C5A56-4729-471E-BF6D-E145D0BCBAC7}"/>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4242</TotalTime>
  <Words>2008</Words>
  <Application>Microsoft Office PowerPoint</Application>
  <PresentationFormat>Widescreen</PresentationFormat>
  <Paragraphs>252</Paragraphs>
  <Slides>15</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__fkGroteskNeue_a82850</vt:lpstr>
      <vt:lpstr>Arial</vt:lpstr>
      <vt:lpstr>Arial Nova</vt:lpstr>
      <vt:lpstr>Arial Nova Cond</vt:lpstr>
      <vt:lpstr>Calibri</vt:lpstr>
      <vt:lpstr>Helvetica Neue</vt:lpstr>
      <vt:lpstr>Inter-Regular</vt:lpstr>
      <vt:lpstr>Söhne</vt:lpstr>
      <vt:lpstr>Tw Cen MT</vt:lpstr>
      <vt:lpstr>Theme1</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Salls</dc:creator>
  <cp:lastModifiedBy>Maria Alice F. Vieira</cp:lastModifiedBy>
  <cp:revision>36</cp:revision>
  <cp:lastPrinted>2024-04-18T02:53:37Z</cp:lastPrinted>
  <dcterms:created xsi:type="dcterms:W3CDTF">2020-06-20T16:21:12Z</dcterms:created>
  <dcterms:modified xsi:type="dcterms:W3CDTF">2025-01-23T16:23:58Z</dcterms:modified>
</cp:coreProperties>
</file>