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2" r:id="rId7"/>
    <p:sldId id="276" r:id="rId8"/>
    <p:sldId id="266" r:id="rId9"/>
    <p:sldId id="267" r:id="rId10"/>
    <p:sldId id="264" r:id="rId11"/>
    <p:sldId id="271" r:id="rId12"/>
    <p:sldId id="277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9B50-A6EA-4034-8994-37AB019B75D6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1D3D-5EFF-4DE4-BDCC-413866342B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9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C1D3D-5EFF-4DE4-BDCC-413866342B7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09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C1D3D-5EFF-4DE4-BDCC-413866342B7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138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624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14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95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71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759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77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3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86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0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87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8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0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595" y="4181793"/>
            <a:ext cx="10572345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637052"/>
              </a:solidFill>
              <a:cs typeface="Calibri Light"/>
            </a:endParaRPr>
          </a:p>
          <a:p>
            <a:pPr algn="ctr"/>
            <a:r>
              <a:rPr lang="pt-PT" dirty="0">
                <a:solidFill>
                  <a:schemeClr val="tx1"/>
                </a:solidFill>
                <a:cs typeface="Calibri Light"/>
              </a:rPr>
              <a:t>Computação Natural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DB7B5CB-8B76-4754-9CF1-2165B7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3" y="-72925"/>
            <a:ext cx="1467018" cy="1472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1159-7A95-4A29-9F68-687D8C4B9EAF}"/>
              </a:ext>
            </a:extLst>
          </p:cNvPr>
          <p:cNvSpPr txBox="1"/>
          <p:nvPr/>
        </p:nvSpPr>
        <p:spPr>
          <a:xfrm>
            <a:off x="2863781" y="6429376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João Coelho - A74859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5708855" y="6416037"/>
            <a:ext cx="3076148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Luís Fernandes - A74748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8886877" y="6417945"/>
            <a:ext cx="333795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Maria Ana de Brito – A73580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F94F8-B650-4652-9E2F-F6E91878E505}"/>
              </a:ext>
            </a:extLst>
          </p:cNvPr>
          <p:cNvSpPr txBox="1">
            <a:spLocks/>
          </p:cNvSpPr>
          <p:nvPr/>
        </p:nvSpPr>
        <p:spPr>
          <a:xfrm>
            <a:off x="1176546" y="1635125"/>
            <a:ext cx="9901347" cy="259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72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9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9800" dirty="0">
              <a:solidFill>
                <a:srgbClr val="262626"/>
              </a:solidFill>
              <a:cs typeface="Calibri Light"/>
            </a:endParaRPr>
          </a:p>
          <a:p>
            <a:pPr algn="ctr"/>
            <a:r>
              <a:rPr lang="en-US" sz="9800" dirty="0" err="1">
                <a:solidFill>
                  <a:srgbClr val="262626"/>
                </a:solidFill>
                <a:cs typeface="Calibri Light"/>
              </a:rPr>
              <a:t>Redes</a:t>
            </a:r>
            <a:r>
              <a:rPr lang="en-US" sz="98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9800" dirty="0" err="1">
                <a:solidFill>
                  <a:srgbClr val="262626"/>
                </a:solidFill>
                <a:cs typeface="Calibri Light"/>
              </a:rPr>
              <a:t>Neuronais</a:t>
            </a:r>
            <a:r>
              <a:rPr lang="en-US" sz="98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9800" dirty="0" err="1">
                <a:solidFill>
                  <a:srgbClr val="262626"/>
                </a:solidFill>
                <a:cs typeface="Calibri Light"/>
              </a:rPr>
              <a:t>Artificiais</a:t>
            </a:r>
            <a:endParaRPr lang="en-US" sz="9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8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4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C2EE3B-7C77-4F22-A0A0-8463BB572687}"/>
              </a:ext>
            </a:extLst>
          </p:cNvPr>
          <p:cNvSpPr txBox="1"/>
          <p:nvPr/>
        </p:nvSpPr>
        <p:spPr>
          <a:xfrm>
            <a:off x="17138" y="6427027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Bruno Pereira- A75135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0EDF2-FC6C-47EB-819A-D38D28D0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cs typeface="Calibri Light"/>
              </a:rPr>
              <a:t>Criação e Treino da Rede Neuronal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C418DA-41BF-448F-9107-AEED37A9DEBA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D7AADF-1F85-490F-B2F3-D370AA027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89" y="2921569"/>
            <a:ext cx="8607459" cy="41275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ED4942-BBF7-457D-9C1B-BCD351B0170C}"/>
              </a:ext>
            </a:extLst>
          </p:cNvPr>
          <p:cNvSpPr txBox="1"/>
          <p:nvPr/>
        </p:nvSpPr>
        <p:spPr>
          <a:xfrm>
            <a:off x="733489" y="2288258"/>
            <a:ext cx="226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Fórmula:</a:t>
            </a:r>
            <a:endParaRPr lang="pt-PT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0FCDFD-C417-4D49-886F-8886573A7C52}"/>
              </a:ext>
            </a:extLst>
          </p:cNvPr>
          <p:cNvSpPr txBox="1"/>
          <p:nvPr/>
        </p:nvSpPr>
        <p:spPr>
          <a:xfrm>
            <a:off x="1097279" y="3849840"/>
            <a:ext cx="10058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 Package: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Neuralnet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ctr"/>
            <a:endParaRPr lang="pt-PT" sz="20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Esta biblioteca pode não ser a escolha mais apropriada para projetos mais complexos, mas na nossa opinião adequa-se ao problema e, por outro lado, tem na simplicidade da sua utilização uma vantagem.</a:t>
            </a:r>
          </a:p>
        </p:txBody>
      </p:sp>
    </p:spTree>
    <p:extLst>
      <p:ext uri="{BB962C8B-B14F-4D97-AF65-F5344CB8AC3E}">
        <p14:creationId xmlns:p14="http://schemas.microsoft.com/office/powerpoint/2010/main" val="12640368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8D76D-759A-4BA8-9916-26714ECA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cs typeface="Calibri Light"/>
              </a:rPr>
              <a:t>Testes de </a:t>
            </a:r>
            <a:r>
              <a:rPr lang="pt-PT" i="1" dirty="0">
                <a:cs typeface="Calibri Light"/>
              </a:rPr>
              <a:t>Performance</a:t>
            </a:r>
            <a:endParaRPr lang="pt-PT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768640-9758-4662-92D6-56F6D7AA5DDE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E71B547-0DCA-400D-B53E-35796AB32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50273"/>
              </p:ext>
            </p:extLst>
          </p:nvPr>
        </p:nvGraphicFramePr>
        <p:xfrm>
          <a:off x="1145771" y="2439602"/>
          <a:ext cx="9961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09">
                  <a:extLst>
                    <a:ext uri="{9D8B030D-6E8A-4147-A177-3AD203B41FA5}">
                      <a16:colId xmlns:a16="http://schemas.microsoft.com/office/drawing/2014/main" val="14787547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11641283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982786477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1611646948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61916259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929288514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3590905928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399974286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8745855"/>
                    </a:ext>
                  </a:extLst>
                </a:gridCol>
                <a:gridCol w="526473">
                  <a:extLst>
                    <a:ext uri="{9D8B030D-6E8A-4147-A177-3AD203B41FA5}">
                      <a16:colId xmlns:a16="http://schemas.microsoft.com/office/drawing/2014/main" val="3362886928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866496479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33488217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188551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477652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3558487664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4619939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Campos de Jordão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Cruzeiro do Sul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PT" dirty="0"/>
                        <a:t>Picos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49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1º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2º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3º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4º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5º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1º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2º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3º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4º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5º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1º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2º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3º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4º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5º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7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T. Mínima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9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accent2"/>
                          </a:solidFill>
                        </a:rPr>
                        <a:t>T. Máxima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95346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65C6D4A-5C47-461E-8AA1-DB8F5E5E4C7F}"/>
              </a:ext>
            </a:extLst>
          </p:cNvPr>
          <p:cNvSpPr txBox="1"/>
          <p:nvPr/>
        </p:nvSpPr>
        <p:spPr>
          <a:xfrm>
            <a:off x="501532" y="4627675"/>
            <a:ext cx="247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pt-PT" dirty="0" err="1">
                <a:solidFill>
                  <a:srgbClr val="002060"/>
                </a:solidFill>
              </a:rPr>
              <a:t>Hidden</a:t>
            </a:r>
            <a:r>
              <a:rPr lang="pt-PT" dirty="0"/>
              <a:t> -&gt; 1;</a:t>
            </a:r>
          </a:p>
          <a:p>
            <a:pPr>
              <a:buClr>
                <a:schemeClr val="accent2"/>
              </a:buClr>
            </a:pPr>
            <a:r>
              <a:rPr lang="pt-PT" dirty="0">
                <a:solidFill>
                  <a:srgbClr val="C00000"/>
                </a:solidFill>
              </a:rPr>
              <a:t>       </a:t>
            </a:r>
            <a:r>
              <a:rPr lang="pt-PT" dirty="0" err="1">
                <a:solidFill>
                  <a:srgbClr val="C00000"/>
                </a:solidFill>
              </a:rPr>
              <a:t>Threshold</a:t>
            </a:r>
            <a:r>
              <a:rPr lang="pt-PT" dirty="0"/>
              <a:t> -&gt; 0.01;</a:t>
            </a:r>
          </a:p>
          <a:p>
            <a:pPr>
              <a:buClr>
                <a:schemeClr val="accent2"/>
              </a:buClr>
            </a:pPr>
            <a:r>
              <a:rPr lang="pt-PT" dirty="0"/>
              <a:t>      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Algoritmo</a:t>
            </a:r>
            <a:r>
              <a:rPr lang="pt-PT" dirty="0"/>
              <a:t> -&gt; </a:t>
            </a:r>
            <a:r>
              <a:rPr lang="pt-PT" dirty="0" err="1"/>
              <a:t>rprop</a:t>
            </a:r>
            <a:r>
              <a:rPr lang="pt-PT" dirty="0"/>
              <a:t>+</a:t>
            </a:r>
            <a:endParaRPr lang="pt-PT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B31B31-CCA5-4456-A9B0-BB9CE0111C1D}"/>
              </a:ext>
            </a:extLst>
          </p:cNvPr>
          <p:cNvSpPr txBox="1"/>
          <p:nvPr/>
        </p:nvSpPr>
        <p:spPr>
          <a:xfrm>
            <a:off x="2978727" y="4635607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pt-PT" dirty="0">
                <a:solidFill>
                  <a:schemeClr val="accent2"/>
                </a:solidFill>
              </a:rPr>
              <a:t>2.   </a:t>
            </a:r>
            <a:r>
              <a:rPr lang="pt-PT" dirty="0" err="1">
                <a:solidFill>
                  <a:srgbClr val="002060"/>
                </a:solidFill>
              </a:rPr>
              <a:t>Hidden</a:t>
            </a:r>
            <a:r>
              <a:rPr lang="pt-PT" dirty="0"/>
              <a:t> -&gt; 10</a:t>
            </a: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2B0FAE-79F2-4B3D-8DA6-4860DA61A91D}"/>
              </a:ext>
            </a:extLst>
          </p:cNvPr>
          <p:cNvSpPr txBox="1"/>
          <p:nvPr/>
        </p:nvSpPr>
        <p:spPr>
          <a:xfrm>
            <a:off x="7392787" y="4631642"/>
            <a:ext cx="2166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rabicPeriod" startAt="4"/>
            </a:pPr>
            <a:r>
              <a:rPr lang="pt-PT" dirty="0" err="1">
                <a:solidFill>
                  <a:srgbClr val="002060"/>
                </a:solidFill>
              </a:rPr>
              <a:t>Hidden</a:t>
            </a:r>
            <a:r>
              <a:rPr lang="pt-PT" dirty="0"/>
              <a:t> -&gt; 10;</a:t>
            </a:r>
          </a:p>
          <a:p>
            <a:pPr>
              <a:buClr>
                <a:schemeClr val="accent2"/>
              </a:buClr>
            </a:pPr>
            <a:r>
              <a:rPr lang="pt-PT" dirty="0">
                <a:solidFill>
                  <a:srgbClr val="C00000"/>
                </a:solidFill>
              </a:rPr>
              <a:t>      </a:t>
            </a:r>
            <a:r>
              <a:rPr lang="pt-PT" dirty="0" err="1">
                <a:solidFill>
                  <a:srgbClr val="C00000"/>
                </a:solidFill>
              </a:rPr>
              <a:t>Threshold</a:t>
            </a:r>
            <a:r>
              <a:rPr lang="pt-PT" dirty="0"/>
              <a:t> -&gt; 0.07</a:t>
            </a:r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4A32AD-F707-4387-A96F-0A3D74953827}"/>
              </a:ext>
            </a:extLst>
          </p:cNvPr>
          <p:cNvSpPr txBox="1"/>
          <p:nvPr/>
        </p:nvSpPr>
        <p:spPr>
          <a:xfrm>
            <a:off x="5031278" y="463560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2"/>
                </a:solidFill>
              </a:rPr>
              <a:t>3.  </a:t>
            </a:r>
            <a:r>
              <a:rPr lang="pt-PT" dirty="0" err="1">
                <a:solidFill>
                  <a:srgbClr val="002060"/>
                </a:solidFill>
              </a:rPr>
              <a:t>Hidden</a:t>
            </a:r>
            <a:r>
              <a:rPr lang="pt-PT" dirty="0"/>
              <a:t> -&gt; c(10,10)</a:t>
            </a:r>
            <a:r>
              <a:rPr lang="pt-PT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864366-3978-4F88-998A-5E9E949A0D33}"/>
              </a:ext>
            </a:extLst>
          </p:cNvPr>
          <p:cNvSpPr txBox="1"/>
          <p:nvPr/>
        </p:nvSpPr>
        <p:spPr>
          <a:xfrm>
            <a:off x="9653848" y="4635607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2"/>
                </a:solidFill>
              </a:rPr>
              <a:t>5.   </a:t>
            </a:r>
            <a:r>
              <a:rPr lang="pt-PT" dirty="0" err="1">
                <a:solidFill>
                  <a:srgbClr val="002060"/>
                </a:solidFill>
              </a:rPr>
              <a:t>Hidden</a:t>
            </a:r>
            <a:r>
              <a:rPr lang="pt-PT" dirty="0"/>
              <a:t> -&gt; c(10,10)</a:t>
            </a:r>
          </a:p>
        </p:txBody>
      </p:sp>
    </p:spTree>
    <p:extLst>
      <p:ext uri="{BB962C8B-B14F-4D97-AF65-F5344CB8AC3E}">
        <p14:creationId xmlns:p14="http://schemas.microsoft.com/office/powerpoint/2010/main" val="150491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4C641-69F6-427A-9333-4C8DE2FF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Gráficos de dispersão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2A61B0-D628-47E7-A1E8-2AC1A5CA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0" y="1963908"/>
            <a:ext cx="11389119" cy="16655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8065E9-9376-44DB-A2B1-7C290CFE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0" y="4004085"/>
            <a:ext cx="11389119" cy="16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57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1ECC-4493-4ABE-8C38-D0D8CA98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9BFC97-4D10-4693-A20E-5B43747CDF29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11AC51-9F25-416F-AA53-1C3C2BA6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51" y="2359243"/>
            <a:ext cx="8589497" cy="10105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94B06C2-6163-4138-84E3-A2C56298C3F6}"/>
              </a:ext>
            </a:extLst>
          </p:cNvPr>
          <p:cNvSpPr txBox="1"/>
          <p:nvPr/>
        </p:nvSpPr>
        <p:spPr>
          <a:xfrm>
            <a:off x="2743787" y="4077769"/>
            <a:ext cx="235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Algoritmo:</a:t>
            </a:r>
            <a:r>
              <a:rPr lang="pt-PT" dirty="0"/>
              <a:t>  </a:t>
            </a:r>
            <a:r>
              <a:rPr lang="pt-PT" sz="2000" dirty="0" err="1"/>
              <a:t>rprop</a:t>
            </a:r>
            <a:r>
              <a:rPr lang="pt-PT" sz="2000" dirty="0"/>
              <a:t>+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6C2A68-53D2-47E8-9197-AED5D90C0E17}"/>
              </a:ext>
            </a:extLst>
          </p:cNvPr>
          <p:cNvSpPr txBox="1"/>
          <p:nvPr/>
        </p:nvSpPr>
        <p:spPr>
          <a:xfrm>
            <a:off x="7088977" y="4077768"/>
            <a:ext cx="210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Threshold</a:t>
            </a:r>
            <a:r>
              <a:rPr lang="pt-PT" sz="2400" b="1" dirty="0"/>
              <a:t>:</a:t>
            </a:r>
            <a:r>
              <a:rPr lang="pt-PT" dirty="0"/>
              <a:t>  </a:t>
            </a:r>
            <a:r>
              <a:rPr lang="pt-PT" sz="2000" dirty="0"/>
              <a:t>0.07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7FA1FE-FDBB-4476-9530-5AF9DF3499F4}"/>
              </a:ext>
            </a:extLst>
          </p:cNvPr>
          <p:cNvSpPr txBox="1"/>
          <p:nvPr/>
        </p:nvSpPr>
        <p:spPr>
          <a:xfrm>
            <a:off x="2414818" y="5001100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Hidden</a:t>
            </a:r>
            <a:r>
              <a:rPr lang="pt-PT" sz="2400" b="1" dirty="0"/>
              <a:t> </a:t>
            </a:r>
            <a:r>
              <a:rPr lang="pt-PT" sz="2400" b="1" dirty="0" err="1"/>
              <a:t>Layers</a:t>
            </a:r>
            <a:r>
              <a:rPr lang="pt-PT" sz="2400" b="1" dirty="0"/>
              <a:t>:</a:t>
            </a:r>
            <a:r>
              <a:rPr lang="pt-PT" dirty="0"/>
              <a:t>  </a:t>
            </a:r>
            <a:r>
              <a:rPr lang="pt-PT" sz="2000" dirty="0"/>
              <a:t>c(10,10)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C2D572-BF91-4866-96D0-A1BF8E2425AE}"/>
              </a:ext>
            </a:extLst>
          </p:cNvPr>
          <p:cNvSpPr txBox="1"/>
          <p:nvPr/>
        </p:nvSpPr>
        <p:spPr>
          <a:xfrm>
            <a:off x="6805245" y="5001099"/>
            <a:ext cx="266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err="1"/>
              <a:t>Learning</a:t>
            </a:r>
            <a:r>
              <a:rPr lang="pt-PT" sz="2400" b="1" dirty="0"/>
              <a:t> Rate:</a:t>
            </a:r>
            <a:r>
              <a:rPr lang="pt-PT" dirty="0"/>
              <a:t>  </a:t>
            </a:r>
            <a:r>
              <a:rPr lang="pt-PT" sz="2000" dirty="0"/>
              <a:t>NULL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516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595" y="4181793"/>
            <a:ext cx="10572345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637052"/>
              </a:solidFill>
              <a:cs typeface="Calibri Light"/>
            </a:endParaRPr>
          </a:p>
          <a:p>
            <a:pPr algn="ctr"/>
            <a:r>
              <a:rPr lang="pt-PT" dirty="0">
                <a:solidFill>
                  <a:schemeClr val="tx1"/>
                </a:solidFill>
                <a:cs typeface="Calibri Light"/>
              </a:rPr>
              <a:t>Computação Natural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DB7B5CB-8B76-4754-9CF1-2165B75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83" y="-72925"/>
            <a:ext cx="1467018" cy="14723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741159-7A95-4A29-9F68-687D8C4B9EAF}"/>
              </a:ext>
            </a:extLst>
          </p:cNvPr>
          <p:cNvSpPr txBox="1"/>
          <p:nvPr/>
        </p:nvSpPr>
        <p:spPr>
          <a:xfrm>
            <a:off x="2863781" y="6429376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João Coelho - A74859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5708855" y="6416037"/>
            <a:ext cx="3076148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Luís Fernandes - A74748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A91C755E-0EF2-41F9-AA4C-482485BED23F}"/>
              </a:ext>
            </a:extLst>
          </p:cNvPr>
          <p:cNvSpPr txBox="1"/>
          <p:nvPr/>
        </p:nvSpPr>
        <p:spPr>
          <a:xfrm>
            <a:off x="8886877" y="6417945"/>
            <a:ext cx="333795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Maria Ana de Brito – A73580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F94F8-B650-4652-9E2F-F6E91878E505}"/>
              </a:ext>
            </a:extLst>
          </p:cNvPr>
          <p:cNvSpPr txBox="1">
            <a:spLocks/>
          </p:cNvSpPr>
          <p:nvPr/>
        </p:nvSpPr>
        <p:spPr>
          <a:xfrm>
            <a:off x="1176546" y="1635125"/>
            <a:ext cx="9901347" cy="2598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72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9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9800" dirty="0">
              <a:solidFill>
                <a:srgbClr val="262626"/>
              </a:solidFill>
              <a:cs typeface="Calibri Light"/>
            </a:endParaRPr>
          </a:p>
          <a:p>
            <a:pPr algn="ctr"/>
            <a:r>
              <a:rPr lang="en-US" sz="9800" dirty="0" err="1">
                <a:solidFill>
                  <a:srgbClr val="262626"/>
                </a:solidFill>
                <a:cs typeface="Calibri Light"/>
              </a:rPr>
              <a:t>Redes</a:t>
            </a:r>
            <a:r>
              <a:rPr lang="en-US" sz="98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9800" dirty="0" err="1">
                <a:solidFill>
                  <a:srgbClr val="262626"/>
                </a:solidFill>
                <a:cs typeface="Calibri Light"/>
              </a:rPr>
              <a:t>Neuronais</a:t>
            </a:r>
            <a:r>
              <a:rPr lang="en-US" sz="9800" dirty="0">
                <a:solidFill>
                  <a:srgbClr val="262626"/>
                </a:solidFill>
                <a:cs typeface="Calibri Light"/>
              </a:rPr>
              <a:t> </a:t>
            </a:r>
            <a:r>
              <a:rPr lang="en-US" sz="9800" dirty="0" err="1">
                <a:solidFill>
                  <a:srgbClr val="262626"/>
                </a:solidFill>
                <a:cs typeface="Calibri Light"/>
              </a:rPr>
              <a:t>Artificiais</a:t>
            </a:r>
            <a:endParaRPr lang="en-US" sz="9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8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4800" dirty="0">
              <a:solidFill>
                <a:srgbClr val="262626"/>
              </a:solidFill>
              <a:cs typeface="Calibri Light"/>
            </a:endParaRPr>
          </a:p>
          <a:p>
            <a:pPr algn="ctr"/>
            <a:endParaRPr lang="en-US" sz="54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C2EE3B-7C77-4F22-A0A0-8463BB572687}"/>
              </a:ext>
            </a:extLst>
          </p:cNvPr>
          <p:cNvSpPr txBox="1"/>
          <p:nvPr/>
        </p:nvSpPr>
        <p:spPr>
          <a:xfrm>
            <a:off x="17138" y="6427027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600" b="1" dirty="0">
                <a:solidFill>
                  <a:srgbClr val="FFFFFF"/>
                </a:solidFill>
                <a:latin typeface="Arial"/>
                <a:cs typeface="Arial"/>
              </a:rPr>
              <a:t>Bruno Pereira- A75135</a:t>
            </a:r>
          </a:p>
        </p:txBody>
      </p:sp>
    </p:spTree>
    <p:extLst>
      <p:ext uri="{BB962C8B-B14F-4D97-AF65-F5344CB8AC3E}">
        <p14:creationId xmlns:p14="http://schemas.microsoft.com/office/powerpoint/2010/main" val="38620468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7143-AD79-4F5F-8E03-3C2A8665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>
                <a:cs typeface="Calibri Light"/>
              </a:rPr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B263A-E3D9-4C03-B891-42AC1410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740" y="2044293"/>
            <a:ext cx="7673623" cy="4022725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 Introdução ao Projeto</a:t>
            </a:r>
            <a:endParaRPr lang="pt-PT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 Preparação dos </a:t>
            </a:r>
            <a:r>
              <a:rPr lang="pt-PT" sz="2800" i="1" dirty="0" err="1">
                <a:cs typeface="Calibri"/>
              </a:rPr>
              <a:t>datasets</a:t>
            </a:r>
            <a:r>
              <a:rPr lang="pt-PT" sz="2800" dirty="0">
                <a:cs typeface="Calibri"/>
              </a:rPr>
              <a:t> originais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 Tratamento dos Dados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pt-PT" sz="2200" dirty="0">
                <a:cs typeface="Calibri"/>
              </a:rPr>
              <a:t> Tratamento de </a:t>
            </a:r>
            <a:r>
              <a:rPr lang="pt-PT" sz="2200" i="1" dirty="0" err="1">
                <a:cs typeface="Calibri"/>
              </a:rPr>
              <a:t>Missing</a:t>
            </a:r>
            <a:r>
              <a:rPr lang="pt-PT" sz="2200" i="1" dirty="0">
                <a:cs typeface="Calibri"/>
              </a:rPr>
              <a:t> </a:t>
            </a:r>
            <a:r>
              <a:rPr lang="pt-PT" sz="2200" i="1" dirty="0" err="1">
                <a:cs typeface="Calibri"/>
              </a:rPr>
              <a:t>Values</a:t>
            </a:r>
            <a:endParaRPr lang="pt-PT" sz="2200" i="1" dirty="0">
              <a:cs typeface="Calibri"/>
            </a:endParaRPr>
          </a:p>
          <a:p>
            <a:pPr lvl="2">
              <a:buFont typeface="Arial" panose="020F0502020204030204" pitchFamily="34" charset="0"/>
              <a:buChar char="•"/>
            </a:pPr>
            <a:r>
              <a:rPr lang="pt-PT" sz="2200" dirty="0">
                <a:cs typeface="Calibri"/>
              </a:rPr>
              <a:t> Inserção de atributos em falta</a:t>
            </a:r>
            <a:endParaRPr lang="pt-PT" sz="2200" i="1" dirty="0">
              <a:cs typeface="Calibri"/>
            </a:endParaRPr>
          </a:p>
          <a:p>
            <a:pPr lvl="2">
              <a:buFont typeface="Arial" panose="020F0502020204030204" pitchFamily="34" charset="0"/>
              <a:buChar char="•"/>
            </a:pPr>
            <a:r>
              <a:rPr lang="pt-PT" sz="2200" dirty="0">
                <a:cs typeface="Calibri"/>
              </a:rPr>
              <a:t> Seleção de atributos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pt-PT" sz="2200" dirty="0">
                <a:cs typeface="Calibri"/>
              </a:rPr>
              <a:t> Criação do </a:t>
            </a:r>
            <a:r>
              <a:rPr lang="pt-PT" sz="2200" i="1" dirty="0" err="1">
                <a:cs typeface="Calibri"/>
              </a:rPr>
              <a:t>dataset</a:t>
            </a:r>
            <a:r>
              <a:rPr lang="pt-PT" sz="2200" dirty="0">
                <a:cs typeface="Calibri"/>
              </a:rPr>
              <a:t> a inserir na Rede Neuronal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pt-PT" sz="2200" dirty="0">
                <a:cs typeface="Calibri"/>
              </a:rPr>
              <a:t> Normalização dos dados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 Criação e treino da Rede Neuronal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 Testes de Performance</a:t>
            </a:r>
          </a:p>
          <a:p>
            <a:pPr algn="ctr">
              <a:buFont typeface="Arial" panose="020F0502020204030204" pitchFamily="34" charset="0"/>
              <a:buChar char="•"/>
            </a:pPr>
            <a:endParaRPr lang="pt-PT" sz="2800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ourier New"/>
              <a:buChar char="o"/>
            </a:pPr>
            <a:endParaRPr lang="pt-PT" dirty="0">
              <a:cs typeface="Calibri"/>
            </a:endParaRPr>
          </a:p>
          <a:p>
            <a:pPr>
              <a:buFont typeface="Calibri"/>
              <a:buChar char=" "/>
            </a:pPr>
            <a:endParaRPr lang="pt-PT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0C335A-932C-49E0-A57A-BAD4C67A11CE}"/>
              </a:ext>
            </a:extLst>
          </p:cNvPr>
          <p:cNvSpPr txBox="1"/>
          <p:nvPr/>
        </p:nvSpPr>
        <p:spPr>
          <a:xfrm>
            <a:off x="42863" y="6423986"/>
            <a:ext cx="1209351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2756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7143-AD79-4F5F-8E03-3C2A8665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>
                <a:cs typeface="Calibri Light"/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B263A-E3D9-4C03-B891-42AC1410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8400"/>
            <a:ext cx="10058400" cy="394332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cs typeface="Calibri"/>
            </a:endParaRPr>
          </a:p>
          <a:p>
            <a:pPr marL="0" indent="0" algn="just">
              <a:buNone/>
            </a:pPr>
            <a:endParaRPr lang="pt-PT" sz="2800" dirty="0">
              <a:cs typeface="Calibri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 3 </a:t>
            </a:r>
            <a:r>
              <a:rPr lang="pt-PT" sz="2800" i="1" dirty="0" err="1">
                <a:cs typeface="Calibri"/>
              </a:rPr>
              <a:t>datasets</a:t>
            </a:r>
            <a:r>
              <a:rPr lang="pt-PT" sz="2800" dirty="0">
                <a:cs typeface="Calibri"/>
              </a:rPr>
              <a:t> – Campos de Jordão, Cruzeiro do Sul e Picos.</a:t>
            </a:r>
          </a:p>
          <a:p>
            <a:pPr marL="0" indent="0" algn="just">
              <a:buNone/>
            </a:pPr>
            <a:endParaRPr lang="pt-PT" sz="2800" dirty="0">
              <a:solidFill>
                <a:srgbClr val="404040"/>
              </a:solidFill>
              <a:cs typeface="Calibri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pt-PT" sz="2800" dirty="0">
                <a:solidFill>
                  <a:srgbClr val="404040"/>
                </a:solidFill>
                <a:cs typeface="Calibri"/>
              </a:rPr>
              <a:t> Previsão da temperatura máxima e mínima.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68EE85-9839-4539-B81C-9E0135E91BA8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920619-2ADE-4C53-804C-9951E45EA8E9}"/>
              </a:ext>
            </a:extLst>
          </p:cNvPr>
          <p:cNvSpPr/>
          <p:nvPr/>
        </p:nvSpPr>
        <p:spPr>
          <a:xfrm>
            <a:off x="1097279" y="2001769"/>
            <a:ext cx="3696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O </a:t>
            </a:r>
            <a:r>
              <a:rPr lang="en-US" sz="2800" b="1" i="1" dirty="0" err="1">
                <a:solidFill>
                  <a:schemeClr val="accent1"/>
                </a:solidFill>
              </a:rPr>
              <a:t>Trabalho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b="1" i="1" dirty="0" err="1">
                <a:solidFill>
                  <a:schemeClr val="accent1"/>
                </a:solidFill>
              </a:rPr>
              <a:t>Prático</a:t>
            </a:r>
            <a:br>
              <a:rPr lang="en-US" sz="2800" b="1" i="1" dirty="0">
                <a:solidFill>
                  <a:schemeClr val="accent1"/>
                </a:solidFill>
              </a:rPr>
            </a:br>
            <a:endParaRPr lang="pt-PT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462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7143-AD79-4F5F-8E03-3C2A8665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dirty="0">
                <a:cs typeface="Calibri Light"/>
              </a:rPr>
              <a:t>Preparação dos </a:t>
            </a:r>
            <a:r>
              <a:rPr lang="pt-PT" sz="5400" i="1" dirty="0" err="1">
                <a:cs typeface="Calibri Light"/>
              </a:rPr>
              <a:t>datasets</a:t>
            </a:r>
            <a:r>
              <a:rPr lang="pt-PT" sz="5400" dirty="0">
                <a:cs typeface="Calibri Light"/>
              </a:rPr>
              <a:t> originais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B263A-E3D9-4C03-B891-42AC1410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93" y="2394378"/>
            <a:ext cx="10058400" cy="40081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r>
              <a:rPr lang="pt-PT" sz="2800" i="1" dirty="0" err="1">
                <a:solidFill>
                  <a:srgbClr val="404040"/>
                </a:solidFill>
                <a:cs typeface="Calibri"/>
              </a:rPr>
              <a:t>Missing</a:t>
            </a:r>
            <a:r>
              <a:rPr lang="pt-PT" sz="2800" i="1" dirty="0">
                <a:solidFill>
                  <a:srgbClr val="404040"/>
                </a:solidFill>
                <a:cs typeface="Calibri"/>
              </a:rPr>
              <a:t> </a:t>
            </a:r>
            <a:r>
              <a:rPr lang="pt-PT" sz="2800" i="1" dirty="0" err="1">
                <a:solidFill>
                  <a:srgbClr val="404040"/>
                </a:solidFill>
                <a:cs typeface="Calibri"/>
              </a:rPr>
              <a:t>Values</a:t>
            </a:r>
            <a:endParaRPr lang="pt-PT" sz="2800" i="1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55B6C6-4263-4BB4-81DE-24B2E52D210C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165424-C698-4573-91A4-2F7D2388A391}"/>
              </a:ext>
            </a:extLst>
          </p:cNvPr>
          <p:cNvSpPr txBox="1"/>
          <p:nvPr/>
        </p:nvSpPr>
        <p:spPr>
          <a:xfrm>
            <a:off x="5669287" y="5061312"/>
            <a:ext cx="998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‘?’</a:t>
            </a:r>
          </a:p>
        </p:txBody>
      </p:sp>
      <p:sp>
        <p:nvSpPr>
          <p:cNvPr id="13" name="Seta: Curvada Para a Direita 12">
            <a:extLst>
              <a:ext uri="{FF2B5EF4-FFF2-40B4-BE49-F238E27FC236}">
                <a16:creationId xmlns:a16="http://schemas.microsoft.com/office/drawing/2014/main" id="{B54A0F74-602F-4C6F-99EC-2003B96239EB}"/>
              </a:ext>
            </a:extLst>
          </p:cNvPr>
          <p:cNvSpPr/>
          <p:nvPr/>
        </p:nvSpPr>
        <p:spPr>
          <a:xfrm>
            <a:off x="4451054" y="3164217"/>
            <a:ext cx="733289" cy="21252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15DD2C-0585-464B-8052-15F226A749C1}"/>
              </a:ext>
            </a:extLst>
          </p:cNvPr>
          <p:cNvSpPr txBox="1"/>
          <p:nvPr/>
        </p:nvSpPr>
        <p:spPr>
          <a:xfrm>
            <a:off x="3966110" y="3777754"/>
            <a:ext cx="9988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Falta de valor</a:t>
            </a:r>
          </a:p>
        </p:txBody>
      </p:sp>
      <p:sp>
        <p:nvSpPr>
          <p:cNvPr id="17" name="Seta: Curvada Para a Direita 16">
            <a:extLst>
              <a:ext uri="{FF2B5EF4-FFF2-40B4-BE49-F238E27FC236}">
                <a16:creationId xmlns:a16="http://schemas.microsoft.com/office/drawing/2014/main" id="{96FC45F7-099E-4E32-BED8-51F76C9753D2}"/>
              </a:ext>
            </a:extLst>
          </p:cNvPr>
          <p:cNvSpPr/>
          <p:nvPr/>
        </p:nvSpPr>
        <p:spPr>
          <a:xfrm flipH="1">
            <a:off x="7105642" y="3164216"/>
            <a:ext cx="733289" cy="21252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094EE7-A411-44F0-B241-8229AFBAEB97}"/>
              </a:ext>
            </a:extLst>
          </p:cNvPr>
          <p:cNvSpPr txBox="1"/>
          <p:nvPr/>
        </p:nvSpPr>
        <p:spPr>
          <a:xfrm>
            <a:off x="7292130" y="3916253"/>
            <a:ext cx="9988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#N/A</a:t>
            </a:r>
          </a:p>
        </p:txBody>
      </p:sp>
    </p:spTree>
    <p:extLst>
      <p:ext uri="{BB962C8B-B14F-4D97-AF65-F5344CB8AC3E}">
        <p14:creationId xmlns:p14="http://schemas.microsoft.com/office/powerpoint/2010/main" val="2458206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052A-21D3-42A7-8F50-F27AA81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cs typeface="Calibri Light"/>
              </a:rPr>
              <a:t>Inserção de atributos em falta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3EEA8-DBFA-4957-8CBE-BFDEB231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254087"/>
            <a:ext cx="10058400" cy="182658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 Inserção do atributo ‘</a:t>
            </a:r>
            <a:r>
              <a:rPr lang="pt-PT" sz="2800" dirty="0" err="1">
                <a:cs typeface="Calibri"/>
              </a:rPr>
              <a:t>NoonAngle</a:t>
            </a:r>
            <a:r>
              <a:rPr lang="pt-PT" sz="2800" dirty="0">
                <a:cs typeface="Calibri"/>
              </a:rPr>
              <a:t>’, sendo este uma variação do atributo ‘</a:t>
            </a:r>
            <a:r>
              <a:rPr lang="pt-PT" sz="2800" dirty="0" err="1">
                <a:cs typeface="Calibri"/>
              </a:rPr>
              <a:t>SolarNoonAngle</a:t>
            </a:r>
            <a:r>
              <a:rPr lang="pt-PT" sz="2800" dirty="0">
                <a:cs typeface="Calibri"/>
              </a:rPr>
              <a:t>’.</a:t>
            </a:r>
            <a:endParaRPr lang="pt-PT" dirty="0">
              <a:solidFill>
                <a:srgbClr val="A5A5A5"/>
              </a:solidFill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C60F55-DCE8-4978-927B-FACB15FD63B7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1AE089-85A6-4E80-93A6-78CA5BC6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236" y="4080672"/>
            <a:ext cx="5284763" cy="9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13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92D8-B694-417D-BF8B-6A3B42F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cs typeface="Calibri Light"/>
              </a:rPr>
              <a:t>Seleção de atributos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9F598A-CBB2-4CB7-857A-F041EEFF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350520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just">
              <a:buNone/>
            </a:pPr>
            <a:endParaRPr lang="pt-PT" sz="2800" dirty="0">
              <a:cs typeface="Calibri"/>
            </a:endParaRPr>
          </a:p>
          <a:p>
            <a:pPr marL="0" indent="0" algn="just">
              <a:buNone/>
            </a:pPr>
            <a:endParaRPr lang="pt-PT" sz="2800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39AB02-7C5E-404E-BDB8-DA2E59F396EC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727FB3-C556-4ED1-BD5C-86C9F462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3" y="3397249"/>
            <a:ext cx="4409501" cy="10117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AD81C3-D396-44B2-9D20-1B74AA506340}"/>
              </a:ext>
            </a:extLst>
          </p:cNvPr>
          <p:cNvSpPr txBox="1"/>
          <p:nvPr/>
        </p:nvSpPr>
        <p:spPr>
          <a:xfrm>
            <a:off x="6322707" y="2150534"/>
            <a:ext cx="51347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800" dirty="0" err="1"/>
              <a:t>C</a:t>
            </a:r>
            <a:r>
              <a:rPr lang="pt-PT" sz="1400" dirty="0" err="1"/>
              <a:t>x,y</a:t>
            </a:r>
            <a:r>
              <a:rPr lang="pt-PT" sz="1400" dirty="0"/>
              <a:t> </a:t>
            </a:r>
            <a:r>
              <a:rPr lang="pt-PT" sz="2000" dirty="0"/>
              <a:t> -  Correlação entre os atributos X e 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E[X]</a:t>
            </a:r>
            <a:r>
              <a:rPr lang="pt-PT" dirty="0"/>
              <a:t>  -  Média dos valores do atributo X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E[Y]</a:t>
            </a:r>
            <a:r>
              <a:rPr lang="pt-PT" sz="2000" dirty="0"/>
              <a:t>  -  Média dos valores do atributo 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E[X * Y]</a:t>
            </a:r>
            <a:r>
              <a:rPr lang="pt-PT" sz="2000" dirty="0"/>
              <a:t>  -  Média da multiplicação dos valores de X pelos valores de 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                 -  Multiplicação dos desvios padrão dos atributos X e 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2909BA1-3ADF-469C-ABBB-D7A3BFEC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96" y="5221829"/>
            <a:ext cx="953695" cy="3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70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CF359-34C6-4C10-BF67-6535A6D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Seleção de atributos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00E887-D48D-4914-8659-25936829A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45" y="2597275"/>
            <a:ext cx="4164584" cy="279947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8E40DC-E0C3-443D-83CD-46B6749E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84" y="3373036"/>
            <a:ext cx="764011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17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052A-21D3-42A7-8F50-F27AA81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cs typeface="Calibri Light"/>
              </a:rPr>
              <a:t>Criação do </a:t>
            </a:r>
            <a:r>
              <a:rPr lang="pt-PT" i="1" dirty="0" err="1">
                <a:cs typeface="Calibri Light"/>
              </a:rPr>
              <a:t>dataset</a:t>
            </a:r>
            <a:r>
              <a:rPr lang="pt-PT" dirty="0">
                <a:cs typeface="Calibri Light"/>
              </a:rPr>
              <a:t> a inserir na rede neuronal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3EEA8-DBFA-4957-8CBE-BFDEB231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6285"/>
            <a:ext cx="10058400" cy="435863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PT" sz="2400" dirty="0">
                <a:cs typeface="Calibri"/>
              </a:rPr>
              <a:t> As previsões meteorológicas para um dado dia não passam de estimativas, que têm por base os registos climatéricos dos dias imediatamente anteriores.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pt-PT" sz="2400" dirty="0">
                <a:cs typeface="Calibri"/>
              </a:rPr>
              <a:t> Para que a RNA pudesse ser, primeiro, treinada e depois capaz de realizar previsões de temperaturas, era necessário que tivesse os dados de dias anteriores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pt-PT" sz="2400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1F4FF0-B682-4056-87EC-0D3F4FED9103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AE1934-0D67-49FD-8C29-D4EF6094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0" y="5120641"/>
            <a:ext cx="11375219" cy="4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052A-21D3-42A7-8F50-F27AA81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cs typeface="Calibri Light"/>
              </a:rPr>
              <a:t>Normalização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3EEA8-DBFA-4957-8CBE-BFDEB231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4679"/>
            <a:ext cx="10058400" cy="435863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pt-PT" sz="2800" dirty="0">
                <a:cs typeface="Calibri"/>
              </a:rPr>
              <a:t>  Intuito de aumentar a integridade dos dados, bem como melhorar o desempenho da rede</a:t>
            </a:r>
            <a:endParaRPr lang="pt-PT" sz="2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BDF0AB-41D1-4DF2-BF8C-F3D12EBB5A64}"/>
              </a:ext>
            </a:extLst>
          </p:cNvPr>
          <p:cNvSpPr txBox="1"/>
          <p:nvPr/>
        </p:nvSpPr>
        <p:spPr>
          <a:xfrm>
            <a:off x="42863" y="6423986"/>
            <a:ext cx="1209351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Redes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Neuronais</a:t>
            </a:r>
            <a:r>
              <a:rPr lang="en-US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Artificiais</a:t>
            </a:r>
            <a:endParaRPr lang="pt-P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8DB408-99D1-4271-9297-461F524B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17" y="4416669"/>
            <a:ext cx="7019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82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421</Words>
  <Application>Microsoft Office PowerPoint</Application>
  <PresentationFormat>Ecrã Panorâmico</PresentationFormat>
  <Paragraphs>150</Paragraphs>
  <Slides>14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Retrospetiva</vt:lpstr>
      <vt:lpstr>Apresentação do PowerPoint</vt:lpstr>
      <vt:lpstr>Agenda</vt:lpstr>
      <vt:lpstr>Introdução</vt:lpstr>
      <vt:lpstr>Preparação dos datasets originais</vt:lpstr>
      <vt:lpstr>Inserção de atributos em falta</vt:lpstr>
      <vt:lpstr>Seleção de atributos</vt:lpstr>
      <vt:lpstr>Seleção de atributos</vt:lpstr>
      <vt:lpstr>Criação do dataset a inserir na rede neuronal</vt:lpstr>
      <vt:lpstr>Normalização dos dados</vt:lpstr>
      <vt:lpstr>Criação e Treino da Rede Neuronal</vt:lpstr>
      <vt:lpstr>Testes de Performance</vt:lpstr>
      <vt:lpstr>Gráficos de dispersão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Luismf20</cp:lastModifiedBy>
  <cp:revision>66</cp:revision>
  <dcterms:modified xsi:type="dcterms:W3CDTF">2018-04-08T18:38:34Z</dcterms:modified>
</cp:coreProperties>
</file>