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3656" r:id="rId2"/>
  </p:sldMasterIdLst>
  <p:notesMasterIdLst>
    <p:notesMasterId r:id="rId63"/>
  </p:notesMasterIdLst>
  <p:handoutMasterIdLst>
    <p:handoutMasterId r:id="rId64"/>
  </p:handout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313" r:id="rId10"/>
    <p:sldId id="314" r:id="rId11"/>
    <p:sldId id="315" r:id="rId12"/>
    <p:sldId id="348" r:id="rId13"/>
    <p:sldId id="349" r:id="rId14"/>
    <p:sldId id="266" r:id="rId15"/>
    <p:sldId id="267" r:id="rId16"/>
    <p:sldId id="268" r:id="rId17"/>
    <p:sldId id="269" r:id="rId18"/>
    <p:sldId id="270" r:id="rId19"/>
    <p:sldId id="318" r:id="rId20"/>
    <p:sldId id="319" r:id="rId21"/>
    <p:sldId id="320" r:id="rId22"/>
    <p:sldId id="321" r:id="rId23"/>
    <p:sldId id="350" r:id="rId24"/>
    <p:sldId id="351" r:id="rId25"/>
    <p:sldId id="271" r:id="rId26"/>
    <p:sldId id="304" r:id="rId27"/>
    <p:sldId id="273" r:id="rId28"/>
    <p:sldId id="324" r:id="rId29"/>
    <p:sldId id="325" r:id="rId30"/>
    <p:sldId id="352" r:id="rId31"/>
    <p:sldId id="353" r:id="rId32"/>
    <p:sldId id="274" r:id="rId33"/>
    <p:sldId id="275" r:id="rId34"/>
    <p:sldId id="344" r:id="rId35"/>
    <p:sldId id="345" r:id="rId36"/>
    <p:sldId id="305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346" r:id="rId47"/>
    <p:sldId id="347" r:id="rId48"/>
    <p:sldId id="306" r:id="rId49"/>
    <p:sldId id="287" r:id="rId50"/>
    <p:sldId id="288" r:id="rId51"/>
    <p:sldId id="327" r:id="rId52"/>
    <p:sldId id="328" r:id="rId53"/>
    <p:sldId id="330" r:id="rId54"/>
    <p:sldId id="354" r:id="rId55"/>
    <p:sldId id="355" r:id="rId56"/>
    <p:sldId id="307" r:id="rId57"/>
    <p:sldId id="290" r:id="rId58"/>
    <p:sldId id="291" r:id="rId59"/>
    <p:sldId id="292" r:id="rId60"/>
    <p:sldId id="293" r:id="rId61"/>
    <p:sldId id="303" r:id="rId62"/>
  </p:sldIdLst>
  <p:sldSz cx="9144000" cy="6858000" type="screen4x3"/>
  <p:notesSz cx="7102475" cy="93884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66FF"/>
    <a:srgbClr val="D9FB9D"/>
    <a:srgbClr val="CCF5A3"/>
    <a:srgbClr val="FFFFCC"/>
    <a:srgbClr val="CC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74"/>
  </p:normalViewPr>
  <p:slideViewPr>
    <p:cSldViewPr>
      <p:cViewPr varScale="1">
        <p:scale>
          <a:sx n="176" d="100"/>
          <a:sy n="176" d="100"/>
        </p:scale>
        <p:origin x="1266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4A1E88-ABEA-CF42-8015-CADA922CB9EE}" type="datetime1">
              <a:rPr lang="en-US" altLang="x-none"/>
              <a:pPr/>
              <a:t>11/17/2019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wrap="square" lIns="94229" tIns="47114" rIns="94229" bIns="471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0BDFB9A-54F5-D048-A7B0-114702FCD7E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371938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33D6E9-D621-9C4D-BB23-824E5E9BD65B}" type="datetime1">
              <a:rPr lang="en-US" altLang="x-none"/>
              <a:pPr/>
              <a:t>11/17/2019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4850"/>
            <a:ext cx="46926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wrap="square" lIns="94229" tIns="47114" rIns="94229" bIns="471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C60020-FAF9-A14C-B3FD-0CA44909165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948270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60020-FAF9-A14C-B3FD-0CA44909165D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26443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562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4251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42782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538417-AA32-8140-9FFB-D56AAFF0CD3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998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CC8829-A761-8843-98F1-23F732C483B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379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2B622-1D41-114E-83C1-7AF8C101B81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6600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78CDF4-48CA-164E-ABD3-EE005359253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7261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7A14AC-C445-AC45-8397-96CC545B4BC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42755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CA49EF-2C5B-D346-8609-A67F53C6A7E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606874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B80CF4-072F-764E-AD35-3C9D65928FC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80493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F34859-3797-D04A-AD05-C5709ABB8F4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3143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714471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30D4D-FB51-F94C-924E-8F0A23E8740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43494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0292F0-1803-0E40-A8AE-F0D0676158F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43593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EFC402-6A89-A04A-A28C-0AC86F2181B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258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6156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742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709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4661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860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6447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566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Heading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5562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9E8A107-A547-6C46-8018-90D13475A08A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x-none"/>
              <a:t>Chapter 9</a:t>
            </a:r>
            <a:br>
              <a:rPr lang="en-US" altLang="x-none"/>
            </a:br>
            <a:r>
              <a:rPr lang="en-US" altLang="x-none"/>
              <a:t>Inheritance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2438400"/>
            <a:ext cx="5486400" cy="1905000"/>
          </a:xfrm>
        </p:spPr>
        <p:txBody>
          <a:bodyPr/>
          <a:lstStyle/>
          <a:p>
            <a:pPr eaLnBrk="1" hangingPunct="1"/>
            <a:r>
              <a:rPr lang="en-US" altLang="x-none" sz="3200" dirty="0"/>
              <a:t>Java Software Solutions</a:t>
            </a:r>
            <a:endParaRPr lang="en-US" altLang="x-none" dirty="0"/>
          </a:p>
          <a:p>
            <a:pPr eaLnBrk="1" hangingPunct="1"/>
            <a:r>
              <a:rPr lang="en-US" altLang="x-none" dirty="0"/>
              <a:t>Foundations of Program Design</a:t>
            </a:r>
          </a:p>
          <a:p>
            <a:pPr eaLnBrk="1" hangingPunct="1"/>
            <a:r>
              <a:rPr lang="en-US" altLang="x-none" dirty="0" smtClean="0"/>
              <a:t>9</a:t>
            </a:r>
            <a:r>
              <a:rPr lang="en-US" altLang="x-none" baseline="30000" dirty="0" smtClean="0"/>
              <a:t>th</a:t>
            </a:r>
            <a:r>
              <a:rPr lang="en-US" altLang="x-none" dirty="0" smtClean="0"/>
              <a:t> </a:t>
            </a:r>
            <a:r>
              <a:rPr lang="en-US" altLang="x-none" dirty="0"/>
              <a:t>Edition</a:t>
            </a:r>
          </a:p>
          <a:p>
            <a:pPr algn="r" eaLnBrk="1" hangingPunct="1"/>
            <a:endParaRPr lang="en-US" altLang="x-none" dirty="0"/>
          </a:p>
        </p:txBody>
      </p:sp>
      <p:sp>
        <p:nvSpPr>
          <p:cNvPr id="27654" name="Text Box 7"/>
          <p:cNvSpPr txBox="1">
            <a:spLocks noChangeArrowheads="1"/>
          </p:cNvSpPr>
          <p:nvPr/>
        </p:nvSpPr>
        <p:spPr bwMode="auto">
          <a:xfrm>
            <a:off x="5181600" y="4837113"/>
            <a:ext cx="36734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x-none" sz="2800"/>
              <a:t>John Lewis</a:t>
            </a:r>
          </a:p>
          <a:p>
            <a:pPr algn="r" eaLnBrk="1" hangingPunct="1"/>
            <a:r>
              <a:rPr lang="en-US" altLang="x-none" sz="2800"/>
              <a:t>William Loftus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81200"/>
            <a:ext cx="3048000" cy="3771900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38915" name="TextBox 5"/>
          <p:cNvSpPr txBox="1">
            <a:spLocks noChangeArrowheads="1"/>
          </p:cNvSpPr>
          <p:nvPr/>
        </p:nvSpPr>
        <p:spPr bwMode="auto">
          <a:xfrm>
            <a:off x="609600" y="1027113"/>
            <a:ext cx="7910513" cy="415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Definitions mutator.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setDefinitions(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numDefinitions)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definitions = numDefinitions;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Definitions accessor.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getDefinitions()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definitions;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34819" name="TextBox 5"/>
          <p:cNvSpPr txBox="1">
            <a:spLocks noChangeArrowheads="1"/>
          </p:cNvSpPr>
          <p:nvPr/>
        </p:nvSpPr>
        <p:spPr bwMode="auto">
          <a:xfrm>
            <a:off x="609600" y="661988"/>
            <a:ext cx="7910513" cy="56626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Words.java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inherited method.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Words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Instantiates a derived class and invokes its inherited and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local methods.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Dictionary webster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Dictionary();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System.out.println("Number of pages: " + webster.getPages());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System.out.println("Number of definitions: " +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webster.getDefinitions());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System.out.println("Definitions per page: " +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webster.computeRatio());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974998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35843" name="TextBox 5"/>
          <p:cNvSpPr txBox="1">
            <a:spLocks noChangeArrowheads="1"/>
          </p:cNvSpPr>
          <p:nvPr/>
        </p:nvSpPr>
        <p:spPr bwMode="auto">
          <a:xfrm>
            <a:off x="609600" y="661988"/>
            <a:ext cx="7910513" cy="56626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Words.java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inherited method.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Words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Instantiates a derived class and invokes its inherited and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local methods.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Dictionary webster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Dictionary();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System.out.println("Number of pages: " + webster.getPages());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System.out.println("Number of definitions: " +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webster.getDefinitions());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System.out.println("Definitions per page: " +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webster.computeRatio());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584450" y="519113"/>
            <a:ext cx="3816350" cy="15382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Number of pages: 1500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Number of definitions: 52500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Definitions per page: 35.0</a:t>
            </a:r>
          </a:p>
        </p:txBody>
      </p:sp>
    </p:spTree>
    <p:extLst>
      <p:ext uri="{BB962C8B-B14F-4D97-AF65-F5344CB8AC3E}">
        <p14:creationId xmlns:p14="http://schemas.microsoft.com/office/powerpoint/2010/main" val="2287394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protected Modifier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257800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x-none"/>
              <a:t>Visibility modifiers affect the way that class members can be used in a child class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Variables and methods declared with private visibility cannot be referenced in a child class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They can be referenced in the child class if they are declared with public visibility -- but public variables violate the principle of encapsulation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There is a third visibility modifier that helps in inheritance situations:  </a:t>
            </a:r>
            <a:r>
              <a:rPr lang="en-US" altLang="x-none">
                <a:latin typeface="Courier New" charset="0"/>
              </a:rPr>
              <a:t>protected</a:t>
            </a:r>
            <a:endParaRPr lang="en-US" altLang="x-none"/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protected Modifier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protected</a:t>
            </a:r>
            <a:r>
              <a:rPr lang="en-US" altLang="x-none"/>
              <a:t> modifier allows a child class to reference a variable or method in the child class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It provides more encapsulation than public visibility, but is not as tightly encapsulated as private visibility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A protected variable is also visible to any class in the same package as the parent class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See Appendix E for details of all Java modifiers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Protected variables and methods can be shown with a </a:t>
            </a:r>
            <a:r>
              <a:rPr lang="en-US" altLang="x-none">
                <a:latin typeface="Courier New" charset="0"/>
              </a:rPr>
              <a:t>#</a:t>
            </a:r>
            <a:r>
              <a:rPr lang="en-US" altLang="x-none"/>
              <a:t> symbol preceding them in UML diagrams</a:t>
            </a:r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Class Diagram for Words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914400" y="1724025"/>
            <a:ext cx="6934200" cy="3305175"/>
            <a:chOff x="864" y="1086"/>
            <a:chExt cx="4368" cy="2082"/>
          </a:xfrm>
        </p:grpSpPr>
        <p:sp>
          <p:nvSpPr>
            <p:cNvPr id="41989" name="Line 4"/>
            <p:cNvSpPr>
              <a:spLocks noChangeShapeType="1"/>
            </p:cNvSpPr>
            <p:nvPr/>
          </p:nvSpPr>
          <p:spPr bwMode="auto">
            <a:xfrm flipV="1">
              <a:off x="2832" y="249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41990" name="Rectangle 5"/>
            <p:cNvSpPr>
              <a:spLocks noChangeArrowheads="1"/>
            </p:cNvSpPr>
            <p:nvPr/>
          </p:nvSpPr>
          <p:spPr bwMode="auto">
            <a:xfrm>
              <a:off x="3372" y="1086"/>
              <a:ext cx="1776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Book</a:t>
              </a:r>
            </a:p>
          </p:txBody>
        </p:sp>
        <p:sp>
          <p:nvSpPr>
            <p:cNvPr id="41991" name="Rectangle 6"/>
            <p:cNvSpPr>
              <a:spLocks noChangeArrowheads="1"/>
            </p:cNvSpPr>
            <p:nvPr/>
          </p:nvSpPr>
          <p:spPr bwMode="auto">
            <a:xfrm>
              <a:off x="3372" y="1344"/>
              <a:ext cx="1776" cy="279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600" b="1">
                  <a:latin typeface="Arial Unicode MS" charset="0"/>
                </a:rPr>
                <a:t># pages : int</a:t>
              </a:r>
            </a:p>
          </p:txBody>
        </p:sp>
        <p:sp>
          <p:nvSpPr>
            <p:cNvPr id="41992" name="Rectangle 7"/>
            <p:cNvSpPr>
              <a:spLocks noChangeArrowheads="1"/>
            </p:cNvSpPr>
            <p:nvPr/>
          </p:nvSpPr>
          <p:spPr bwMode="auto">
            <a:xfrm>
              <a:off x="3372" y="1623"/>
              <a:ext cx="1776" cy="297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600" b="1">
                  <a:latin typeface="Arial Unicode MS" charset="0"/>
                </a:rPr>
                <a:t>+ pageMessage() : void</a:t>
              </a:r>
            </a:p>
          </p:txBody>
        </p:sp>
        <p:sp>
          <p:nvSpPr>
            <p:cNvPr id="41993" name="Line 8"/>
            <p:cNvSpPr>
              <a:spLocks noChangeShapeType="1"/>
            </p:cNvSpPr>
            <p:nvPr/>
          </p:nvSpPr>
          <p:spPr bwMode="auto">
            <a:xfrm flipV="1">
              <a:off x="4260" y="199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41994" name="AutoShape 9"/>
            <p:cNvSpPr>
              <a:spLocks noChangeArrowheads="1"/>
            </p:cNvSpPr>
            <p:nvPr/>
          </p:nvSpPr>
          <p:spPr bwMode="auto">
            <a:xfrm>
              <a:off x="4176" y="1950"/>
              <a:ext cx="168" cy="11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41995" name="Rectangle 10"/>
            <p:cNvSpPr>
              <a:spLocks noChangeArrowheads="1"/>
            </p:cNvSpPr>
            <p:nvPr/>
          </p:nvSpPr>
          <p:spPr bwMode="auto">
            <a:xfrm>
              <a:off x="3288" y="2343"/>
              <a:ext cx="1944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Dictionary</a:t>
              </a:r>
            </a:p>
          </p:txBody>
        </p:sp>
        <p:sp>
          <p:nvSpPr>
            <p:cNvPr id="41996" name="Rectangle 11"/>
            <p:cNvSpPr>
              <a:spLocks noChangeArrowheads="1"/>
            </p:cNvSpPr>
            <p:nvPr/>
          </p:nvSpPr>
          <p:spPr bwMode="auto">
            <a:xfrm>
              <a:off x="3288" y="2601"/>
              <a:ext cx="1944" cy="279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600" b="1">
                  <a:latin typeface="Arial Unicode MS" charset="0"/>
                </a:rPr>
                <a:t>- definitions : int</a:t>
              </a:r>
            </a:p>
          </p:txBody>
        </p:sp>
        <p:sp>
          <p:nvSpPr>
            <p:cNvPr id="41997" name="Rectangle 12"/>
            <p:cNvSpPr>
              <a:spLocks noChangeArrowheads="1"/>
            </p:cNvSpPr>
            <p:nvPr/>
          </p:nvSpPr>
          <p:spPr bwMode="auto">
            <a:xfrm>
              <a:off x="3288" y="2880"/>
              <a:ext cx="1944" cy="28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600" b="1">
                  <a:latin typeface="Arial Unicode MS" charset="0"/>
                </a:rPr>
                <a:t>+ definitionMessage() : void</a:t>
              </a:r>
            </a:p>
          </p:txBody>
        </p:sp>
        <p:sp>
          <p:nvSpPr>
            <p:cNvPr id="41998" name="Rectangle 13"/>
            <p:cNvSpPr>
              <a:spLocks noChangeArrowheads="1"/>
            </p:cNvSpPr>
            <p:nvPr/>
          </p:nvSpPr>
          <p:spPr bwMode="auto">
            <a:xfrm>
              <a:off x="864" y="2334"/>
              <a:ext cx="1968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Words</a:t>
              </a:r>
            </a:p>
          </p:txBody>
        </p:sp>
        <p:sp>
          <p:nvSpPr>
            <p:cNvPr id="41999" name="Rectangle 14"/>
            <p:cNvSpPr>
              <a:spLocks noChangeArrowheads="1"/>
            </p:cNvSpPr>
            <p:nvPr/>
          </p:nvSpPr>
          <p:spPr bwMode="auto">
            <a:xfrm>
              <a:off x="864" y="2592"/>
              <a:ext cx="1968" cy="192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 sz="2000" b="1">
                <a:latin typeface="Verdana" charset="0"/>
              </a:endParaRPr>
            </a:p>
          </p:txBody>
        </p:sp>
        <p:sp>
          <p:nvSpPr>
            <p:cNvPr id="42000" name="Rectangle 15"/>
            <p:cNvSpPr>
              <a:spLocks noChangeArrowheads="1"/>
            </p:cNvSpPr>
            <p:nvPr/>
          </p:nvSpPr>
          <p:spPr bwMode="auto">
            <a:xfrm>
              <a:off x="864" y="2775"/>
              <a:ext cx="1968" cy="297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1600" b="1">
                  <a:latin typeface="Arial Unicode MS" charset="0"/>
                </a:rPr>
                <a:t>+ main (args : String[]) : void</a:t>
              </a:r>
            </a:p>
          </p:txBody>
        </p:sp>
      </p:grpSp>
      <p:sp>
        <p:nvSpPr>
          <p:cNvPr id="41988" name="Footer Placeholder 1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super Reference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Constructors are not inherited, even though they have public visibility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Yet we often want to use the parent's constructor to set up the "parent's part" of the object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super</a:t>
            </a:r>
            <a:r>
              <a:rPr lang="en-US" altLang="x-none"/>
              <a:t> reference can be used to refer to the parent class, and often is used to invoke the parent's constructor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child’s constructor is responsible for calling the parent’s constructor</a:t>
            </a:r>
          </a:p>
        </p:txBody>
      </p:sp>
      <p:sp>
        <p:nvSpPr>
          <p:cNvPr id="4301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super Reference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1910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The first line of a child’s constructor should use the </a:t>
            </a:r>
            <a:r>
              <a:rPr lang="en-US" altLang="x-none">
                <a:latin typeface="Courier New" charset="0"/>
              </a:rPr>
              <a:t>super</a:t>
            </a:r>
            <a:r>
              <a:rPr lang="en-US" altLang="x-none"/>
              <a:t> reference to call the parent’s constructor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super</a:t>
            </a:r>
            <a:r>
              <a:rPr lang="en-US" altLang="x-none"/>
              <a:t> reference can also be used to reference other variables and methods defined in the parent’s class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Words2.java</a:t>
            </a:r>
            <a:r>
              <a:rPr lang="en-US" altLang="x-none"/>
              <a:t>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Book2.java</a:t>
            </a:r>
            <a:r>
              <a:rPr lang="en-US" altLang="x-none"/>
              <a:t>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Dictionary2.java</a:t>
            </a:r>
            <a:r>
              <a:rPr lang="en-US" altLang="x-none"/>
              <a:t> </a:t>
            </a:r>
          </a:p>
        </p:txBody>
      </p:sp>
      <p:sp>
        <p:nvSpPr>
          <p:cNvPr id="4403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7107" name="TextBox 5"/>
          <p:cNvSpPr txBox="1">
            <a:spLocks noChangeArrowheads="1"/>
          </p:cNvSpPr>
          <p:nvPr/>
        </p:nvSpPr>
        <p:spPr bwMode="auto">
          <a:xfrm>
            <a:off x="547688" y="762000"/>
            <a:ext cx="7910512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Book2.java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book. Used as the parent of a derived class to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 inheritance and the use of the super reference.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Book2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protected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pages;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the book with the specified number of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pages.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Book2(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numPages)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pages = numPages;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8131" name="TextBox 5"/>
          <p:cNvSpPr txBox="1">
            <a:spLocks noChangeArrowheads="1"/>
          </p:cNvSpPr>
          <p:nvPr/>
        </p:nvSpPr>
        <p:spPr bwMode="auto">
          <a:xfrm>
            <a:off x="547688" y="1179513"/>
            <a:ext cx="7910512" cy="415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Pages mutator.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setPages(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numPages)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pages = numPages;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Pages accessor.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getPages()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pages;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Inheritance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8006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sz="2400" dirty="0"/>
              <a:t>Inheritance is a fundamental object-oriented design technique used to create and organize reusable classes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sz="2400" dirty="0"/>
              <a:t>Chapter 9 focuses on: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 sz="2000" dirty="0"/>
              <a:t>deriving new classes from existing classes</a:t>
            </a:r>
          </a:p>
          <a:p>
            <a:pPr lvl="1">
              <a:lnSpc>
                <a:spcPct val="90000"/>
              </a:lnSpc>
            </a:pPr>
            <a:r>
              <a:rPr lang="en-US" altLang="x-none" sz="2000" dirty="0"/>
              <a:t>the </a:t>
            </a:r>
            <a:r>
              <a:rPr lang="en-US" altLang="x-none" sz="2000" dirty="0">
                <a:latin typeface="Courier New" charset="0"/>
              </a:rPr>
              <a:t>protected</a:t>
            </a:r>
            <a:r>
              <a:rPr lang="en-US" altLang="x-none" sz="2000" dirty="0"/>
              <a:t> modifier</a:t>
            </a:r>
          </a:p>
          <a:p>
            <a:pPr lvl="1">
              <a:lnSpc>
                <a:spcPct val="90000"/>
              </a:lnSpc>
            </a:pPr>
            <a:r>
              <a:rPr lang="en-US" altLang="x-none" sz="2000" dirty="0"/>
              <a:t>creating class hierarchies</a:t>
            </a:r>
          </a:p>
          <a:p>
            <a:pPr lvl="1">
              <a:lnSpc>
                <a:spcPct val="90000"/>
              </a:lnSpc>
            </a:pPr>
            <a:r>
              <a:rPr lang="en-US" altLang="x-none" sz="2000" dirty="0"/>
              <a:t>abstract classes</a:t>
            </a:r>
          </a:p>
          <a:p>
            <a:pPr lvl="1">
              <a:lnSpc>
                <a:spcPct val="90000"/>
              </a:lnSpc>
            </a:pPr>
            <a:r>
              <a:rPr lang="en-US" altLang="x-none" sz="2000" dirty="0"/>
              <a:t>indirect visibility of inherited members</a:t>
            </a:r>
          </a:p>
          <a:p>
            <a:pPr lvl="1">
              <a:lnSpc>
                <a:spcPct val="90000"/>
              </a:lnSpc>
            </a:pPr>
            <a:r>
              <a:rPr lang="en-US" altLang="x-none" sz="2000" dirty="0"/>
              <a:t>designing for </a:t>
            </a:r>
            <a:r>
              <a:rPr lang="en-US" altLang="x-none" sz="2000" dirty="0" smtClean="0"/>
              <a:t>inheritance</a:t>
            </a:r>
            <a:endParaRPr lang="en-US" altLang="x-none" sz="2000" dirty="0"/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9155" name="TextBox 5"/>
          <p:cNvSpPr txBox="1">
            <a:spLocks noChangeArrowheads="1"/>
          </p:cNvSpPr>
          <p:nvPr/>
        </p:nvSpPr>
        <p:spPr bwMode="auto">
          <a:xfrm>
            <a:off x="547688" y="762000"/>
            <a:ext cx="7910512" cy="52308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Dictionary2.java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dictionary, which is a book. Used to demonstrate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the use of the super reference.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Dictionary2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Book2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definitions;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the dictionary with the specified number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of pages and definitions.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Dictionary2(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numPages,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numDefinitions)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super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(numPages);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definitions = numDefinitions;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0179" name="TextBox 5"/>
          <p:cNvSpPr txBox="1">
            <a:spLocks noChangeArrowheads="1"/>
          </p:cNvSpPr>
          <p:nvPr/>
        </p:nvSpPr>
        <p:spPr bwMode="auto">
          <a:xfrm>
            <a:off x="547688" y="446088"/>
            <a:ext cx="7910512" cy="5878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Prints a message using both local and inherited values.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double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computeRatio()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) definitions/pages;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Definitions mutator.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setDefinitions(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numDefinitions)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definitions = numDefinitions;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Definitions accessor.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getDefinitions()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definitions;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5059" name="TextBox 5"/>
          <p:cNvSpPr txBox="1">
            <a:spLocks noChangeArrowheads="1"/>
          </p:cNvSpPr>
          <p:nvPr/>
        </p:nvSpPr>
        <p:spPr bwMode="auto">
          <a:xfrm>
            <a:off x="547688" y="509588"/>
            <a:ext cx="7910512" cy="56626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Words2.java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the super reference.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Words2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Instantiates a derived class and invokes its inherited and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local methods.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Dictionary2 webster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Dictionary2(1500, 52500);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System.out.println("Number of pages: " + webster.getPages());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System.out.println("Number of definitions: " +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      webster.getDefinitions());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System.out.println("Definitions per page: " +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      webster.computeRatio());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3337644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6083" name="TextBox 5"/>
          <p:cNvSpPr txBox="1">
            <a:spLocks noChangeArrowheads="1"/>
          </p:cNvSpPr>
          <p:nvPr/>
        </p:nvSpPr>
        <p:spPr bwMode="auto">
          <a:xfrm>
            <a:off x="547688" y="509588"/>
            <a:ext cx="7910512" cy="56626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Words2.java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the super reference.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Words2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Instantiates a derived class and invokes its inherited and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local methods.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Dictionary2 webster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Dictionary2(1500, 52500);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System.out.println("Number of pages: " + webster.getPages());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System.out.println("Number of definitions: " +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      webster.getDefinitions());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System.out.println("Definitions per page: " +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      webster.computeRatio());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584450" y="381000"/>
            <a:ext cx="3816350" cy="15382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Number of pages: 1500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Number of definitions: 52500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Definitions per page: 35.0</a:t>
            </a:r>
          </a:p>
        </p:txBody>
      </p:sp>
    </p:spTree>
    <p:extLst>
      <p:ext uri="{BB962C8B-B14F-4D97-AF65-F5344CB8AC3E}">
        <p14:creationId xmlns:p14="http://schemas.microsoft.com/office/powerpoint/2010/main" val="34311315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Multiple Inheritance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x-none"/>
              <a:t>Java supports </a:t>
            </a:r>
            <a:r>
              <a:rPr lang="en-US" altLang="x-none" i="1"/>
              <a:t>single inheritance</a:t>
            </a:r>
            <a:r>
              <a:rPr lang="en-US" altLang="x-none"/>
              <a:t>, meaning that a derived class can have only one parent class</a:t>
            </a:r>
          </a:p>
          <a:p>
            <a:pPr>
              <a:spcBef>
                <a:spcPct val="50000"/>
              </a:spcBef>
            </a:pPr>
            <a:r>
              <a:rPr lang="en-US" altLang="x-none" i="1"/>
              <a:t>Multiple inheritance </a:t>
            </a:r>
            <a:r>
              <a:rPr lang="en-US" altLang="x-none"/>
              <a:t>allows a class to be derived from two or more classes, inheriting the members of all parents</a:t>
            </a:r>
          </a:p>
          <a:p>
            <a:pPr>
              <a:spcBef>
                <a:spcPct val="50000"/>
              </a:spcBef>
            </a:pPr>
            <a:r>
              <a:rPr lang="en-US" altLang="x-none"/>
              <a:t>Collisions, such as the same variable name in two parents, have to be resolved</a:t>
            </a:r>
          </a:p>
          <a:p>
            <a:pPr>
              <a:spcBef>
                <a:spcPct val="50000"/>
              </a:spcBef>
            </a:pPr>
            <a:r>
              <a:rPr lang="en-US" altLang="x-none"/>
              <a:t>Multiple inheritance is generally not needed, and Java does not support it</a:t>
            </a:r>
          </a:p>
        </p:txBody>
      </p:sp>
      <p:sp>
        <p:nvSpPr>
          <p:cNvPr id="5120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667000" y="1295400"/>
            <a:ext cx="389241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Creating Subclasses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Overriding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Hierarchies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Visibility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Designing for </a:t>
            </a:r>
            <a:r>
              <a:rPr lang="en-US" altLang="x-none" b="1" dirty="0" smtClean="0"/>
              <a:t>Inheritance</a:t>
            </a:r>
            <a:endParaRPr lang="en-US" altLang="x-none" b="1" dirty="0"/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1828800" y="19050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52229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Overriding Methods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x-none"/>
              <a:t>A child class can </a:t>
            </a:r>
            <a:r>
              <a:rPr lang="en-US" altLang="x-none" i="1"/>
              <a:t>override</a:t>
            </a:r>
            <a:r>
              <a:rPr lang="en-US" altLang="x-none"/>
              <a:t> the definition of an inherited method in favor of its own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 new method must have the same signature as the parent's method, but can have a different body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 type of the object executing the method determines which version of the method is invoked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Messages.java</a:t>
            </a:r>
            <a:r>
              <a:rPr lang="en-US" altLang="x-none"/>
              <a:t> </a:t>
            </a:r>
          </a:p>
          <a:p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Thought.java</a:t>
            </a:r>
            <a:r>
              <a:rPr lang="en-US" altLang="x-none"/>
              <a:t> </a:t>
            </a:r>
          </a:p>
          <a:p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Advice.java</a:t>
            </a:r>
            <a:r>
              <a:rPr lang="en-US" altLang="x-none"/>
              <a:t> </a:t>
            </a:r>
          </a:p>
        </p:txBody>
      </p:sp>
      <p:sp>
        <p:nvSpPr>
          <p:cNvPr id="5325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6323" name="TextBox 5"/>
          <p:cNvSpPr txBox="1">
            <a:spLocks noChangeArrowheads="1"/>
          </p:cNvSpPr>
          <p:nvPr/>
        </p:nvSpPr>
        <p:spPr bwMode="auto">
          <a:xfrm>
            <a:off x="547688" y="762000"/>
            <a:ext cx="7910512" cy="4584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Thought.java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stray thought. Used as the parent of a derived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class to demonstrate the use of an overridden method.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Thought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Prints a message.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message()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System.out.println("I feel like I'm diagonally parked in a " +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      "parallel universe.");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547688" y="762000"/>
            <a:ext cx="7910512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Advice.java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some thoughtful advice. Used to demonstrate the use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of an overridden method.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Advice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Thought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Prints a message. This method overrides the parent's version.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message()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System.out.println("Warning: Dates in calendar are closer " +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      "than they appear.");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super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.message();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explicitly invokes the parent's version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547688" y="762000"/>
            <a:ext cx="7910512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Messages.java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overridden method.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Messages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two objects and invokes the message method in each.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Thought parked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Thought();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Advice dates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Advice();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parked.message();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dates.message();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overridden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483304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667000" y="1295400"/>
            <a:ext cx="389241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Creating Subclasses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Overriding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Hierarchies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Visibility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Designing for </a:t>
            </a:r>
            <a:r>
              <a:rPr lang="en-US" altLang="x-none" b="1" dirty="0" smtClean="0"/>
              <a:t>Inheritance</a:t>
            </a:r>
            <a:endParaRPr lang="en-US" altLang="x-none" b="1" dirty="0"/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1828800" y="13716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29701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7347" name="TextBox 5"/>
          <p:cNvSpPr txBox="1">
            <a:spLocks noChangeArrowheads="1"/>
          </p:cNvSpPr>
          <p:nvPr/>
        </p:nvSpPr>
        <p:spPr bwMode="auto">
          <a:xfrm>
            <a:off x="547688" y="762000"/>
            <a:ext cx="7910512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Messages.java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overridden method.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Messages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two objects and invokes the message method in each.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Thought parked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Thought();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Advice dates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Advice();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parked.message();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dates.message();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overridden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ea typeface="Courier New" charset="0"/>
              <a:cs typeface="Courier New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828675" y="595313"/>
            <a:ext cx="7400925" cy="20304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I feel like I'm diagonally parked in a parallel universe.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Warning: Dates in calendar are closer than they appear.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I feel like I'm diagonally parked in a parallel universe.</a:t>
            </a:r>
          </a:p>
        </p:txBody>
      </p:sp>
    </p:spTree>
    <p:extLst>
      <p:ext uri="{BB962C8B-B14F-4D97-AF65-F5344CB8AC3E}">
        <p14:creationId xmlns:p14="http://schemas.microsoft.com/office/powerpoint/2010/main" val="22975479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Overriding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267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method in the parent class can be invoked explicitly using the </a:t>
            </a:r>
            <a:r>
              <a:rPr lang="en-US" altLang="x-none">
                <a:latin typeface="Courier New" charset="0"/>
              </a:rPr>
              <a:t>super</a:t>
            </a:r>
            <a:r>
              <a:rPr lang="en-US" altLang="x-none"/>
              <a:t> reference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If a method is declared with the </a:t>
            </a:r>
            <a:r>
              <a:rPr lang="en-US" altLang="x-none">
                <a:latin typeface="Courier New" charset="0"/>
              </a:rPr>
              <a:t>final</a:t>
            </a:r>
            <a:r>
              <a:rPr lang="en-US" altLang="x-none"/>
              <a:t> modifier, it cannot be overridden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concept of overriding can be applied to data and is called </a:t>
            </a:r>
            <a:r>
              <a:rPr lang="en-US" altLang="x-none" i="1"/>
              <a:t>shadowing variables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Shadowing variables should be avoided because it tends to cause unnecessarily confusing code</a:t>
            </a:r>
          </a:p>
        </p:txBody>
      </p:sp>
      <p:sp>
        <p:nvSpPr>
          <p:cNvPr id="5837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Overloading vs. Overriding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410200"/>
          </a:xfr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Overloading deals with multiple methods with the same name in the same class, but with different signatures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Overriding deals with two methods, one in a parent class and one in a child class, that have the same signature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Overloading lets you define a similar operation in different ways for different parameters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Overriding lets you define a similar operation in different ways for different object types</a:t>
            </a:r>
          </a:p>
        </p:txBody>
      </p:sp>
      <p:sp>
        <p:nvSpPr>
          <p:cNvPr id="5939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6041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0420" name="TextBox 5"/>
          <p:cNvSpPr txBox="1">
            <a:spLocks noChangeArrowheads="1"/>
          </p:cNvSpPr>
          <p:nvPr/>
        </p:nvSpPr>
        <p:spPr bwMode="auto">
          <a:xfrm>
            <a:off x="304800" y="990600"/>
            <a:ext cx="8610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True or False?</a:t>
            </a:r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609600" y="1600200"/>
            <a:ext cx="6475413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A child class may define a method with</a:t>
            </a:r>
          </a:p>
          <a:p>
            <a:pPr eaLnBrk="1" hangingPunct="1">
              <a:spcAft>
                <a:spcPts val="1800"/>
              </a:spcAft>
            </a:pPr>
            <a:r>
              <a:rPr lang="en-US" altLang="x-none">
                <a:ea typeface="Courier New" charset="0"/>
                <a:cs typeface="Courier New" charset="0"/>
              </a:rPr>
              <a:t>the same name as a method in the parent.</a:t>
            </a:r>
          </a:p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A child class can override the constructor</a:t>
            </a:r>
          </a:p>
          <a:p>
            <a:pPr eaLnBrk="1" hangingPunct="1">
              <a:spcAft>
                <a:spcPts val="1800"/>
              </a:spcAft>
            </a:pPr>
            <a:r>
              <a:rPr lang="en-US" altLang="x-none">
                <a:ea typeface="Courier New" charset="0"/>
                <a:cs typeface="Courier New" charset="0"/>
              </a:rPr>
              <a:t>of the parent class.</a:t>
            </a:r>
          </a:p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A child class cannot override a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final</a:t>
            </a:r>
            <a:r>
              <a:rPr lang="en-US" altLang="x-none">
                <a:ea typeface="Courier New" charset="0"/>
                <a:cs typeface="Courier New" charset="0"/>
              </a:rPr>
              <a:t> method</a:t>
            </a:r>
          </a:p>
          <a:p>
            <a:pPr eaLnBrk="1" hangingPunct="1">
              <a:spcAft>
                <a:spcPts val="1800"/>
              </a:spcAft>
            </a:pPr>
            <a:r>
              <a:rPr lang="en-US" altLang="x-none">
                <a:ea typeface="Courier New" charset="0"/>
                <a:cs typeface="Courier New" charset="0"/>
              </a:rPr>
              <a:t>of the parent class.</a:t>
            </a:r>
          </a:p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It is considered poor design when a child</a:t>
            </a:r>
          </a:p>
          <a:p>
            <a:pPr eaLnBrk="1" hangingPunct="1">
              <a:spcAft>
                <a:spcPts val="1800"/>
              </a:spcAft>
            </a:pPr>
            <a:r>
              <a:rPr lang="en-US" altLang="x-none">
                <a:ea typeface="Courier New" charset="0"/>
                <a:cs typeface="Courier New" charset="0"/>
              </a:rPr>
              <a:t>class overrides a method from the parent.</a:t>
            </a:r>
          </a:p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A child class may define a variable with the</a:t>
            </a:r>
          </a:p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same name as a variable in the parent.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6144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1444" name="TextBox 5"/>
          <p:cNvSpPr txBox="1">
            <a:spLocks noChangeArrowheads="1"/>
          </p:cNvSpPr>
          <p:nvPr/>
        </p:nvSpPr>
        <p:spPr bwMode="auto">
          <a:xfrm>
            <a:off x="304800" y="990600"/>
            <a:ext cx="8610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/>
              <a:t>True or False?</a:t>
            </a:r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609600" y="1600200"/>
            <a:ext cx="6475413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A child class may define a method with</a:t>
            </a:r>
          </a:p>
          <a:p>
            <a:pPr eaLnBrk="1" hangingPunct="1">
              <a:spcAft>
                <a:spcPts val="1800"/>
              </a:spcAft>
            </a:pPr>
            <a:r>
              <a:rPr lang="en-US" altLang="x-none">
                <a:ea typeface="Courier New" charset="0"/>
                <a:cs typeface="Courier New" charset="0"/>
              </a:rPr>
              <a:t>the same name as a method in the parent.</a:t>
            </a:r>
          </a:p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A child class can override the constructor</a:t>
            </a:r>
          </a:p>
          <a:p>
            <a:pPr eaLnBrk="1" hangingPunct="1">
              <a:spcAft>
                <a:spcPts val="1800"/>
              </a:spcAft>
            </a:pPr>
            <a:r>
              <a:rPr lang="en-US" altLang="x-none">
                <a:ea typeface="Courier New" charset="0"/>
                <a:cs typeface="Courier New" charset="0"/>
              </a:rPr>
              <a:t>of the parent class.</a:t>
            </a:r>
          </a:p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A child class cannot override a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final</a:t>
            </a:r>
            <a:r>
              <a:rPr lang="en-US" altLang="x-none">
                <a:ea typeface="Courier New" charset="0"/>
                <a:cs typeface="Courier New" charset="0"/>
              </a:rPr>
              <a:t> method</a:t>
            </a:r>
          </a:p>
          <a:p>
            <a:pPr eaLnBrk="1" hangingPunct="1">
              <a:spcAft>
                <a:spcPts val="1800"/>
              </a:spcAft>
            </a:pPr>
            <a:r>
              <a:rPr lang="en-US" altLang="x-none">
                <a:ea typeface="Courier New" charset="0"/>
                <a:cs typeface="Courier New" charset="0"/>
              </a:rPr>
              <a:t>of the parent class.</a:t>
            </a:r>
          </a:p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It is considered poor design when a child</a:t>
            </a:r>
          </a:p>
          <a:p>
            <a:pPr eaLnBrk="1" hangingPunct="1">
              <a:spcAft>
                <a:spcPts val="1800"/>
              </a:spcAft>
            </a:pPr>
            <a:r>
              <a:rPr lang="en-US" altLang="x-none">
                <a:ea typeface="Courier New" charset="0"/>
                <a:cs typeface="Courier New" charset="0"/>
              </a:rPr>
              <a:t>class overrides a method from the parent.</a:t>
            </a:r>
          </a:p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A child class may define a variable with the</a:t>
            </a:r>
          </a:p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same name as a variable in the parent.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7042150" y="1643063"/>
            <a:ext cx="1416050" cy="469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4800"/>
              </a:spcAft>
            </a:pPr>
            <a:r>
              <a:rPr lang="en-US" altLang="x-none">
                <a:solidFill>
                  <a:srgbClr val="3366FF"/>
                </a:solidFill>
                <a:ea typeface="Courier New" charset="0"/>
                <a:cs typeface="Courier New" charset="0"/>
              </a:rPr>
              <a:t>True</a:t>
            </a:r>
          </a:p>
          <a:p>
            <a:pPr eaLnBrk="1" hangingPunct="1">
              <a:spcAft>
                <a:spcPts val="4200"/>
              </a:spcAft>
            </a:pPr>
            <a:r>
              <a:rPr lang="en-US" altLang="x-none">
                <a:solidFill>
                  <a:srgbClr val="3366FF"/>
                </a:solidFill>
                <a:ea typeface="Courier New" charset="0"/>
                <a:cs typeface="Courier New" charset="0"/>
              </a:rPr>
              <a:t>False</a:t>
            </a:r>
          </a:p>
          <a:p>
            <a:pPr eaLnBrk="1" hangingPunct="1">
              <a:spcAft>
                <a:spcPts val="4800"/>
              </a:spcAft>
            </a:pPr>
            <a:r>
              <a:rPr lang="en-US" altLang="x-none">
                <a:solidFill>
                  <a:srgbClr val="3366FF"/>
                </a:solidFill>
                <a:ea typeface="Courier New" charset="0"/>
                <a:cs typeface="Courier New" charset="0"/>
              </a:rPr>
              <a:t>True</a:t>
            </a:r>
          </a:p>
          <a:p>
            <a:pPr eaLnBrk="1" hangingPunct="1">
              <a:spcAft>
                <a:spcPts val="4800"/>
              </a:spcAft>
            </a:pPr>
            <a:r>
              <a:rPr lang="en-US" altLang="x-none">
                <a:solidFill>
                  <a:srgbClr val="3366FF"/>
                </a:solidFill>
                <a:ea typeface="Courier New" charset="0"/>
                <a:cs typeface="Courier New" charset="0"/>
              </a:rPr>
              <a:t>False</a:t>
            </a:r>
          </a:p>
          <a:p>
            <a:pPr eaLnBrk="1" hangingPunct="1"/>
            <a:r>
              <a:rPr lang="en-US" altLang="x-none">
                <a:solidFill>
                  <a:srgbClr val="3366FF"/>
                </a:solidFill>
                <a:ea typeface="Courier New" charset="0"/>
                <a:cs typeface="Courier New" charset="0"/>
              </a:rPr>
              <a:t>True, but</a:t>
            </a:r>
          </a:p>
          <a:p>
            <a:pPr eaLnBrk="1" hangingPunct="1"/>
            <a:r>
              <a:rPr lang="en-US" altLang="x-none">
                <a:solidFill>
                  <a:srgbClr val="3366FF"/>
                </a:solidFill>
                <a:ea typeface="Courier New" charset="0"/>
                <a:cs typeface="Courier New" charset="0"/>
              </a:rPr>
              <a:t>shouldn't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667000" y="1295400"/>
            <a:ext cx="389241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Creating Subclasses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Overriding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Hierarchies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Visibility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Designing for </a:t>
            </a:r>
            <a:r>
              <a:rPr lang="en-US" altLang="x-none" b="1" dirty="0" smtClean="0"/>
              <a:t>Inheritance</a:t>
            </a:r>
            <a:endParaRPr lang="en-US" altLang="x-none" b="1" dirty="0"/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1828800" y="24384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62469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Class Hierarchies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1447800"/>
          </a:xfrm>
          <a:noFill/>
        </p:spPr>
        <p:txBody>
          <a:bodyPr lIns="92075" tIns="46038" rIns="92075" bIns="46038"/>
          <a:lstStyle/>
          <a:p>
            <a:r>
              <a:rPr lang="en-US" altLang="x-none"/>
              <a:t>A child class of one parent can be the parent of another child, forming a </a:t>
            </a:r>
            <a:r>
              <a:rPr lang="en-US" altLang="x-none" i="1"/>
              <a:t>class hierarchy</a:t>
            </a:r>
            <a:endParaRPr lang="en-US" altLang="x-none"/>
          </a:p>
        </p:txBody>
      </p:sp>
      <p:sp>
        <p:nvSpPr>
          <p:cNvPr id="63492" name="Footer Placeholder 2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547688" y="2590800"/>
            <a:ext cx="7910512" cy="2895600"/>
            <a:chOff x="547687" y="2590800"/>
            <a:chExt cx="7910513" cy="2895600"/>
          </a:xfrm>
        </p:grpSpPr>
        <p:sp>
          <p:nvSpPr>
            <p:cNvPr id="25" name="TextBox 5"/>
            <p:cNvSpPr txBox="1">
              <a:spLocks noChangeArrowheads="1"/>
            </p:cNvSpPr>
            <p:nvPr/>
          </p:nvSpPr>
          <p:spPr bwMode="auto">
            <a:xfrm>
              <a:off x="547687" y="2590800"/>
              <a:ext cx="7910513" cy="2895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/>
            <a:p>
              <a:pPr>
                <a:defRPr/>
              </a:pPr>
              <a:endParaRPr lang="en-US" sz="1400" b="1" dirty="0">
                <a:latin typeface="+mn-lt"/>
                <a:ea typeface="Courier New" charset="0"/>
                <a:cs typeface="Courier New" charset="0"/>
              </a:endParaRPr>
            </a:p>
          </p:txBody>
        </p:sp>
        <p:pic>
          <p:nvPicPr>
            <p:cNvPr id="63495" name="Picture 25" descr="fig09_03.t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530" y="2819400"/>
              <a:ext cx="7283870" cy="236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Class Hierarchies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257800"/>
          </a:xfr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Two children of the same parent are called </a:t>
            </a:r>
            <a:r>
              <a:rPr lang="en-US" altLang="x-none" i="1"/>
              <a:t>siblings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Common features should be put as high in the hierarchy as is reasonable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An inherited member is passed continually down the line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Therefore, a child class inherits from all its ancestor classes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There is no single class hierarchy that is appropriate for all situations</a:t>
            </a:r>
          </a:p>
        </p:txBody>
      </p:sp>
      <p:sp>
        <p:nvSpPr>
          <p:cNvPr id="6451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Object Class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953000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x-none"/>
              <a:t>A class called </a:t>
            </a:r>
            <a:r>
              <a:rPr lang="en-US" altLang="x-none">
                <a:latin typeface="Courier New" charset="0"/>
              </a:rPr>
              <a:t>Object</a:t>
            </a:r>
            <a:r>
              <a:rPr lang="en-US" altLang="x-none"/>
              <a:t> is defined in the </a:t>
            </a:r>
            <a:r>
              <a:rPr lang="en-US" altLang="x-none">
                <a:latin typeface="Courier New" charset="0"/>
              </a:rPr>
              <a:t>java.lang</a:t>
            </a:r>
            <a:r>
              <a:rPr lang="en-US" altLang="x-none"/>
              <a:t> package of the Java standard class library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All classes are derived from the </a:t>
            </a:r>
            <a:r>
              <a:rPr lang="en-US" altLang="x-none">
                <a:latin typeface="Courier New" charset="0"/>
              </a:rPr>
              <a:t>Object</a:t>
            </a:r>
            <a:r>
              <a:rPr lang="en-US" altLang="x-none"/>
              <a:t> class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If a class is not explicitly defined to be the child of an existing class, it is assumed to be the child of the </a:t>
            </a:r>
            <a:r>
              <a:rPr lang="en-US" altLang="x-none">
                <a:latin typeface="Courier New" charset="0"/>
              </a:rPr>
              <a:t>Object</a:t>
            </a:r>
            <a:r>
              <a:rPr lang="en-US" altLang="x-none"/>
              <a:t> class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Therefore, the </a:t>
            </a:r>
            <a:r>
              <a:rPr lang="en-US" altLang="x-none">
                <a:latin typeface="Courier New" charset="0"/>
              </a:rPr>
              <a:t>Object</a:t>
            </a:r>
            <a:r>
              <a:rPr lang="en-US" altLang="x-none"/>
              <a:t> class is the ultimate root of all class hierarchies</a:t>
            </a:r>
          </a:p>
        </p:txBody>
      </p:sp>
      <p:sp>
        <p:nvSpPr>
          <p:cNvPr id="6554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Object Class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Object</a:t>
            </a:r>
            <a:r>
              <a:rPr lang="en-US" altLang="x-none"/>
              <a:t> class contains a few useful methods, which are inherited by all classes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For example, the </a:t>
            </a:r>
            <a:r>
              <a:rPr lang="en-US" altLang="x-none">
                <a:latin typeface="Courier New" charset="0"/>
              </a:rPr>
              <a:t>toString</a:t>
            </a:r>
            <a:r>
              <a:rPr lang="en-US" altLang="x-none"/>
              <a:t> method is defined in the </a:t>
            </a:r>
            <a:r>
              <a:rPr lang="en-US" altLang="x-none">
                <a:latin typeface="Courier New" charset="0"/>
              </a:rPr>
              <a:t>Object</a:t>
            </a:r>
            <a:r>
              <a:rPr lang="en-US" altLang="x-none"/>
              <a:t> class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Every time we define the </a:t>
            </a:r>
            <a:r>
              <a:rPr lang="en-US" altLang="x-none">
                <a:latin typeface="Courier New" charset="0"/>
              </a:rPr>
              <a:t>toString</a:t>
            </a:r>
            <a:r>
              <a:rPr lang="en-US" altLang="x-none"/>
              <a:t> method, we are actually overriding an inherited definition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toString</a:t>
            </a:r>
            <a:r>
              <a:rPr lang="en-US" altLang="x-none"/>
              <a:t> method in the </a:t>
            </a:r>
            <a:r>
              <a:rPr lang="en-US" altLang="x-none">
                <a:latin typeface="Courier New" charset="0"/>
              </a:rPr>
              <a:t>Object</a:t>
            </a:r>
            <a:r>
              <a:rPr lang="en-US" altLang="x-none"/>
              <a:t> class is defined to return a string that contains the name of the object’s class along with a hash code</a:t>
            </a:r>
          </a:p>
          <a:p>
            <a:pPr lvl="4"/>
            <a:endParaRPr lang="en-US" altLang="x-none" sz="2800"/>
          </a:p>
        </p:txBody>
      </p:sp>
      <p:sp>
        <p:nvSpPr>
          <p:cNvPr id="6656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Inheritance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257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i="1"/>
              <a:t>Inheritance</a:t>
            </a:r>
            <a:r>
              <a:rPr lang="en-US" altLang="x-none"/>
              <a:t> allows a software developer to derive a new class from an existing one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existing class is called the </a:t>
            </a:r>
            <a:r>
              <a:rPr lang="en-US" altLang="x-none" i="1"/>
              <a:t>parent class,</a:t>
            </a:r>
            <a:r>
              <a:rPr lang="en-US" altLang="x-none"/>
              <a:t> or </a:t>
            </a:r>
            <a:r>
              <a:rPr lang="en-US" altLang="x-none" i="1"/>
              <a:t>superclass</a:t>
            </a:r>
            <a:r>
              <a:rPr lang="en-US" altLang="x-none"/>
              <a:t>, or </a:t>
            </a:r>
            <a:r>
              <a:rPr lang="en-US" altLang="x-none" i="1"/>
              <a:t>base class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derived class is called the </a:t>
            </a:r>
            <a:r>
              <a:rPr lang="en-US" altLang="x-none" i="1"/>
              <a:t>child class</a:t>
            </a:r>
            <a:r>
              <a:rPr lang="en-US" altLang="x-none"/>
              <a:t> or </a:t>
            </a:r>
            <a:r>
              <a:rPr lang="en-US" altLang="x-none" i="1"/>
              <a:t>subclass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As the name implies, the child inherits characteristics of the parent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That is, the child class inherits the methods and data defined by the parent class</a:t>
            </a: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Object Class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equals</a:t>
            </a:r>
            <a:r>
              <a:rPr lang="en-US" altLang="x-none"/>
              <a:t> method of the </a:t>
            </a:r>
            <a:r>
              <a:rPr lang="en-US" altLang="x-none">
                <a:latin typeface="Courier New" charset="0"/>
              </a:rPr>
              <a:t>Object</a:t>
            </a:r>
            <a:r>
              <a:rPr lang="en-US" altLang="x-none"/>
              <a:t> class returns true if two references are aliases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 can override </a:t>
            </a:r>
            <a:r>
              <a:rPr lang="en-US" altLang="x-none">
                <a:latin typeface="Courier New" charset="0"/>
              </a:rPr>
              <a:t>equals</a:t>
            </a:r>
            <a:r>
              <a:rPr lang="en-US" altLang="x-none"/>
              <a:t> in any class to define equality in some more appropriate way 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As we've seen, the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class defines the </a:t>
            </a:r>
            <a:r>
              <a:rPr lang="en-US" altLang="x-none">
                <a:latin typeface="Courier New" charset="0"/>
              </a:rPr>
              <a:t>equals</a:t>
            </a:r>
            <a:r>
              <a:rPr lang="en-US" altLang="x-none"/>
              <a:t> method to return true if two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objects contain the same characters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designers of the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class have overridden the </a:t>
            </a:r>
            <a:r>
              <a:rPr lang="en-US" altLang="x-none">
                <a:latin typeface="Courier New" charset="0"/>
              </a:rPr>
              <a:t>equals</a:t>
            </a:r>
            <a:r>
              <a:rPr lang="en-US" altLang="x-none"/>
              <a:t> method inherited from </a:t>
            </a:r>
            <a:r>
              <a:rPr lang="en-US" altLang="x-none">
                <a:latin typeface="Courier New" charset="0"/>
              </a:rPr>
              <a:t>Object</a:t>
            </a:r>
            <a:r>
              <a:rPr lang="en-US" altLang="x-none"/>
              <a:t> in favor of a more useful version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6758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Abstract Classes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31242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An </a:t>
            </a:r>
            <a:r>
              <a:rPr lang="en-US" altLang="x-none" i="1"/>
              <a:t>abstract class</a:t>
            </a:r>
            <a:r>
              <a:rPr lang="en-US" altLang="x-none"/>
              <a:t> is a placeholder in a class hierarchy that represents a generic concept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An abstract class cannot be instantiated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We use the modifier </a:t>
            </a:r>
            <a:r>
              <a:rPr lang="en-US" altLang="x-none">
                <a:latin typeface="Courier New" charset="0"/>
              </a:rPr>
              <a:t>abstract</a:t>
            </a:r>
            <a:r>
              <a:rPr lang="en-US" altLang="x-none"/>
              <a:t> on the class header to declare a class as abstract:</a:t>
            </a:r>
          </a:p>
        </p:txBody>
      </p:sp>
      <p:sp>
        <p:nvSpPr>
          <p:cNvPr id="68612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1371600" y="4191000"/>
            <a:ext cx="6248400" cy="1754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abstract class </a:t>
            </a:r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Product</a:t>
            </a:r>
          </a:p>
          <a:p>
            <a:pPr eaLnBrk="1" hangingPunct="1"/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class contents</a:t>
            </a:r>
          </a:p>
          <a:p>
            <a:pPr eaLnBrk="1" hangingPunct="1"/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Abstract Classes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054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An abstract class often contains abstract methods with no definitions (like an interface)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Unlike an interface, the </a:t>
            </a:r>
            <a:r>
              <a:rPr lang="en-US" altLang="x-none">
                <a:latin typeface="Courier New" charset="0"/>
              </a:rPr>
              <a:t>abstract</a:t>
            </a:r>
            <a:r>
              <a:rPr lang="en-US" altLang="x-none"/>
              <a:t> modifier must be applied to each abstract method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Also, an abstract class typically contains non-abstract methods with full definitions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A class declared as abstract does not have to contain abstract methods -- simply declaring it as abstract makes it so</a:t>
            </a:r>
          </a:p>
          <a:p>
            <a:endParaRPr lang="en-US" altLang="x-none"/>
          </a:p>
        </p:txBody>
      </p:sp>
      <p:sp>
        <p:nvSpPr>
          <p:cNvPr id="6963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Abstract Classes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8006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The child of an abstract class must override the abstract methods of the parent, or it too will be considered abstract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An abstract method cannot be defined as </a:t>
            </a:r>
            <a:r>
              <a:rPr lang="en-US" altLang="x-none">
                <a:latin typeface="Courier New" charset="0"/>
              </a:rPr>
              <a:t>final</a:t>
            </a:r>
            <a:r>
              <a:rPr lang="en-US" altLang="x-none"/>
              <a:t> or </a:t>
            </a:r>
            <a:r>
              <a:rPr lang="en-US" altLang="x-none">
                <a:latin typeface="Courier New" charset="0"/>
              </a:rPr>
              <a:t>static</a:t>
            </a:r>
            <a:endParaRPr lang="en-US" altLang="x-none"/>
          </a:p>
          <a:p>
            <a:pPr>
              <a:spcBef>
                <a:spcPct val="70000"/>
              </a:spcBef>
            </a:pPr>
            <a:r>
              <a:rPr lang="en-US" altLang="x-none"/>
              <a:t>The use of abstract classes is an important element of software design – it allows us to establish common elements in a hierarchy that are too general to instantiate</a:t>
            </a:r>
          </a:p>
        </p:txBody>
      </p:sp>
      <p:sp>
        <p:nvSpPr>
          <p:cNvPr id="7066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Interface Hierarchies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2578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Inheritance can be applied to interfaces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That is, one interface can be derived from another interface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child interface inherits all abstract methods of the parent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 class implementing the child interface must define all methods from both interfaces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Class hierarchies and interface hierarchies are distinct (they do not overlap)</a:t>
            </a:r>
          </a:p>
        </p:txBody>
      </p:sp>
      <p:sp>
        <p:nvSpPr>
          <p:cNvPr id="7168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7270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28676" name="TextBox 5"/>
          <p:cNvSpPr txBox="1">
            <a:spLocks noChangeArrowheads="1"/>
          </p:cNvSpPr>
          <p:nvPr/>
        </p:nvSpPr>
        <p:spPr bwMode="auto">
          <a:xfrm>
            <a:off x="304800" y="1158875"/>
            <a:ext cx="8610600" cy="284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1400"/>
              </a:spcAft>
            </a:pPr>
            <a:r>
              <a:rPr lang="en-US" altLang="x-none" sz="2800"/>
              <a:t>What are some methods defined by the 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Object </a:t>
            </a:r>
            <a:r>
              <a:rPr lang="en-US" altLang="x-none" sz="2800"/>
              <a:t>class?</a:t>
            </a:r>
          </a:p>
          <a:p>
            <a:pPr eaLnBrk="1" hangingPunct="1"/>
            <a:r>
              <a:rPr lang="en-US" altLang="x-none" sz="2800"/>
              <a:t>What is an abstract class?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7373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3732" name="TextBox 5"/>
          <p:cNvSpPr txBox="1">
            <a:spLocks noChangeArrowheads="1"/>
          </p:cNvSpPr>
          <p:nvPr/>
        </p:nvSpPr>
        <p:spPr bwMode="auto">
          <a:xfrm>
            <a:off x="304800" y="1158875"/>
            <a:ext cx="8610600" cy="284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1400"/>
              </a:spcAft>
            </a:pPr>
            <a:r>
              <a:rPr lang="en-US" altLang="x-none" sz="2800"/>
              <a:t>What are some methods defined by the 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Object </a:t>
            </a:r>
            <a:r>
              <a:rPr lang="en-US" altLang="x-none" sz="2800"/>
              <a:t>class?</a:t>
            </a:r>
          </a:p>
          <a:p>
            <a:pPr eaLnBrk="1" hangingPunct="1"/>
            <a:r>
              <a:rPr lang="en-US" altLang="x-none" sz="2800"/>
              <a:t>What is an abstract class?</a:t>
            </a:r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1981200" y="2057400"/>
            <a:ext cx="49863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boolean equals(Object obj)</a:t>
            </a:r>
          </a:p>
          <a:p>
            <a:pPr eaLnBrk="1" hangingPunct="1"/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Object clone()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914400" y="4191000"/>
            <a:ext cx="7366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en-US" sz="2400" dirty="0">
                <a:latin typeface="+mn-lt"/>
                <a:ea typeface="Courier New" charset="0"/>
                <a:cs typeface="Courier New"/>
              </a:rPr>
              <a:t>An abstract class is a placeholder in the class</a:t>
            </a:r>
          </a:p>
          <a:p>
            <a:pPr>
              <a:spcAft>
                <a:spcPts val="0"/>
              </a:spcAft>
              <a:defRPr/>
            </a:pPr>
            <a:r>
              <a:rPr lang="en-US" sz="2400" dirty="0">
                <a:latin typeface="+mn-lt"/>
                <a:ea typeface="Courier New" charset="0"/>
                <a:cs typeface="Courier New"/>
              </a:rPr>
              <a:t>hierarchy, defining a general concept and gathering</a:t>
            </a:r>
          </a:p>
          <a:p>
            <a:pPr>
              <a:spcAft>
                <a:spcPts val="0"/>
              </a:spcAft>
              <a:defRPr/>
            </a:pPr>
            <a:r>
              <a:rPr lang="en-US" sz="2400" dirty="0">
                <a:latin typeface="+mn-lt"/>
                <a:ea typeface="Courier New" charset="0"/>
                <a:cs typeface="Courier New"/>
              </a:rPr>
              <a:t>elements common to all derived classes. An abstract</a:t>
            </a:r>
          </a:p>
          <a:p>
            <a:pPr>
              <a:spcAft>
                <a:spcPts val="0"/>
              </a:spcAft>
              <a:defRPr/>
            </a:pPr>
            <a:r>
              <a:rPr lang="en-US" sz="2400" dirty="0">
                <a:latin typeface="+mn-lt"/>
                <a:ea typeface="Courier New" charset="0"/>
                <a:cs typeface="Courier New"/>
              </a:rPr>
              <a:t>class cannot be instantiated.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667000" y="1295400"/>
            <a:ext cx="389241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Creating Subclasses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Overriding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Hierarchies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Visibility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Designing for </a:t>
            </a:r>
            <a:r>
              <a:rPr lang="en-US" altLang="x-none" b="1" dirty="0" smtClean="0"/>
              <a:t>Inheritance</a:t>
            </a:r>
            <a:endParaRPr lang="en-US" altLang="x-none" b="1" dirty="0"/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1828800" y="30480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74757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Visibility Revisited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191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It's important to understand one subtle issue related to inheritance and visibility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All variables and methods of a parent class, even private members, are inherited by its children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As we've mentioned, private members cannot be referenced by name in the child class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However, private members inherited by child classes exist and can be referenced indirectly</a:t>
            </a:r>
          </a:p>
        </p:txBody>
      </p:sp>
      <p:sp>
        <p:nvSpPr>
          <p:cNvPr id="7578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Visibility Revisited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6482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Because the parent can refer to the private member, the child can reference it indirectly using its parent's methods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super</a:t>
            </a:r>
            <a:r>
              <a:rPr lang="en-US" altLang="x-none"/>
              <a:t> reference can be used to refer to the parent class, even if no object of the parent exists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FoodAnalyzer.java</a:t>
            </a:r>
            <a:r>
              <a:rPr lang="en-US" altLang="x-none"/>
              <a:t> </a:t>
            </a:r>
          </a:p>
          <a:p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FoodItem.java</a:t>
            </a:r>
            <a:r>
              <a:rPr lang="en-US" altLang="x-none"/>
              <a:t> </a:t>
            </a:r>
          </a:p>
          <a:p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>
                <a:latin typeface="Courier New" charset="0"/>
              </a:rPr>
              <a:t>Pizza.java</a:t>
            </a:r>
            <a:r>
              <a:rPr lang="en-US" altLang="x-none"/>
              <a:t> </a:t>
            </a:r>
            <a:endParaRPr lang="en-US" altLang="x-none">
              <a:latin typeface="Courier New" charset="0"/>
            </a:endParaRPr>
          </a:p>
          <a:p>
            <a:endParaRPr lang="en-US" altLang="x-none"/>
          </a:p>
        </p:txBody>
      </p:sp>
      <p:sp>
        <p:nvSpPr>
          <p:cNvPr id="7680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Inheritance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1447800"/>
          </a:xfrm>
          <a:noFill/>
        </p:spPr>
        <p:txBody>
          <a:bodyPr lIns="92075" tIns="46038" rIns="92075" bIns="46038"/>
          <a:lstStyle/>
          <a:p>
            <a:r>
              <a:rPr lang="en-US" altLang="x-none"/>
              <a:t>Inheritance relationships are shown in a UML class diagram using a solid arrow with an unfilled triangular arrowhead pointing to the parent class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429000" y="2867025"/>
            <a:ext cx="1600200" cy="1704975"/>
            <a:chOff x="2400" y="1662"/>
            <a:chExt cx="1008" cy="1074"/>
          </a:xfrm>
        </p:grpSpPr>
        <p:sp>
          <p:nvSpPr>
            <p:cNvPr id="31751" name="Line 6"/>
            <p:cNvSpPr>
              <a:spLocks noChangeShapeType="1"/>
            </p:cNvSpPr>
            <p:nvPr/>
          </p:nvSpPr>
          <p:spPr bwMode="auto">
            <a:xfrm flipV="1">
              <a:off x="2928" y="2088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  <p:sp>
          <p:nvSpPr>
            <p:cNvPr id="31752" name="AutoShape 7"/>
            <p:cNvSpPr>
              <a:spLocks noChangeArrowheads="1"/>
            </p:cNvSpPr>
            <p:nvPr/>
          </p:nvSpPr>
          <p:spPr bwMode="auto">
            <a:xfrm>
              <a:off x="2832" y="1944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  <p:sp>
          <p:nvSpPr>
            <p:cNvPr id="31753" name="Rectangle 8"/>
            <p:cNvSpPr>
              <a:spLocks noChangeArrowheads="1"/>
            </p:cNvSpPr>
            <p:nvPr/>
          </p:nvSpPr>
          <p:spPr bwMode="auto">
            <a:xfrm>
              <a:off x="2400" y="1662"/>
              <a:ext cx="1008" cy="25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Vehicle</a:t>
              </a:r>
            </a:p>
          </p:txBody>
        </p:sp>
        <p:sp>
          <p:nvSpPr>
            <p:cNvPr id="31754" name="Rectangle 9"/>
            <p:cNvSpPr>
              <a:spLocks noChangeArrowheads="1"/>
            </p:cNvSpPr>
            <p:nvPr/>
          </p:nvSpPr>
          <p:spPr bwMode="auto">
            <a:xfrm>
              <a:off x="2400" y="2478"/>
              <a:ext cx="1008" cy="25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Arial Unicode MS" charset="0"/>
                </a:rPr>
                <a:t>Car</a:t>
              </a:r>
            </a:p>
          </p:txBody>
        </p:sp>
      </p:grpSp>
      <p:sp>
        <p:nvSpPr>
          <p:cNvPr id="31749" name="Rectangle 11"/>
          <p:cNvSpPr>
            <a:spLocks noChangeArrowheads="1"/>
          </p:cNvSpPr>
          <p:nvPr/>
        </p:nvSpPr>
        <p:spPr bwMode="auto">
          <a:xfrm>
            <a:off x="228600" y="4800600"/>
            <a:ext cx="8763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7338" indent="-287338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677132"/>
              </a:buClr>
              <a:buFont typeface="Times" charset="0"/>
              <a:buChar char="•"/>
            </a:pPr>
            <a:r>
              <a:rPr lang="en-US" altLang="x-none" sz="2800"/>
              <a:t>Proper inheritance creates an </a:t>
            </a:r>
            <a:r>
              <a:rPr lang="en-US" altLang="x-none" sz="2800" i="1"/>
              <a:t>is-a</a:t>
            </a:r>
            <a:r>
              <a:rPr lang="en-US" altLang="x-none" sz="2800"/>
              <a:t> relationship, meaning the child </a:t>
            </a:r>
            <a:r>
              <a:rPr lang="en-US" altLang="x-none" sz="2800" i="1"/>
              <a:t>is a</a:t>
            </a:r>
            <a:r>
              <a:rPr lang="en-US" altLang="x-none" sz="2800"/>
              <a:t> more specific version of the parent</a:t>
            </a:r>
          </a:p>
          <a:p>
            <a:pPr eaLnBrk="1" hangingPunct="1">
              <a:buClr>
                <a:srgbClr val="677132"/>
              </a:buClr>
              <a:buFont typeface="Times" charset="0"/>
              <a:buChar char="•"/>
            </a:pPr>
            <a:endParaRPr lang="en-US" altLang="x-none" sz="2800"/>
          </a:p>
        </p:txBody>
      </p:sp>
      <p:sp>
        <p:nvSpPr>
          <p:cNvPr id="31750" name="Footer Placeholder 10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9875" name="TextBox 5"/>
          <p:cNvSpPr txBox="1">
            <a:spLocks noChangeArrowheads="1"/>
          </p:cNvSpPr>
          <p:nvPr/>
        </p:nvSpPr>
        <p:spPr bwMode="auto">
          <a:xfrm>
            <a:off x="547688" y="762000"/>
            <a:ext cx="7910512" cy="54467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FoodItem.java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an item of food. Used as the parent of a derived class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to demonstrate indirect referencing.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FoodItem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final private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CALORIES_PER_GRAM = 9;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fatGrams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protected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servings;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Sets up this food item with the specified number of fat grams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and number of servings.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FoodItem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numFatGrams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numServings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fatGrams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numFatGrams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servings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numServings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80899" name="TextBox 5"/>
          <p:cNvSpPr txBox="1">
            <a:spLocks noChangeArrowheads="1"/>
          </p:cNvSpPr>
          <p:nvPr/>
        </p:nvSpPr>
        <p:spPr bwMode="auto">
          <a:xfrm>
            <a:off x="547688" y="1219200"/>
            <a:ext cx="7910512" cy="43703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Computes and returns the number of calories in this food item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due to fat.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calories()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fatGrams * CALORIES_PER_GRAM;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Computes and returns the number of fat calories per serving.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caloriesPerServing()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(calories() / servings);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81923" name="TextBox 5"/>
          <p:cNvSpPr txBox="1">
            <a:spLocks noChangeArrowheads="1"/>
          </p:cNvSpPr>
          <p:nvPr/>
        </p:nvSpPr>
        <p:spPr bwMode="auto">
          <a:xfrm>
            <a:off x="547688" y="990600"/>
            <a:ext cx="7910512" cy="4154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Pizza.java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pizza, which is a food item. Used to demonstrate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indirect referencing through inheritance.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Pizza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FoodItem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Sets up a pizza with the specified amount of fat (assumes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eight servings).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Pizza(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fatGrams)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super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(fatGrams, 8);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7827" name="TextBox 5"/>
          <p:cNvSpPr txBox="1">
            <a:spLocks noChangeArrowheads="1"/>
          </p:cNvSpPr>
          <p:nvPr/>
        </p:nvSpPr>
        <p:spPr bwMode="auto">
          <a:xfrm>
            <a:off x="547688" y="762000"/>
            <a:ext cx="7910512" cy="4584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FoodAnalyzer.java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indirect access to inherited private members.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FoodAnalyzer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Instantiates a Pizza object and prints its calories per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serving.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Pizza special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Pizza(275);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System.out.println("Calories per serving: " +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      special.caloriesPerServing());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8917513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8851" name="TextBox 5"/>
          <p:cNvSpPr txBox="1">
            <a:spLocks noChangeArrowheads="1"/>
          </p:cNvSpPr>
          <p:nvPr/>
        </p:nvSpPr>
        <p:spPr bwMode="auto">
          <a:xfrm>
            <a:off x="547688" y="762000"/>
            <a:ext cx="7910512" cy="4584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FoodAnalyzer.java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indirect access to inherited private members.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FoodAnalyzer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Instantiates a Pizza object and prints its calories per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serving.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Pizza special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Pizza(275);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System.out.println("Calories per serving: " +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      special.caloriesPerServing());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514600" y="706438"/>
            <a:ext cx="3448050" cy="10461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Calories per serving: 309</a:t>
            </a:r>
          </a:p>
        </p:txBody>
      </p:sp>
    </p:spTree>
    <p:extLst>
      <p:ext uri="{BB962C8B-B14F-4D97-AF65-F5344CB8AC3E}">
        <p14:creationId xmlns:p14="http://schemas.microsoft.com/office/powerpoint/2010/main" val="200663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667000" y="1295400"/>
            <a:ext cx="389241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Creating Subclasses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Overriding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Hierarchies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Visibility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Designing for </a:t>
            </a:r>
            <a:r>
              <a:rPr lang="en-US" altLang="x-none" b="1" dirty="0" smtClean="0"/>
              <a:t>Inheritance</a:t>
            </a:r>
            <a:endParaRPr lang="en-US" altLang="x-none" b="1" dirty="0"/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1828800" y="35814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82949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Designing for Inheritance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72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As we've discussed, taking the time to create a good software design reaps long-term benefits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Inheritance issues are an important part of an object-oriented design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Properly designed inheritance relationships can contribute greatly to the elegance, maintainability, and reuse of the software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Let's summarize some of the issues regarding inheritance that relate to a good software design</a:t>
            </a:r>
          </a:p>
        </p:txBody>
      </p:sp>
      <p:sp>
        <p:nvSpPr>
          <p:cNvPr id="8397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Inheritance Design Issues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Every derivation should be an is-a relationship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Think about the potential future of a class hierarchy, and design classes to be reusable and flexible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Find common characteristics of classes and push them as high in the class hierarchy as appropriate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Override methods as appropriate to tailor or change the functionality of a child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Add new variables to children, but don't redefine (shadow) inherited variables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endParaRPr lang="en-US" altLang="x-none"/>
          </a:p>
        </p:txBody>
      </p:sp>
      <p:sp>
        <p:nvSpPr>
          <p:cNvPr id="8499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Inheritance Design Issues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Allow each class to manage its own data; use the </a:t>
            </a:r>
            <a:r>
              <a:rPr lang="en-US" altLang="x-none">
                <a:latin typeface="Courier New" charset="0"/>
              </a:rPr>
              <a:t>super</a:t>
            </a:r>
            <a:r>
              <a:rPr lang="en-US" altLang="x-none"/>
              <a:t> reference to invoke the parent's constructor to set up its data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Override general methods such as </a:t>
            </a:r>
            <a:r>
              <a:rPr lang="en-US" altLang="x-none">
                <a:latin typeface="Courier New" charset="0"/>
              </a:rPr>
              <a:t>toString</a:t>
            </a:r>
            <a:r>
              <a:rPr lang="en-US" altLang="x-none"/>
              <a:t> and </a:t>
            </a:r>
            <a:r>
              <a:rPr lang="en-US" altLang="x-none">
                <a:latin typeface="Courier New" charset="0"/>
              </a:rPr>
              <a:t>equals</a:t>
            </a:r>
            <a:r>
              <a:rPr lang="en-US" altLang="x-none"/>
              <a:t> with appropriate definitions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Use abstract classes to represent general concepts that derived classes have in common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Use visibility modifiers carefully to provide needed access without violating encapsulation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8602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Restricting Inheritance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1816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If the </a:t>
            </a:r>
            <a:r>
              <a:rPr lang="en-US" altLang="x-none">
                <a:latin typeface="Courier New" charset="0"/>
              </a:rPr>
              <a:t>final</a:t>
            </a:r>
            <a:r>
              <a:rPr lang="en-US" altLang="x-none"/>
              <a:t> modifier is applied to a method, that method cannot be overridden in any derived classes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If the </a:t>
            </a:r>
            <a:r>
              <a:rPr lang="en-US" altLang="x-none">
                <a:latin typeface="Courier New" charset="0"/>
              </a:rPr>
              <a:t>final</a:t>
            </a:r>
            <a:r>
              <a:rPr lang="en-US" altLang="x-none"/>
              <a:t> modifier is applied to an entire class, then that class cannot be used to derive any children at all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Therefore, an abstract class cannot be declared as final</a:t>
            </a:r>
          </a:p>
        </p:txBody>
      </p:sp>
      <p:sp>
        <p:nvSpPr>
          <p:cNvPr id="8704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Inheritance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46482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A programmer can tailor a derived class as needed by adding new variables or methods, or by modifying the inherited ones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One benefit of inheritance is </a:t>
            </a:r>
            <a:r>
              <a:rPr lang="en-US" altLang="x-none" i="1"/>
              <a:t>software reuse</a:t>
            </a:r>
            <a:endParaRPr lang="en-US" altLang="x-none"/>
          </a:p>
          <a:p>
            <a:pPr>
              <a:spcBef>
                <a:spcPct val="70000"/>
              </a:spcBef>
            </a:pPr>
            <a:r>
              <a:rPr lang="en-US" altLang="x-none"/>
              <a:t>By using existing software components to create new ones, we capitalize on all the effort that went into the design, implementation, and testing of the existing software</a:t>
            </a: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Summary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/>
              <a:t>Chapter 9 focused on: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deriving new classes from existing classes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the </a:t>
            </a:r>
            <a:r>
              <a:rPr lang="en-US" altLang="x-none" dirty="0">
                <a:latin typeface="Courier New" charset="0"/>
              </a:rPr>
              <a:t>protected</a:t>
            </a:r>
            <a:r>
              <a:rPr lang="en-US" altLang="x-none" dirty="0"/>
              <a:t> modifier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creating class hierarchies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abstract classes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indirect visibility of inherited members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designing for inheritance</a:t>
            </a:r>
          </a:p>
          <a:p>
            <a:pPr>
              <a:lnSpc>
                <a:spcPct val="90000"/>
              </a:lnSpc>
            </a:pPr>
            <a:endParaRPr lang="en-US" altLang="x-none" dirty="0"/>
          </a:p>
        </p:txBody>
      </p:sp>
      <p:sp>
        <p:nvSpPr>
          <p:cNvPr id="10957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Deriving Subclasses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1143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en-US" altLang="x-none"/>
              <a:t>In Java, we use the reserved word </a:t>
            </a:r>
            <a:r>
              <a:rPr lang="en-US" altLang="x-none">
                <a:latin typeface="Courier New" charset="0"/>
              </a:rPr>
              <a:t>extends</a:t>
            </a:r>
            <a:r>
              <a:rPr lang="en-US" altLang="x-none"/>
              <a:t> to establish an inheritance relationship</a:t>
            </a:r>
          </a:p>
          <a:p>
            <a:pPr>
              <a:lnSpc>
                <a:spcPct val="90000"/>
              </a:lnSpc>
              <a:buFont typeface="Times" charset="0"/>
              <a:buNone/>
            </a:pPr>
            <a:endParaRPr lang="en-US" altLang="x-none">
              <a:latin typeface="Courier New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28600" y="4343400"/>
            <a:ext cx="86868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38138" indent="-338138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Times" charset="0"/>
              <a:buChar char="•"/>
            </a:pPr>
            <a:r>
              <a:rPr lang="en-US" altLang="x-none" sz="2800"/>
              <a:t>See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2800">
                <a:latin typeface="Courier New" charset="0"/>
              </a:rPr>
              <a:t>Words.java</a:t>
            </a:r>
            <a:r>
              <a:rPr lang="en-US" altLang="x-none" sz="2800"/>
              <a:t> </a:t>
            </a:r>
          </a:p>
          <a:p>
            <a:pPr eaLnBrk="1" hangingPunct="1">
              <a:buClr>
                <a:schemeClr val="tx1"/>
              </a:buClr>
              <a:buFont typeface="Times" charset="0"/>
              <a:buChar char="•"/>
            </a:pPr>
            <a:r>
              <a:rPr lang="en-US" altLang="x-none" sz="2800"/>
              <a:t>See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2800">
                <a:latin typeface="Courier New" charset="0"/>
              </a:rPr>
              <a:t>Book.java</a:t>
            </a:r>
            <a:r>
              <a:rPr lang="en-US" altLang="x-none" sz="2800"/>
              <a:t> </a:t>
            </a:r>
          </a:p>
          <a:p>
            <a:pPr eaLnBrk="1" hangingPunct="1">
              <a:buClr>
                <a:schemeClr val="tx1"/>
              </a:buClr>
              <a:buFont typeface="Times" charset="0"/>
              <a:buChar char="•"/>
            </a:pPr>
            <a:r>
              <a:rPr lang="en-US" altLang="x-none" sz="2800"/>
              <a:t>See</a:t>
            </a:r>
            <a:r>
              <a:rPr lang="en-US" altLang="x-none" sz="28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2800">
                <a:latin typeface="Courier New" charset="0"/>
              </a:rPr>
              <a:t>Dictionary.java</a:t>
            </a:r>
            <a:r>
              <a:rPr lang="en-US" altLang="x-none" sz="2800"/>
              <a:t> </a:t>
            </a:r>
          </a:p>
        </p:txBody>
      </p:sp>
      <p:sp>
        <p:nvSpPr>
          <p:cNvPr id="33797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1219200" y="2362200"/>
            <a:ext cx="6248400" cy="1754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Car </a:t>
            </a:r>
            <a:r>
              <a:rPr lang="en-US" altLang="x-none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 </a:t>
            </a:r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Vehicle</a:t>
            </a:r>
          </a:p>
          <a:p>
            <a:pPr eaLnBrk="1" hangingPunct="1"/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class contents</a:t>
            </a:r>
          </a:p>
          <a:p>
            <a:pPr eaLnBrk="1" hangingPunct="1"/>
            <a:r>
              <a:rPr lang="en-US" altLang="x-none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36867" name="TextBox 5"/>
          <p:cNvSpPr txBox="1">
            <a:spLocks noChangeArrowheads="1"/>
          </p:cNvSpPr>
          <p:nvPr/>
        </p:nvSpPr>
        <p:spPr bwMode="auto">
          <a:xfrm>
            <a:off x="547688" y="304800"/>
            <a:ext cx="7910512" cy="60944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Book.java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book. Used as the parent of a derived class to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 inheritance.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Book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protected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pages = 1500;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Pages mutator.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setPages(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numPages)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pages = numPages;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Pages accessor.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getPages()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return pages;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37891" name="TextBox 5"/>
          <p:cNvSpPr txBox="1">
            <a:spLocks noChangeArrowheads="1"/>
          </p:cNvSpPr>
          <p:nvPr/>
        </p:nvSpPr>
        <p:spPr bwMode="auto">
          <a:xfrm>
            <a:off x="609600" y="823913"/>
            <a:ext cx="7910513" cy="4586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Dictionary.java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dictionary, which is a book. Used to demonstrate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inheritance.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Dictionary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Book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definitions = 52500;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Prints a message using both local and inherited values.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double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computeRatio()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) definitions/pages;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TEXT" val="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Words>4153</Words>
  <Application>Microsoft Office PowerPoint</Application>
  <PresentationFormat>On-screen Show (4:3)</PresentationFormat>
  <Paragraphs>765</Paragraphs>
  <Slides>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Arial Unicode MS</vt:lpstr>
      <vt:lpstr>ＭＳ Ｐゴシック</vt:lpstr>
      <vt:lpstr>Arial</vt:lpstr>
      <vt:lpstr>Calibri</vt:lpstr>
      <vt:lpstr>Courier New</vt:lpstr>
      <vt:lpstr>Times</vt:lpstr>
      <vt:lpstr>Times New Roman</vt:lpstr>
      <vt:lpstr>Verdana</vt:lpstr>
      <vt:lpstr>Default Design</vt:lpstr>
      <vt:lpstr>Custom Design</vt:lpstr>
      <vt:lpstr>Chapter 9 Inheritance</vt:lpstr>
      <vt:lpstr>Inheritance</vt:lpstr>
      <vt:lpstr>Outline</vt:lpstr>
      <vt:lpstr>Inheritance</vt:lpstr>
      <vt:lpstr>Inheritance</vt:lpstr>
      <vt:lpstr>Inheritance</vt:lpstr>
      <vt:lpstr>Deriving Subclasses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protected Modifier</vt:lpstr>
      <vt:lpstr>The protected Modifier</vt:lpstr>
      <vt:lpstr>Class Diagram for Words</vt:lpstr>
      <vt:lpstr>The super Reference</vt:lpstr>
      <vt:lpstr>The super 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 Inheritance</vt:lpstr>
      <vt:lpstr>Outline</vt:lpstr>
      <vt:lpstr>Overriding Methods</vt:lpstr>
      <vt:lpstr>PowerPoint Presentation</vt:lpstr>
      <vt:lpstr>PowerPoint Presentation</vt:lpstr>
      <vt:lpstr>PowerPoint Presentation</vt:lpstr>
      <vt:lpstr>PowerPoint Presentation</vt:lpstr>
      <vt:lpstr>Overriding</vt:lpstr>
      <vt:lpstr>Overloading vs. Overriding</vt:lpstr>
      <vt:lpstr>Quick Check</vt:lpstr>
      <vt:lpstr>Quick Check</vt:lpstr>
      <vt:lpstr>Outline</vt:lpstr>
      <vt:lpstr>Class Hierarchies</vt:lpstr>
      <vt:lpstr>Class Hierarchies</vt:lpstr>
      <vt:lpstr>The Object Class</vt:lpstr>
      <vt:lpstr>The Object Class</vt:lpstr>
      <vt:lpstr>The Object Class</vt:lpstr>
      <vt:lpstr>Abstract Classes</vt:lpstr>
      <vt:lpstr>Abstract Classes</vt:lpstr>
      <vt:lpstr>Abstract Classes</vt:lpstr>
      <vt:lpstr>Interface Hierarchies</vt:lpstr>
      <vt:lpstr>Quick Check</vt:lpstr>
      <vt:lpstr>Quick Check</vt:lpstr>
      <vt:lpstr>Outline</vt:lpstr>
      <vt:lpstr>Visibility Revisited</vt:lpstr>
      <vt:lpstr>Visibility Revisited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Designing for Inheritance</vt:lpstr>
      <vt:lpstr>Inheritance Design Issues</vt:lpstr>
      <vt:lpstr>Inheritance Design Issues</vt:lpstr>
      <vt:lpstr>Restricting Inheritance</vt:lpstr>
      <vt:lpstr>Summary</vt:lpstr>
    </vt:vector>
  </TitlesOfParts>
  <Company>PEARSON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#, Title</dc:title>
  <dc:creator>usnidem</dc:creator>
  <cp:lastModifiedBy>Microsoft</cp:lastModifiedBy>
  <cp:revision>39</cp:revision>
  <cp:lastPrinted>2019-03-09T17:02:35Z</cp:lastPrinted>
  <dcterms:created xsi:type="dcterms:W3CDTF">2011-03-07T12:44:33Z</dcterms:created>
  <dcterms:modified xsi:type="dcterms:W3CDTF">2019-11-18T03:37:29Z</dcterms:modified>
</cp:coreProperties>
</file>