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6858000" cy="9144000"/>
  <p:embeddedFontLst>
    <p:embeddedFont>
      <p:font typeface="Aileron" panose="020B0604020202020204" charset="0"/>
      <p:regular r:id="rId41"/>
    </p:embeddedFont>
    <p:embeddedFont>
      <p:font typeface="Aileron Ultra-Bold" panose="020B0604020202020204" charset="0"/>
      <p:regular r:id="rId42"/>
    </p:embeddedFont>
    <p:embeddedFont>
      <p:font typeface="Montserrat Classic Bold" panose="020B0604020202020204" charset="0"/>
      <p:regular r:id="rId43"/>
    </p:embeddedFont>
    <p:embeddedFont>
      <p:font typeface="Open Sauce Bold" panose="020B0604020202020204" charset="0"/>
      <p:regular r:id="rId44"/>
    </p:embeddedFont>
    <p:embeddedFont>
      <p:font typeface="Oswald" panose="00000500000000000000" pitchFamily="2" charset="0"/>
      <p:regular r:id="rId45"/>
    </p:embeddedFont>
    <p:embeddedFont>
      <p:font typeface="Oswald Bold" panose="00000800000000000000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677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shraf" userId="aef61704cce66e07" providerId="LiveId" clId="{0360D4D5-6996-44FC-8912-F5338CF0A438}"/>
    <pc:docChg chg="modSld">
      <pc:chgData name="Maria Ashraf" userId="aef61704cce66e07" providerId="LiveId" clId="{0360D4D5-6996-44FC-8912-F5338CF0A438}" dt="2024-10-19T14:15:56.210" v="8" actId="1076"/>
      <pc:docMkLst>
        <pc:docMk/>
      </pc:docMkLst>
      <pc:sldChg chg="modSp mod">
        <pc:chgData name="Maria Ashraf" userId="aef61704cce66e07" providerId="LiveId" clId="{0360D4D5-6996-44FC-8912-F5338CF0A438}" dt="2024-10-19T14:15:56.210" v="8" actId="1076"/>
        <pc:sldMkLst>
          <pc:docMk/>
          <pc:sldMk cId="0" sldId="256"/>
        </pc:sldMkLst>
        <pc:grpChg chg="mod">
          <ac:chgData name="Maria Ashraf" userId="aef61704cce66e07" providerId="LiveId" clId="{0360D4D5-6996-44FC-8912-F5338CF0A438}" dt="2024-10-19T14:15:56.210" v="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aria Ashraf" userId="aef61704cce66e07" providerId="LiveId" clId="{0360D4D5-6996-44FC-8912-F5338CF0A438}" dt="2024-10-19T12:22:26.266" v="0" actId="1038"/>
        <pc:sldMkLst>
          <pc:docMk/>
          <pc:sldMk cId="0" sldId="275"/>
        </pc:sldMkLst>
        <pc:spChg chg="mod">
          <ac:chgData name="Maria Ashraf" userId="aef61704cce66e07" providerId="LiveId" clId="{0360D4D5-6996-44FC-8912-F5338CF0A438}" dt="2024-10-19T12:22:26.266" v="0" actId="1038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Maria Ashraf" userId="aef61704cce66e07" providerId="LiveId" clId="{0360D4D5-6996-44FC-8912-F5338CF0A438}" dt="2024-10-19T13:41:40.421" v="5" actId="1036"/>
        <pc:sldMkLst>
          <pc:docMk/>
          <pc:sldMk cId="0" sldId="278"/>
        </pc:sldMkLst>
        <pc:spChg chg="mod">
          <ac:chgData name="Maria Ashraf" userId="aef61704cce66e07" providerId="LiveId" clId="{0360D4D5-6996-44FC-8912-F5338CF0A438}" dt="2024-10-19T13:41:40.421" v="5" actId="1036"/>
          <ac:spMkLst>
            <pc:docMk/>
            <pc:sldMk cId="0" sldId="278"/>
            <ac:spMk id="33" creationId="{00000000-0000-0000-0000-000000000000}"/>
          </ac:spMkLst>
        </pc:spChg>
        <pc:grpChg chg="mod">
          <ac:chgData name="Maria Ashraf" userId="aef61704cce66e07" providerId="LiveId" clId="{0360D4D5-6996-44FC-8912-F5338CF0A438}" dt="2024-10-19T13:40:33.248" v="2" actId="1076"/>
          <ac:grpSpMkLst>
            <pc:docMk/>
            <pc:sldMk cId="0" sldId="278"/>
            <ac:grpSpMk id="17" creationId="{00000000-0000-0000-0000-000000000000}"/>
          </ac:grpSpMkLst>
        </pc:grpChg>
      </pc:sldChg>
      <pc:sldChg chg="modSp mod">
        <pc:chgData name="Maria Ashraf" userId="aef61704cce66e07" providerId="LiveId" clId="{0360D4D5-6996-44FC-8912-F5338CF0A438}" dt="2024-10-19T14:09:48.081" v="7" actId="1036"/>
        <pc:sldMkLst>
          <pc:docMk/>
          <pc:sldMk cId="0" sldId="280"/>
        </pc:sldMkLst>
        <pc:spChg chg="mod">
          <ac:chgData name="Maria Ashraf" userId="aef61704cce66e07" providerId="LiveId" clId="{0360D4D5-6996-44FC-8912-F5338CF0A438}" dt="2024-10-19T14:09:48.081" v="7" actId="1036"/>
          <ac:spMkLst>
            <pc:docMk/>
            <pc:sldMk cId="0" sldId="280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AWnyzuYxg6XHNEZMZblHvKpd1e85uN3C/view?usp=drive_link" TargetMode="Externa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419600" y="3039068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81500"/>
            <a:ext cx="10513257" cy="2400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0"/>
              </a:lnSpc>
            </a:pPr>
            <a:r>
              <a:rPr lang="en-US" sz="14138" b="1" spc="13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DEFAULTER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LOAN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DEPI AWS MACHINE LEARNING ENGINEER GRADUATION PRPJECT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927409" y="704120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57336" y="3583701"/>
            <a:ext cx="13761153" cy="4631438"/>
          </a:xfrm>
          <a:custGeom>
            <a:avLst/>
            <a:gdLst/>
            <a:ahLst/>
            <a:cxnLst/>
            <a:rect l="l" t="t" r="r" b="b"/>
            <a:pathLst>
              <a:path w="13761153" h="4631438">
                <a:moveTo>
                  <a:pt x="0" y="0"/>
                </a:moveTo>
                <a:lnTo>
                  <a:pt x="13761153" y="0"/>
                </a:lnTo>
                <a:lnTo>
                  <a:pt x="13761153" y="4631438"/>
                </a:lnTo>
                <a:lnTo>
                  <a:pt x="0" y="4631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8" r="-18012" b="-1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019" y="2453180"/>
            <a:ext cx="5781024" cy="71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1"/>
              </a:lnSpc>
              <a:spcBef>
                <a:spcPct val="0"/>
              </a:spcBef>
            </a:pPr>
            <a:r>
              <a:rPr lang="en-US" sz="438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data.info(verbose=True)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635324" y="2834905"/>
            <a:ext cx="8063915" cy="7088210"/>
          </a:xfrm>
          <a:custGeom>
            <a:avLst/>
            <a:gdLst/>
            <a:ahLst/>
            <a:cxnLst/>
            <a:rect l="l" t="t" r="r" b="b"/>
            <a:pathLst>
              <a:path w="8063915" h="7088210">
                <a:moveTo>
                  <a:pt x="0" y="0"/>
                </a:moveTo>
                <a:lnTo>
                  <a:pt x="8063916" y="0"/>
                </a:lnTo>
                <a:lnTo>
                  <a:pt x="8063916" y="7088211"/>
                </a:lnTo>
                <a:lnTo>
                  <a:pt x="0" y="70882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0257206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6019" y="2453180"/>
            <a:ext cx="5781024" cy="71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1"/>
              </a:lnSpc>
              <a:spcBef>
                <a:spcPct val="0"/>
              </a:spcBef>
            </a:pPr>
            <a:r>
              <a:rPr lang="en-US" sz="438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Numerical Data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047057" y="3588105"/>
            <a:ext cx="15202843" cy="5270558"/>
          </a:xfrm>
          <a:custGeom>
            <a:avLst/>
            <a:gdLst/>
            <a:ahLst/>
            <a:cxnLst/>
            <a:rect l="l" t="t" r="r" b="b"/>
            <a:pathLst>
              <a:path w="15202843" h="5270558">
                <a:moveTo>
                  <a:pt x="0" y="0"/>
                </a:moveTo>
                <a:lnTo>
                  <a:pt x="15202843" y="0"/>
                </a:lnTo>
                <a:lnTo>
                  <a:pt x="15202843" y="5270558"/>
                </a:lnTo>
                <a:lnTo>
                  <a:pt x="0" y="52705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2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0257206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6019" y="2453180"/>
            <a:ext cx="5781024" cy="71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1"/>
              </a:lnSpc>
              <a:spcBef>
                <a:spcPct val="0"/>
              </a:spcBef>
            </a:pPr>
            <a:r>
              <a:rPr lang="en-US" sz="438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Categorical Data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39491" y="2500805"/>
            <a:ext cx="7913728" cy="7704851"/>
          </a:xfrm>
          <a:custGeom>
            <a:avLst/>
            <a:gdLst/>
            <a:ahLst/>
            <a:cxnLst/>
            <a:rect l="l" t="t" r="r" b="b"/>
            <a:pathLst>
              <a:path w="7913728" h="7704851">
                <a:moveTo>
                  <a:pt x="0" y="0"/>
                </a:moveTo>
                <a:lnTo>
                  <a:pt x="7913728" y="0"/>
                </a:lnTo>
                <a:lnTo>
                  <a:pt x="7913728" y="7704852"/>
                </a:lnTo>
                <a:lnTo>
                  <a:pt x="0" y="7704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28" b="-19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0257206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VISUALIZATION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6019" y="2453180"/>
            <a:ext cx="5781024" cy="71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1"/>
              </a:lnSpc>
              <a:spcBef>
                <a:spcPct val="0"/>
              </a:spcBef>
            </a:pPr>
            <a:r>
              <a:rPr lang="en-US" sz="438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Box 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96019" y="2443655"/>
            <a:ext cx="15377026" cy="6941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StratifiedShuffleSplit()</a:t>
            </a:r>
          </a:p>
          <a:p>
            <a:pPr algn="l">
              <a:lnSpc>
                <a:spcPts val="6103"/>
              </a:lnSpc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6103"/>
              </a:lnSpc>
            </a:pPr>
            <a:r>
              <a:rPr lang="en-US" sz="4695" u="sng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split dataset into :</a:t>
            </a:r>
          </a:p>
          <a:p>
            <a:pPr marL="1013694" lvl="1" indent="-506847" algn="l">
              <a:lnSpc>
                <a:spcPts val="6103"/>
              </a:lnSpc>
              <a:buFont typeface="Arial"/>
              <a:buChar char="•"/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train data ( 80%)</a:t>
            </a:r>
          </a:p>
          <a:p>
            <a:pPr marL="1013694" lvl="1" indent="-506847" algn="l">
              <a:lnSpc>
                <a:spcPts val="6103"/>
              </a:lnSpc>
              <a:buFont typeface="Arial"/>
              <a:buChar char="•"/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test data  (20%)</a:t>
            </a:r>
          </a:p>
          <a:p>
            <a:pPr algn="l">
              <a:lnSpc>
                <a:spcPts val="6103"/>
              </a:lnSpc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6103"/>
              </a:lnSpc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>
              <a:lnSpc>
                <a:spcPts val="6103"/>
              </a:lnSpc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>
              <a:lnSpc>
                <a:spcPts val="6103"/>
              </a:lnSpc>
              <a:spcBef>
                <a:spcPct val="0"/>
              </a:spcBef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073558" y="2500805"/>
            <a:ext cx="6857646" cy="6575825"/>
          </a:xfrm>
          <a:custGeom>
            <a:avLst/>
            <a:gdLst/>
            <a:ahLst/>
            <a:cxnLst/>
            <a:rect l="l" t="t" r="r" b="b"/>
            <a:pathLst>
              <a:path w="6857646" h="6575825">
                <a:moveTo>
                  <a:pt x="0" y="0"/>
                </a:moveTo>
                <a:lnTo>
                  <a:pt x="6857647" y="0"/>
                </a:lnTo>
                <a:lnTo>
                  <a:pt x="6857647" y="6575826"/>
                </a:lnTo>
                <a:lnTo>
                  <a:pt x="0" y="657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981632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SPLIT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044732" y="743111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9889807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6692140"/>
            <a:ext cx="3543125" cy="1884905"/>
            <a:chOff x="0" y="0"/>
            <a:chExt cx="1005161" cy="5347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5162" cy="534735"/>
            </a:xfrm>
            <a:custGeom>
              <a:avLst/>
              <a:gdLst/>
              <a:ahLst/>
              <a:cxnLst/>
              <a:rect l="l" t="t" r="r" b="b"/>
              <a:pathLst>
                <a:path w="1005162" h="534735">
                  <a:moveTo>
                    <a:pt x="0" y="0"/>
                  </a:moveTo>
                  <a:lnTo>
                    <a:pt x="1005162" y="0"/>
                  </a:lnTo>
                  <a:lnTo>
                    <a:pt x="1005162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0516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924493" y="8004081"/>
            <a:ext cx="647332" cy="572964"/>
            <a:chOff x="0" y="0"/>
            <a:chExt cx="6875021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75021" cy="6339840"/>
            </a:xfrm>
            <a:custGeom>
              <a:avLst/>
              <a:gdLst/>
              <a:ahLst/>
              <a:cxnLst/>
              <a:rect l="l" t="t" r="r" b="b"/>
              <a:pathLst>
                <a:path w="6875021" h="6339840">
                  <a:moveTo>
                    <a:pt x="6875021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64402" y="5693656"/>
            <a:ext cx="1972062" cy="434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2"/>
              </a:lnSpc>
            </a:pPr>
            <a:r>
              <a:rPr lang="en-US" sz="2508" spc="7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Missing Data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927409" y="704120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84698" y="3524040"/>
            <a:ext cx="10595676" cy="5224253"/>
          </a:xfrm>
          <a:custGeom>
            <a:avLst/>
            <a:gdLst/>
            <a:ahLst/>
            <a:cxnLst/>
            <a:rect l="l" t="t" r="r" b="b"/>
            <a:pathLst>
              <a:path w="10595676" h="5224253">
                <a:moveTo>
                  <a:pt x="0" y="0"/>
                </a:moveTo>
                <a:lnTo>
                  <a:pt x="10595676" y="0"/>
                </a:lnTo>
                <a:lnTo>
                  <a:pt x="10595676" y="5224253"/>
                </a:lnTo>
                <a:lnTo>
                  <a:pt x="0" y="52242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7" r="-4096" b="-44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966936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019" y="2453180"/>
            <a:ext cx="5827944" cy="1451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42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data.isnull().sum()</a:t>
            </a:r>
          </a:p>
          <a:p>
            <a:pPr algn="ctr">
              <a:lnSpc>
                <a:spcPts val="5747"/>
              </a:lnSpc>
              <a:spcBef>
                <a:spcPct val="0"/>
              </a:spcBef>
            </a:pPr>
            <a:endParaRPr lang="en-US" sz="442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966936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7086283"/>
            <a:ext cx="3525022" cy="2030323"/>
            <a:chOff x="0" y="0"/>
            <a:chExt cx="928401" cy="5347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909698" y="6469115"/>
            <a:ext cx="3525022" cy="2030323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36408" y="5997537"/>
            <a:ext cx="237328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</a:pPr>
            <a:r>
              <a:rPr lang="en-US" sz="2799" spc="83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Missing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53722" y="5307748"/>
            <a:ext cx="227236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</a:pPr>
            <a:r>
              <a:rPr lang="en-US" sz="2799" spc="83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Impute Data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981632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6019" y="2443655"/>
            <a:ext cx="15377026" cy="538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       SimpleImputer()</a:t>
            </a:r>
          </a:p>
          <a:p>
            <a:pPr algn="ctr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For Categorical Columns </a:t>
            </a:r>
          </a:p>
          <a:p>
            <a:pPr algn="ctr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imputer_cat = SimpleImputer(strategy='most_frequent')</a:t>
            </a:r>
          </a:p>
          <a:p>
            <a:pPr algn="ctr">
              <a:lnSpc>
                <a:spcPts val="6103"/>
              </a:lnSpc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For Numerical Columns</a:t>
            </a:r>
          </a:p>
          <a:p>
            <a:pPr algn="ctr">
              <a:lnSpc>
                <a:spcPts val="6103"/>
              </a:lnSpc>
            </a:pPr>
            <a:r>
              <a:rPr lang="en-US" sz="469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imputer_num = SimpleImputer(strategy='median')</a:t>
            </a:r>
          </a:p>
          <a:p>
            <a:pPr algn="ctr">
              <a:lnSpc>
                <a:spcPts val="6103"/>
              </a:lnSpc>
              <a:spcBef>
                <a:spcPct val="0"/>
              </a:spcBef>
            </a:pPr>
            <a:endParaRPr lang="en-US" sz="4695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044732" y="743111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9889807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7086283"/>
            <a:ext cx="3525022" cy="2030323"/>
            <a:chOff x="0" y="0"/>
            <a:chExt cx="928401" cy="5347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909698" y="6469115"/>
            <a:ext cx="3525022" cy="2030323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42430" y="5851947"/>
            <a:ext cx="3525022" cy="2030323"/>
            <a:chOff x="0" y="0"/>
            <a:chExt cx="928401" cy="5347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536408" y="6030557"/>
            <a:ext cx="237328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Missing Data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722" y="5340768"/>
            <a:ext cx="227236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Impute Data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35166" y="4731460"/>
            <a:ext cx="290686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Encoding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0439" y="962025"/>
            <a:ext cx="6610634" cy="1095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7"/>
              </a:lnSpc>
              <a:spcBef>
                <a:spcPct val="0"/>
              </a:spcBef>
            </a:pPr>
            <a:r>
              <a:rPr lang="en-US" sz="6759" b="1" u="sng">
                <a:solidFill>
                  <a:srgbClr val="000000">
                    <a:alpha val="9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Team Members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49420"/>
            <a:ext cx="9053515" cy="651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6352" lvl="1" indent="-613176" algn="l">
              <a:lnSpc>
                <a:spcPts val="7384"/>
              </a:lnSpc>
              <a:buFont typeface="Arial"/>
              <a:buChar char="•"/>
            </a:pPr>
            <a:r>
              <a:rPr lang="en-US" sz="568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Maria Ashraf Bestawaros</a:t>
            </a:r>
          </a:p>
          <a:p>
            <a:pPr marL="1226352" lvl="1" indent="-613176" algn="l">
              <a:lnSpc>
                <a:spcPts val="7384"/>
              </a:lnSpc>
              <a:buFont typeface="Arial"/>
              <a:buChar char="•"/>
            </a:pPr>
            <a:r>
              <a:rPr lang="en-US" sz="568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Islam Abd-elmoniem Ahmad</a:t>
            </a:r>
          </a:p>
          <a:p>
            <a:pPr marL="1226352" lvl="1" indent="-613176" algn="l">
              <a:lnSpc>
                <a:spcPts val="7384"/>
              </a:lnSpc>
              <a:buFont typeface="Arial"/>
              <a:buChar char="•"/>
            </a:pPr>
            <a:r>
              <a:rPr lang="en-US" sz="568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Sherif Mohamed Mokhtar</a:t>
            </a:r>
          </a:p>
          <a:p>
            <a:pPr marL="1226352" lvl="1" indent="-613176" algn="l">
              <a:lnSpc>
                <a:spcPts val="7384"/>
              </a:lnSpc>
              <a:buFont typeface="Arial"/>
              <a:buChar char="•"/>
            </a:pPr>
            <a:r>
              <a:rPr lang="en-US" sz="568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Yousra Emad Mohamed</a:t>
            </a:r>
          </a:p>
          <a:p>
            <a:pPr algn="l">
              <a:lnSpc>
                <a:spcPts val="7384"/>
              </a:lnSpc>
            </a:pPr>
            <a:endParaRPr lang="en-US" sz="568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7384"/>
              </a:lnSpc>
            </a:pPr>
            <a:endParaRPr lang="en-US" sz="568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7384"/>
              </a:lnSpc>
            </a:pPr>
            <a:endParaRPr lang="en-US" sz="568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39757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329084" y="4598512"/>
            <a:ext cx="7629832" cy="1089976"/>
          </a:xfrm>
          <a:custGeom>
            <a:avLst/>
            <a:gdLst/>
            <a:ahLst/>
            <a:cxnLst/>
            <a:rect l="l" t="t" r="r" b="b"/>
            <a:pathLst>
              <a:path w="7629832" h="1089976">
                <a:moveTo>
                  <a:pt x="0" y="0"/>
                </a:moveTo>
                <a:lnTo>
                  <a:pt x="7629832" y="0"/>
                </a:lnTo>
                <a:lnTo>
                  <a:pt x="7629832" y="1089976"/>
                </a:lnTo>
                <a:lnTo>
                  <a:pt x="0" y="1089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981632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842" y="2312837"/>
            <a:ext cx="16433604" cy="411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4685" spc="14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For categorical features, data has to be encoded so the model can be trained on them </a:t>
            </a:r>
          </a:p>
          <a:p>
            <a:pPr algn="ctr">
              <a:lnSpc>
                <a:spcPts val="6559"/>
              </a:lnSpc>
            </a:pPr>
            <a:endParaRPr lang="en-US" sz="4685" spc="14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>
              <a:lnSpc>
                <a:spcPts val="6559"/>
              </a:lnSpc>
            </a:pPr>
            <a:endParaRPr lang="en-US" sz="4685" spc="14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6559"/>
              </a:lnSpc>
              <a:spcBef>
                <a:spcPct val="0"/>
              </a:spcBef>
            </a:pPr>
            <a:r>
              <a:rPr lang="en-US" sz="4685" spc="14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OneHotEncoder()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966936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7075856"/>
            <a:ext cx="3543125" cy="2040750"/>
            <a:chOff x="0" y="0"/>
            <a:chExt cx="928401" cy="5347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924493" y="8496268"/>
            <a:ext cx="647332" cy="620337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924493" y="6455519"/>
            <a:ext cx="3543125" cy="2040750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72286" y="5835181"/>
            <a:ext cx="3543125" cy="2040750"/>
            <a:chOff x="0" y="0"/>
            <a:chExt cx="928401" cy="5347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94079" y="5220231"/>
            <a:ext cx="3543125" cy="2040750"/>
            <a:chOff x="0" y="0"/>
            <a:chExt cx="928401" cy="5347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9784505" y="7255593"/>
            <a:ext cx="621332" cy="620337"/>
            <a:chOff x="0" y="0"/>
            <a:chExt cx="6350000" cy="63398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6855860" y="7875931"/>
            <a:ext cx="621332" cy="620337"/>
            <a:chOff x="0" y="0"/>
            <a:chExt cx="6350000" cy="63398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12700543" y="6635256"/>
            <a:ext cx="621332" cy="620337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539016" y="6024527"/>
            <a:ext cx="2385477" cy="4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8"/>
              </a:lnSpc>
            </a:pPr>
            <a:r>
              <a:rPr lang="en-US" sz="2613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Missing Data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71825" y="5331196"/>
            <a:ext cx="2284035" cy="4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8"/>
              </a:lnSpc>
            </a:pPr>
            <a:r>
              <a:rPr lang="en-US" sz="2613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Impute Data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93617" y="4779437"/>
            <a:ext cx="1897449" cy="4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8"/>
              </a:lnSpc>
            </a:pPr>
            <a:r>
              <a:rPr lang="en-US" sz="2613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Encoding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358442" y="3626559"/>
            <a:ext cx="1897449" cy="900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8"/>
              </a:lnSpc>
            </a:pPr>
            <a:r>
              <a:rPr lang="en-US" sz="2613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Feature Scaling 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3965823"/>
            <a:ext cx="17994097" cy="3732416"/>
          </a:xfrm>
          <a:custGeom>
            <a:avLst/>
            <a:gdLst/>
            <a:ahLst/>
            <a:cxnLst/>
            <a:rect l="l" t="t" r="r" b="b"/>
            <a:pathLst>
              <a:path w="17994097" h="3732416">
                <a:moveTo>
                  <a:pt x="0" y="0"/>
                </a:moveTo>
                <a:lnTo>
                  <a:pt x="17994097" y="0"/>
                </a:lnTo>
                <a:lnTo>
                  <a:pt x="17994097" y="3732415"/>
                </a:lnTo>
                <a:lnTo>
                  <a:pt x="0" y="3732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52" b="-21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981632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6019" y="2453180"/>
            <a:ext cx="15210398" cy="151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7"/>
              </a:lnSpc>
            </a:pPr>
            <a:r>
              <a:rPr lang="en-US" sz="4644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lang="en-US" sz="4644" dirty="0" err="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StandardScaler</a:t>
            </a:r>
            <a:r>
              <a:rPr lang="en-US" sz="4644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</a:p>
          <a:p>
            <a:pPr algn="ctr">
              <a:lnSpc>
                <a:spcPts val="6037"/>
              </a:lnSpc>
              <a:spcBef>
                <a:spcPct val="0"/>
              </a:spcBef>
            </a:pPr>
            <a:endParaRPr lang="en-US" sz="4644" dirty="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329084" y="4598512"/>
            <a:ext cx="7629832" cy="1089976"/>
          </a:xfrm>
          <a:custGeom>
            <a:avLst/>
            <a:gdLst/>
            <a:ahLst/>
            <a:cxnLst/>
            <a:rect l="l" t="t" r="r" b="b"/>
            <a:pathLst>
              <a:path w="7629832" h="1089976">
                <a:moveTo>
                  <a:pt x="0" y="0"/>
                </a:moveTo>
                <a:lnTo>
                  <a:pt x="7629832" y="0"/>
                </a:lnTo>
                <a:lnTo>
                  <a:pt x="7629832" y="1089976"/>
                </a:lnTo>
                <a:lnTo>
                  <a:pt x="0" y="1089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981632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7086283"/>
            <a:ext cx="3525022" cy="2030323"/>
            <a:chOff x="0" y="0"/>
            <a:chExt cx="928401" cy="5347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909698" y="6469115"/>
            <a:ext cx="3525022" cy="2030323"/>
            <a:chOff x="0" y="0"/>
            <a:chExt cx="928401" cy="5347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42430" y="5851947"/>
            <a:ext cx="3525022" cy="2030323"/>
            <a:chOff x="0" y="0"/>
            <a:chExt cx="928401" cy="5347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99978" y="5403597"/>
            <a:ext cx="3525022" cy="2030323"/>
            <a:chOff x="0" y="0"/>
            <a:chExt cx="928401" cy="5347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650434" y="3574512"/>
            <a:ext cx="4525941" cy="4020616"/>
            <a:chOff x="0" y="0"/>
            <a:chExt cx="977479" cy="8683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77479" cy="868343"/>
            </a:xfrm>
            <a:custGeom>
              <a:avLst/>
              <a:gdLst/>
              <a:ahLst/>
              <a:cxnLst/>
              <a:rect l="l" t="t" r="r" b="b"/>
              <a:pathLst>
                <a:path w="977479" h="868343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7000"/>
              <a:ext cx="875879" cy="538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next stage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536408" y="6030557"/>
            <a:ext cx="237328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Missing Data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53722" y="5340768"/>
            <a:ext cx="2288708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Impute Data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460587" y="4791828"/>
            <a:ext cx="258826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Encoding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10774" y="3644840"/>
            <a:ext cx="188775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Feature Scaling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12214" y="2180590"/>
            <a:ext cx="2071454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spc="78" dirty="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Feature Selection and Engineering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329084" y="4598512"/>
            <a:ext cx="7629832" cy="1089976"/>
          </a:xfrm>
          <a:custGeom>
            <a:avLst/>
            <a:gdLst/>
            <a:ahLst/>
            <a:cxnLst/>
            <a:rect l="l" t="t" r="r" b="b"/>
            <a:pathLst>
              <a:path w="7629832" h="1089976">
                <a:moveTo>
                  <a:pt x="0" y="0"/>
                </a:moveTo>
                <a:lnTo>
                  <a:pt x="7629832" y="0"/>
                </a:lnTo>
                <a:lnTo>
                  <a:pt x="7629832" y="1089976"/>
                </a:lnTo>
                <a:lnTo>
                  <a:pt x="0" y="1089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887746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515018"/>
            <a:ext cx="17916446" cy="320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 spc="2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Feature Selection:</a:t>
            </a:r>
          </a:p>
          <a:p>
            <a:pPr algn="l">
              <a:lnSpc>
                <a:spcPts val="6439"/>
              </a:lnSpc>
            </a:pPr>
            <a:r>
              <a:rPr lang="en-US" sz="4599" b="1" spc="2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1-Removing irrelevant features: Example, dropping 'SK_ID_CURR'</a:t>
            </a:r>
          </a:p>
          <a:p>
            <a:pPr algn="l">
              <a:lnSpc>
                <a:spcPts val="6439"/>
              </a:lnSpc>
            </a:pPr>
            <a:endParaRPr lang="en-US" sz="4599" b="1" spc="229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sz="4599" b="1" spc="2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2-Using Correlation Matrix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329084" y="4598512"/>
            <a:ext cx="7629832" cy="1089976"/>
          </a:xfrm>
          <a:custGeom>
            <a:avLst/>
            <a:gdLst/>
            <a:ahLst/>
            <a:cxnLst/>
            <a:rect l="l" t="t" r="r" b="b"/>
            <a:pathLst>
              <a:path w="7629832" h="1089976">
                <a:moveTo>
                  <a:pt x="0" y="0"/>
                </a:moveTo>
                <a:lnTo>
                  <a:pt x="7629832" y="0"/>
                </a:lnTo>
                <a:lnTo>
                  <a:pt x="7629832" y="1089976"/>
                </a:lnTo>
                <a:lnTo>
                  <a:pt x="0" y="1089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144000" y="2715043"/>
            <a:ext cx="8701826" cy="7686257"/>
          </a:xfrm>
          <a:custGeom>
            <a:avLst/>
            <a:gdLst/>
            <a:ahLst/>
            <a:cxnLst/>
            <a:rect l="l" t="t" r="r" b="b"/>
            <a:pathLst>
              <a:path w="8701826" h="7686257">
                <a:moveTo>
                  <a:pt x="0" y="0"/>
                </a:moveTo>
                <a:lnTo>
                  <a:pt x="8701826" y="0"/>
                </a:lnTo>
                <a:lnTo>
                  <a:pt x="8701826" y="7686257"/>
                </a:lnTo>
                <a:lnTo>
                  <a:pt x="0" y="7686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40" t="-5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16887746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515018"/>
            <a:ext cx="17916446" cy="239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 spc="2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Correlation Matrix:</a:t>
            </a:r>
          </a:p>
          <a:p>
            <a:pPr algn="l">
              <a:lnSpc>
                <a:spcPts val="6439"/>
              </a:lnSpc>
            </a:pPr>
            <a:r>
              <a:rPr lang="en-US" sz="4599" b="1" spc="22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  <a:p>
            <a:pPr algn="l">
              <a:lnSpc>
                <a:spcPts val="6439"/>
              </a:lnSpc>
              <a:spcBef>
                <a:spcPct val="0"/>
              </a:spcBef>
            </a:pPr>
            <a:endParaRPr lang="en-US" sz="4599" b="1" spc="229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336934" y="2868662"/>
            <a:ext cx="6922366" cy="6922366"/>
          </a:xfrm>
          <a:custGeom>
            <a:avLst/>
            <a:gdLst/>
            <a:ahLst/>
            <a:cxnLst/>
            <a:rect l="l" t="t" r="r" b="b"/>
            <a:pathLst>
              <a:path w="6922366" h="6922366">
                <a:moveTo>
                  <a:pt x="0" y="0"/>
                </a:moveTo>
                <a:lnTo>
                  <a:pt x="6922366" y="0"/>
                </a:lnTo>
                <a:lnTo>
                  <a:pt x="6922366" y="6922366"/>
                </a:lnTo>
                <a:lnTo>
                  <a:pt x="0" y="6922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73412"/>
            <a:ext cx="16138685" cy="325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Feature Engineering: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-Handling imbalanced in Target 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column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773412"/>
            <a:ext cx="16138685" cy="325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Feature Engineering: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-Handling imbalance in Target column using SMOTE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740595" y="3261735"/>
            <a:ext cx="8864976" cy="5292129"/>
          </a:xfrm>
          <a:custGeom>
            <a:avLst/>
            <a:gdLst/>
            <a:ahLst/>
            <a:cxnLst/>
            <a:rect l="l" t="t" r="r" b="b"/>
            <a:pathLst>
              <a:path w="8864976" h="5292129">
                <a:moveTo>
                  <a:pt x="0" y="0"/>
                </a:moveTo>
                <a:lnTo>
                  <a:pt x="8864976" y="0"/>
                </a:lnTo>
                <a:lnTo>
                  <a:pt x="8864976" y="5292128"/>
                </a:lnTo>
                <a:lnTo>
                  <a:pt x="0" y="5292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8" b="-451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406013"/>
            <a:ext cx="18288000" cy="16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SMOTE (Synthetic Minority Over-sampling Technique ):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795214" y="3261735"/>
            <a:ext cx="8803147" cy="5163751"/>
          </a:xfrm>
          <a:custGeom>
            <a:avLst/>
            <a:gdLst/>
            <a:ahLst/>
            <a:cxnLst/>
            <a:rect l="l" t="t" r="r" b="b"/>
            <a:pathLst>
              <a:path w="8803147" h="5163751">
                <a:moveTo>
                  <a:pt x="0" y="0"/>
                </a:moveTo>
                <a:lnTo>
                  <a:pt x="8803147" y="0"/>
                </a:lnTo>
                <a:lnTo>
                  <a:pt x="8803147" y="5163750"/>
                </a:lnTo>
                <a:lnTo>
                  <a:pt x="0" y="5163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406013"/>
            <a:ext cx="18288000" cy="16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SMOTE (Synthetic Minority Over-sampling Technique ):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439" y="962025"/>
            <a:ext cx="6610634" cy="1095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7"/>
              </a:lnSpc>
              <a:spcBef>
                <a:spcPct val="0"/>
              </a:spcBef>
            </a:pPr>
            <a:r>
              <a:rPr lang="en-US" sz="6759" b="1" u="sng">
                <a:solidFill>
                  <a:srgbClr val="000000">
                    <a:alpha val="9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Agenda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31526"/>
            <a:ext cx="15545221" cy="697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 about the problem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Business application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explanation and view 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preprocessing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 selection and engineering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 training 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Different Models theory explanation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Testing 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Final results </a:t>
            </a:r>
          </a:p>
          <a:p>
            <a:pPr marL="917520" lvl="1" indent="-458760" algn="l">
              <a:lnSpc>
                <a:spcPts val="5524"/>
              </a:lnSpc>
              <a:buFont typeface="Arial"/>
              <a:buChar char="•"/>
            </a:pPr>
            <a:r>
              <a:rPr lang="en-US" sz="424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Areas of improvement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07263" y="2648223"/>
            <a:ext cx="7418338" cy="7418338"/>
          </a:xfrm>
          <a:custGeom>
            <a:avLst/>
            <a:gdLst/>
            <a:ahLst/>
            <a:cxnLst/>
            <a:rect l="l" t="t" r="r" b="b"/>
            <a:pathLst>
              <a:path w="7418338" h="7418338">
                <a:moveTo>
                  <a:pt x="0" y="0"/>
                </a:moveTo>
                <a:lnTo>
                  <a:pt x="7418338" y="0"/>
                </a:lnTo>
                <a:lnTo>
                  <a:pt x="7418338" y="7418338"/>
                </a:lnTo>
                <a:lnTo>
                  <a:pt x="0" y="7418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 SELECTION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73412"/>
            <a:ext cx="16138685" cy="325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Feature Engineering: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-Handling imbalanced in Target 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column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2086110"/>
            <a:ext cx="14877476" cy="8047391"/>
          </a:xfrm>
          <a:custGeom>
            <a:avLst/>
            <a:gdLst/>
            <a:ahLst/>
            <a:cxnLst/>
            <a:rect l="l" t="t" r="r" b="b"/>
            <a:pathLst>
              <a:path w="14877476" h="8047391">
                <a:moveTo>
                  <a:pt x="0" y="0"/>
                </a:moveTo>
                <a:lnTo>
                  <a:pt x="14877476" y="0"/>
                </a:lnTo>
                <a:lnTo>
                  <a:pt x="14877476" y="8047391"/>
                </a:lnTo>
                <a:lnTo>
                  <a:pt x="0" y="8047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5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93903" y="936230"/>
            <a:ext cx="17994097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DIFFERENT MODELS THEORY EXPLANATION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TRAINING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76661"/>
            <a:ext cx="15213560" cy="407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Models Used for training: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Random Forest, Logistic Regression, Decision tree.</a:t>
            </a: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  <a:p>
            <a:pPr algn="l">
              <a:lnSpc>
                <a:spcPts val="6468"/>
              </a:lnSpc>
              <a:spcBef>
                <a:spcPct val="0"/>
              </a:spcBef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TESTING 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18787"/>
            <a:ext cx="14765127" cy="2320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  <a:spcBef>
                <a:spcPct val="0"/>
              </a:spcBef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Evaluation Metrics:</a:t>
            </a:r>
          </a:p>
          <a:p>
            <a:pPr algn="l">
              <a:lnSpc>
                <a:spcPts val="6178"/>
              </a:lnSpc>
              <a:spcBef>
                <a:spcPct val="0"/>
              </a:spcBef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Accuracy, F1-Score, Precision, Recall.</a:t>
            </a:r>
          </a:p>
          <a:p>
            <a:pPr algn="l">
              <a:lnSpc>
                <a:spcPts val="6178"/>
              </a:lnSpc>
              <a:spcBef>
                <a:spcPct val="0"/>
              </a:spcBef>
            </a:pPr>
            <a:endParaRPr lang="en-US" sz="4413" b="1" spc="22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146422" y="3498280"/>
            <a:ext cx="15141578" cy="6373088"/>
          </a:xfrm>
          <a:custGeom>
            <a:avLst/>
            <a:gdLst/>
            <a:ahLst/>
            <a:cxnLst/>
            <a:rect l="l" t="t" r="r" b="b"/>
            <a:pathLst>
              <a:path w="15141578" h="6373088">
                <a:moveTo>
                  <a:pt x="0" y="0"/>
                </a:moveTo>
                <a:lnTo>
                  <a:pt x="15141578" y="0"/>
                </a:lnTo>
                <a:lnTo>
                  <a:pt x="15141578" y="6373089"/>
                </a:lnTo>
                <a:lnTo>
                  <a:pt x="0" y="63730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TESTING 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8787"/>
            <a:ext cx="14765127" cy="1538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  <a:spcBef>
                <a:spcPct val="0"/>
              </a:spcBef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Evaluation Metrics:</a:t>
            </a:r>
          </a:p>
          <a:p>
            <a:pPr algn="l">
              <a:lnSpc>
                <a:spcPts val="6178"/>
              </a:lnSpc>
              <a:spcBef>
                <a:spcPct val="0"/>
              </a:spcBef>
            </a:pPr>
            <a:endParaRPr lang="en-US" sz="4413" b="1" spc="22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55280"/>
            <a:ext cx="16462804" cy="342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73"/>
              </a:lnSpc>
            </a:pPr>
            <a:r>
              <a:rPr lang="en-US" sz="6647" b="1" spc="65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FINAL RESULTS</a:t>
            </a:r>
          </a:p>
          <a:p>
            <a:pPr algn="l">
              <a:lnSpc>
                <a:spcPts val="9173"/>
              </a:lnSpc>
            </a:pPr>
            <a:endParaRPr lang="en-US" sz="6647" b="1" spc="651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algn="l">
              <a:lnSpc>
                <a:spcPts val="9173"/>
              </a:lnSpc>
            </a:pPr>
            <a:endParaRPr lang="en-US" sz="6647" b="1" spc="651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318787"/>
            <a:ext cx="14765127" cy="466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  <a:spcBef>
                <a:spcPct val="0"/>
              </a:spcBef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Champion  Model: Random Forest</a:t>
            </a:r>
          </a:p>
          <a:p>
            <a:pPr marL="952796" lvl="1" indent="-476398" algn="l">
              <a:lnSpc>
                <a:spcPts val="6178"/>
              </a:lnSpc>
              <a:spcBef>
                <a:spcPct val="0"/>
              </a:spcBef>
              <a:buFont typeface="Arial"/>
              <a:buChar char="•"/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Accuracy: 92%</a:t>
            </a:r>
          </a:p>
          <a:p>
            <a:pPr marL="952796" lvl="1" indent="-476398" algn="l">
              <a:lnSpc>
                <a:spcPts val="6178"/>
              </a:lnSpc>
              <a:spcBef>
                <a:spcPct val="0"/>
              </a:spcBef>
              <a:buFont typeface="Arial"/>
              <a:buChar char="•"/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Precision: 91%</a:t>
            </a:r>
          </a:p>
          <a:p>
            <a:pPr marL="952796" lvl="1" indent="-476398" algn="l">
              <a:lnSpc>
                <a:spcPts val="6178"/>
              </a:lnSpc>
              <a:spcBef>
                <a:spcPct val="0"/>
              </a:spcBef>
              <a:buFont typeface="Arial"/>
              <a:buChar char="•"/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Recall: 85%</a:t>
            </a:r>
          </a:p>
          <a:p>
            <a:pPr marL="952796" lvl="1" indent="-476398" algn="l">
              <a:lnSpc>
                <a:spcPts val="6178"/>
              </a:lnSpc>
              <a:spcBef>
                <a:spcPct val="0"/>
              </a:spcBef>
              <a:buFont typeface="Arial"/>
              <a:buChar char="•"/>
            </a:pPr>
            <a:r>
              <a:rPr lang="en-US" sz="4413" b="1" spc="22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F1-Score: 88%</a:t>
            </a:r>
          </a:p>
          <a:p>
            <a:pPr algn="l">
              <a:lnSpc>
                <a:spcPts val="6178"/>
              </a:lnSpc>
              <a:spcBef>
                <a:spcPct val="0"/>
              </a:spcBef>
            </a:pPr>
            <a:endParaRPr lang="en-US" sz="4413" b="1" spc="22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DEPLOYMENT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76661"/>
            <a:ext cx="15213560" cy="2435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8"/>
              </a:lnSpc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We have deployed model on streamlit .</a:t>
            </a:r>
          </a:p>
          <a:p>
            <a:pPr algn="l">
              <a:lnSpc>
                <a:spcPts val="6468"/>
              </a:lnSpc>
            </a:pPr>
            <a:endParaRPr lang="en-US" sz="4620" b="1" spc="231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  <a:p>
            <a:pPr algn="l">
              <a:lnSpc>
                <a:spcPts val="6468"/>
              </a:lnSpc>
              <a:spcBef>
                <a:spcPct val="0"/>
              </a:spcBef>
            </a:pPr>
            <a:r>
              <a:rPr lang="en-US" sz="4620" b="1" spc="231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We can see a </a:t>
            </a:r>
            <a:r>
              <a:rPr lang="en-US" sz="4620" b="1" u="sng" spc="231">
                <a:solidFill>
                  <a:srgbClr val="18B6B4"/>
                </a:solidFill>
                <a:latin typeface="Aileron Ultra-Bold"/>
                <a:ea typeface="Aileron Ultra-Bold"/>
                <a:cs typeface="Aileron Ultra-Bold"/>
                <a:sym typeface="Aileron Ultra-Bold"/>
                <a:hlinkClick r:id="rId5" tooltip="https://drive.google.com/file/d/1AWnyzuYxg6XHNEZMZblHvKpd1e85uN3C/view?usp=drive_link"/>
              </a:rPr>
              <a:t>demo now......</a:t>
            </a:r>
          </a:p>
        </p:txBody>
      </p:sp>
    </p:spTree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45549" y="3945995"/>
            <a:ext cx="16796901" cy="342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b="1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AREAS OF IMPROVEMENT</a:t>
            </a:r>
          </a:p>
          <a:p>
            <a:pPr algn="ctr">
              <a:lnSpc>
                <a:spcPts val="13799"/>
              </a:lnSpc>
            </a:pPr>
            <a:r>
              <a:rPr lang="en-US" sz="9999" b="1" spc="9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(AWS)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62399" y="904875"/>
            <a:ext cx="16796901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AWS SERVICES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566441"/>
            <a:ext cx="17994081" cy="816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68"/>
              </a:lnSpc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Security and Access Control:  AWS IAM 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Data Storage : Amazon S3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Data Processing : AWS Glue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 Training :Amazon SageMaker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Model Deployment : Amazon SageMaker &amp; AWS Lambda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r>
              <a:rPr lang="en-US" sz="4620" b="1" spc="231" dirty="0">
                <a:solidFill>
                  <a:srgbClr val="231F2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Monitoring :  Amazon CloudWatch</a:t>
            </a:r>
          </a:p>
          <a:p>
            <a:pPr algn="just">
              <a:lnSpc>
                <a:spcPts val="6468"/>
              </a:lnSpc>
              <a:spcBef>
                <a:spcPct val="0"/>
              </a:spcBef>
            </a:pPr>
            <a:endParaRPr lang="en-US" sz="4620" b="1" spc="231" dirty="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  <a:p>
            <a:pPr algn="just">
              <a:lnSpc>
                <a:spcPts val="6468"/>
              </a:lnSpc>
              <a:spcBef>
                <a:spcPct val="0"/>
              </a:spcBef>
            </a:pPr>
            <a:endParaRPr lang="en-US" sz="4620" b="1" spc="231" dirty="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  <a:p>
            <a:pPr algn="just">
              <a:lnSpc>
                <a:spcPts val="6468"/>
              </a:lnSpc>
              <a:spcBef>
                <a:spcPct val="0"/>
              </a:spcBef>
            </a:pPr>
            <a:endParaRPr lang="en-US" sz="4620" b="1" spc="231" dirty="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  <a:p>
            <a:pPr algn="just">
              <a:lnSpc>
                <a:spcPts val="6468"/>
              </a:lnSpc>
              <a:spcBef>
                <a:spcPct val="0"/>
              </a:spcBef>
            </a:pPr>
            <a:endParaRPr lang="en-US" sz="4620" b="1" spc="231" dirty="0">
              <a:solidFill>
                <a:srgbClr val="231F20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37220" y="4384675"/>
            <a:ext cx="15213560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 b="1" spc="6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 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74462" y="3658517"/>
            <a:ext cx="10114639" cy="2969965"/>
            <a:chOff x="0" y="0"/>
            <a:chExt cx="3875356" cy="11379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75356" cy="1137922"/>
            </a:xfrm>
            <a:custGeom>
              <a:avLst/>
              <a:gdLst/>
              <a:ahLst/>
              <a:cxnLst/>
              <a:rect l="l" t="t" r="r" b="b"/>
              <a:pathLst>
                <a:path w="3875356" h="1137922">
                  <a:moveTo>
                    <a:pt x="0" y="0"/>
                  </a:moveTo>
                  <a:lnTo>
                    <a:pt x="3875356" y="0"/>
                  </a:lnTo>
                  <a:lnTo>
                    <a:pt x="3875356" y="1137922"/>
                  </a:lnTo>
                  <a:lnTo>
                    <a:pt x="0" y="113792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875356" cy="1156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077230" y="2461428"/>
            <a:ext cx="5364144" cy="5364144"/>
          </a:xfrm>
          <a:custGeom>
            <a:avLst/>
            <a:gdLst/>
            <a:ahLst/>
            <a:cxnLst/>
            <a:rect l="l" t="t" r="r" b="b"/>
            <a:pathLst>
              <a:path w="5364144" h="5364144">
                <a:moveTo>
                  <a:pt x="0" y="0"/>
                </a:moveTo>
                <a:lnTo>
                  <a:pt x="5364144" y="0"/>
                </a:lnTo>
                <a:lnTo>
                  <a:pt x="5364144" y="5364144"/>
                </a:lnTo>
                <a:lnTo>
                  <a:pt x="0" y="5364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176087" y="1032262"/>
            <a:ext cx="9311388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3475" y="4463224"/>
            <a:ext cx="9016613" cy="129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0"/>
              </a:lnSpc>
              <a:spcBef>
                <a:spcPct val="0"/>
              </a:spcBef>
            </a:pPr>
            <a:r>
              <a:rPr lang="en-US" sz="2661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Develop a predictive model to identify and classify potential loan defaulters based on historical customer data and relevant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19689" y="2127868"/>
            <a:ext cx="2957866" cy="2701012"/>
            <a:chOff x="0" y="0"/>
            <a:chExt cx="779027" cy="7113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9026" cy="711378"/>
            </a:xfrm>
            <a:custGeom>
              <a:avLst/>
              <a:gdLst/>
              <a:ahLst/>
              <a:cxnLst/>
              <a:rect l="l" t="t" r="r" b="b"/>
              <a:pathLst>
                <a:path w="779026" h="711378">
                  <a:moveTo>
                    <a:pt x="0" y="0"/>
                  </a:moveTo>
                  <a:lnTo>
                    <a:pt x="779026" y="0"/>
                  </a:lnTo>
                  <a:lnTo>
                    <a:pt x="779026" y="711378"/>
                  </a:lnTo>
                  <a:lnTo>
                    <a:pt x="0" y="71137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779027" cy="730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780517" y="4146444"/>
            <a:ext cx="10114639" cy="2969965"/>
            <a:chOff x="0" y="0"/>
            <a:chExt cx="3875356" cy="11379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75356" cy="1137922"/>
            </a:xfrm>
            <a:custGeom>
              <a:avLst/>
              <a:gdLst/>
              <a:ahLst/>
              <a:cxnLst/>
              <a:rect l="l" t="t" r="r" b="b"/>
              <a:pathLst>
                <a:path w="3875356" h="1137922">
                  <a:moveTo>
                    <a:pt x="0" y="0"/>
                  </a:moveTo>
                  <a:lnTo>
                    <a:pt x="3875356" y="0"/>
                  </a:lnTo>
                  <a:lnTo>
                    <a:pt x="3875356" y="1137922"/>
                  </a:lnTo>
                  <a:lnTo>
                    <a:pt x="0" y="113792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875356" cy="1156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IMPORTANCE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46028" y="5414782"/>
            <a:ext cx="8783616" cy="414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632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Mitigate two types of risks associated with loans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619689" y="5990812"/>
            <a:ext cx="2957866" cy="2701012"/>
            <a:chOff x="0" y="0"/>
            <a:chExt cx="779027" cy="7113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9026" cy="711378"/>
            </a:xfrm>
            <a:custGeom>
              <a:avLst/>
              <a:gdLst/>
              <a:ahLst/>
              <a:cxnLst/>
              <a:rect l="l" t="t" r="r" b="b"/>
              <a:pathLst>
                <a:path w="779026" h="711378">
                  <a:moveTo>
                    <a:pt x="0" y="0"/>
                  </a:moveTo>
                  <a:lnTo>
                    <a:pt x="779026" y="0"/>
                  </a:lnTo>
                  <a:lnTo>
                    <a:pt x="779026" y="711378"/>
                  </a:lnTo>
                  <a:lnTo>
                    <a:pt x="0" y="71137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779027" cy="730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51082" y="3230716"/>
            <a:ext cx="9295081" cy="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4"/>
              </a:lnSpc>
              <a:spcBef>
                <a:spcPct val="0"/>
              </a:spcBef>
            </a:pPr>
            <a:r>
              <a:rPr lang="en-US" sz="2657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Business Loss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51082" y="7122815"/>
            <a:ext cx="9295081" cy="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4"/>
              </a:lnSpc>
              <a:spcBef>
                <a:spcPct val="0"/>
              </a:spcBef>
            </a:pPr>
            <a:r>
              <a:rPr lang="en-US" sz="2657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Money 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PROSPECT CLIENTS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1775797" y="3792994"/>
            <a:ext cx="21839593" cy="2701012"/>
            <a:chOff x="0" y="0"/>
            <a:chExt cx="29119457" cy="3601350"/>
          </a:xfrm>
        </p:grpSpPr>
        <p:grpSp>
          <p:nvGrpSpPr>
            <p:cNvPr id="6" name="Group 6"/>
            <p:cNvGrpSpPr/>
            <p:nvPr/>
          </p:nvGrpSpPr>
          <p:grpSpPr>
            <a:xfrm>
              <a:off x="4224810" y="0"/>
              <a:ext cx="3943822" cy="3601350"/>
              <a:chOff x="0" y="0"/>
              <a:chExt cx="779027" cy="71137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79026" cy="711378"/>
              </a:xfrm>
              <a:custGeom>
                <a:avLst/>
                <a:gdLst/>
                <a:ahLst/>
                <a:cxnLst/>
                <a:rect l="l" t="t" r="r" b="b"/>
                <a:pathLst>
                  <a:path w="779026" h="711378">
                    <a:moveTo>
                      <a:pt x="0" y="0"/>
                    </a:moveTo>
                    <a:lnTo>
                      <a:pt x="779026" y="0"/>
                    </a:lnTo>
                    <a:lnTo>
                      <a:pt x="779026" y="711378"/>
                    </a:lnTo>
                    <a:lnTo>
                      <a:pt x="0" y="711378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779027" cy="730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515688"/>
              <a:ext cx="12393442" cy="55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Banks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9658134" y="0"/>
              <a:ext cx="3943822" cy="3601350"/>
              <a:chOff x="0" y="0"/>
              <a:chExt cx="779027" cy="71137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79026" cy="711378"/>
              </a:xfrm>
              <a:custGeom>
                <a:avLst/>
                <a:gdLst/>
                <a:ahLst/>
                <a:cxnLst/>
                <a:rect l="l" t="t" r="r" b="b"/>
                <a:pathLst>
                  <a:path w="779026" h="711378">
                    <a:moveTo>
                      <a:pt x="0" y="0"/>
                    </a:moveTo>
                    <a:lnTo>
                      <a:pt x="779026" y="0"/>
                    </a:lnTo>
                    <a:lnTo>
                      <a:pt x="779026" y="711378"/>
                    </a:lnTo>
                    <a:lnTo>
                      <a:pt x="0" y="711378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779027" cy="730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7834996" y="1227250"/>
              <a:ext cx="7590099" cy="112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4"/>
                </a:lnSpc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Insurance </a:t>
              </a:r>
            </a:p>
            <a:p>
              <a:pPr algn="ctr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Companies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15017324" y="0"/>
              <a:ext cx="3943822" cy="3601350"/>
              <a:chOff x="0" y="0"/>
              <a:chExt cx="779027" cy="71137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79026" cy="711378"/>
              </a:xfrm>
              <a:custGeom>
                <a:avLst/>
                <a:gdLst/>
                <a:ahLst/>
                <a:cxnLst/>
                <a:rect l="l" t="t" r="r" b="b"/>
                <a:pathLst>
                  <a:path w="779026" h="711378">
                    <a:moveTo>
                      <a:pt x="0" y="0"/>
                    </a:moveTo>
                    <a:lnTo>
                      <a:pt x="779026" y="0"/>
                    </a:lnTo>
                    <a:lnTo>
                      <a:pt x="779026" y="711378"/>
                    </a:lnTo>
                    <a:lnTo>
                      <a:pt x="0" y="711378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779027" cy="730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2353880" y="1227250"/>
              <a:ext cx="9270708" cy="112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4"/>
                </a:lnSpc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Investment</a:t>
              </a:r>
            </a:p>
            <a:p>
              <a:pPr algn="ctr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Firms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20950826" y="0"/>
              <a:ext cx="3943822" cy="3601350"/>
              <a:chOff x="0" y="0"/>
              <a:chExt cx="779027" cy="71137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79026" cy="711378"/>
              </a:xfrm>
              <a:custGeom>
                <a:avLst/>
                <a:gdLst/>
                <a:ahLst/>
                <a:cxnLst/>
                <a:rect l="l" t="t" r="r" b="b"/>
                <a:pathLst>
                  <a:path w="779026" h="711378">
                    <a:moveTo>
                      <a:pt x="0" y="0"/>
                    </a:moveTo>
                    <a:lnTo>
                      <a:pt x="779026" y="0"/>
                    </a:lnTo>
                    <a:lnTo>
                      <a:pt x="779026" y="711378"/>
                    </a:lnTo>
                    <a:lnTo>
                      <a:pt x="0" y="711378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779027" cy="730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6726016" y="1515688"/>
              <a:ext cx="12393442" cy="55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>
                  <a:solidFill>
                    <a:srgbClr val="231F2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Real Estate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804246" y="5085353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442572" y="2276201"/>
            <a:ext cx="11033299" cy="3325575"/>
            <a:chOff x="0" y="0"/>
            <a:chExt cx="4227334" cy="12741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27334" cy="1274172"/>
            </a:xfrm>
            <a:custGeom>
              <a:avLst/>
              <a:gdLst/>
              <a:ahLst/>
              <a:cxnLst/>
              <a:rect l="l" t="t" r="r" b="b"/>
              <a:pathLst>
                <a:path w="4227334" h="1274172">
                  <a:moveTo>
                    <a:pt x="0" y="0"/>
                  </a:moveTo>
                  <a:lnTo>
                    <a:pt x="4227334" y="0"/>
                  </a:lnTo>
                  <a:lnTo>
                    <a:pt x="4227334" y="1274172"/>
                  </a:lnTo>
                  <a:lnTo>
                    <a:pt x="0" y="127417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227334" cy="1293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042192" y="6118200"/>
            <a:ext cx="7834059" cy="1709315"/>
          </a:xfrm>
          <a:custGeom>
            <a:avLst/>
            <a:gdLst/>
            <a:ahLst/>
            <a:cxnLst/>
            <a:rect l="l" t="t" r="r" b="b"/>
            <a:pathLst>
              <a:path w="7834059" h="1709315">
                <a:moveTo>
                  <a:pt x="0" y="0"/>
                </a:moveTo>
                <a:lnTo>
                  <a:pt x="7834059" y="0"/>
                </a:lnTo>
                <a:lnTo>
                  <a:pt x="7834059" y="1709315"/>
                </a:lnTo>
                <a:lnTo>
                  <a:pt x="0" y="1709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442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99070" y="3381959"/>
            <a:ext cx="9363318" cy="2219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</a:pPr>
            <a:endParaRPr/>
          </a:p>
          <a:p>
            <a:pPr algn="ctr">
              <a:lnSpc>
                <a:spcPts val="3509"/>
              </a:lnSpc>
            </a:pPr>
            <a:r>
              <a:rPr lang="en-US" sz="2699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Number of Data points: 307511</a:t>
            </a:r>
          </a:p>
          <a:p>
            <a:pPr algn="ctr">
              <a:lnSpc>
                <a:spcPts val="3509"/>
              </a:lnSpc>
            </a:pPr>
            <a:r>
              <a:rPr lang="en-US" sz="2699" b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Each data points has 122 features. </a:t>
            </a:r>
          </a:p>
          <a:p>
            <a:pPr algn="ctr">
              <a:lnSpc>
                <a:spcPts val="3509"/>
              </a:lnSpc>
            </a:pPr>
            <a:endParaRPr lang="en-US" sz="2699" b="1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ctr">
              <a:lnSpc>
                <a:spcPts val="3509"/>
              </a:lnSpc>
              <a:spcBef>
                <a:spcPct val="0"/>
              </a:spcBef>
            </a:pPr>
            <a:endParaRPr lang="en-US" sz="2699" b="1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927409" y="704120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43010" y="2992635"/>
            <a:ext cx="12121764" cy="4348683"/>
          </a:xfrm>
          <a:custGeom>
            <a:avLst/>
            <a:gdLst/>
            <a:ahLst/>
            <a:cxnLst/>
            <a:rect l="l" t="t" r="r" b="b"/>
            <a:pathLst>
              <a:path w="12121764" h="4348683">
                <a:moveTo>
                  <a:pt x="0" y="0"/>
                </a:moveTo>
                <a:lnTo>
                  <a:pt x="12121764" y="0"/>
                </a:lnTo>
                <a:lnTo>
                  <a:pt x="12121764" y="4348683"/>
                </a:lnTo>
                <a:lnTo>
                  <a:pt x="0" y="43486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927409" y="704120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650937" y="2774598"/>
            <a:ext cx="12986125" cy="5519103"/>
          </a:xfrm>
          <a:custGeom>
            <a:avLst/>
            <a:gdLst/>
            <a:ahLst/>
            <a:cxnLst/>
            <a:rect l="l" t="t" r="r" b="b"/>
            <a:pathLst>
              <a:path w="12986125" h="5519103">
                <a:moveTo>
                  <a:pt x="0" y="0"/>
                </a:moveTo>
                <a:lnTo>
                  <a:pt x="12986126" y="0"/>
                </a:lnTo>
                <a:lnTo>
                  <a:pt x="12986126" y="5519103"/>
                </a:lnTo>
                <a:lnTo>
                  <a:pt x="0" y="5519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36230"/>
            <a:ext cx="8530432" cy="11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6782" b="1" spc="6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505</Words>
  <Application>Microsoft Office PowerPoint</Application>
  <PresentationFormat>Custom</PresentationFormat>
  <Paragraphs>160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Oswald Bold</vt:lpstr>
      <vt:lpstr>Aileron</vt:lpstr>
      <vt:lpstr>Oswald</vt:lpstr>
      <vt:lpstr>Open Sauce Bold</vt:lpstr>
      <vt:lpstr>Arial</vt:lpstr>
      <vt:lpstr>Aileron Ultra-Bold</vt:lpstr>
      <vt:lpstr>Montserrat Classic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Stereo vision solutions </dc:title>
  <cp:lastModifiedBy>Maria Ashraf</cp:lastModifiedBy>
  <cp:revision>1</cp:revision>
  <dcterms:created xsi:type="dcterms:W3CDTF">2006-08-16T00:00:00Z</dcterms:created>
  <dcterms:modified xsi:type="dcterms:W3CDTF">2024-10-19T14:16:07Z</dcterms:modified>
  <dc:identifier>DAGTXPv8z6o</dc:identifier>
</cp:coreProperties>
</file>