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7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4" r:id="rId10"/>
    <p:sldId id="265" r:id="rId11"/>
    <p:sldId id="267" r:id="rId12"/>
    <p:sldId id="268" r:id="rId13"/>
    <p:sldId id="271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EB703D85-7E5F-4E84-975D-1C1CB29A69F8}" type="datetimeFigureOut">
              <a:rPr lang="LID4096" smtClean="0"/>
              <a:t>08/28/2025</a:t>
            </a:fld>
            <a:endParaRPr lang="LID4096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LID4096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109EC6BE-C9C0-4C6E-8B1A-40B99BE81A2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48143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EC6BE-C9C0-4C6E-8B1A-40B99BE81A2E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58697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682FD-1E18-A173-9C52-19FDDA865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8053BEB5-73D8-1023-C16F-EE3DF53DC2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AA7685A2-479F-FB8E-0EEB-59A78EAA3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C7802BE-ECC1-3EFF-F017-BF315B2F76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EC6BE-C9C0-4C6E-8B1A-40B99BE81A2E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3223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1389D-E09D-46CE-F8DC-3647EAA08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F2CDD5A3-26B0-1BE3-F2DA-30C90EB616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483799F3-9459-C9EF-4320-AE693AAE3B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51C15AE-428A-ECA4-6DD4-2FCF389966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EC6BE-C9C0-4C6E-8B1A-40B99BE81A2E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1835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CB6FC-407D-2E20-417E-B22B2CEC2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367E794A-7294-848A-CFAC-0ACCC28C67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91D6E216-3937-F7CC-CD06-6E167FE60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5BEA098-AF20-7BE2-585D-4E9E5BE07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EC6BE-C9C0-4C6E-8B1A-40B99BE81A2E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0119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1768E-5CBA-DC84-BB9D-1BA3492D6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C2C78300-3748-E314-5EA4-52A66D5734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74BCA209-793E-280D-04FE-6817FB7F1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27C5D26-C476-CACE-8C2C-59CA51AB47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EC6BE-C9C0-4C6E-8B1A-40B99BE81A2E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8034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95419-2210-ACFC-C41D-F89F1D059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492C54B7-C709-62D6-2712-9D295E479A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FE164ED4-D6A3-F480-9726-72FE0B625B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105B65E-9A81-2B99-98AA-79732411D3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EC6BE-C9C0-4C6E-8B1A-40B99BE81A2E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45311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2625D-A070-1A3C-DD66-79F7030B1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FAE09777-1398-AA7E-DFEA-42B049E550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252BFDE5-84D4-69BE-139F-414A231E04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0A798A7-354C-43BD-BE2C-3875B9EEA9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EC6BE-C9C0-4C6E-8B1A-40B99BE81A2E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41177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C2EE4-4916-D14A-08E3-4A994EDE3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51F95F39-6625-D705-9F78-F926C62772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72CCB1D6-8D42-8670-B7D0-243DB5213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3B5F5DE-554C-D51E-9F7F-627E5B4600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EC6BE-C9C0-4C6E-8B1A-40B99BE81A2E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2188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60B65-3342-D32F-C3BD-228409AFE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38565E6B-81A1-F147-CCE1-02EBE75900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329324D7-C331-4376-5C46-C1BB3F1126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6372883-C382-CEB6-D6E4-564B282261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EC6BE-C9C0-4C6E-8B1A-40B99BE81A2E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39869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31CCCA2-1A37-45E3-ADD7-CF5E69EBBC36}" type="datetimeFigureOut">
              <a:rPr lang="LID4096" smtClean="0"/>
              <a:t>08/28/2025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088DC26-51BB-4938-9257-FB82DD101C9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54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CCA2-1A37-45E3-ADD7-CF5E69EBBC36}" type="datetimeFigureOut">
              <a:rPr lang="LID4096" smtClean="0"/>
              <a:t>08/28/2025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DC26-51BB-4938-9257-FB82DD101C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9408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CCA2-1A37-45E3-ADD7-CF5E69EBBC36}" type="datetimeFigureOut">
              <a:rPr lang="LID4096" smtClean="0"/>
              <a:t>08/28/2025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DC26-51BB-4938-9257-FB82DD101C9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125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CCA2-1A37-45E3-ADD7-CF5E69EBBC36}" type="datetimeFigureOut">
              <a:rPr lang="LID4096" smtClean="0"/>
              <a:t>08/28/2025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DC26-51BB-4938-9257-FB82DD101C98}" type="slidenum">
              <a:rPr lang="LID4096" smtClean="0"/>
              <a:t>‹#›</a:t>
            </a:fld>
            <a:endParaRPr lang="LID4096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213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CCA2-1A37-45E3-ADD7-CF5E69EBBC36}" type="datetimeFigureOut">
              <a:rPr lang="LID4096" smtClean="0"/>
              <a:t>08/28/2025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DC26-51BB-4938-9257-FB82DD101C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34943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CCA2-1A37-45E3-ADD7-CF5E69EBBC36}" type="datetimeFigureOut">
              <a:rPr lang="LID4096" smtClean="0"/>
              <a:t>08/28/2025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DC26-51BB-4938-9257-FB82DD101C98}" type="slidenum">
              <a:rPr lang="LID4096" smtClean="0"/>
              <a:t>‹#›</a:t>
            </a:fld>
            <a:endParaRPr lang="LID4096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555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CCA2-1A37-45E3-ADD7-CF5E69EBBC36}" type="datetimeFigureOut">
              <a:rPr lang="LID4096" smtClean="0"/>
              <a:t>08/28/2025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DC26-51BB-4938-9257-FB82DD101C9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165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CCA2-1A37-45E3-ADD7-CF5E69EBBC36}" type="datetimeFigureOut">
              <a:rPr lang="LID4096" smtClean="0"/>
              <a:t>08/28/2025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DC26-51BB-4938-9257-FB82DD101C9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030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CCA2-1A37-45E3-ADD7-CF5E69EBBC36}" type="datetimeFigureOut">
              <a:rPr lang="LID4096" smtClean="0"/>
              <a:t>08/28/2025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DC26-51BB-4938-9257-FB82DD101C9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99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CCA2-1A37-45E3-ADD7-CF5E69EBBC36}" type="datetimeFigureOut">
              <a:rPr lang="LID4096" smtClean="0"/>
              <a:t>08/28/2025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DC26-51BB-4938-9257-FB82DD101C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870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CCA2-1A37-45E3-ADD7-CF5E69EBBC36}" type="datetimeFigureOut">
              <a:rPr lang="LID4096" smtClean="0"/>
              <a:t>08/28/2025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DC26-51BB-4938-9257-FB82DD101C9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88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CCA2-1A37-45E3-ADD7-CF5E69EBBC36}" type="datetimeFigureOut">
              <a:rPr lang="LID4096" smtClean="0"/>
              <a:t>08/28/2025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DC26-51BB-4938-9257-FB82DD101C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651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CCA2-1A37-45E3-ADD7-CF5E69EBBC36}" type="datetimeFigureOut">
              <a:rPr lang="LID4096" smtClean="0"/>
              <a:t>08/28/2025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DC26-51BB-4938-9257-FB82DD101C9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28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CCA2-1A37-45E3-ADD7-CF5E69EBBC36}" type="datetimeFigureOut">
              <a:rPr lang="LID4096" smtClean="0"/>
              <a:t>08/28/2025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DC26-51BB-4938-9257-FB82DD101C9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37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CCA2-1A37-45E3-ADD7-CF5E69EBBC36}" type="datetimeFigureOut">
              <a:rPr lang="LID4096" smtClean="0"/>
              <a:t>08/28/2025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DC26-51BB-4938-9257-FB82DD101C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159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CCA2-1A37-45E3-ADD7-CF5E69EBBC36}" type="datetimeFigureOut">
              <a:rPr lang="LID4096" smtClean="0"/>
              <a:t>08/28/2025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DC26-51BB-4938-9257-FB82DD101C9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5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CCA2-1A37-45E3-ADD7-CF5E69EBBC36}" type="datetimeFigureOut">
              <a:rPr lang="LID4096" smtClean="0"/>
              <a:t>08/28/2025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DC26-51BB-4938-9257-FB82DD101C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462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1CCCA2-1A37-45E3-ADD7-CF5E69EBBC36}" type="datetimeFigureOut">
              <a:rPr lang="LID4096" smtClean="0"/>
              <a:t>08/28/2025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88DC26-51BB-4938-9257-FB82DD101C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691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A6F82A-C080-3318-E865-ED64BB90D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  <a:endParaRPr lang="LID4096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FE7BA2A-0864-2A40-4397-977BDD0B1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532" y="3642426"/>
            <a:ext cx="7766936" cy="1923940"/>
          </a:xfrm>
        </p:spPr>
        <p:txBody>
          <a:bodyPr>
            <a:normAutofit/>
          </a:bodyPr>
          <a:lstStyle/>
          <a:p>
            <a:r>
              <a:rPr lang="he-IL" dirty="0"/>
              <a:t>פורטל פרויקטי גמר אקדמי</a:t>
            </a:r>
          </a:p>
          <a:p>
            <a:r>
              <a:rPr lang="he-IL" dirty="0"/>
              <a:t>מציגה:</a:t>
            </a:r>
          </a:p>
          <a:p>
            <a:r>
              <a:rPr lang="he-IL" dirty="0"/>
              <a:t>מריה עטיה-318087723</a:t>
            </a:r>
          </a:p>
          <a:p>
            <a:r>
              <a:rPr lang="he-IL" dirty="0" err="1"/>
              <a:t>נאורס</a:t>
            </a:r>
            <a:r>
              <a:rPr lang="he-IL" dirty="0"/>
              <a:t> עפוני-314857384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16909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8A007-CBB5-C548-2055-D6D506CCC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83058C-D9E8-DB5E-C617-1648F9CE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189" y="644573"/>
            <a:ext cx="9601196" cy="1303867"/>
          </a:xfrm>
        </p:spPr>
        <p:txBody>
          <a:bodyPr/>
          <a:lstStyle/>
          <a:p>
            <a:pPr algn="r" rtl="1"/>
            <a:r>
              <a:rPr lang="he-IL" dirty="0"/>
              <a:t>הסבר המסכים – מסך פרויקט בודד</a:t>
            </a:r>
            <a:endParaRPr lang="LID4096" dirty="0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57F9413D-4C23-AD4D-C4B7-DD18736EF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3960" y="2332653"/>
            <a:ext cx="3462337" cy="3880773"/>
          </a:xfrm>
        </p:spPr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he-IL" dirty="0"/>
              <a:t>במסך זה ניתן לראות את הפרטים המלאים של הפרויקט שלחצנו עליו. בנוסף ניתן ללחוץ על הקישורים (במידה ויש) </a:t>
            </a:r>
            <a:r>
              <a:rPr lang="he-IL" dirty="0" err="1"/>
              <a:t>לגיטהאב</a:t>
            </a:r>
            <a:r>
              <a:rPr lang="he-IL" dirty="0"/>
              <a:t> של הפרויקט, להדגמה של הפרויקט, לסרטון </a:t>
            </a:r>
            <a:r>
              <a:rPr lang="he-IL" dirty="0" err="1"/>
              <a:t>יוטיוב</a:t>
            </a:r>
            <a:r>
              <a:rPr lang="he-IL" dirty="0"/>
              <a:t>, או לקובץ ה </a:t>
            </a:r>
            <a:r>
              <a:rPr lang="en-US" dirty="0"/>
              <a:t>PDF</a:t>
            </a:r>
            <a:r>
              <a:rPr lang="he-IL" dirty="0"/>
              <a:t> של הפרויקט.</a:t>
            </a:r>
          </a:p>
          <a:p>
            <a:pPr marL="0" indent="0" algn="r" rtl="1">
              <a:buNone/>
            </a:pPr>
            <a:r>
              <a:rPr lang="he-IL" dirty="0"/>
              <a:t>במידה ויש תמונות עבור הפרויקט הן יוצגו במדיה, ויש אפשרות לדרג אותו (ציון 1-5 + טקסט).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C6C93DEE-7FBB-2681-F5AB-422D3B89C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17" y="1995949"/>
            <a:ext cx="6716815" cy="421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41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28528-0244-0369-0DC2-8820C6A54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34958D-D6D3-BDA1-BD85-FD5CFF259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718" y="646151"/>
            <a:ext cx="9601196" cy="1303867"/>
          </a:xfrm>
        </p:spPr>
        <p:txBody>
          <a:bodyPr/>
          <a:lstStyle/>
          <a:p>
            <a:pPr algn="r" rtl="1"/>
            <a:r>
              <a:rPr lang="he-IL" dirty="0"/>
              <a:t>הסבר המסכים – דפי הרשמה והתחברות</a:t>
            </a:r>
            <a:endParaRPr lang="LID4096" dirty="0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B512C941-1A9C-3C15-7321-963AAF902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0437" y="2435891"/>
            <a:ext cx="3303639" cy="3880773"/>
          </a:xfrm>
        </p:spPr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he-IL" dirty="0"/>
              <a:t>בשני המסכים האלה ניתן להירשם למערכת (שם מלא, שם משתמש, סיסמה) ולהתחבר למערכת עם שם משתמש וסיסמה.</a:t>
            </a:r>
          </a:p>
          <a:p>
            <a:pPr marL="0" indent="0" algn="r" rtl="1">
              <a:buNone/>
            </a:pPr>
            <a:r>
              <a:rPr lang="he-IL" dirty="0"/>
              <a:t>גם </a:t>
            </a:r>
            <a:r>
              <a:rPr lang="he-IL" dirty="0" err="1"/>
              <a:t>האדמין</a:t>
            </a:r>
            <a:r>
              <a:rPr lang="he-IL" dirty="0"/>
              <a:t> וגם הסטודנט יכולים להתחבר דרך אותו טופס, המערכת יודעת לנתב כל משתמש לפי התפקיד שלו לדפים המתאימים.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3F203DF-E6E3-2E7D-803B-F7C6DBD67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06" y="2074962"/>
            <a:ext cx="3957504" cy="4136887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4C485B3C-B452-A342-1BB2-1BE0CA040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107" y="2074962"/>
            <a:ext cx="2811785" cy="413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21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B34CB-7C5F-5F81-8D8B-0203CA3D5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99C10E-19C1-A16E-52F1-043DE7F38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3324" y="519155"/>
            <a:ext cx="9601196" cy="1303867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dirty="0"/>
              <a:t>הסבר המסכים – מסכי ניהול פרויקטים (</a:t>
            </a:r>
            <a:r>
              <a:rPr lang="he-IL" dirty="0" err="1"/>
              <a:t>אדמין</a:t>
            </a:r>
            <a:r>
              <a:rPr lang="he-IL" dirty="0"/>
              <a:t>)</a:t>
            </a:r>
            <a:endParaRPr lang="LID4096" dirty="0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0BD20271-AFD1-A129-312E-73CAE81E9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537" y="2982104"/>
            <a:ext cx="4532671" cy="1570411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/>
              <a:t>במסכי ניהול הפרויקטים המנהל יכול להוסיף פרויקט חדש, למחוק פרויקט קיים, ולהוסיף מספר פרויקטים דרך קובץ </a:t>
            </a:r>
            <a:r>
              <a:rPr lang="en-US" dirty="0"/>
              <a:t>CSV</a:t>
            </a:r>
            <a:r>
              <a:rPr lang="he-IL" dirty="0"/>
              <a:t>.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4A81CAD5-8705-ECFF-21C0-31EE329A3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32066"/>
            <a:ext cx="5261750" cy="1377084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0FF8300B-0C84-F194-9777-265E354E6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41" y="1697428"/>
            <a:ext cx="5273087" cy="441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55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71806076-0AFD-A32A-18D3-D21F4CFEF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 fontScale="90000"/>
          </a:bodyPr>
          <a:lstStyle/>
          <a:p>
            <a:r>
              <a:rPr lang="he-IL" dirty="0"/>
              <a:t>מסך ניהול פרויקטים-</a:t>
            </a:r>
            <a:r>
              <a:rPr lang="he-IL" dirty="0" err="1"/>
              <a:t>אדמין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6783BDF0-42E2-6465-A782-61B5B7E3150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8003" b="1"/>
          <a:stretch>
            <a:fillRect/>
          </a:stretch>
        </p:blipFill>
        <p:spPr>
          <a:xfrm>
            <a:off x="1412683" y="1410208"/>
            <a:ext cx="5204427" cy="385878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9AED0E-8B41-4C3F-1651-219D52D54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342" y="2797893"/>
            <a:ext cx="3360771" cy="3318936"/>
          </a:xfrm>
        </p:spPr>
        <p:txBody>
          <a:bodyPr>
            <a:normAutofit/>
          </a:bodyPr>
          <a:lstStyle/>
          <a:p>
            <a:pPr algn="ctr" rtl="1"/>
            <a:r>
              <a:rPr lang="he-IL" dirty="0"/>
              <a:t>במסכי ניהול הפרויקטים המנהל יכול להוסיף פרויקט חדש, למחוק פרויקט קיים, ולהוסיף מספר פרויקטים דרך קובץ </a:t>
            </a:r>
            <a:r>
              <a:rPr lang="en-US" dirty="0"/>
              <a:t>CSV</a:t>
            </a:r>
            <a:r>
              <a:rPr lang="he-IL" dirty="0"/>
              <a:t>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98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9824D-59B4-E595-F27C-39D7BF596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3F5806-C9D5-A27E-3619-63D2E7F9C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587" y="797896"/>
            <a:ext cx="4644968" cy="1303867"/>
          </a:xfrm>
        </p:spPr>
        <p:txBody>
          <a:bodyPr>
            <a:normAutofit/>
          </a:bodyPr>
          <a:lstStyle/>
          <a:p>
            <a:pPr algn="r" rtl="1"/>
            <a:r>
              <a:rPr lang="he-IL" sz="2000" b="1" dirty="0"/>
              <a:t>הסבר המסכים – מסכי ניהול פקולטות (</a:t>
            </a:r>
            <a:r>
              <a:rPr lang="he-IL" sz="2000" b="1" dirty="0" err="1"/>
              <a:t>אדמין</a:t>
            </a:r>
            <a:r>
              <a:rPr lang="he-IL" sz="2000" b="1" dirty="0"/>
              <a:t>)</a:t>
            </a:r>
            <a:endParaRPr lang="LID4096" sz="2000" b="1" dirty="0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3820A1A1-145C-0B6F-5E5B-1383638E7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019" y="2631615"/>
            <a:ext cx="3856428" cy="388077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/>
              <a:t>במסכי ניהול הפקולטות המנהל יכול להוסיף פקולטה חדשה, לצפות בפקולטות קיימות, לערוך פקולטה קיימת, או למחוק פקולטה קיימת.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3A3A0959-6FCB-C7F4-30D2-9D0FBDCF2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38" y="871088"/>
            <a:ext cx="6005576" cy="1862281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1A67BDC2-4D74-E406-EB47-41AC04C38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38" y="2733369"/>
            <a:ext cx="5936146" cy="1949332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AD7DB433-68F0-1C99-42F6-00FBAA55A4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439" y="4682700"/>
            <a:ext cx="5936145" cy="162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31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683E8-3ED1-DAFC-AB40-98287C606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F050EF7-1321-6593-C669-8A8DC5A0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1071" y="651226"/>
            <a:ext cx="4574456" cy="1303867"/>
          </a:xfrm>
        </p:spPr>
        <p:txBody>
          <a:bodyPr>
            <a:normAutofit/>
          </a:bodyPr>
          <a:lstStyle/>
          <a:p>
            <a:pPr algn="r" rtl="1"/>
            <a:r>
              <a:rPr lang="he-IL" sz="2800" b="1" dirty="0"/>
              <a:t>הסבר המסכים – </a:t>
            </a:r>
            <a:br>
              <a:rPr lang="he-IL" sz="2800" b="1" dirty="0"/>
            </a:br>
            <a:r>
              <a:rPr lang="he-IL" sz="2800" b="1" dirty="0"/>
              <a:t>מסכי ניהול טכנולוגיות (</a:t>
            </a:r>
            <a:r>
              <a:rPr lang="he-IL" sz="2800" b="1" dirty="0" err="1"/>
              <a:t>אדמין</a:t>
            </a:r>
            <a:r>
              <a:rPr lang="he-IL" sz="2800" b="1" dirty="0"/>
              <a:t>)</a:t>
            </a:r>
            <a:endParaRPr lang="LID4096" sz="2800" b="1" dirty="0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7C352442-C391-488E-5F22-90A8EA129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5742" y="2450982"/>
            <a:ext cx="2873202" cy="388077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/>
              <a:t>במסכי ניהול הטכנולוגיות המנהל יכול להוסיף טכנולוגיה חדשה, לצפות בטכנולוגיות קיימות, לערוך טכנולוגיה קיימת, או למחוק טכנולוגיה קיימת.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CF46C9BD-6AB3-1332-CC37-45753E3B7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61" y="1335632"/>
            <a:ext cx="6211336" cy="1307920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FA035C11-EAC4-84B7-77D8-7EE00EC5D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61" y="2643552"/>
            <a:ext cx="6211336" cy="1763467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3437E3AE-985E-3417-259B-D3D980AF0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61" y="4391368"/>
            <a:ext cx="6211336" cy="187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0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1A21AB-F999-7ED3-1A08-3683AAAF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תיאור הפרויקט</a:t>
            </a:r>
            <a:endParaRPr lang="LID4096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9E33FCB-8E5E-A718-FF37-E3D5232BE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/>
            <a:r>
              <a:rPr lang="he-IL" dirty="0"/>
              <a:t>הפרויקט הוא פורטל אינטראקטיבי ודינמי להצגת פרויקטי גמר של סטודנטים במוסד לימודים.</a:t>
            </a:r>
          </a:p>
          <a:p>
            <a:pPr algn="r" rtl="1"/>
            <a:r>
              <a:rPr lang="he-IL" dirty="0"/>
              <a:t>במערכת יש 2 סוגי משתמשים: סטודנט ומנהל.</a:t>
            </a:r>
          </a:p>
          <a:p>
            <a:pPr algn="r" rtl="1"/>
            <a:r>
              <a:rPr lang="he-IL" dirty="0"/>
              <a:t>הסטודנט יכול לצפות בפרויקטים שהועלו למערכת, ולדרג (1-5 + תיאור) את הפרויקט. בנוסף, הוא יכול לסנן ולחפש פרויקטים בצורה דינמית.</a:t>
            </a:r>
          </a:p>
          <a:p>
            <a:pPr algn="r" rtl="1"/>
            <a:r>
              <a:rPr lang="he-IL" dirty="0"/>
              <a:t>המנהל, יכול להוסיף פרויקטים, פקולטות וטכנולוגיות למערכת. כמובן שהוא יכול לנהל באופן מלא וגם לערוך/למחוק. המנהל יכול ליצור פרויקט עם כל הנתונים הנדרשים, קישורים ומדיה (תמונות שקשורות לפרויקט).</a:t>
            </a:r>
          </a:p>
          <a:p>
            <a:pPr algn="r" rtl="1"/>
            <a:r>
              <a:rPr lang="he-IL" dirty="0"/>
              <a:t>הכניסה המאובטחת למערכת מתבצעת באמצעות </a:t>
            </a:r>
            <a:r>
              <a:rPr lang="en-US" dirty="0"/>
              <a:t>JWT</a:t>
            </a:r>
            <a:r>
              <a:rPr lang="he-IL" dirty="0"/>
              <a:t>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6846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07FAA-CAFE-59C4-B172-1177332ED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D4542A-9C6F-25A7-4BEE-8AC157B16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טכנולוגיות וארכיטקטורה</a:t>
            </a:r>
            <a:endParaRPr lang="LID4096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9A3C97A-6A95-5A96-2E83-270602381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/>
            <a:r>
              <a:rPr lang="he-IL" dirty="0"/>
              <a:t>המערכת בנויה בארכיטקטורת </a:t>
            </a:r>
            <a:r>
              <a:rPr lang="en-US" dirty="0"/>
              <a:t>MVC</a:t>
            </a:r>
            <a:r>
              <a:rPr lang="he-IL" dirty="0"/>
              <a:t> (</a:t>
            </a:r>
            <a:r>
              <a:rPr lang="en-US" dirty="0"/>
              <a:t>Model-View-Controller</a:t>
            </a:r>
            <a:r>
              <a:rPr lang="he-IL" dirty="0"/>
              <a:t>) כך ש:</a:t>
            </a:r>
          </a:p>
          <a:p>
            <a:pPr algn="r" rtl="1"/>
            <a:r>
              <a:rPr lang="he-IL" dirty="0"/>
              <a:t>שכבת התצוגה </a:t>
            </a:r>
            <a:r>
              <a:rPr lang="en-US" dirty="0"/>
              <a:t>(View)</a:t>
            </a:r>
            <a:r>
              <a:rPr lang="he-IL" dirty="0"/>
              <a:t> היא המסכים שהמשתמש רואה, המשתמש מתקשר רק עם השכבה הזאת ומבצע בה פעולות.</a:t>
            </a:r>
          </a:p>
          <a:p>
            <a:pPr algn="r" rtl="1"/>
            <a:r>
              <a:rPr lang="he-IL" dirty="0"/>
              <a:t>כל פעולה שהמשתמש מבצע, עוברת משכבת התצוגה לשכבת ה </a:t>
            </a:r>
            <a:r>
              <a:rPr lang="en-US" dirty="0"/>
              <a:t>Controller</a:t>
            </a:r>
            <a:r>
              <a:rPr lang="he-IL" dirty="0"/>
              <a:t>, אשר מעבדת את הבקשות בצד השרת ומבצעת את כל הלוגיקה. במידת הצורך, שכבת ה </a:t>
            </a:r>
            <a:r>
              <a:rPr lang="en-US" dirty="0"/>
              <a:t>Controller</a:t>
            </a:r>
            <a:r>
              <a:rPr lang="he-IL" dirty="0"/>
              <a:t> פונה לשכבת ה </a:t>
            </a:r>
            <a:r>
              <a:rPr lang="en-US" dirty="0"/>
              <a:t>Model</a:t>
            </a:r>
            <a:r>
              <a:rPr lang="he-IL" dirty="0"/>
              <a:t> (בסיס הנתונים) ומעדכנת/שולפת נתונים.</a:t>
            </a:r>
          </a:p>
          <a:p>
            <a:pPr algn="r" rtl="1"/>
            <a:r>
              <a:rPr lang="he-IL" dirty="0"/>
              <a:t>צד הלקוח בנוי בעזרת </a:t>
            </a:r>
            <a:r>
              <a:rPr lang="en-US" dirty="0"/>
              <a:t>ReactJS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צד השרת בנוי בעזרת </a:t>
            </a:r>
            <a:r>
              <a:rPr lang="en-US" dirty="0"/>
              <a:t>NodeJS + Express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בסיס הנתונים בנוי בעזרת </a:t>
            </a:r>
            <a:r>
              <a:rPr lang="en-US" dirty="0"/>
              <a:t>PostgreSQL</a:t>
            </a:r>
            <a:r>
              <a:rPr lang="he-IL" dirty="0"/>
              <a:t>.</a:t>
            </a:r>
          </a:p>
          <a:p>
            <a:pPr algn="r" rtl="1"/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38E8A9E7-61B0-DE61-8977-E1258514D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99" y="5450812"/>
            <a:ext cx="52292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2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C8602-4BF6-744C-96B2-DA3C71905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E036B6-6479-7F58-F142-6CF418C0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בונוסים שמומשו</a:t>
            </a:r>
            <a:endParaRPr lang="LID4096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B6CE428-B104-EDA5-986E-4B27A511A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העלאת קובץ מידע – יש אפשרות </a:t>
            </a:r>
            <a:r>
              <a:rPr lang="he-IL" dirty="0" err="1"/>
              <a:t>לאדמין</a:t>
            </a:r>
            <a:r>
              <a:rPr lang="he-IL" dirty="0"/>
              <a:t> לייבא פרויקטים מתוך קובץ </a:t>
            </a:r>
            <a:r>
              <a:rPr lang="en-US" dirty="0"/>
              <a:t>CSV</a:t>
            </a:r>
            <a:r>
              <a:rPr lang="he-IL" dirty="0"/>
              <a:t> וככה להעלות מספר פרויקטים במקביל במקום להשתמש בטופס.</a:t>
            </a:r>
          </a:p>
          <a:p>
            <a:pPr algn="r" rtl="1"/>
            <a:r>
              <a:rPr lang="he-IL" dirty="0"/>
              <a:t>מערכת דירוג – סטודנטים יכולים לדרג פרויקטים (1-5 +</a:t>
            </a:r>
            <a:r>
              <a:rPr lang="en-US" dirty="0"/>
              <a:t> </a:t>
            </a:r>
            <a:r>
              <a:rPr lang="he-IL" dirty="0"/>
              <a:t>הערה).</a:t>
            </a:r>
          </a:p>
          <a:p>
            <a:pPr algn="r" rtl="1"/>
            <a:r>
              <a:rPr lang="he-IL" dirty="0"/>
              <a:t>חיפוש טקסט חופשי – ניתן לחפש פרויקטים על פי כל הפרמטרים בעזרת טקסט חופשי.</a:t>
            </a:r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894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000AF-49C6-2BDC-9B53-2DC65AD2C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F2ED5D-D7C7-3D7A-D259-8C7F36515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הרצה והתקנה של הפרויקט</a:t>
            </a:r>
            <a:endParaRPr lang="LID4096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71ACECB-92F1-28B9-C205-01100CCB8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r" rtl="1"/>
            <a:r>
              <a:rPr lang="he-IL" dirty="0"/>
              <a:t>כדי להתקין את הפרויקט, יש ליצור בסיס נתונים חדש בשם </a:t>
            </a:r>
            <a:r>
              <a:rPr lang="en-US" dirty="0" err="1"/>
              <a:t>projectDB</a:t>
            </a:r>
            <a:r>
              <a:rPr lang="he-IL" dirty="0"/>
              <a:t> דרך </a:t>
            </a:r>
            <a:r>
              <a:rPr lang="en-US" dirty="0" err="1"/>
              <a:t>pgadmin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לאחר מכן, דרך </a:t>
            </a:r>
            <a:r>
              <a:rPr lang="en-US" dirty="0"/>
              <a:t>Query Tool</a:t>
            </a:r>
            <a:r>
              <a:rPr lang="he-IL" dirty="0"/>
              <a:t>, יש להריץ את שאילתות יצירת הטבלאות שכתובות בקובץ </a:t>
            </a:r>
            <a:r>
              <a:rPr lang="en-US" dirty="0"/>
              <a:t>readme.md</a:t>
            </a:r>
            <a:r>
              <a:rPr lang="he-IL" dirty="0"/>
              <a:t> בתיקיית </a:t>
            </a:r>
            <a:r>
              <a:rPr lang="en-US" dirty="0"/>
              <a:t>backend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לאחר מכן, יש להריץ את הפקודה </a:t>
            </a:r>
            <a:r>
              <a:rPr lang="en-US" dirty="0" err="1"/>
              <a:t>npm</a:t>
            </a:r>
            <a:r>
              <a:rPr lang="en-US" dirty="0"/>
              <a:t> install</a:t>
            </a:r>
            <a:r>
              <a:rPr lang="he-IL" dirty="0"/>
              <a:t> גם בתיקיית </a:t>
            </a:r>
            <a:r>
              <a:rPr lang="en-US" dirty="0"/>
              <a:t>frontend</a:t>
            </a:r>
            <a:r>
              <a:rPr lang="he-IL" dirty="0"/>
              <a:t> וגם </a:t>
            </a:r>
            <a:r>
              <a:rPr lang="en-US" dirty="0"/>
              <a:t>backend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לבסוף, כדי להריץ את הפרויקט יש לכתוב בתיקיית </a:t>
            </a:r>
            <a:r>
              <a:rPr lang="en-US" dirty="0"/>
              <a:t>backend</a:t>
            </a:r>
            <a:r>
              <a:rPr lang="he-IL" dirty="0"/>
              <a:t> את הפקודה: </a:t>
            </a:r>
            <a:r>
              <a:rPr lang="en-US" dirty="0" err="1"/>
              <a:t>npm</a:t>
            </a:r>
            <a:r>
              <a:rPr lang="en-US" dirty="0"/>
              <a:t> start</a:t>
            </a:r>
            <a:endParaRPr lang="he-IL" dirty="0"/>
          </a:p>
          <a:p>
            <a:pPr algn="r" rtl="1"/>
            <a:r>
              <a:rPr lang="he-IL" dirty="0"/>
              <a:t>ובתיקיית </a:t>
            </a:r>
            <a:r>
              <a:rPr lang="en-US" dirty="0"/>
              <a:t>frontend</a:t>
            </a:r>
            <a:r>
              <a:rPr lang="he-IL" dirty="0"/>
              <a:t> את הפקודה: </a:t>
            </a:r>
            <a:r>
              <a:rPr lang="en-US" dirty="0" err="1"/>
              <a:t>npm</a:t>
            </a:r>
            <a:r>
              <a:rPr lang="en-US" dirty="0"/>
              <a:t> run dev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לבסוף האתר יהיה זמין בכתובת </a:t>
            </a:r>
            <a:r>
              <a:rPr lang="en-US" dirty="0"/>
              <a:t>localhost:5170</a:t>
            </a:r>
            <a:endParaRPr lang="he-IL" dirty="0"/>
          </a:p>
          <a:p>
            <a:pPr algn="r" rtl="1"/>
            <a:r>
              <a:rPr lang="he-IL" dirty="0"/>
              <a:t>יש משתמשי ברירת מחדל שהזנתי למערכת, ניתן להירשם עם משתמשים חדשים או להשתמש בהם.</a:t>
            </a:r>
          </a:p>
          <a:p>
            <a:pPr algn="r" rtl="1"/>
            <a:r>
              <a:rPr lang="he-IL" dirty="0"/>
              <a:t>משתמש </a:t>
            </a:r>
            <a:r>
              <a:rPr lang="he-IL" dirty="0" err="1"/>
              <a:t>אדמין</a:t>
            </a:r>
            <a:r>
              <a:rPr lang="he-IL" dirty="0"/>
              <a:t> לדוגמא:</a:t>
            </a:r>
          </a:p>
          <a:p>
            <a:pPr algn="r" rtl="1"/>
            <a:r>
              <a:rPr lang="he-IL" dirty="0"/>
              <a:t>שם משתמש: </a:t>
            </a:r>
            <a:r>
              <a:rPr lang="en-US" dirty="0"/>
              <a:t>admin</a:t>
            </a:r>
            <a:r>
              <a:rPr lang="he-IL" dirty="0"/>
              <a:t>, סיסמא: </a:t>
            </a:r>
            <a:r>
              <a:rPr lang="en-US" dirty="0"/>
              <a:t>test123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3780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23D2B-A959-7342-A52B-0353AB286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3F8B72-D9FE-908A-4572-44F66ECA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80858" y="-433713"/>
            <a:ext cx="9601196" cy="1303867"/>
          </a:xfrm>
        </p:spPr>
        <p:txBody>
          <a:bodyPr>
            <a:normAutofit/>
          </a:bodyPr>
          <a:lstStyle/>
          <a:p>
            <a:pPr algn="r" rtl="1"/>
            <a:r>
              <a:rPr lang="he-IL" sz="2800" b="1" dirty="0"/>
              <a:t>דיאגרמת </a:t>
            </a:r>
            <a:r>
              <a:rPr lang="en-US" sz="2800" b="1" dirty="0"/>
              <a:t>ERD</a:t>
            </a:r>
            <a:endParaRPr lang="LID4096" sz="2800" b="1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32D94BC-C652-7638-42BD-DB12A17F2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980" y="416275"/>
            <a:ext cx="6952520" cy="6025452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C35BB975-24C3-5855-C021-947EED3EF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00" y="416274"/>
            <a:ext cx="4258480" cy="602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92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6CCC5-234A-680D-8256-D9A91A081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9549F5-F0A5-40D9-F79D-AFE68EC4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8068" y="1189703"/>
            <a:ext cx="4788309" cy="3884288"/>
          </a:xfrm>
        </p:spPr>
        <p:txBody>
          <a:bodyPr>
            <a:normAutofit/>
          </a:bodyPr>
          <a:lstStyle/>
          <a:p>
            <a:pPr rtl="1"/>
            <a:r>
              <a:rPr lang="he-IL" dirty="0"/>
              <a:t>דיאגרמת  </a:t>
            </a:r>
            <a:r>
              <a:rPr lang="en-US" sz="3200" dirty="0"/>
              <a:t>USE CASE</a:t>
            </a:r>
            <a:r>
              <a:rPr lang="he-IL" sz="3200" dirty="0"/>
              <a:t> </a:t>
            </a:r>
            <a:br>
              <a:rPr lang="en-US" dirty="0"/>
            </a:br>
            <a:br>
              <a:rPr lang="he-IL" dirty="0"/>
            </a:br>
            <a:r>
              <a:rPr lang="he-IL" dirty="0"/>
              <a:t>עבור משתמש מסוג סטודנט</a:t>
            </a:r>
            <a:endParaRPr lang="LID4096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6BC1351-D459-75CF-12D1-AD53ED5D4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68" y="688258"/>
            <a:ext cx="6083603" cy="554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7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45706-5ED0-805D-9BEC-C4ECBA0ED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7BFBBA-8055-A1B4-A088-3E2D79172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4670" y="1788377"/>
            <a:ext cx="4641252" cy="2567313"/>
          </a:xfrm>
        </p:spPr>
        <p:txBody>
          <a:bodyPr>
            <a:normAutofit fontScale="90000"/>
          </a:bodyPr>
          <a:lstStyle/>
          <a:p>
            <a:pPr rtl="1"/>
            <a:r>
              <a:rPr lang="he-IL" dirty="0"/>
              <a:t>דיאגרמת </a:t>
            </a:r>
            <a:r>
              <a:rPr lang="en-US" dirty="0"/>
              <a:t>Use Case</a:t>
            </a:r>
            <a:br>
              <a:rPr lang="en-US" dirty="0"/>
            </a:br>
            <a:br>
              <a:rPr lang="en-US" i="1" dirty="0"/>
            </a:br>
            <a:r>
              <a:rPr lang="he-IL" i="1" dirty="0"/>
              <a:t> עבור </a:t>
            </a:r>
            <a:r>
              <a:rPr lang="he-IL" dirty="0"/>
              <a:t>משתמש</a:t>
            </a:r>
            <a:br>
              <a:rPr lang="en-US" dirty="0"/>
            </a:br>
            <a:r>
              <a:rPr lang="he-IL" dirty="0"/>
              <a:t> מסוג </a:t>
            </a:r>
            <a:r>
              <a:rPr lang="he-IL" dirty="0" err="1"/>
              <a:t>אדמין</a:t>
            </a:r>
            <a:endParaRPr lang="LID4096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CAD36D7D-65DB-EA4D-F8DA-26876DBA3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18" y="638005"/>
            <a:ext cx="6231995" cy="558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4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82EAE-F4AD-1EC7-0C4A-4182B3DBE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4439BF-2355-7107-757B-A13531530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735" y="539680"/>
            <a:ext cx="9601196" cy="1303867"/>
          </a:xfrm>
        </p:spPr>
        <p:txBody>
          <a:bodyPr/>
          <a:lstStyle/>
          <a:p>
            <a:pPr algn="r" rtl="1"/>
            <a:r>
              <a:rPr lang="he-IL" dirty="0"/>
              <a:t>הסבר המסכים – מסך הבית</a:t>
            </a:r>
            <a:endParaRPr lang="LID4096" dirty="0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307728A5-0DA4-6C7A-C818-CF3889DCA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7318" y="2353770"/>
            <a:ext cx="3539613" cy="3880773"/>
          </a:xfrm>
        </p:spPr>
        <p:txBody>
          <a:bodyPr>
            <a:normAutofit fontScale="92500"/>
          </a:bodyPr>
          <a:lstStyle/>
          <a:p>
            <a:pPr marL="0" indent="0" algn="r" rtl="1">
              <a:buNone/>
            </a:pPr>
            <a:r>
              <a:rPr lang="he-IL" dirty="0"/>
              <a:t>מסך הבית של האתר מכיל רשימת פרויקטים שקיימים בבסיס הנתונים, עם אפשרות סינון לפי מחלקה/פקולטה, טכנולוגיה, שנת הגשה, מסלול לימודים.</a:t>
            </a:r>
          </a:p>
          <a:p>
            <a:pPr marL="0" indent="0" algn="r" rtl="1">
              <a:buNone/>
            </a:pPr>
            <a:r>
              <a:rPr lang="he-IL" dirty="0"/>
              <a:t>בנוסף ניתן למיין לפי הישן לחדש או החדש לישן, ולבצע חיפוש חופשי של טקסט למציאת הפרויקט.</a:t>
            </a:r>
          </a:p>
          <a:p>
            <a:pPr marL="0" indent="0" algn="r" rtl="1">
              <a:buNone/>
            </a:pPr>
            <a:r>
              <a:rPr lang="he-IL" dirty="0"/>
              <a:t>בתפריט הראשי ניתן לעבור לדף ההרשמה או ההתחברות של האתר.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3B0DEA9E-8395-BE39-7637-3FCA6DDBA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93" y="1445343"/>
            <a:ext cx="6795801" cy="47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15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ורגני">
  <a:themeElements>
    <a:clrScheme name="אורגני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אורגני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אורגני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</TotalTime>
  <Words>686</Words>
  <Application>Microsoft Office PowerPoint</Application>
  <PresentationFormat>מסך רחב</PresentationFormat>
  <Paragraphs>62</Paragraphs>
  <Slides>15</Slides>
  <Notes>9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19" baseType="lpstr">
      <vt:lpstr>Arial</vt:lpstr>
      <vt:lpstr>Calibri</vt:lpstr>
      <vt:lpstr>Garamond</vt:lpstr>
      <vt:lpstr>אורגני</vt:lpstr>
      <vt:lpstr>Project Management</vt:lpstr>
      <vt:lpstr>תיאור הפרויקט</vt:lpstr>
      <vt:lpstr>טכנולוגיות וארכיטקטורה</vt:lpstr>
      <vt:lpstr>בונוסים שמומשו</vt:lpstr>
      <vt:lpstr>הרצה והתקנה של הפרויקט</vt:lpstr>
      <vt:lpstr>דיאגרמת ERD</vt:lpstr>
      <vt:lpstr>דיאגרמת  USE CASE   עבור משתמש מסוג סטודנט</vt:lpstr>
      <vt:lpstr>דיאגרמת Use Case   עבור משתמש  מסוג אדמין</vt:lpstr>
      <vt:lpstr>הסבר המסכים – מסך הבית</vt:lpstr>
      <vt:lpstr>הסבר המסכים – מסך פרויקט בודד</vt:lpstr>
      <vt:lpstr>הסבר המסכים – דפי הרשמה והתחברות</vt:lpstr>
      <vt:lpstr>הסבר המסכים – מסכי ניהול פרויקטים (אדמין)</vt:lpstr>
      <vt:lpstr>מסך ניהול פרויקטים-אדמין</vt:lpstr>
      <vt:lpstr>הסבר המסכים – מסכי ניהול פקולטות (אדמין)</vt:lpstr>
      <vt:lpstr>הסבר המסכים –  מסכי ניהול טכנולוגיות (אדמין)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maria atia</cp:lastModifiedBy>
  <cp:revision>34</cp:revision>
  <dcterms:created xsi:type="dcterms:W3CDTF">2025-08-27T19:04:39Z</dcterms:created>
  <dcterms:modified xsi:type="dcterms:W3CDTF">2025-08-28T15:14:47Z</dcterms:modified>
</cp:coreProperties>
</file>