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BB2A9C-6FFA-4121-9430-4F3518F04AB7}">
  <a:tblStyle styleId="{98BB2A9C-6FFA-4121-9430-4F3518F04A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0DFFEC7-1F4D-4F15-8AD2-2A398AC8834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944508a33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944508a33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transformed height and weight, height from inch to cm, and weight to kgs from lbs.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944508a33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944508a33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944508a33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944508a33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944508a3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944508a3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944508a33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944508a33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944508a33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944508a33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944508a3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944508a3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944508a3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944508a3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944508a33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944508a33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944508a33_1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944508a33_1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944508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944508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944508a33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944508a33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944508a33_1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944508a33_1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944508a3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944508a3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944508a33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944508a33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944508a33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944508a33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944508a33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944508a33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944508a33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1944508a33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944508a33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944508a33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944508a33_1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944508a33_1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944508a33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944508a33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944508a3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944508a3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944508a33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944508a33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944508a33_1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944508a33_1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944508a3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944508a3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944508a33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944508a3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944508a33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944508a33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944508a33_1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944508a33_1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solidFill>
                  <a:srgbClr val="434343"/>
                </a:solidFill>
                <a:latin typeface="Roboto"/>
                <a:ea typeface="Roboto"/>
                <a:cs typeface="Roboto"/>
                <a:sym typeface="Roboto"/>
              </a:rPr>
              <a:t>Dataframe also included “hyperlink” columns with the player_photo, club_logo and flag_photo </a:t>
            </a:r>
            <a:endParaRPr sz="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944508a33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944508a33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944508a33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944508a33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944508a33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944508a33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i="1" lang="en" sz="1000">
                <a:solidFill>
                  <a:srgbClr val="212121"/>
                </a:solidFill>
              </a:rPr>
              <a:t># column `loan_date_end` has a large number of NaN values (16,215), so we decide to remove it. </a:t>
            </a:r>
            <a:endParaRPr i="1" sz="1000">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kaggle.com/datasets/ekrembayar/fifa-21-complete-player-dataset?select=fifa21_male2.csv" TargetMode="External"/><Relationship Id="rId4" Type="http://schemas.openxmlformats.org/officeDocument/2006/relationships/hyperlink" Target="https://github.com/Yinguin/data_mid_bootcamp_project_FIFA_MoneyBall/blob/master/FIFA.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FIFA 21 </a:t>
            </a:r>
            <a:endParaRPr/>
          </a:p>
        </p:txBody>
      </p:sp>
      <p:sp>
        <p:nvSpPr>
          <p:cNvPr id="86" name="Google Shape;86;p13"/>
          <p:cNvSpPr txBox="1"/>
          <p:nvPr>
            <p:ph idx="1" type="subTitle"/>
          </p:nvPr>
        </p:nvSpPr>
        <p:spPr>
          <a:xfrm>
            <a:off x="598100" y="2715925"/>
            <a:ext cx="5535000" cy="838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ANALYSIS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 2 : Carlos Ruiz / Maria Bollain / Ying Wang</a:t>
            </a:r>
            <a:endParaRPr/>
          </a:p>
        </p:txBody>
      </p:sp>
      <p:pic>
        <p:nvPicPr>
          <p:cNvPr id="87" name="Google Shape;87;p13"/>
          <p:cNvPicPr preferRelativeResize="0"/>
          <p:nvPr/>
        </p:nvPicPr>
        <p:blipFill rotWithShape="1">
          <a:blip r:embed="rId3">
            <a:alphaModFix/>
          </a:blip>
          <a:srcRect b="10410" l="0" r="0" t="0"/>
          <a:stretch/>
        </p:blipFill>
        <p:spPr>
          <a:xfrm>
            <a:off x="6752078" y="3250725"/>
            <a:ext cx="2227123" cy="1791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Columns that are objects and should be numerical:</a:t>
            </a:r>
            <a:endParaRPr b="1"/>
          </a:p>
          <a:p>
            <a:pPr indent="0" lvl="0" marL="0" rtl="0" algn="l">
              <a:spcBef>
                <a:spcPts val="1200"/>
              </a:spcBef>
              <a:spcAft>
                <a:spcPts val="0"/>
              </a:spcAft>
              <a:buNone/>
            </a:pPr>
            <a:r>
              <a:rPr lang="en"/>
              <a:t>height, weight, value, wage, release_clause, weak_foot, skilled_moves, international_reputation, hits</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3" name="Google Shape;143;p22"/>
          <p:cNvPicPr preferRelativeResize="0"/>
          <p:nvPr/>
        </p:nvPicPr>
        <p:blipFill>
          <a:blip r:embed="rId3">
            <a:alphaModFix/>
          </a:blip>
          <a:stretch>
            <a:fillRect/>
          </a:stretch>
        </p:blipFill>
        <p:spPr>
          <a:xfrm>
            <a:off x="561650" y="2519700"/>
            <a:ext cx="4517675" cy="225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Better position column: a lot of </a:t>
            </a:r>
            <a:r>
              <a:rPr lang="en"/>
              <a:t>abbreviations</a:t>
            </a:r>
            <a:r>
              <a:rPr lang="en"/>
              <a:t>.</a:t>
            </a:r>
            <a:endParaRPr/>
          </a:p>
          <a:p>
            <a:pPr indent="0" lvl="0" marL="0" rtl="0" algn="l">
              <a:spcBef>
                <a:spcPts val="120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749550" y="1735875"/>
            <a:ext cx="5104076" cy="314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EDA: Key findings - Golden players</a:t>
            </a:r>
            <a:endParaRPr/>
          </a:p>
        </p:txBody>
      </p:sp>
      <p:sp>
        <p:nvSpPr>
          <p:cNvPr id="156" name="Google Shape;156;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Top 10 players ordered by value</a:t>
            </a:r>
            <a:endParaRPr/>
          </a:p>
        </p:txBody>
      </p:sp>
      <p:pic>
        <p:nvPicPr>
          <p:cNvPr id="157" name="Google Shape;157;p24"/>
          <p:cNvPicPr preferRelativeResize="0"/>
          <p:nvPr/>
        </p:nvPicPr>
        <p:blipFill>
          <a:blip r:embed="rId3">
            <a:alphaModFix/>
          </a:blip>
          <a:stretch>
            <a:fillRect/>
          </a:stretch>
        </p:blipFill>
        <p:spPr>
          <a:xfrm>
            <a:off x="1592825" y="1618750"/>
            <a:ext cx="5787275" cy="314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EDA: </a:t>
            </a:r>
            <a:r>
              <a:rPr lang="en"/>
              <a:t>Key findings - Golden players</a:t>
            </a:r>
            <a:endParaRPr/>
          </a:p>
          <a:p>
            <a:pPr indent="0" lvl="0" marL="0" rtl="0" algn="l">
              <a:spcBef>
                <a:spcPts val="0"/>
              </a:spcBef>
              <a:spcAft>
                <a:spcPts val="0"/>
              </a:spcAft>
              <a:buNone/>
            </a:pPr>
            <a:r>
              <a:t/>
            </a:r>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players ordered by wages</a:t>
            </a:r>
            <a:endParaRPr/>
          </a:p>
          <a:p>
            <a:pPr indent="0" lvl="0" marL="0" rtl="0" algn="l">
              <a:spcBef>
                <a:spcPts val="1200"/>
              </a:spcBef>
              <a:spcAft>
                <a:spcPts val="1200"/>
              </a:spcAft>
              <a:buNone/>
            </a:pPr>
            <a:r>
              <a:t/>
            </a:r>
            <a:endParaRPr/>
          </a:p>
        </p:txBody>
      </p:sp>
      <p:pic>
        <p:nvPicPr>
          <p:cNvPr id="164" name="Google Shape;164;p25"/>
          <p:cNvPicPr preferRelativeResize="0"/>
          <p:nvPr/>
        </p:nvPicPr>
        <p:blipFill>
          <a:blip r:embed="rId3">
            <a:alphaModFix/>
          </a:blip>
          <a:stretch>
            <a:fillRect/>
          </a:stretch>
        </p:blipFill>
        <p:spPr>
          <a:xfrm>
            <a:off x="1427225" y="1787830"/>
            <a:ext cx="6289544" cy="335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EDA: Key findings - Golden players</a:t>
            </a:r>
            <a:endParaRPr/>
          </a:p>
          <a:p>
            <a:pPr indent="0" lvl="0" marL="0" rtl="0" algn="l">
              <a:spcBef>
                <a:spcPts val="0"/>
              </a:spcBef>
              <a:spcAft>
                <a:spcPts val="0"/>
              </a:spcAft>
              <a:buNone/>
            </a:pPr>
            <a:r>
              <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players with higher value are not necessarily the ones with higher wages (that cost more money to the club).</a:t>
            </a:r>
            <a:endParaRPr/>
          </a:p>
        </p:txBody>
      </p:sp>
      <p:pic>
        <p:nvPicPr>
          <p:cNvPr id="171" name="Google Shape;171;p26"/>
          <p:cNvPicPr preferRelativeResize="0"/>
          <p:nvPr/>
        </p:nvPicPr>
        <p:blipFill>
          <a:blip r:embed="rId3">
            <a:alphaModFix/>
          </a:blip>
          <a:stretch>
            <a:fillRect/>
          </a:stretch>
        </p:blipFill>
        <p:spPr>
          <a:xfrm>
            <a:off x="986650" y="2039375"/>
            <a:ext cx="5375775" cy="3104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EDA: </a:t>
            </a:r>
            <a:r>
              <a:rPr lang="en"/>
              <a:t>Key findings - value distribution</a:t>
            </a:r>
            <a:endParaRPr/>
          </a:p>
        </p:txBody>
      </p:sp>
      <p:sp>
        <p:nvSpPr>
          <p:cNvPr id="177" name="Google Shape;177;p27"/>
          <p:cNvSpPr txBox="1"/>
          <p:nvPr>
            <p:ph idx="1" type="body"/>
          </p:nvPr>
        </p:nvSpPr>
        <p:spPr>
          <a:xfrm>
            <a:off x="311700" y="1229875"/>
            <a:ext cx="4048500" cy="3597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500"/>
              <a:t>Mean: 1,450,565</a:t>
            </a:r>
            <a:endParaRPr sz="1500"/>
          </a:p>
          <a:p>
            <a:pPr indent="0" lvl="0" marL="0" rtl="0" algn="l">
              <a:lnSpc>
                <a:spcPct val="100000"/>
              </a:lnSpc>
              <a:spcBef>
                <a:spcPts val="1200"/>
              </a:spcBef>
              <a:spcAft>
                <a:spcPts val="0"/>
              </a:spcAft>
              <a:buNone/>
            </a:pPr>
            <a:r>
              <a:rPr lang="en" sz="1500"/>
              <a:t>Min: 0</a:t>
            </a:r>
            <a:endParaRPr sz="1500"/>
          </a:p>
          <a:p>
            <a:pPr indent="0" lvl="0" marL="0" rtl="0" algn="l">
              <a:lnSpc>
                <a:spcPct val="100000"/>
              </a:lnSpc>
              <a:spcBef>
                <a:spcPts val="1200"/>
              </a:spcBef>
              <a:spcAft>
                <a:spcPts val="0"/>
              </a:spcAft>
              <a:buNone/>
            </a:pPr>
            <a:r>
              <a:rPr lang="en" sz="1500"/>
              <a:t>25%: 350,000</a:t>
            </a:r>
            <a:endParaRPr sz="1500"/>
          </a:p>
          <a:p>
            <a:pPr indent="0" lvl="0" marL="0" rtl="0" algn="l">
              <a:lnSpc>
                <a:spcPct val="100000"/>
              </a:lnSpc>
              <a:spcBef>
                <a:spcPts val="1200"/>
              </a:spcBef>
              <a:spcAft>
                <a:spcPts val="0"/>
              </a:spcAft>
              <a:buNone/>
            </a:pPr>
            <a:r>
              <a:rPr lang="en" sz="1500"/>
              <a:t>50%: 725,000</a:t>
            </a:r>
            <a:endParaRPr sz="1500"/>
          </a:p>
          <a:p>
            <a:pPr indent="0" lvl="0" marL="0" rtl="0" algn="l">
              <a:lnSpc>
                <a:spcPct val="100000"/>
              </a:lnSpc>
              <a:spcBef>
                <a:spcPts val="1200"/>
              </a:spcBef>
              <a:spcAft>
                <a:spcPts val="0"/>
              </a:spcAft>
              <a:buNone/>
            </a:pPr>
            <a:r>
              <a:rPr lang="en" sz="1500"/>
              <a:t>75%: 1,500,000</a:t>
            </a:r>
            <a:endParaRPr sz="1500"/>
          </a:p>
          <a:p>
            <a:pPr indent="0" lvl="0" marL="0" rtl="0" algn="l">
              <a:lnSpc>
                <a:spcPct val="100000"/>
              </a:lnSpc>
              <a:spcBef>
                <a:spcPts val="1200"/>
              </a:spcBef>
              <a:spcAft>
                <a:spcPts val="0"/>
              </a:spcAft>
              <a:buNone/>
            </a:pPr>
            <a:r>
              <a:rPr lang="en" sz="1500"/>
              <a:t>Max: 27,000,000</a:t>
            </a:r>
            <a:endParaRPr sz="1500"/>
          </a:p>
          <a:p>
            <a:pPr indent="0" lvl="0" marL="0" rtl="0" algn="l">
              <a:lnSpc>
                <a:spcPct val="100000"/>
              </a:lnSpc>
              <a:spcBef>
                <a:spcPts val="1200"/>
              </a:spcBef>
              <a:spcAft>
                <a:spcPts val="0"/>
              </a:spcAft>
              <a:buNone/>
            </a:pPr>
            <a:r>
              <a:t/>
            </a:r>
            <a:endParaRPr sz="1500"/>
          </a:p>
          <a:p>
            <a:pPr indent="0" lvl="0" marL="0" rtl="0" algn="l">
              <a:lnSpc>
                <a:spcPct val="100000"/>
              </a:lnSpc>
              <a:spcBef>
                <a:spcPts val="1200"/>
              </a:spcBef>
              <a:spcAft>
                <a:spcPts val="0"/>
              </a:spcAft>
              <a:buNone/>
            </a:pPr>
            <a:r>
              <a:rPr lang="en" sz="1500"/>
              <a:t>Huge number of outliers!!!</a:t>
            </a:r>
            <a:endParaRPr sz="1500"/>
          </a:p>
          <a:p>
            <a:pPr indent="0" lvl="0" marL="0" rtl="0" algn="l">
              <a:spcBef>
                <a:spcPts val="1200"/>
              </a:spcBef>
              <a:spcAft>
                <a:spcPts val="1200"/>
              </a:spcAft>
              <a:buNone/>
            </a:pPr>
            <a:r>
              <a:rPr lang="en" sz="1500"/>
              <a:t>Also a lot of outliers in wage and release clause</a:t>
            </a:r>
            <a:endParaRPr/>
          </a:p>
        </p:txBody>
      </p:sp>
      <p:pic>
        <p:nvPicPr>
          <p:cNvPr id="178" name="Google Shape;178;p27"/>
          <p:cNvPicPr preferRelativeResize="0"/>
          <p:nvPr/>
        </p:nvPicPr>
        <p:blipFill>
          <a:blip r:embed="rId3">
            <a:alphaModFix/>
          </a:blip>
          <a:stretch>
            <a:fillRect/>
          </a:stretch>
        </p:blipFill>
        <p:spPr>
          <a:xfrm>
            <a:off x="4191000" y="922550"/>
            <a:ext cx="4953000" cy="411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EDA: Density graphs</a:t>
            </a:r>
            <a:endParaRPr/>
          </a:p>
        </p:txBody>
      </p:sp>
      <p:pic>
        <p:nvPicPr>
          <p:cNvPr id="184" name="Google Shape;184;p28"/>
          <p:cNvPicPr preferRelativeResize="0"/>
          <p:nvPr/>
        </p:nvPicPr>
        <p:blipFill>
          <a:blip r:embed="rId3">
            <a:alphaModFix/>
          </a:blip>
          <a:stretch>
            <a:fillRect/>
          </a:stretch>
        </p:blipFill>
        <p:spPr>
          <a:xfrm>
            <a:off x="97100" y="1325050"/>
            <a:ext cx="3017520" cy="2377440"/>
          </a:xfrm>
          <a:prstGeom prst="rect">
            <a:avLst/>
          </a:prstGeom>
          <a:noFill/>
          <a:ln>
            <a:noFill/>
          </a:ln>
        </p:spPr>
      </p:pic>
      <p:pic>
        <p:nvPicPr>
          <p:cNvPr id="185" name="Google Shape;185;p28"/>
          <p:cNvPicPr preferRelativeResize="0"/>
          <p:nvPr/>
        </p:nvPicPr>
        <p:blipFill>
          <a:blip r:embed="rId4">
            <a:alphaModFix/>
          </a:blip>
          <a:stretch>
            <a:fillRect/>
          </a:stretch>
        </p:blipFill>
        <p:spPr>
          <a:xfrm>
            <a:off x="3114625" y="1383025"/>
            <a:ext cx="3017520" cy="2377440"/>
          </a:xfrm>
          <a:prstGeom prst="rect">
            <a:avLst/>
          </a:prstGeom>
          <a:noFill/>
          <a:ln>
            <a:noFill/>
          </a:ln>
        </p:spPr>
      </p:pic>
      <p:pic>
        <p:nvPicPr>
          <p:cNvPr id="186" name="Google Shape;186;p28"/>
          <p:cNvPicPr preferRelativeResize="0"/>
          <p:nvPr/>
        </p:nvPicPr>
        <p:blipFill>
          <a:blip r:embed="rId5">
            <a:alphaModFix/>
          </a:blip>
          <a:stretch>
            <a:fillRect/>
          </a:stretch>
        </p:blipFill>
        <p:spPr>
          <a:xfrm>
            <a:off x="6132154" y="1383034"/>
            <a:ext cx="3017521" cy="2377440"/>
          </a:xfrm>
          <a:prstGeom prst="rect">
            <a:avLst/>
          </a:prstGeom>
          <a:noFill/>
          <a:ln>
            <a:noFill/>
          </a:ln>
        </p:spPr>
      </p:pic>
      <p:sp>
        <p:nvSpPr>
          <p:cNvPr id="187" name="Google Shape;187;p28"/>
          <p:cNvSpPr txBox="1"/>
          <p:nvPr/>
        </p:nvSpPr>
        <p:spPr>
          <a:xfrm>
            <a:off x="1041975" y="4130275"/>
            <a:ext cx="28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normal distribution</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EDA: </a:t>
            </a:r>
            <a:r>
              <a:rPr lang="en"/>
              <a:t>Density graphs </a:t>
            </a:r>
            <a:endParaRPr/>
          </a:p>
        </p:txBody>
      </p:sp>
      <p:pic>
        <p:nvPicPr>
          <p:cNvPr id="193" name="Google Shape;193;p29"/>
          <p:cNvPicPr preferRelativeResize="0"/>
          <p:nvPr/>
        </p:nvPicPr>
        <p:blipFill>
          <a:blip r:embed="rId3">
            <a:alphaModFix/>
          </a:blip>
          <a:stretch>
            <a:fillRect/>
          </a:stretch>
        </p:blipFill>
        <p:spPr>
          <a:xfrm>
            <a:off x="141325" y="1329175"/>
            <a:ext cx="3013175" cy="2380775"/>
          </a:xfrm>
          <a:prstGeom prst="rect">
            <a:avLst/>
          </a:prstGeom>
          <a:noFill/>
          <a:ln>
            <a:noFill/>
          </a:ln>
        </p:spPr>
      </p:pic>
      <p:pic>
        <p:nvPicPr>
          <p:cNvPr id="194" name="Google Shape;194;p29"/>
          <p:cNvPicPr preferRelativeResize="0"/>
          <p:nvPr/>
        </p:nvPicPr>
        <p:blipFill>
          <a:blip r:embed="rId4">
            <a:alphaModFix/>
          </a:blip>
          <a:stretch>
            <a:fillRect/>
          </a:stretch>
        </p:blipFill>
        <p:spPr>
          <a:xfrm>
            <a:off x="3154500" y="1330837"/>
            <a:ext cx="3017520" cy="2377440"/>
          </a:xfrm>
          <a:prstGeom prst="rect">
            <a:avLst/>
          </a:prstGeom>
          <a:noFill/>
          <a:ln>
            <a:noFill/>
          </a:ln>
        </p:spPr>
      </p:pic>
      <p:pic>
        <p:nvPicPr>
          <p:cNvPr id="195" name="Google Shape;195;p29"/>
          <p:cNvPicPr preferRelativeResize="0"/>
          <p:nvPr/>
        </p:nvPicPr>
        <p:blipFill>
          <a:blip r:embed="rId5">
            <a:alphaModFix/>
          </a:blip>
          <a:stretch>
            <a:fillRect/>
          </a:stretch>
        </p:blipFill>
        <p:spPr>
          <a:xfrm>
            <a:off x="6018676" y="1330825"/>
            <a:ext cx="3017520" cy="2377440"/>
          </a:xfrm>
          <a:prstGeom prst="rect">
            <a:avLst/>
          </a:prstGeom>
          <a:noFill/>
          <a:ln>
            <a:noFill/>
          </a:ln>
        </p:spPr>
      </p:pic>
      <p:sp>
        <p:nvSpPr>
          <p:cNvPr id="196" name="Google Shape;196;p29"/>
          <p:cNvSpPr txBox="1"/>
          <p:nvPr/>
        </p:nvSpPr>
        <p:spPr>
          <a:xfrm>
            <a:off x="842875" y="4174525"/>
            <a:ext cx="20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Highly left skewed</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EDA: </a:t>
            </a:r>
            <a:r>
              <a:rPr lang="en"/>
              <a:t>Correlation between variables: multicollinearity</a:t>
            </a:r>
            <a:endParaRPr/>
          </a:p>
        </p:txBody>
      </p:sp>
      <p:sp>
        <p:nvSpPr>
          <p:cNvPr id="202" name="Google Shape;202;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find that t</a:t>
            </a:r>
            <a:r>
              <a:rPr lang="en"/>
              <a:t>he features that are most correlated with the target are "release_clause" (0.98) and "wage" (0.82). </a:t>
            </a:r>
            <a:endParaRPr/>
          </a:p>
          <a:p>
            <a:pPr indent="0" lvl="0" marL="0" rtl="0" algn="l">
              <a:spcBef>
                <a:spcPts val="1200"/>
              </a:spcBef>
              <a:spcAft>
                <a:spcPts val="0"/>
              </a:spcAft>
              <a:buNone/>
            </a:pPr>
            <a:r>
              <a:rPr lang="en"/>
              <a:t>Total stats are the sum of "Attacking", "Skill", "Movement", "Power", "Mentality", "Defending" and "Goalkeeping", so we decide to get rid of them as they are variables that show high multicollinearity themselves. </a:t>
            </a:r>
            <a:endParaRPr/>
          </a:p>
          <a:p>
            <a:pPr indent="0" lvl="0" marL="0" rtl="0" algn="l">
              <a:spcBef>
                <a:spcPts val="1200"/>
              </a:spcBef>
              <a:spcAft>
                <a:spcPts val="0"/>
              </a:spcAft>
              <a:buNone/>
            </a:pPr>
            <a:r>
              <a:rPr lang="en"/>
              <a:t>“Best overall” and “overall” scores also show a really high correlation, 0.99.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Data processing</a:t>
            </a:r>
            <a:endParaRPr/>
          </a:p>
        </p:txBody>
      </p:sp>
      <p:sp>
        <p:nvSpPr>
          <p:cNvPr id="208" name="Google Shape;208;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is the initial multicollinearity analysis that we get…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Executive summary</a:t>
            </a:r>
            <a:endParaRPr/>
          </a:p>
          <a:p>
            <a:pPr indent="-342900" lvl="0" marL="457200" rtl="0" algn="l">
              <a:spcBef>
                <a:spcPts val="0"/>
              </a:spcBef>
              <a:spcAft>
                <a:spcPts val="0"/>
              </a:spcAft>
              <a:buSzPts val="1800"/>
              <a:buAutoNum type="arabicPeriod"/>
            </a:pPr>
            <a:r>
              <a:rPr lang="en"/>
              <a:t>Problem definition</a:t>
            </a:r>
            <a:endParaRPr/>
          </a:p>
          <a:p>
            <a:pPr indent="-342900" lvl="0" marL="457200" rtl="0" algn="l">
              <a:spcBef>
                <a:spcPts val="0"/>
              </a:spcBef>
              <a:spcAft>
                <a:spcPts val="0"/>
              </a:spcAft>
              <a:buSzPts val="1800"/>
              <a:buAutoNum type="arabicPeriod"/>
            </a:pPr>
            <a:r>
              <a:rPr lang="en"/>
              <a:t>Data reading</a:t>
            </a:r>
            <a:endParaRPr/>
          </a:p>
          <a:p>
            <a:pPr indent="-342900" lvl="0" marL="457200" rtl="0" algn="l">
              <a:spcBef>
                <a:spcPts val="0"/>
              </a:spcBef>
              <a:spcAft>
                <a:spcPts val="0"/>
              </a:spcAft>
              <a:buSzPts val="1800"/>
              <a:buAutoNum type="arabicPeriod"/>
            </a:pPr>
            <a:r>
              <a:rPr lang="en"/>
              <a:t>Data cleaning</a:t>
            </a:r>
            <a:endParaRPr/>
          </a:p>
          <a:p>
            <a:pPr indent="-342900" lvl="0" marL="457200" rtl="0" algn="l">
              <a:spcBef>
                <a:spcPts val="0"/>
              </a:spcBef>
              <a:spcAft>
                <a:spcPts val="0"/>
              </a:spcAft>
              <a:buSzPts val="1800"/>
              <a:buAutoNum type="arabicPeriod"/>
            </a:pPr>
            <a:r>
              <a:rPr lang="en"/>
              <a:t>Exploratory data analysis </a:t>
            </a:r>
            <a:endParaRPr/>
          </a:p>
          <a:p>
            <a:pPr indent="-342900" lvl="0" marL="457200" rtl="0" algn="l">
              <a:spcBef>
                <a:spcPts val="0"/>
              </a:spcBef>
              <a:spcAft>
                <a:spcPts val="0"/>
              </a:spcAft>
              <a:buSzPts val="1800"/>
              <a:buAutoNum type="arabicPeriod"/>
            </a:pPr>
            <a:r>
              <a:rPr lang="en"/>
              <a:t>Data p</a:t>
            </a:r>
            <a:r>
              <a:rPr lang="en"/>
              <a:t>rocessing</a:t>
            </a:r>
            <a:endParaRPr/>
          </a:p>
          <a:p>
            <a:pPr indent="-342900" lvl="0" marL="457200" rtl="0" algn="l">
              <a:spcBef>
                <a:spcPts val="0"/>
              </a:spcBef>
              <a:spcAft>
                <a:spcPts val="0"/>
              </a:spcAft>
              <a:buSzPts val="1800"/>
              <a:buAutoNum type="arabicPeriod"/>
            </a:pPr>
            <a:r>
              <a:rPr lang="en"/>
              <a:t>Data modeling</a:t>
            </a:r>
            <a:endParaRPr/>
          </a:p>
          <a:p>
            <a:pPr indent="-342900" lvl="0" marL="457200" rtl="0" algn="l">
              <a:spcBef>
                <a:spcPts val="0"/>
              </a:spcBef>
              <a:spcAft>
                <a:spcPts val="0"/>
              </a:spcAft>
              <a:buSzPts val="1800"/>
              <a:buAutoNum type="arabicPeriod"/>
            </a:pPr>
            <a:r>
              <a:rPr lang="en"/>
              <a:t>Machine learning </a:t>
            </a:r>
            <a:endParaRPr/>
          </a:p>
          <a:p>
            <a:pPr indent="-342900" lvl="0" marL="457200" rtl="0" algn="l">
              <a:spcBef>
                <a:spcPts val="0"/>
              </a:spcBef>
              <a:spcAft>
                <a:spcPts val="0"/>
              </a:spcAft>
              <a:buSzPts val="1800"/>
              <a:buAutoNum type="arabicPeriod"/>
            </a:pPr>
            <a:r>
              <a:rPr lang="en"/>
              <a:t>Conclusions</a:t>
            </a:r>
            <a:endParaRPr/>
          </a:p>
          <a:p>
            <a:pPr indent="-342900" lvl="0" marL="457200" rtl="0" algn="l">
              <a:spcBef>
                <a:spcPts val="0"/>
              </a:spcBef>
              <a:spcAft>
                <a:spcPts val="0"/>
              </a:spcAft>
              <a:buSzPts val="1800"/>
              <a:buAutoNum type="arabicPeriod"/>
            </a:pPr>
            <a:r>
              <a:rPr lang="en"/>
              <a:t>Methodology </a:t>
            </a:r>
            <a:endParaRPr/>
          </a:p>
        </p:txBody>
      </p:sp>
      <p:pic>
        <p:nvPicPr>
          <p:cNvPr id="94" name="Google Shape;94;p14"/>
          <p:cNvPicPr preferRelativeResize="0"/>
          <p:nvPr/>
        </p:nvPicPr>
        <p:blipFill>
          <a:blip r:embed="rId3">
            <a:alphaModFix/>
          </a:blip>
          <a:stretch>
            <a:fillRect/>
          </a:stretch>
        </p:blipFill>
        <p:spPr>
          <a:xfrm>
            <a:off x="5309175" y="156300"/>
            <a:ext cx="3523125" cy="1156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p:nvPr/>
        </p:nvSpPr>
        <p:spPr>
          <a:xfrm>
            <a:off x="3260825" y="3825625"/>
            <a:ext cx="1198200" cy="248400"/>
          </a:xfrm>
          <a:prstGeom prst="rect">
            <a:avLst/>
          </a:prstGeom>
          <a:solidFill>
            <a:srgbClr val="C9DAF8"/>
          </a:solidFill>
          <a:ln cap="flat" cmpd="sng" w="9525">
            <a:solidFill>
              <a:srgbClr val="1C458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32"/>
          <p:cNvPicPr preferRelativeResize="0"/>
          <p:nvPr/>
        </p:nvPicPr>
        <p:blipFill>
          <a:blip r:embed="rId3">
            <a:alphaModFix/>
          </a:blip>
          <a:stretch>
            <a:fillRect/>
          </a:stretch>
        </p:blipFill>
        <p:spPr>
          <a:xfrm>
            <a:off x="1" y="0"/>
            <a:ext cx="6194225" cy="5143501"/>
          </a:xfrm>
          <a:prstGeom prst="rect">
            <a:avLst/>
          </a:prstGeom>
          <a:noFill/>
          <a:ln>
            <a:noFill/>
          </a:ln>
        </p:spPr>
      </p:pic>
      <p:sp>
        <p:nvSpPr>
          <p:cNvPr id="215" name="Google Shape;215;p32"/>
          <p:cNvSpPr/>
          <p:nvPr/>
        </p:nvSpPr>
        <p:spPr>
          <a:xfrm>
            <a:off x="1084425" y="5045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p:nvPr/>
        </p:nvSpPr>
        <p:spPr>
          <a:xfrm>
            <a:off x="1809150" y="11690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a:off x="2533900" y="18335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2766600" y="2074625"/>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3242825" y="25056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p:nvPr/>
        </p:nvSpPr>
        <p:spPr>
          <a:xfrm>
            <a:off x="3967700" y="3179475"/>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4195425" y="341470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2533900" y="2074625"/>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1348125" y="7079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3242825" y="2726125"/>
            <a:ext cx="492300" cy="6567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3735125" y="2944525"/>
            <a:ext cx="232500" cy="43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txBox="1"/>
          <p:nvPr/>
        </p:nvSpPr>
        <p:spPr>
          <a:xfrm>
            <a:off x="6596925" y="353950"/>
            <a:ext cx="2334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Drop columns: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"Best_overall"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"Growth"</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""Attacking"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"Skill"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"Movement"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"Power"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"Mentality"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"Defending"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"Goalkeeping"</a:t>
            </a:r>
            <a:endParaRPr>
              <a:latin typeface="Roboto"/>
              <a:ea typeface="Roboto"/>
              <a:cs typeface="Roboto"/>
              <a:sym typeface="Roboto"/>
            </a:endParaRPr>
          </a:p>
        </p:txBody>
      </p:sp>
      <p:sp>
        <p:nvSpPr>
          <p:cNvPr id="227" name="Google Shape;227;p32"/>
          <p:cNvSpPr/>
          <p:nvPr/>
        </p:nvSpPr>
        <p:spPr>
          <a:xfrm>
            <a:off x="3268350" y="4321000"/>
            <a:ext cx="1626600" cy="438300"/>
          </a:xfrm>
          <a:prstGeom prst="rect">
            <a:avLst/>
          </a:prstGeom>
          <a:noFill/>
          <a:ln cap="flat" cmpd="sng" w="1905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451850" y="3825625"/>
            <a:ext cx="399000" cy="24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p:nvPr/>
        </p:nvSpPr>
        <p:spPr>
          <a:xfrm rot="5400000">
            <a:off x="-161950" y="2775150"/>
            <a:ext cx="1476000" cy="549600"/>
          </a:xfrm>
          <a:prstGeom prst="rect">
            <a:avLst/>
          </a:prstGeom>
          <a:noFill/>
          <a:ln cap="flat" cmpd="sng" w="1905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p:nvPr/>
        </p:nvSpPr>
        <p:spPr>
          <a:xfrm rot="-5400000">
            <a:off x="4861300" y="4404750"/>
            <a:ext cx="415800" cy="24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3268350" y="4321050"/>
            <a:ext cx="1190700" cy="415800"/>
          </a:xfrm>
          <a:prstGeom prst="rect">
            <a:avLst/>
          </a:prstGeom>
          <a:noFill/>
          <a:ln cap="flat" cmpd="sng" w="1905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Data processing</a:t>
            </a:r>
            <a:endParaRPr/>
          </a:p>
        </p:txBody>
      </p:sp>
      <p:sp>
        <p:nvSpPr>
          <p:cNvPr id="237" name="Google Shape;237;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And this is the new one that we get…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4"/>
          <p:cNvPicPr preferRelativeResize="0"/>
          <p:nvPr/>
        </p:nvPicPr>
        <p:blipFill>
          <a:blip r:embed="rId3">
            <a:alphaModFix/>
          </a:blip>
          <a:stretch>
            <a:fillRect/>
          </a:stretch>
        </p:blipFill>
        <p:spPr>
          <a:xfrm>
            <a:off x="3185646" y="0"/>
            <a:ext cx="5883708" cy="5143499"/>
          </a:xfrm>
          <a:prstGeom prst="rect">
            <a:avLst/>
          </a:prstGeom>
          <a:noFill/>
          <a:ln>
            <a:noFill/>
          </a:ln>
        </p:spPr>
      </p:pic>
      <p:sp>
        <p:nvSpPr>
          <p:cNvPr id="243" name="Google Shape;243;p34"/>
          <p:cNvSpPr txBox="1"/>
          <p:nvPr>
            <p:ph type="title"/>
          </p:nvPr>
        </p:nvSpPr>
        <p:spPr>
          <a:xfrm>
            <a:off x="311700" y="2995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Multicollinearity</a:t>
            </a:r>
            <a:endParaRPr/>
          </a:p>
        </p:txBody>
      </p:sp>
      <p:sp>
        <p:nvSpPr>
          <p:cNvPr id="244" name="Google Shape;244;p34"/>
          <p:cNvSpPr txBox="1"/>
          <p:nvPr>
            <p:ph idx="1" type="body"/>
          </p:nvPr>
        </p:nvSpPr>
        <p:spPr>
          <a:xfrm>
            <a:off x="311700" y="1187179"/>
            <a:ext cx="28080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graph, we find that market value of the player is  highly correlated to wage (0.82) and release clause (0.98).  </a:t>
            </a:r>
            <a:endParaRPr/>
          </a:p>
        </p:txBody>
      </p:sp>
      <p:sp>
        <p:nvSpPr>
          <p:cNvPr id="245" name="Google Shape;245;p34"/>
          <p:cNvSpPr/>
          <p:nvPr/>
        </p:nvSpPr>
        <p:spPr>
          <a:xfrm>
            <a:off x="6352350" y="2863050"/>
            <a:ext cx="339000" cy="308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p:nvPr/>
        </p:nvSpPr>
        <p:spPr>
          <a:xfrm>
            <a:off x="6352350" y="2464825"/>
            <a:ext cx="339000" cy="308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Modeling - Linear Regression</a:t>
            </a:r>
            <a:endParaRPr/>
          </a:p>
          <a:p>
            <a:pPr indent="0" lvl="0" marL="0" rtl="0" algn="l">
              <a:spcBef>
                <a:spcPts val="0"/>
              </a:spcBef>
              <a:spcAft>
                <a:spcPts val="0"/>
              </a:spcAft>
              <a:buNone/>
            </a:pPr>
            <a:r>
              <a:t/>
            </a:r>
            <a:endParaRPr/>
          </a:p>
        </p:txBody>
      </p:sp>
      <p:sp>
        <p:nvSpPr>
          <p:cNvPr id="252" name="Google Shape;252;p35"/>
          <p:cNvSpPr txBox="1"/>
          <p:nvPr>
            <p:ph idx="1" type="body"/>
          </p:nvPr>
        </p:nvSpPr>
        <p:spPr>
          <a:xfrm>
            <a:off x="311700" y="1229875"/>
            <a:ext cx="7223100" cy="335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X-y split</a:t>
            </a:r>
            <a:endParaRPr/>
          </a:p>
          <a:p>
            <a:pPr indent="-342900" lvl="0" marL="457200" rtl="0" algn="l">
              <a:spcBef>
                <a:spcPts val="0"/>
              </a:spcBef>
              <a:spcAft>
                <a:spcPts val="0"/>
              </a:spcAft>
              <a:buSzPts val="1800"/>
              <a:buChar char="-"/>
            </a:pPr>
            <a:r>
              <a:rPr lang="en"/>
              <a:t>Separate numerical and </a:t>
            </a:r>
            <a:r>
              <a:rPr lang="en"/>
              <a:t>categorical</a:t>
            </a:r>
            <a:r>
              <a:rPr lang="en"/>
              <a:t> data and more processing</a:t>
            </a:r>
            <a:endParaRPr/>
          </a:p>
          <a:p>
            <a:pPr indent="-342900" lvl="0" marL="457200" rtl="0" algn="l">
              <a:spcBef>
                <a:spcPts val="0"/>
              </a:spcBef>
              <a:spcAft>
                <a:spcPts val="0"/>
              </a:spcAft>
              <a:buSzPts val="1800"/>
              <a:buChar char="-"/>
            </a:pPr>
            <a:r>
              <a:rPr lang="en"/>
              <a:t>Concat into final dataset</a:t>
            </a:r>
            <a:endParaRPr/>
          </a:p>
          <a:p>
            <a:pPr indent="-342900" lvl="0" marL="457200" rtl="0" algn="l">
              <a:spcBef>
                <a:spcPts val="0"/>
              </a:spcBef>
              <a:spcAft>
                <a:spcPts val="0"/>
              </a:spcAft>
              <a:buSzPts val="1800"/>
              <a:buChar char="-"/>
            </a:pPr>
            <a:r>
              <a:rPr lang="en"/>
              <a:t>Train-test split</a:t>
            </a:r>
            <a:endParaRPr/>
          </a:p>
          <a:p>
            <a:pPr indent="-342900" lvl="0" marL="457200" rtl="0" algn="l">
              <a:spcBef>
                <a:spcPts val="0"/>
              </a:spcBef>
              <a:spcAft>
                <a:spcPts val="0"/>
              </a:spcAft>
              <a:buSzPts val="1800"/>
              <a:buChar char="-"/>
            </a:pPr>
            <a:r>
              <a:rPr lang="en"/>
              <a:t>Apply linear regression</a:t>
            </a:r>
            <a:endParaRPr/>
          </a:p>
          <a:p>
            <a:pPr indent="-342900" lvl="0" marL="457200" rtl="0" algn="l">
              <a:spcBef>
                <a:spcPts val="0"/>
              </a:spcBef>
              <a:spcAft>
                <a:spcPts val="0"/>
              </a:spcAft>
              <a:buSzPts val="1800"/>
              <a:buChar char="-"/>
            </a:pPr>
            <a:r>
              <a:rPr lang="en"/>
              <a:t>Model validation</a:t>
            </a:r>
            <a:endParaRPr/>
          </a:p>
          <a:p>
            <a:pPr indent="-342900" lvl="0" marL="457200" rtl="0" algn="l">
              <a:spcBef>
                <a:spcPts val="0"/>
              </a:spcBef>
              <a:spcAft>
                <a:spcPts val="0"/>
              </a:spcAft>
              <a:buSzPts val="1800"/>
              <a:buChar char="-"/>
            </a:pPr>
            <a:r>
              <a:rPr lang="en"/>
              <a:t>Try different models</a:t>
            </a:r>
            <a:endParaRPr/>
          </a:p>
          <a:p>
            <a:pPr indent="-342900" lvl="0" marL="457200" rtl="0" algn="l">
              <a:spcBef>
                <a:spcPts val="0"/>
              </a:spcBef>
              <a:spcAft>
                <a:spcPts val="0"/>
              </a:spcAft>
              <a:buSzPts val="1800"/>
              <a:buChar char="-"/>
            </a:pPr>
            <a:r>
              <a:rPr lang="en"/>
              <a:t>Final </a:t>
            </a:r>
            <a:r>
              <a:rPr lang="en"/>
              <a:t>decision</a:t>
            </a:r>
            <a:r>
              <a:rPr lang="en"/>
              <a:t> with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transformations - numericals</a:t>
            </a:r>
            <a:endParaRPr/>
          </a:p>
        </p:txBody>
      </p:sp>
      <p:sp>
        <p:nvSpPr>
          <p:cNvPr id="258" name="Google Shape;258;p36"/>
          <p:cNvSpPr txBox="1"/>
          <p:nvPr>
            <p:ph idx="1" type="body"/>
          </p:nvPr>
        </p:nvSpPr>
        <p:spPr>
          <a:xfrm>
            <a:off x="311700" y="1458475"/>
            <a:ext cx="8174400" cy="359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259" name="Google Shape;259;p36"/>
          <p:cNvPicPr preferRelativeResize="0"/>
          <p:nvPr/>
        </p:nvPicPr>
        <p:blipFill>
          <a:blip r:embed="rId3">
            <a:alphaModFix/>
          </a:blip>
          <a:stretch>
            <a:fillRect/>
          </a:stretch>
        </p:blipFill>
        <p:spPr>
          <a:xfrm>
            <a:off x="311700" y="1458475"/>
            <a:ext cx="3452026" cy="2492825"/>
          </a:xfrm>
          <a:prstGeom prst="rect">
            <a:avLst/>
          </a:prstGeom>
          <a:noFill/>
          <a:ln>
            <a:noFill/>
          </a:ln>
        </p:spPr>
      </p:pic>
      <p:pic>
        <p:nvPicPr>
          <p:cNvPr id="260" name="Google Shape;260;p36"/>
          <p:cNvPicPr preferRelativeResize="0"/>
          <p:nvPr/>
        </p:nvPicPr>
        <p:blipFill>
          <a:blip r:embed="rId4">
            <a:alphaModFix/>
          </a:blip>
          <a:stretch>
            <a:fillRect/>
          </a:stretch>
        </p:blipFill>
        <p:spPr>
          <a:xfrm>
            <a:off x="4153000" y="1561500"/>
            <a:ext cx="3274750" cy="2351350"/>
          </a:xfrm>
          <a:prstGeom prst="rect">
            <a:avLst/>
          </a:prstGeom>
          <a:noFill/>
          <a:ln>
            <a:noFill/>
          </a:ln>
        </p:spPr>
      </p:pic>
      <p:sp>
        <p:nvSpPr>
          <p:cNvPr id="261" name="Google Shape;261;p36"/>
          <p:cNvSpPr txBox="1"/>
          <p:nvPr/>
        </p:nvSpPr>
        <p:spPr>
          <a:xfrm>
            <a:off x="809075" y="3951300"/>
            <a:ext cx="710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Before log transformation                     VS                  After log transformation                            </a:t>
            </a:r>
            <a:endParaRPr>
              <a:latin typeface="Roboto"/>
              <a:ea typeface="Roboto"/>
              <a:cs typeface="Roboto"/>
              <a:sym typeface="Roboto"/>
            </a:endParaRPr>
          </a:p>
        </p:txBody>
      </p:sp>
      <p:sp>
        <p:nvSpPr>
          <p:cNvPr id="262" name="Google Shape;262;p36"/>
          <p:cNvSpPr txBox="1"/>
          <p:nvPr/>
        </p:nvSpPr>
        <p:spPr>
          <a:xfrm>
            <a:off x="339600" y="975250"/>
            <a:ext cx="81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Based on the distribution plots, we used log transformation to `wage` and `release_clause`</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Standardization - numericals</a:t>
            </a:r>
            <a:endParaRPr/>
          </a:p>
        </p:txBody>
      </p:sp>
      <p:sp>
        <p:nvSpPr>
          <p:cNvPr id="268" name="Google Shape;268;p37"/>
          <p:cNvSpPr txBox="1"/>
          <p:nvPr>
            <p:ph idx="1" type="body"/>
          </p:nvPr>
        </p:nvSpPr>
        <p:spPr>
          <a:xfrm>
            <a:off x="311700" y="1229875"/>
            <a:ext cx="8174400" cy="359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269" name="Google Shape;269;p37"/>
          <p:cNvPicPr preferRelativeResize="0"/>
          <p:nvPr/>
        </p:nvPicPr>
        <p:blipFill>
          <a:blip r:embed="rId3">
            <a:alphaModFix/>
          </a:blip>
          <a:stretch>
            <a:fillRect/>
          </a:stretch>
        </p:blipFill>
        <p:spPr>
          <a:xfrm>
            <a:off x="311698" y="1229875"/>
            <a:ext cx="6758676" cy="348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transformations - categoricals</a:t>
            </a:r>
            <a:endParaRPr/>
          </a:p>
        </p:txBody>
      </p:sp>
      <p:sp>
        <p:nvSpPr>
          <p:cNvPr id="275" name="Google Shape;275;p38"/>
          <p:cNvSpPr txBox="1"/>
          <p:nvPr>
            <p:ph idx="1" type="body"/>
          </p:nvPr>
        </p:nvSpPr>
        <p:spPr>
          <a:xfrm>
            <a:off x="311700" y="1229875"/>
            <a:ext cx="8174400" cy="359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76" name="Google Shape;276;p38"/>
          <p:cNvGraphicFramePr/>
          <p:nvPr/>
        </p:nvGraphicFramePr>
        <p:xfrm>
          <a:off x="779400" y="1068650"/>
          <a:ext cx="3000000" cy="3000000"/>
        </p:xfrm>
        <a:graphic>
          <a:graphicData uri="http://schemas.openxmlformats.org/drawingml/2006/table">
            <a:tbl>
              <a:tblPr>
                <a:noFill/>
                <a:tableStyleId>{98BB2A9C-6FFA-4121-9430-4F3518F04AB7}</a:tableStyleId>
              </a:tblPr>
              <a:tblGrid>
                <a:gridCol w="2413000"/>
                <a:gridCol w="2413000"/>
                <a:gridCol w="2413000"/>
              </a:tblGrid>
              <a:tr h="381000">
                <a:tc>
                  <a:txBody>
                    <a:bodyPr/>
                    <a:lstStyle/>
                    <a:p>
                      <a:pPr indent="0" lvl="0" marL="0" rtl="0" algn="l">
                        <a:lnSpc>
                          <a:spcPct val="115000"/>
                        </a:lnSpc>
                        <a:spcBef>
                          <a:spcPts val="0"/>
                        </a:spcBef>
                        <a:spcAft>
                          <a:spcPts val="1200"/>
                        </a:spcAft>
                        <a:buNone/>
                      </a:pPr>
                      <a:r>
                        <a:rPr b="1" lang="en" sz="1800">
                          <a:solidFill>
                            <a:schemeClr val="dk2"/>
                          </a:solidFill>
                          <a:latin typeface="Roboto"/>
                          <a:ea typeface="Roboto"/>
                          <a:cs typeface="Roboto"/>
                          <a:sym typeface="Roboto"/>
                        </a:rPr>
                        <a:t>COLUMN</a:t>
                      </a:r>
                      <a:endParaRPr b="1" sz="1800">
                        <a:solidFill>
                          <a:schemeClr val="dk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800">
                          <a:solidFill>
                            <a:schemeClr val="dk2"/>
                          </a:solidFill>
                          <a:latin typeface="Roboto"/>
                          <a:ea typeface="Roboto"/>
                          <a:cs typeface="Roboto"/>
                          <a:sym typeface="Roboto"/>
                        </a:rPr>
                        <a:t>UNIQUE VALUES</a:t>
                      </a:r>
                      <a:endParaRPr b="1" sz="1800">
                        <a:solidFill>
                          <a:schemeClr val="dk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800">
                          <a:solidFill>
                            <a:schemeClr val="dk2"/>
                          </a:solidFill>
                          <a:latin typeface="Roboto"/>
                          <a:ea typeface="Roboto"/>
                          <a:cs typeface="Roboto"/>
                          <a:sym typeface="Roboto"/>
                        </a:rPr>
                        <a:t>ACTION</a:t>
                      </a:r>
                      <a:endParaRPr b="1"/>
                    </a:p>
                  </a:txBody>
                  <a:tcPr marT="91425" marB="91425" marR="91425" marL="91425">
                    <a:lnB cap="flat" cmpd="sng" w="9525">
                      <a:solidFill>
                        <a:srgbClr val="9E9E9E"/>
                      </a:solidFill>
                      <a:prstDash val="solid"/>
                      <a:round/>
                      <a:headEnd len="sm" w="sm" type="none"/>
                      <a:tailEnd len="sm" w="sm" type="none"/>
                    </a:lnB>
                  </a:tcPr>
                </a:tc>
              </a:tr>
              <a:tr h="471525">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name      </a:t>
                      </a:r>
                      <a:endParaRPr sz="1800">
                        <a:solidFill>
                          <a:schemeClr val="dk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16092 </a:t>
                      </a:r>
                      <a:endParaRPr sz="1800">
                        <a:solidFill>
                          <a:schemeClr val="dk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Drop column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nationality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167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Keep the top nationalities, group the rest </a:t>
                      </a:r>
                      <a:r>
                        <a:rPr lang="en"/>
                        <a:t>into other</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club </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907 </a:t>
                      </a:r>
                      <a:endParaRPr/>
                    </a:p>
                  </a:txBody>
                  <a:tcPr marT="91425" marB="91425" marR="91425" marL="91425"/>
                </a:tc>
                <a:tc>
                  <a:txBody>
                    <a:bodyPr/>
                    <a:lstStyle/>
                    <a:p>
                      <a:pPr indent="0" lvl="0" marL="0" rtl="0" algn="l">
                        <a:spcBef>
                          <a:spcPts val="0"/>
                        </a:spcBef>
                        <a:spcAft>
                          <a:spcPts val="0"/>
                        </a:spcAft>
                        <a:buNone/>
                      </a:pPr>
                      <a:r>
                        <a:rPr lang="en"/>
                        <a:t>Drop column</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position</a:t>
                      </a:r>
                      <a:endParaRPr sz="1800">
                        <a:solidFill>
                          <a:schemeClr val="dk2"/>
                        </a:solidFill>
                        <a:latin typeface="Roboto"/>
                        <a:ea typeface="Roboto"/>
                        <a:cs typeface="Roboto"/>
                        <a:sym typeface="Roboto"/>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4</a:t>
                      </a:r>
                      <a:endParaRPr sz="18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t>Keep</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foot </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Keep</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attacking_work_rate</a:t>
                      </a:r>
                      <a:endParaRPr sz="18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Drop column</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defensive_work_rate</a:t>
                      </a:r>
                      <a:endParaRPr sz="18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Drop column</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9"/>
          <p:cNvPicPr preferRelativeResize="0"/>
          <p:nvPr/>
        </p:nvPicPr>
        <p:blipFill>
          <a:blip r:embed="rId3">
            <a:alphaModFix/>
          </a:blip>
          <a:stretch>
            <a:fillRect/>
          </a:stretch>
        </p:blipFill>
        <p:spPr>
          <a:xfrm>
            <a:off x="377925" y="1150525"/>
            <a:ext cx="6515474" cy="3085525"/>
          </a:xfrm>
          <a:prstGeom prst="rect">
            <a:avLst/>
          </a:prstGeom>
          <a:noFill/>
          <a:ln>
            <a:noFill/>
          </a:ln>
        </p:spPr>
      </p:pic>
      <p:sp>
        <p:nvSpPr>
          <p:cNvPr id="282" name="Google Shape;28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transformations - categoricals</a:t>
            </a:r>
            <a:endParaRPr/>
          </a:p>
          <a:p>
            <a:pPr indent="0" lvl="0" marL="0" rtl="0" algn="l">
              <a:spcBef>
                <a:spcPts val="0"/>
              </a:spcBef>
              <a:spcAft>
                <a:spcPts val="0"/>
              </a:spcAft>
              <a:buNone/>
            </a:pPr>
            <a:r>
              <a:t/>
            </a:r>
            <a:endParaRPr/>
          </a:p>
        </p:txBody>
      </p:sp>
      <p:sp>
        <p:nvSpPr>
          <p:cNvPr id="283" name="Google Shape;283;p39"/>
          <p:cNvSpPr txBox="1"/>
          <p:nvPr>
            <p:ph idx="1" type="body"/>
          </p:nvPr>
        </p:nvSpPr>
        <p:spPr>
          <a:xfrm>
            <a:off x="311700" y="1229875"/>
            <a:ext cx="8520600" cy="360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Apply get dummies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models - metrics</a:t>
            </a:r>
            <a:endParaRPr/>
          </a:p>
        </p:txBody>
      </p:sp>
      <p:graphicFrame>
        <p:nvGraphicFramePr>
          <p:cNvPr id="289" name="Google Shape;289;p40"/>
          <p:cNvGraphicFramePr/>
          <p:nvPr/>
        </p:nvGraphicFramePr>
        <p:xfrm>
          <a:off x="46950" y="1251900"/>
          <a:ext cx="3000000" cy="3000000"/>
        </p:xfrm>
        <a:graphic>
          <a:graphicData uri="http://schemas.openxmlformats.org/drawingml/2006/table">
            <a:tbl>
              <a:tblPr>
                <a:noFill/>
                <a:tableStyleId>{D0DFFEC7-1F4D-4F15-8AD2-2A398AC88340}</a:tableStyleId>
              </a:tblPr>
              <a:tblGrid>
                <a:gridCol w="2880600"/>
                <a:gridCol w="637100"/>
                <a:gridCol w="1036200"/>
                <a:gridCol w="945875"/>
                <a:gridCol w="1372475"/>
                <a:gridCol w="1214950"/>
                <a:gridCol w="876075"/>
              </a:tblGrid>
              <a:tr h="200025">
                <a:tc>
                  <a:txBody>
                    <a:bodyPr/>
                    <a:lstStyle/>
                    <a:p>
                      <a:pPr indent="0" lvl="0" marL="0" rtl="0" algn="l">
                        <a:lnSpc>
                          <a:spcPct val="115000"/>
                        </a:lnSpc>
                        <a:spcBef>
                          <a:spcPts val="0"/>
                        </a:spcBef>
                        <a:spcAft>
                          <a:spcPts val="0"/>
                        </a:spcAft>
                        <a:buNone/>
                      </a:pPr>
                      <a:r>
                        <a:rPr b="1" lang="en" sz="1000"/>
                        <a:t>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Scenario</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adjusted r2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mse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rmse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mae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en" sz="1000"/>
                        <a:t>With wage and release_clause and no removing outliers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1000"/>
                        <a:t>A</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0.9725337218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0.9725030531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805836061008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897683.7199</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447639.9012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19075">
                <a:tc>
                  <a:txBody>
                    <a:bodyPr/>
                    <a:lstStyle/>
                    <a:p>
                      <a:pPr indent="0" lvl="0" marL="0" rtl="0" algn="l">
                        <a:lnSpc>
                          <a:spcPct val="115000"/>
                        </a:lnSpc>
                        <a:spcBef>
                          <a:spcPts val="0"/>
                        </a:spcBef>
                        <a:spcAft>
                          <a:spcPts val="0"/>
                        </a:spcAft>
                        <a:buNone/>
                      </a:pPr>
                      <a:r>
                        <a:rPr lang="en" sz="1000"/>
                        <a:t>With release_clause, without wage and no removing outliers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B</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0.9716063963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0.9715763625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833042963945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912711.8735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465650.1525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l">
                        <a:lnSpc>
                          <a:spcPct val="115000"/>
                        </a:lnSpc>
                        <a:spcBef>
                          <a:spcPts val="0"/>
                        </a:spcBef>
                        <a:spcAft>
                          <a:spcPts val="0"/>
                        </a:spcAft>
                        <a:buNone/>
                      </a:pPr>
                      <a:r>
                        <a:rPr lang="en" sz="1000"/>
                        <a:t>With wage, without release_clause and no removing outliers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0.7400586937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0.7397837367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7626445670117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2,761,602.01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1,444,970.17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With wage and release_clause and removing outliers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0.623302951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0.6227224771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261289735368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511,165.08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265,334.22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With release_clause, without wage and removing outliers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0.6184826613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0.6179869339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674,059,705,433.26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821,011.39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413,704.37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With wage, without release_clause and removing outliers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0.6045195049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0.6040182975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1,606,708,888,227.77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1,267,560.21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829,364.98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a:t>
            </a:r>
            <a:r>
              <a:rPr lang="en"/>
              <a:t>2 coefficient, release clause and outliers</a:t>
            </a:r>
            <a:endParaRPr/>
          </a:p>
        </p:txBody>
      </p:sp>
      <p:sp>
        <p:nvSpPr>
          <p:cNvPr id="295" name="Google Shape;295;p41"/>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From our findings, we see that if we keep the “release clause” the outliers, we have a higher r2 coefficient (r2 = 0.9725), compared where we get rid of the “release clause” and keep the outliers (r2 = 0.7400). </a:t>
            </a:r>
            <a:endParaRPr/>
          </a:p>
        </p:txBody>
      </p:sp>
      <p:pic>
        <p:nvPicPr>
          <p:cNvPr id="296" name="Google Shape;296;p41" title="Chart"/>
          <p:cNvPicPr preferRelativeResize="0"/>
          <p:nvPr/>
        </p:nvPicPr>
        <p:blipFill>
          <a:blip r:embed="rId3">
            <a:alphaModFix/>
          </a:blip>
          <a:stretch>
            <a:fillRect/>
          </a:stretch>
        </p:blipFill>
        <p:spPr>
          <a:xfrm>
            <a:off x="3272100" y="947200"/>
            <a:ext cx="5719500" cy="35365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Executive summary</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project, we perform an analysis of the FIFA 21 dataset that we have been provided with; more specifically, we work with different scenarios where we use both with “</a:t>
            </a:r>
            <a:r>
              <a:rPr lang="en" u="sng"/>
              <a:t>release clause</a:t>
            </a:r>
            <a:r>
              <a:rPr lang="en"/>
              <a:t>” and “</a:t>
            </a:r>
            <a:r>
              <a:rPr lang="en" u="sng"/>
              <a:t>wage</a:t>
            </a:r>
            <a:r>
              <a:rPr lang="en"/>
              <a:t>” to compare the market value </a:t>
            </a:r>
            <a:r>
              <a:rPr lang="en"/>
              <a:t>across players in different selections. </a:t>
            </a:r>
            <a:endParaRPr/>
          </a:p>
          <a:p>
            <a:pPr indent="0" lvl="0" marL="0" rtl="0" algn="l">
              <a:spcBef>
                <a:spcPts val="1200"/>
              </a:spcBef>
              <a:spcAft>
                <a:spcPts val="1200"/>
              </a:spcAft>
              <a:buNone/>
            </a:pPr>
            <a:r>
              <a:rPr lang="en"/>
              <a:t>Here we provide a summary of the key findings that we provide further information over the presentation.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for model results</a:t>
            </a:r>
            <a:endParaRPr/>
          </a:p>
          <a:p>
            <a:pPr indent="0" lvl="0" marL="0" rtl="0" algn="l">
              <a:spcBef>
                <a:spcPts val="0"/>
              </a:spcBef>
              <a:spcAft>
                <a:spcPts val="0"/>
              </a:spcAft>
              <a:buNone/>
            </a:pPr>
            <a:r>
              <a:t/>
            </a:r>
            <a:endParaRPr/>
          </a:p>
        </p:txBody>
      </p:sp>
      <p:pic>
        <p:nvPicPr>
          <p:cNvPr id="302" name="Google Shape;302;p42"/>
          <p:cNvPicPr preferRelativeResize="0"/>
          <p:nvPr/>
        </p:nvPicPr>
        <p:blipFill>
          <a:blip r:embed="rId3">
            <a:alphaModFix/>
          </a:blip>
          <a:stretch>
            <a:fillRect/>
          </a:stretch>
        </p:blipFill>
        <p:spPr>
          <a:xfrm>
            <a:off x="109050" y="975150"/>
            <a:ext cx="5703583" cy="3820901"/>
          </a:xfrm>
          <a:prstGeom prst="rect">
            <a:avLst/>
          </a:prstGeom>
          <a:noFill/>
          <a:ln>
            <a:noFill/>
          </a:ln>
        </p:spPr>
      </p:pic>
      <p:sp>
        <p:nvSpPr>
          <p:cNvPr id="303" name="Google Shape;303;p42"/>
          <p:cNvSpPr txBox="1"/>
          <p:nvPr/>
        </p:nvSpPr>
        <p:spPr>
          <a:xfrm>
            <a:off x="6010375" y="744075"/>
            <a:ext cx="2673000" cy="39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highlight>
                  <a:srgbClr val="FFFFFF"/>
                </a:highlight>
              </a:rPr>
              <a:t>Intercept: 2.906.693</a:t>
            </a:r>
            <a:endParaRPr b="1"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b="1" lang="en" sz="1050">
                <a:highlight>
                  <a:srgbClr val="FFFFFF"/>
                </a:highlight>
              </a:rPr>
              <a:t>Coefficients:</a:t>
            </a:r>
            <a:endParaRPr b="1" sz="1050">
              <a:highlight>
                <a:srgbClr val="FFFFFF"/>
              </a:highlight>
            </a:endParaRPr>
          </a:p>
          <a:p>
            <a:pPr indent="0" lvl="0" marL="0" rtl="0" algn="l">
              <a:spcBef>
                <a:spcPts val="0"/>
              </a:spcBef>
              <a:spcAft>
                <a:spcPts val="0"/>
              </a:spcAft>
              <a:buNone/>
            </a:pPr>
            <a:r>
              <a:rPr lang="en" sz="1050">
                <a:highlight>
                  <a:srgbClr val="FFFFFF"/>
                </a:highlight>
              </a:rPr>
              <a:t>age : -333.696</a:t>
            </a:r>
            <a:endParaRPr sz="1050">
              <a:highlight>
                <a:srgbClr val="FFFFFF"/>
              </a:highlight>
            </a:endParaRPr>
          </a:p>
          <a:p>
            <a:pPr indent="0" lvl="0" marL="0" rtl="0" algn="l">
              <a:spcBef>
                <a:spcPts val="0"/>
              </a:spcBef>
              <a:spcAft>
                <a:spcPts val="0"/>
              </a:spcAft>
              <a:buNone/>
            </a:pPr>
            <a:r>
              <a:rPr lang="en" sz="1050">
                <a:highlight>
                  <a:srgbClr val="FFFFFF"/>
                </a:highlight>
              </a:rPr>
              <a:t>overall_scores : 532.967</a:t>
            </a:r>
            <a:endParaRPr sz="1050">
              <a:highlight>
                <a:srgbClr val="FFFFFF"/>
              </a:highlight>
            </a:endParaRPr>
          </a:p>
          <a:p>
            <a:pPr indent="0" lvl="0" marL="0" rtl="0" algn="l">
              <a:spcBef>
                <a:spcPts val="0"/>
              </a:spcBef>
              <a:spcAft>
                <a:spcPts val="0"/>
              </a:spcAft>
              <a:buNone/>
            </a:pPr>
            <a:r>
              <a:rPr lang="en" sz="1050">
                <a:highlight>
                  <a:srgbClr val="FFFFFF"/>
                </a:highlight>
              </a:rPr>
              <a:t>potential_scores : -144.272</a:t>
            </a:r>
            <a:endParaRPr sz="1050">
              <a:highlight>
                <a:srgbClr val="FFFFFF"/>
              </a:highlight>
            </a:endParaRPr>
          </a:p>
          <a:p>
            <a:pPr indent="0" lvl="0" marL="0" rtl="0" algn="l">
              <a:spcBef>
                <a:spcPts val="0"/>
              </a:spcBef>
              <a:spcAft>
                <a:spcPts val="0"/>
              </a:spcAft>
              <a:buNone/>
            </a:pPr>
            <a:r>
              <a:rPr lang="en" sz="1050">
                <a:highlight>
                  <a:srgbClr val="FFFFFF"/>
                </a:highlight>
              </a:rPr>
              <a:t>height : -21.010</a:t>
            </a:r>
            <a:endParaRPr sz="1050">
              <a:highlight>
                <a:srgbClr val="FFFFFF"/>
              </a:highlight>
            </a:endParaRPr>
          </a:p>
          <a:p>
            <a:pPr indent="0" lvl="0" marL="0" rtl="0" algn="l">
              <a:spcBef>
                <a:spcPts val="0"/>
              </a:spcBef>
              <a:spcAft>
                <a:spcPts val="0"/>
              </a:spcAft>
              <a:buNone/>
            </a:pPr>
            <a:r>
              <a:rPr lang="en" sz="1050">
                <a:highlight>
                  <a:srgbClr val="FFFFFF"/>
                </a:highlight>
              </a:rPr>
              <a:t>weight : 8.866</a:t>
            </a:r>
            <a:endParaRPr sz="1050">
              <a:highlight>
                <a:srgbClr val="FFFFFF"/>
              </a:highlight>
            </a:endParaRPr>
          </a:p>
          <a:p>
            <a:pPr indent="0" lvl="0" marL="0" rtl="0" algn="l">
              <a:spcBef>
                <a:spcPts val="0"/>
              </a:spcBef>
              <a:spcAft>
                <a:spcPts val="0"/>
              </a:spcAft>
              <a:buNone/>
            </a:pPr>
            <a:r>
              <a:rPr lang="en" sz="1050">
                <a:highlight>
                  <a:srgbClr val="FFFFFF"/>
                </a:highlight>
              </a:rPr>
              <a:t>wage : 529.293</a:t>
            </a:r>
            <a:endParaRPr sz="1050">
              <a:highlight>
                <a:srgbClr val="FFFFFF"/>
              </a:highlight>
            </a:endParaRPr>
          </a:p>
          <a:p>
            <a:pPr indent="0" lvl="0" marL="0" rtl="0" algn="l">
              <a:spcBef>
                <a:spcPts val="0"/>
              </a:spcBef>
              <a:spcAft>
                <a:spcPts val="0"/>
              </a:spcAft>
              <a:buNone/>
            </a:pPr>
            <a:r>
              <a:rPr lang="en" sz="1050">
                <a:highlight>
                  <a:srgbClr val="FFFFFF"/>
                </a:highlight>
              </a:rPr>
              <a:t>release_clause : 4.531.966</a:t>
            </a:r>
            <a:endParaRPr sz="1050">
              <a:highlight>
                <a:srgbClr val="FFFFFF"/>
              </a:highlight>
            </a:endParaRPr>
          </a:p>
          <a:p>
            <a:pPr indent="0" lvl="0" marL="0" rtl="0" algn="l">
              <a:spcBef>
                <a:spcPts val="0"/>
              </a:spcBef>
              <a:spcAft>
                <a:spcPts val="0"/>
              </a:spcAft>
              <a:buNone/>
            </a:pPr>
            <a:r>
              <a:rPr lang="en" sz="1050">
                <a:highlight>
                  <a:srgbClr val="FFFFFF"/>
                </a:highlight>
              </a:rPr>
              <a:t>total_stats : 35.330</a:t>
            </a:r>
            <a:endParaRPr sz="1050">
              <a:highlight>
                <a:srgbClr val="FFFFFF"/>
              </a:highlight>
            </a:endParaRPr>
          </a:p>
          <a:p>
            <a:pPr indent="0" lvl="0" marL="0" rtl="0" algn="l">
              <a:spcBef>
                <a:spcPts val="0"/>
              </a:spcBef>
              <a:spcAft>
                <a:spcPts val="0"/>
              </a:spcAft>
              <a:buNone/>
            </a:pPr>
            <a:r>
              <a:rPr lang="en" sz="1050">
                <a:highlight>
                  <a:srgbClr val="FFFFFF"/>
                </a:highlight>
              </a:rPr>
              <a:t>international_reputation : 184.612</a:t>
            </a:r>
            <a:endParaRPr sz="1050">
              <a:highlight>
                <a:srgbClr val="FFFFFF"/>
              </a:highlight>
            </a:endParaRPr>
          </a:p>
          <a:p>
            <a:pPr indent="0" lvl="0" marL="0" rtl="0" algn="l">
              <a:spcBef>
                <a:spcPts val="0"/>
              </a:spcBef>
              <a:spcAft>
                <a:spcPts val="0"/>
              </a:spcAft>
              <a:buNone/>
            </a:pPr>
            <a:r>
              <a:rPr lang="en" sz="1050">
                <a:highlight>
                  <a:srgbClr val="FFFFFF"/>
                </a:highlight>
              </a:rPr>
              <a:t>nationality_Brazil : -305.620</a:t>
            </a:r>
            <a:endParaRPr sz="1050">
              <a:highlight>
                <a:srgbClr val="FFFFFF"/>
              </a:highlight>
            </a:endParaRPr>
          </a:p>
          <a:p>
            <a:pPr indent="0" lvl="0" marL="0" rtl="0" algn="l">
              <a:spcBef>
                <a:spcPts val="0"/>
              </a:spcBef>
              <a:spcAft>
                <a:spcPts val="0"/>
              </a:spcAft>
              <a:buNone/>
            </a:pPr>
            <a:r>
              <a:rPr lang="en" sz="1050">
                <a:highlight>
                  <a:srgbClr val="FFFFFF"/>
                </a:highlight>
              </a:rPr>
              <a:t>nationality_England : -377.411</a:t>
            </a:r>
            <a:endParaRPr sz="1050">
              <a:highlight>
                <a:srgbClr val="FFFFFF"/>
              </a:highlight>
            </a:endParaRPr>
          </a:p>
          <a:p>
            <a:pPr indent="0" lvl="0" marL="0" rtl="0" algn="l">
              <a:spcBef>
                <a:spcPts val="0"/>
              </a:spcBef>
              <a:spcAft>
                <a:spcPts val="0"/>
              </a:spcAft>
              <a:buNone/>
            </a:pPr>
            <a:r>
              <a:rPr lang="en" sz="1050">
                <a:highlight>
                  <a:srgbClr val="FFFFFF"/>
                </a:highlight>
              </a:rPr>
              <a:t>nationality_France : -510.246</a:t>
            </a:r>
            <a:endParaRPr sz="1050">
              <a:highlight>
                <a:srgbClr val="FFFFFF"/>
              </a:highlight>
            </a:endParaRPr>
          </a:p>
          <a:p>
            <a:pPr indent="0" lvl="0" marL="0" rtl="0" algn="l">
              <a:spcBef>
                <a:spcPts val="0"/>
              </a:spcBef>
              <a:spcAft>
                <a:spcPts val="0"/>
              </a:spcAft>
              <a:buNone/>
            </a:pPr>
            <a:r>
              <a:rPr lang="en" sz="1050">
                <a:highlight>
                  <a:srgbClr val="FFFFFF"/>
                </a:highlight>
              </a:rPr>
              <a:t>nationality_Germany : -190.868</a:t>
            </a:r>
            <a:endParaRPr sz="1050">
              <a:highlight>
                <a:srgbClr val="FFFFFF"/>
              </a:highlight>
            </a:endParaRPr>
          </a:p>
          <a:p>
            <a:pPr indent="0" lvl="0" marL="0" rtl="0" algn="l">
              <a:spcBef>
                <a:spcPts val="0"/>
              </a:spcBef>
              <a:spcAft>
                <a:spcPts val="0"/>
              </a:spcAft>
              <a:buNone/>
            </a:pPr>
            <a:r>
              <a:rPr lang="en" sz="1050">
                <a:highlight>
                  <a:srgbClr val="FFFFFF"/>
                </a:highlight>
              </a:rPr>
              <a:t>nationality_Other : -287.273</a:t>
            </a:r>
            <a:endParaRPr sz="1050">
              <a:highlight>
                <a:srgbClr val="FFFFFF"/>
              </a:highlight>
            </a:endParaRPr>
          </a:p>
          <a:p>
            <a:pPr indent="0" lvl="0" marL="0" rtl="0" algn="l">
              <a:spcBef>
                <a:spcPts val="0"/>
              </a:spcBef>
              <a:spcAft>
                <a:spcPts val="0"/>
              </a:spcAft>
              <a:buNone/>
            </a:pPr>
            <a:r>
              <a:rPr lang="en" sz="1050">
                <a:highlight>
                  <a:srgbClr val="FFFFFF"/>
                </a:highlight>
              </a:rPr>
              <a:t>nationality_Spain : -489.241</a:t>
            </a:r>
            <a:endParaRPr sz="1050">
              <a:highlight>
                <a:srgbClr val="FFFFFF"/>
              </a:highlight>
            </a:endParaRPr>
          </a:p>
          <a:p>
            <a:pPr indent="0" lvl="0" marL="0" rtl="0" algn="l">
              <a:spcBef>
                <a:spcPts val="0"/>
              </a:spcBef>
              <a:spcAft>
                <a:spcPts val="0"/>
              </a:spcAft>
              <a:buNone/>
            </a:pPr>
            <a:r>
              <a:rPr lang="en" sz="1050">
                <a:highlight>
                  <a:srgbClr val="FFFFFF"/>
                </a:highlight>
              </a:rPr>
              <a:t>better_position_Defense : -78.842</a:t>
            </a:r>
            <a:endParaRPr sz="1050">
              <a:highlight>
                <a:srgbClr val="FFFFFF"/>
              </a:highlight>
            </a:endParaRPr>
          </a:p>
          <a:p>
            <a:pPr indent="0" lvl="0" marL="0" rtl="0" algn="l">
              <a:spcBef>
                <a:spcPts val="0"/>
              </a:spcBef>
              <a:spcAft>
                <a:spcPts val="0"/>
              </a:spcAft>
              <a:buNone/>
            </a:pPr>
            <a:r>
              <a:rPr lang="en" sz="1050">
                <a:highlight>
                  <a:srgbClr val="FFFFFF"/>
                </a:highlight>
              </a:rPr>
              <a:t>better_position_Goalkeeper : 111.112</a:t>
            </a:r>
            <a:endParaRPr sz="1050">
              <a:highlight>
                <a:srgbClr val="FFFFFF"/>
              </a:highlight>
            </a:endParaRPr>
          </a:p>
          <a:p>
            <a:pPr indent="0" lvl="0" marL="0" rtl="0" algn="l">
              <a:spcBef>
                <a:spcPts val="0"/>
              </a:spcBef>
              <a:spcAft>
                <a:spcPts val="0"/>
              </a:spcAft>
              <a:buNone/>
            </a:pPr>
            <a:r>
              <a:rPr lang="en" sz="1050">
                <a:highlight>
                  <a:srgbClr val="FFFFFF"/>
                </a:highlight>
              </a:rPr>
              <a:t>better_position_Midfield : -26.354</a:t>
            </a:r>
            <a:endParaRPr sz="1050">
              <a:highlight>
                <a:srgbClr val="FFFFFF"/>
              </a:highlight>
            </a:endParaRPr>
          </a:p>
          <a:p>
            <a:pPr indent="0" lvl="0" marL="0" rtl="0" algn="l">
              <a:spcBef>
                <a:spcPts val="0"/>
              </a:spcBef>
              <a:spcAft>
                <a:spcPts val="0"/>
              </a:spcAft>
              <a:buNone/>
            </a:pPr>
            <a:r>
              <a:rPr lang="en" sz="1050">
                <a:highlight>
                  <a:srgbClr val="FFFFFF"/>
                </a:highlight>
              </a:rPr>
              <a:t>foot_Right : 7.606</a:t>
            </a:r>
            <a:endParaRPr sz="10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limitations </a:t>
            </a:r>
            <a:endParaRPr/>
          </a:p>
        </p:txBody>
      </p:sp>
      <p:sp>
        <p:nvSpPr>
          <p:cNvPr id="309" name="Google Shape;309;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Takeovers for future FIFA data analysis: </a:t>
            </a:r>
            <a:endParaRPr/>
          </a:p>
          <a:p>
            <a:pPr indent="-325755" lvl="0" marL="457200" rtl="0" algn="l">
              <a:spcBef>
                <a:spcPts val="1200"/>
              </a:spcBef>
              <a:spcAft>
                <a:spcPts val="0"/>
              </a:spcAft>
              <a:buSzPct val="100000"/>
              <a:buChar char="●"/>
            </a:pPr>
            <a:r>
              <a:rPr lang="en"/>
              <a:t>Highlight the top players for their outstanding performances over a discrete season.</a:t>
            </a:r>
            <a:endParaRPr/>
          </a:p>
          <a:p>
            <a:pPr indent="-325755" lvl="0" marL="457200" rtl="0" algn="l">
              <a:spcBef>
                <a:spcPts val="0"/>
              </a:spcBef>
              <a:spcAft>
                <a:spcPts val="0"/>
              </a:spcAft>
              <a:buSzPct val="100000"/>
              <a:buChar char="●"/>
            </a:pPr>
            <a:r>
              <a:rPr lang="en"/>
              <a:t>Build a top football team with conditions as such budget, location, etc.</a:t>
            </a:r>
            <a:endParaRPr/>
          </a:p>
          <a:p>
            <a:pPr indent="0" lvl="0" marL="0" rtl="0" algn="l">
              <a:spcBef>
                <a:spcPts val="1200"/>
              </a:spcBef>
              <a:spcAft>
                <a:spcPts val="0"/>
              </a:spcAft>
              <a:buNone/>
            </a:pPr>
            <a:r>
              <a:rPr lang="en"/>
              <a:t>Due to time boundaries, we did not enter into these two applications: </a:t>
            </a:r>
            <a:endParaRPr/>
          </a:p>
          <a:p>
            <a:pPr indent="-325755" lvl="0" marL="457200" rtl="0" algn="l">
              <a:spcBef>
                <a:spcPts val="1200"/>
              </a:spcBef>
              <a:spcAft>
                <a:spcPts val="0"/>
              </a:spcAft>
              <a:buSzPct val="100000"/>
              <a:buChar char="●"/>
            </a:pPr>
            <a:r>
              <a:rPr lang="en"/>
              <a:t>Decide when to transfer a player.</a:t>
            </a:r>
            <a:endParaRPr/>
          </a:p>
          <a:p>
            <a:pPr indent="-325755" lvl="0" marL="457200" rtl="0" algn="l">
              <a:spcBef>
                <a:spcPts val="0"/>
              </a:spcBef>
              <a:spcAft>
                <a:spcPts val="0"/>
              </a:spcAft>
              <a:buSzPct val="100000"/>
              <a:buChar char="●"/>
            </a:pPr>
            <a:r>
              <a:rPr lang="en"/>
              <a:t>Decide the best replacement for a transferred player.</a:t>
            </a:r>
            <a:endParaRPr/>
          </a:p>
          <a:p>
            <a:pPr indent="0" lvl="0" marL="0" rtl="0" algn="l">
              <a:spcBef>
                <a:spcPts val="1200"/>
              </a:spcBef>
              <a:spcAft>
                <a:spcPts val="0"/>
              </a:spcAft>
              <a:buNone/>
            </a:pPr>
            <a:r>
              <a:rPr lang="en"/>
              <a:t>Had to spend some time finding out the meaning of some abbreviations and finding that total stats were already a sum of variables like “attacking”, “skills”, and “power”, as well as finding out the meaningful variables to our model. </a:t>
            </a:r>
            <a:endParaRPr/>
          </a:p>
          <a:p>
            <a:pPr indent="0" lvl="0" marL="0" rtl="0" algn="l">
              <a:spcBef>
                <a:spcPts val="1200"/>
              </a:spcBef>
              <a:spcAft>
                <a:spcPts val="1200"/>
              </a:spcAft>
              <a:buNone/>
            </a:pPr>
            <a:r>
              <a:rPr lang="en"/>
              <a:t>Also, we encountered very high errors and model overfitting issues.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t>
            </a:r>
            <a:endParaRPr/>
          </a:p>
        </p:txBody>
      </p:sp>
      <p:sp>
        <p:nvSpPr>
          <p:cNvPr id="315" name="Google Shape;315;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Sample size: 17.125 observations </a:t>
            </a:r>
            <a:endParaRPr/>
          </a:p>
          <a:p>
            <a:pPr indent="0" lvl="0" marL="0" rtl="0" algn="l">
              <a:spcBef>
                <a:spcPts val="1200"/>
              </a:spcBef>
              <a:spcAft>
                <a:spcPts val="0"/>
              </a:spcAft>
              <a:buNone/>
            </a:pPr>
            <a:r>
              <a:rPr lang="en"/>
              <a:t>Source: Kaggle </a:t>
            </a:r>
            <a:endParaRPr/>
          </a:p>
          <a:p>
            <a:pPr indent="0" lvl="0" marL="0" rtl="0" algn="l">
              <a:spcBef>
                <a:spcPts val="1200"/>
              </a:spcBef>
              <a:spcAft>
                <a:spcPts val="0"/>
              </a:spcAft>
              <a:buNone/>
            </a:pPr>
            <a:r>
              <a:rPr lang="en"/>
              <a:t>Link to the data source: </a:t>
            </a:r>
            <a:endParaRPr/>
          </a:p>
          <a:p>
            <a:pPr indent="0" lvl="0" marL="0" rtl="0" algn="l">
              <a:spcBef>
                <a:spcPts val="1200"/>
              </a:spcBef>
              <a:spcAft>
                <a:spcPts val="0"/>
              </a:spcAft>
              <a:buNone/>
            </a:pPr>
            <a:r>
              <a:rPr lang="en" u="sng">
                <a:solidFill>
                  <a:schemeClr val="hlink"/>
                </a:solidFill>
                <a:hlinkClick r:id="rId3"/>
              </a:rPr>
              <a:t>https://www.kaggle.com/datasets/ekrembayar/fifa-21-complete-player-dataset?select=fifa21_male2.csv</a:t>
            </a:r>
            <a:r>
              <a:rPr lang="en"/>
              <a:t> </a:t>
            </a:r>
            <a:endParaRPr/>
          </a:p>
          <a:p>
            <a:pPr indent="0" lvl="0" marL="0" rtl="0" algn="l">
              <a:spcBef>
                <a:spcPts val="1200"/>
              </a:spcBef>
              <a:spcAft>
                <a:spcPts val="0"/>
              </a:spcAft>
              <a:buNone/>
            </a:pPr>
            <a:r>
              <a:rPr lang="en"/>
              <a:t>Link to the github repository </a:t>
            </a:r>
            <a:endParaRPr/>
          </a:p>
          <a:p>
            <a:pPr indent="0" lvl="0" marL="0" rtl="0" algn="l">
              <a:spcBef>
                <a:spcPts val="1200"/>
              </a:spcBef>
              <a:spcAft>
                <a:spcPts val="0"/>
              </a:spcAft>
              <a:buNone/>
            </a:pPr>
            <a:r>
              <a:rPr lang="en" u="sng">
                <a:solidFill>
                  <a:schemeClr val="hlink"/>
                </a:solidFill>
                <a:hlinkClick r:id="rId4"/>
              </a:rPr>
              <a:t>https://github.com/Yinguin/data_mid_bootcamp_project_FIFA_MoneyBall/blob/master/FIFA.ipynb</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Executive summary </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a:t>
            </a:r>
            <a:r>
              <a:rPr lang="en" u="sng"/>
              <a:t>players with higher value are not necessarily the ones with higher wages </a:t>
            </a:r>
            <a:r>
              <a:rPr lang="en"/>
              <a:t>(that cost more money to the club).</a:t>
            </a:r>
            <a:endParaRPr/>
          </a:p>
          <a:p>
            <a:pPr indent="-342900" lvl="0" marL="457200" rtl="0" algn="l">
              <a:spcBef>
                <a:spcPts val="0"/>
              </a:spcBef>
              <a:spcAft>
                <a:spcPts val="0"/>
              </a:spcAft>
              <a:buSzPts val="1800"/>
              <a:buChar char="●"/>
            </a:pPr>
            <a:r>
              <a:rPr lang="en"/>
              <a:t>If we keep the “</a:t>
            </a:r>
            <a:r>
              <a:rPr lang="en" u="sng"/>
              <a:t>release clause</a:t>
            </a:r>
            <a:r>
              <a:rPr lang="en"/>
              <a:t>” and the outliers, we have a higher r2 coefficient, compared where we get rid of the “release clause” and remove the outliers.  </a:t>
            </a:r>
            <a:endParaRPr/>
          </a:p>
          <a:p>
            <a:pPr indent="-342900" lvl="0" marL="457200" rtl="0" algn="l">
              <a:spcBef>
                <a:spcPts val="0"/>
              </a:spcBef>
              <a:spcAft>
                <a:spcPts val="0"/>
              </a:spcAft>
              <a:buSzPts val="1800"/>
              <a:buChar char="●"/>
            </a:pPr>
            <a:r>
              <a:rPr lang="en" u="sng"/>
              <a:t>Overall scores</a:t>
            </a:r>
            <a:r>
              <a:rPr lang="en"/>
              <a:t> and </a:t>
            </a:r>
            <a:r>
              <a:rPr lang="en" u="sng"/>
              <a:t>potential scores</a:t>
            </a:r>
            <a:r>
              <a:rPr lang="en"/>
              <a:t> resemble more a “normal distribution”, whereas “wage” behaves more like a left-skewed and “total stats” like a right-skewed distribution </a:t>
            </a:r>
            <a:endParaRPr/>
          </a:p>
          <a:p>
            <a:pPr indent="-342900" lvl="0" marL="457200" rtl="0" algn="l">
              <a:spcBef>
                <a:spcPts val="0"/>
              </a:spcBef>
              <a:spcAft>
                <a:spcPts val="0"/>
              </a:spcAft>
              <a:buSzPts val="1800"/>
              <a:buChar char="●"/>
            </a:pPr>
            <a:r>
              <a:rPr lang="en"/>
              <a:t>From the </a:t>
            </a:r>
            <a:r>
              <a:rPr lang="en" u="sng"/>
              <a:t>multicollinearity graph</a:t>
            </a:r>
            <a:r>
              <a:rPr lang="en"/>
              <a:t>, we find that market value of the player is  highly correlated to wage (0.82) and release clause (0.98).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Problem definition </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this dataset, we have focused on providing the answer to these two questions: </a:t>
            </a:r>
            <a:endParaRPr/>
          </a:p>
          <a:p>
            <a:pPr indent="-330200" lvl="0" marL="609600" rtl="0" algn="l">
              <a:lnSpc>
                <a:spcPct val="140000"/>
              </a:lnSpc>
              <a:spcBef>
                <a:spcPts val="120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Rank players by market value and compare with wages.</a:t>
            </a:r>
            <a:endParaRPr sz="1600">
              <a:solidFill>
                <a:srgbClr val="000000"/>
              </a:solidFill>
              <a:highlight>
                <a:srgbClr val="FFFFFF"/>
              </a:highlight>
              <a:latin typeface="Arial"/>
              <a:ea typeface="Arial"/>
              <a:cs typeface="Arial"/>
              <a:sym typeface="Arial"/>
            </a:endParaRPr>
          </a:p>
          <a:p>
            <a:pPr indent="-330200" lvl="0" marL="609600" rtl="0" algn="l">
              <a:lnSpc>
                <a:spcPct val="140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Predict the market value using linear regression.</a:t>
            </a:r>
            <a:endParaRPr sz="1600">
              <a:solidFill>
                <a:srgbClr val="000000"/>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Data reading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get a total of 107 columns and we spent some time doing research on the abbreviations</a:t>
            </a:r>
            <a:r>
              <a:rPr lang="en"/>
              <a:t>: </a:t>
            </a:r>
            <a:endParaRPr/>
          </a:p>
          <a:p>
            <a:pPr indent="-317500" lvl="1" marL="914400" rtl="0" algn="l">
              <a:spcBef>
                <a:spcPts val="0"/>
              </a:spcBef>
              <a:spcAft>
                <a:spcPts val="0"/>
              </a:spcAft>
              <a:buSzPts val="1400"/>
              <a:buChar char="○"/>
            </a:pPr>
            <a:r>
              <a:rPr lang="en"/>
              <a:t>OVA = overall scores</a:t>
            </a:r>
            <a:endParaRPr/>
          </a:p>
          <a:p>
            <a:pPr indent="-317500" lvl="1" marL="914400" rtl="0" algn="l">
              <a:spcBef>
                <a:spcPts val="0"/>
              </a:spcBef>
              <a:spcAft>
                <a:spcPts val="0"/>
              </a:spcAft>
              <a:buSzPts val="1400"/>
              <a:buChar char="○"/>
            </a:pPr>
            <a:r>
              <a:rPr lang="en"/>
              <a:t>BOV = best overall</a:t>
            </a:r>
            <a:endParaRPr/>
          </a:p>
          <a:p>
            <a:pPr indent="-317500" lvl="1" marL="914400" rtl="0" algn="l">
              <a:spcBef>
                <a:spcPts val="0"/>
              </a:spcBef>
              <a:spcAft>
                <a:spcPts val="0"/>
              </a:spcAft>
              <a:buSzPts val="1400"/>
              <a:buChar char="○"/>
            </a:pPr>
            <a:r>
              <a:rPr lang="en"/>
              <a:t>POT = potential scores</a:t>
            </a:r>
            <a:endParaRPr/>
          </a:p>
          <a:p>
            <a:pPr indent="-317500" lvl="1" marL="914400" rtl="0" algn="l">
              <a:spcBef>
                <a:spcPts val="0"/>
              </a:spcBef>
              <a:spcAft>
                <a:spcPts val="0"/>
              </a:spcAft>
              <a:buSzPts val="1400"/>
              <a:buChar char="○"/>
            </a:pPr>
            <a:r>
              <a:rPr lang="en"/>
              <a:t>GK = goalkeeping</a:t>
            </a:r>
            <a:endParaRPr/>
          </a:p>
          <a:p>
            <a:pPr indent="-317500" lvl="1" marL="914400" rtl="0" algn="l">
              <a:spcBef>
                <a:spcPts val="0"/>
              </a:spcBef>
              <a:spcAft>
                <a:spcPts val="0"/>
              </a:spcAft>
              <a:buSzPts val="1400"/>
              <a:buChar char="○"/>
            </a:pPr>
            <a:r>
              <a:rPr lang="en"/>
              <a:t>W/F = weak foot</a:t>
            </a:r>
            <a:endParaRPr/>
          </a:p>
          <a:p>
            <a:pPr indent="-317500" lvl="1" marL="914400" rtl="0" algn="l">
              <a:spcBef>
                <a:spcPts val="0"/>
              </a:spcBef>
              <a:spcAft>
                <a:spcPts val="0"/>
              </a:spcAft>
              <a:buSzPts val="1400"/>
              <a:buChar char="○"/>
            </a:pPr>
            <a:r>
              <a:rPr lang="en"/>
              <a:t>SM = skilled moves</a:t>
            </a:r>
            <a:endParaRPr/>
          </a:p>
          <a:p>
            <a:pPr indent="-317500" lvl="1" marL="914400" rtl="0" algn="l">
              <a:spcBef>
                <a:spcPts val="0"/>
              </a:spcBef>
              <a:spcAft>
                <a:spcPts val="0"/>
              </a:spcAft>
              <a:buSzPts val="1400"/>
              <a:buChar char="○"/>
            </a:pPr>
            <a:r>
              <a:rPr lang="en"/>
              <a:t>IR = international reputation</a:t>
            </a:r>
            <a:endParaRPr/>
          </a:p>
          <a:p>
            <a:pPr indent="-317500" lvl="1" marL="914400" rtl="0" algn="l">
              <a:spcBef>
                <a:spcPts val="0"/>
              </a:spcBef>
              <a:spcAft>
                <a:spcPts val="0"/>
              </a:spcAft>
              <a:buSzPts val="1400"/>
              <a:buChar char="○"/>
            </a:pPr>
            <a:r>
              <a:rPr lang="en"/>
              <a:t>CF = center forward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"attacking" = sum ("crossing","finishing","heading_accuracy","short_passing","volleys")</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"skill" = sum ("dribbling","curve","fk_accuracy","long_passing","ball_control")</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"movement" = sum ("acceleration","sprint_speed","agility","reactions","balance")</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"power" = sum ("shot_power","jumping","stamina","strength","long_shots")</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"mentality" = sum ("aggression","interceptions","positioning","vision","penalties","composure")</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"defending" = sum ("marking","standing_tackle","sliding_tackle")</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"goalkeeping" = sum ("gk_diving","gk_handling","gk_kicking","gk_positioning","gk_reflexes")</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"total_stats" = sum ("attacking","skill","movement","power","mentality","defending","goalkeeping")</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050">
                <a:solidFill>
                  <a:srgbClr val="000000"/>
                </a:solidFill>
                <a:highlight>
                  <a:srgbClr val="FFFFFF"/>
                </a:highlight>
                <a:latin typeface="Arial"/>
                <a:ea typeface="Arial"/>
                <a:cs typeface="Arial"/>
                <a:sym typeface="Arial"/>
              </a:rPr>
              <a:t>"base_stats" = sum ("pac","sho","pas","dri","def","phy")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a:t>drop_columns = ["position","player_photo","club_logo","flag_photo","team_&amp;_contract","joined","contract",</a:t>
            </a:r>
            <a:endParaRPr/>
          </a:p>
          <a:p>
            <a:pPr indent="0" lvl="0" marL="0" rtl="0" algn="l">
              <a:spcBef>
                <a:spcPts val="1200"/>
              </a:spcBef>
              <a:spcAft>
                <a:spcPts val="0"/>
              </a:spcAft>
              <a:buNone/>
            </a:pPr>
            <a:r>
              <a:rPr lang="en"/>
              <a:t>                "crossing","finishing","heading_accuracy","short_passing","volleys",</a:t>
            </a:r>
            <a:endParaRPr/>
          </a:p>
          <a:p>
            <a:pPr indent="0" lvl="0" marL="0" rtl="0" algn="l">
              <a:spcBef>
                <a:spcPts val="1200"/>
              </a:spcBef>
              <a:spcAft>
                <a:spcPts val="0"/>
              </a:spcAft>
              <a:buNone/>
            </a:pPr>
            <a:r>
              <a:rPr lang="en"/>
              <a:t>                "dribbling","curve","fk_accuracy","long_passing","ball_control",</a:t>
            </a:r>
            <a:endParaRPr/>
          </a:p>
          <a:p>
            <a:pPr indent="0" lvl="0" marL="0" rtl="0" algn="l">
              <a:spcBef>
                <a:spcPts val="1200"/>
              </a:spcBef>
              <a:spcAft>
                <a:spcPts val="0"/>
              </a:spcAft>
              <a:buNone/>
            </a:pPr>
            <a:r>
              <a:rPr lang="en"/>
              <a:t>                "acceleration","sprint_speed","agility","reactions","balance",</a:t>
            </a:r>
            <a:endParaRPr/>
          </a:p>
          <a:p>
            <a:pPr indent="0" lvl="0" marL="0" rtl="0" algn="l">
              <a:spcBef>
                <a:spcPts val="1200"/>
              </a:spcBef>
              <a:spcAft>
                <a:spcPts val="0"/>
              </a:spcAft>
              <a:buNone/>
            </a:pPr>
            <a:r>
              <a:rPr lang="en"/>
              <a:t>                "shot_power","jumping","stamina","strength","long_shots",</a:t>
            </a:r>
            <a:endParaRPr/>
          </a:p>
          <a:p>
            <a:pPr indent="0" lvl="0" marL="0" rtl="0" algn="l">
              <a:spcBef>
                <a:spcPts val="1200"/>
              </a:spcBef>
              <a:spcAft>
                <a:spcPts val="0"/>
              </a:spcAft>
              <a:buNone/>
            </a:pPr>
            <a:r>
              <a:rPr lang="en"/>
              <a:t>                "aggression","interceptions","positioning","vision","penalties","composure",</a:t>
            </a:r>
            <a:endParaRPr/>
          </a:p>
          <a:p>
            <a:pPr indent="0" lvl="0" marL="0" rtl="0" algn="l">
              <a:spcBef>
                <a:spcPts val="1200"/>
              </a:spcBef>
              <a:spcAft>
                <a:spcPts val="0"/>
              </a:spcAft>
              <a:buNone/>
            </a:pPr>
            <a:r>
              <a:rPr lang="en"/>
              <a:t>                "marking","standing_tackle","sliding_tackle",</a:t>
            </a:r>
            <a:endParaRPr/>
          </a:p>
          <a:p>
            <a:pPr indent="0" lvl="0" marL="0" rtl="0" algn="l">
              <a:spcBef>
                <a:spcPts val="1200"/>
              </a:spcBef>
              <a:spcAft>
                <a:spcPts val="0"/>
              </a:spcAft>
              <a:buNone/>
            </a:pPr>
            <a:r>
              <a:rPr lang="en"/>
              <a:t>                "gk_diving","gk_handling","gk_kicking","gk_positioning","gk_reflexes",</a:t>
            </a:r>
            <a:endParaRPr/>
          </a:p>
          <a:p>
            <a:pPr indent="0" lvl="0" marL="0" rtl="0" algn="l">
              <a:spcBef>
                <a:spcPts val="1200"/>
              </a:spcBef>
              <a:spcAft>
                <a:spcPts val="0"/>
              </a:spcAft>
              <a:buNone/>
            </a:pPr>
            <a:r>
              <a:rPr lang="en"/>
              <a:t>                "base_stats","w/f","sm","pac","sho","pas","dri","def","phy","hits",</a:t>
            </a:r>
            <a:endParaRPr/>
          </a:p>
          <a:p>
            <a:pPr indent="0" lvl="0" marL="0" rtl="0" algn="l">
              <a:spcBef>
                <a:spcPts val="1200"/>
              </a:spcBef>
              <a:spcAft>
                <a:spcPts val="0"/>
              </a:spcAft>
              <a:buNone/>
            </a:pPr>
            <a:r>
              <a:rPr lang="en"/>
              <a:t>                "ls","st","rs","lw","lf","cf","rf","rw","lam","cam","ram","lm","lcm",</a:t>
            </a:r>
            <a:endParaRPr/>
          </a:p>
          <a:p>
            <a:pPr indent="0" lvl="0" marL="0" rtl="0" algn="l">
              <a:spcBef>
                <a:spcPts val="1200"/>
              </a:spcBef>
              <a:spcAft>
                <a:spcPts val="0"/>
              </a:spcAft>
              <a:buNone/>
            </a:pPr>
            <a:r>
              <a:rPr lang="en"/>
              <a:t>                "</a:t>
            </a:r>
            <a:r>
              <a:rPr lang="en"/>
              <a:t>c</a:t>
            </a:r>
            <a:r>
              <a:rPr lang="en"/>
              <a:t>m","rcm","rm","lwb","ldm","cdm","rdm","rwb","lb","lcb","cb","rcb","rb","gk","gender"]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NaN values:</a:t>
            </a:r>
            <a:endParaRPr b="1"/>
          </a:p>
          <a:p>
            <a:pPr indent="0" lvl="0" marL="0" rtl="0" algn="l">
              <a:spcBef>
                <a:spcPts val="1200"/>
              </a:spcBef>
              <a:spcAft>
                <a:spcPts val="0"/>
              </a:spcAft>
              <a:buNone/>
            </a:pPr>
            <a:r>
              <a:rPr lang="en"/>
              <a:t>club                           		23 </a:t>
            </a:r>
            <a:r>
              <a:rPr lang="en"/>
              <a:t> —&gt; fill with “unknown”</a:t>
            </a:r>
            <a:endParaRPr/>
          </a:p>
          <a:p>
            <a:pPr indent="0" lvl="0" marL="0" rtl="0" algn="l">
              <a:spcBef>
                <a:spcPts val="1200"/>
              </a:spcBef>
              <a:spcAft>
                <a:spcPts val="0"/>
              </a:spcAft>
              <a:buNone/>
            </a:pPr>
            <a:r>
              <a:rPr lang="en"/>
              <a:t>loan_date_end               16215 </a:t>
            </a:r>
            <a:r>
              <a:rPr lang="en"/>
              <a:t> —&gt; drop column</a:t>
            </a:r>
            <a:endParaRPr/>
          </a:p>
          <a:p>
            <a:pPr indent="0" lvl="0" marL="0" rtl="0" algn="l">
              <a:spcBef>
                <a:spcPts val="1200"/>
              </a:spcBef>
              <a:spcAft>
                <a:spcPts val="0"/>
              </a:spcAft>
              <a:buNone/>
            </a:pPr>
            <a:r>
              <a:rPr lang="en"/>
              <a:t>attacking_work_rate            89  —&gt; drop rows</a:t>
            </a:r>
            <a:endParaRPr/>
          </a:p>
          <a:p>
            <a:pPr indent="0" lvl="0" marL="0" rtl="0" algn="l">
              <a:spcBef>
                <a:spcPts val="1200"/>
              </a:spcBef>
              <a:spcAft>
                <a:spcPts val="0"/>
              </a:spcAft>
              <a:buNone/>
            </a:pPr>
            <a:r>
              <a:rPr lang="en"/>
              <a:t>defensive_work_rate            89 </a:t>
            </a:r>
            <a:r>
              <a:rPr lang="en"/>
              <a:t>—&gt; drop rows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