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8"/>
  </p:notesMasterIdLst>
  <p:sldIdLst>
    <p:sldId id="256" r:id="rId2"/>
    <p:sldId id="258" r:id="rId3"/>
    <p:sldId id="259" r:id="rId4"/>
    <p:sldId id="260" r:id="rId5"/>
    <p:sldId id="261" r:id="rId6"/>
    <p:sldId id="262" r:id="rId7"/>
    <p:sldId id="263" r:id="rId8"/>
    <p:sldId id="264" r:id="rId9"/>
    <p:sldId id="265" r:id="rId10"/>
    <p:sldId id="292" r:id="rId11"/>
    <p:sldId id="293" r:id="rId12"/>
    <p:sldId id="294" r:id="rId13"/>
    <p:sldId id="295" r:id="rId14"/>
    <p:sldId id="297" r:id="rId15"/>
    <p:sldId id="298" r:id="rId16"/>
    <p:sldId id="315" r:id="rId17"/>
    <p:sldId id="299" r:id="rId18"/>
    <p:sldId id="300" r:id="rId19"/>
    <p:sldId id="301" r:id="rId20"/>
    <p:sldId id="302" r:id="rId21"/>
    <p:sldId id="303" r:id="rId22"/>
    <p:sldId id="296" r:id="rId23"/>
    <p:sldId id="288" r:id="rId24"/>
    <p:sldId id="304" r:id="rId25"/>
    <p:sldId id="289" r:id="rId26"/>
    <p:sldId id="305" r:id="rId27"/>
    <p:sldId id="306" r:id="rId28"/>
    <p:sldId id="266" r:id="rId29"/>
    <p:sldId id="307" r:id="rId30"/>
    <p:sldId id="308" r:id="rId31"/>
    <p:sldId id="309" r:id="rId32"/>
    <p:sldId id="310" r:id="rId33"/>
    <p:sldId id="311" r:id="rId34"/>
    <p:sldId id="312" r:id="rId35"/>
    <p:sldId id="313" r:id="rId36"/>
    <p:sldId id="316"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ascadia Mono SemiBold" panose="020B0609020000020004" pitchFamily="49" charset="0"/>
      <p:bold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75BBE1-9140-4E51-8BC4-0015B67BEF9D}">
  <a:tblStyle styleId="{8B75BBE1-9140-4E51-8BC4-0015B67BEF9D}"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75820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91" name="Google Shape;91;p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77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A8B57-733F-4C64-A373-7C79556505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DFEBAC9-0EE2-4A59-B3F5-6F7B9A61FDB4}"/>
              </a:ext>
            </a:extLst>
          </p:cNvPr>
          <p:cNvSpPr>
            <a:spLocks noGrp="1"/>
          </p:cNvSpPr>
          <p:nvPr>
            <p:ph type="dt" sz="half" idx="10"/>
          </p:nvPr>
        </p:nvSpPr>
        <p:spPr/>
        <p:txBody>
          <a:bodyPr/>
          <a:lstStyle/>
          <a:p>
            <a:fld id="{11EC1EFA-BCA8-4F8D-8B62-A2B7DE19145B}" type="datetimeFigureOut">
              <a:rPr lang="es-CO" smtClean="0"/>
              <a:t>10/02/2021</a:t>
            </a:fld>
            <a:endParaRPr lang="es-CO" dirty="0"/>
          </a:p>
        </p:txBody>
      </p:sp>
      <p:sp>
        <p:nvSpPr>
          <p:cNvPr id="4" name="Marcador de pie de página 3">
            <a:extLst>
              <a:ext uri="{FF2B5EF4-FFF2-40B4-BE49-F238E27FC236}">
                <a16:creationId xmlns:a16="http://schemas.microsoft.com/office/drawing/2014/main" id="{7551AB3F-C1CB-4861-B0D2-D96E0E33CFCF}"/>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459D5302-A2DC-43A9-AB64-B2855141F0D2}"/>
              </a:ext>
            </a:extLst>
          </p:cNvPr>
          <p:cNvSpPr>
            <a:spLocks noGrp="1"/>
          </p:cNvSpPr>
          <p:nvPr>
            <p:ph type="sldNum" sz="quarter" idx="12"/>
          </p:nvPr>
        </p:nvSpPr>
        <p:spPr/>
        <p:txBody>
          <a:bodyPr/>
          <a:lstStyle/>
          <a:p>
            <a:fld id="{78FE6869-4151-44B9-8B0E-23AA048445A7}" type="slidenum">
              <a:rPr lang="es-CO" smtClean="0"/>
              <a:t>‹Nº›</a:t>
            </a:fld>
            <a:endParaRPr lang="es-CO" dirty="0"/>
          </a:p>
        </p:txBody>
      </p:sp>
    </p:spTree>
    <p:extLst>
      <p:ext uri="{BB962C8B-B14F-4D97-AF65-F5344CB8AC3E}">
        <p14:creationId xmlns:p14="http://schemas.microsoft.com/office/powerpoint/2010/main" val="48336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1" name="Google Shape;5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2" name="Google Shape;5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3"/>
        <p:cNvGrpSpPr/>
        <p:nvPr/>
      </p:nvGrpSpPr>
      <p:grpSpPr>
        <a:xfrm>
          <a:off x="0" y="0"/>
          <a:ext cx="0" cy="0"/>
          <a:chOff x="0" y="0"/>
          <a:chExt cx="0" cy="0"/>
        </a:xfrm>
      </p:grpSpPr>
      <p:sp>
        <p:nvSpPr>
          <p:cNvPr id="54" name="Google Shape;5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5" name="Google Shape;5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6" name="Google Shape;5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2" name="Google Shape;6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3" name="Google Shape;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7" name="Google Shape;67;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9" name="Google Shape;6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0" name="Google Shape;7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Google Shape;73;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5" name="Google Shape;7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6" name="Google Shape;7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1" name="Google Shape;8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2" name="Google Shape;8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type="tx">
  <p:cSld name="TITLE_AND_BODY">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7" name="Google Shape;8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8" name="Google Shape;8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p:nvPr/>
        </p:nvSpPr>
        <p:spPr>
          <a:xfrm>
            <a:off x="3402048" y="751005"/>
            <a:ext cx="5761037"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s-CO" sz="1800" b="1" i="1" dirty="0">
              <a:solidFill>
                <a:schemeClr val="dk1"/>
              </a:solidFill>
            </a:endParaRPr>
          </a:p>
          <a:p>
            <a:pPr lvl="1"/>
            <a:r>
              <a:rPr lang="es-ES_tradnl" sz="4000" dirty="0">
                <a:latin typeface="Cascadia Mono SemiBold" panose="020B0609020000020004" pitchFamily="49" charset="0"/>
                <a:cs typeface="Cascadia Mono SemiBold" panose="020B0609020000020004" pitchFamily="49" charset="0"/>
              </a:rPr>
              <a:t>Infraestructura Tecnológica para el servicio web</a:t>
            </a:r>
            <a:endParaRPr lang="es-CO" sz="4000" dirty="0">
              <a:latin typeface="Cascadia Mono SemiBold" panose="020B0609020000020004" pitchFamily="49" charset="0"/>
              <a:cs typeface="Cascadia Mono SemiBold" panose="020B0609020000020004" pitchFamily="49" charset="0"/>
            </a:endParaRPr>
          </a:p>
          <a:p>
            <a:pPr lvl="1"/>
            <a:r>
              <a:rPr lang="es-ES_tradnl" sz="4000" dirty="0">
                <a:latin typeface="Cascadia Mono SemiBold" panose="020B0609020000020004" pitchFamily="49" charset="0"/>
                <a:cs typeface="Cascadia Mono SemiBold" panose="020B0609020000020004" pitchFamily="49" charset="0"/>
              </a:rPr>
              <a:t>Lenguaje HTML</a:t>
            </a:r>
            <a:endParaRPr lang="es-CO" sz="4000" dirty="0">
              <a:latin typeface="Cascadia Mono SemiBold" panose="020B0609020000020004" pitchFamily="49" charset="0"/>
              <a:cs typeface="Cascadia Mono SemiBold" panose="020B0609020000020004" pitchFamily="49" charset="0"/>
            </a:endParaRPr>
          </a:p>
          <a:p>
            <a:pPr marL="0" marR="0" lvl="0" indent="0" algn="ctr" rtl="0">
              <a:spcBef>
                <a:spcPts val="0"/>
              </a:spcBef>
              <a:spcAft>
                <a:spcPts val="0"/>
              </a:spcAft>
              <a:buNone/>
            </a:pPr>
            <a:endParaRPr sz="1800" b="1" i="1" u="none" strike="noStrike" cap="none" dirty="0">
              <a:solidFill>
                <a:schemeClr val="dk1"/>
              </a:solidFill>
              <a:latin typeface="Arial"/>
              <a:ea typeface="Arial"/>
              <a:cs typeface="Arial"/>
              <a:sym typeface="Arial"/>
            </a:endParaRPr>
          </a:p>
        </p:txBody>
      </p:sp>
      <p:pic>
        <p:nvPicPr>
          <p:cNvPr id="1026" name="Picture 2" descr="Resultado de imagen para programming web">
            <a:extLst>
              <a:ext uri="{FF2B5EF4-FFF2-40B4-BE49-F238E27FC236}">
                <a16:creationId xmlns:a16="http://schemas.microsoft.com/office/drawing/2014/main" id="{346A8018-4C7E-4FD5-AFC2-E8722BC3B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50" y="4346657"/>
            <a:ext cx="1942276" cy="16703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html">
            <a:extLst>
              <a:ext uri="{FF2B5EF4-FFF2-40B4-BE49-F238E27FC236}">
                <a16:creationId xmlns:a16="http://schemas.microsoft.com/office/drawing/2014/main" id="{C8655138-D9CD-4B45-8EC9-B1905E3DE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979" y="4346656"/>
            <a:ext cx="3779021" cy="2126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86186E8-7CEA-4DD3-90B7-58DBFF5CF1B9}"/>
              </a:ext>
            </a:extLst>
          </p:cNvPr>
          <p:cNvSpPr>
            <a:spLocks noGrp="1" noChangeArrowheads="1"/>
          </p:cNvSpPr>
          <p:nvPr>
            <p:ph type="title"/>
          </p:nvPr>
        </p:nvSpPr>
        <p:spPr>
          <a:noFill/>
          <a:ln/>
        </p:spPr>
        <p:txBody>
          <a:bodyPr/>
          <a:lstStyle/>
          <a:p>
            <a:r>
              <a:rPr lang="es-ES_tradnl" altLang="es-CO">
                <a:latin typeface="Verdana" panose="020B0604030504040204" pitchFamily="34" charset="0"/>
              </a:rPr>
              <a:t>HTML: qué es?</a:t>
            </a:r>
          </a:p>
        </p:txBody>
      </p:sp>
      <p:sp>
        <p:nvSpPr>
          <p:cNvPr id="6147" name="Rectangle 3">
            <a:extLst>
              <a:ext uri="{FF2B5EF4-FFF2-40B4-BE49-F238E27FC236}">
                <a16:creationId xmlns:a16="http://schemas.microsoft.com/office/drawing/2014/main" id="{0867C916-269B-4AD4-AF77-8AD192C9A62F}"/>
              </a:ext>
            </a:extLst>
          </p:cNvPr>
          <p:cNvSpPr>
            <a:spLocks noChangeArrowheads="1"/>
          </p:cNvSpPr>
          <p:nvPr/>
        </p:nvSpPr>
        <p:spPr bwMode="auto">
          <a:xfrm>
            <a:off x="2209800" y="17526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75000"/>
              <a:buFontTx/>
              <a:buChar char="•"/>
            </a:pPr>
            <a:r>
              <a:rPr lang="es-ES_tradnl" altLang="es-CO" sz="3200" b="1">
                <a:latin typeface="Verdana" panose="020B0604030504040204" pitchFamily="34" charset="0"/>
              </a:rPr>
              <a:t>Lenguaje</a:t>
            </a:r>
            <a:r>
              <a:rPr lang="es-ES_tradnl" altLang="es-CO" sz="3200">
                <a:latin typeface="Verdana" panose="020B0604030504040204" pitchFamily="34" charset="0"/>
              </a:rPr>
              <a:t> que da formato</a:t>
            </a:r>
          </a:p>
          <a:p>
            <a:pPr>
              <a:spcBef>
                <a:spcPct val="20000"/>
              </a:spcBef>
              <a:buClr>
                <a:schemeClr val="tx1"/>
              </a:buClr>
              <a:buSzPct val="75000"/>
              <a:buFontTx/>
              <a:buChar char="•"/>
            </a:pPr>
            <a:r>
              <a:rPr lang="es-ES_tradnl" altLang="es-CO" sz="3200">
                <a:latin typeface="Verdana" panose="020B0604030504040204" pitchFamily="34" charset="0"/>
              </a:rPr>
              <a:t>Define la </a:t>
            </a:r>
            <a:r>
              <a:rPr lang="es-ES_tradnl" altLang="es-CO" sz="3200" b="1">
                <a:latin typeface="Verdana" panose="020B0604030504040204" pitchFamily="34" charset="0"/>
              </a:rPr>
              <a:t>sintáxis</a:t>
            </a:r>
            <a:r>
              <a:rPr lang="es-ES_tradnl" altLang="es-CO" sz="3200">
                <a:latin typeface="Verdana" panose="020B0604030504040204" pitchFamily="34" charset="0"/>
              </a:rPr>
              <a:t> y </a:t>
            </a:r>
            <a:r>
              <a:rPr lang="es-ES_tradnl" altLang="es-CO" sz="3200" b="1">
                <a:latin typeface="Verdana" panose="020B0604030504040204" pitchFamily="34" charset="0"/>
              </a:rPr>
              <a:t>ubicación</a:t>
            </a:r>
            <a:r>
              <a:rPr lang="es-ES_tradnl" altLang="es-CO" sz="3200">
                <a:latin typeface="Verdana" panose="020B0604030504040204" pitchFamily="34" charset="0"/>
              </a:rPr>
              <a:t> de imágenes, instrucciones y objetos al navegador</a:t>
            </a:r>
          </a:p>
          <a:p>
            <a:pPr>
              <a:spcBef>
                <a:spcPct val="20000"/>
              </a:spcBef>
              <a:buClr>
                <a:schemeClr val="tx1"/>
              </a:buClr>
              <a:buSzPct val="75000"/>
              <a:buFontTx/>
              <a:buChar char="•"/>
            </a:pPr>
            <a:r>
              <a:rPr lang="es-ES_tradnl" altLang="es-CO" sz="3200">
                <a:latin typeface="Verdana" panose="020B0604030504040204" pitchFamily="34" charset="0"/>
              </a:rPr>
              <a:t>Posibilidad de </a:t>
            </a:r>
            <a:r>
              <a:rPr lang="es-ES_tradnl" altLang="es-CO" sz="3200" b="1">
                <a:latin typeface="Verdana" panose="020B0604030504040204" pitchFamily="34" charset="0"/>
              </a:rPr>
              <a:t>conectar</a:t>
            </a:r>
            <a:r>
              <a:rPr lang="es-ES_tradnl" altLang="es-CO" sz="3200">
                <a:latin typeface="Verdana" panose="020B0604030504040204" pitchFamily="34" charset="0"/>
              </a:rPr>
              <a:t> un documento con otros, o con otros recursos en Internet a través de hipertexto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8D7E9F7-3800-4ECC-887C-1534E8DDDBAD}"/>
              </a:ext>
            </a:extLst>
          </p:cNvPr>
          <p:cNvSpPr>
            <a:spLocks noGrp="1" noChangeArrowheads="1"/>
          </p:cNvSpPr>
          <p:nvPr>
            <p:ph type="title"/>
          </p:nvPr>
        </p:nvSpPr>
        <p:spPr>
          <a:noFill/>
          <a:ln/>
        </p:spPr>
        <p:txBody>
          <a:bodyPr/>
          <a:lstStyle/>
          <a:p>
            <a:r>
              <a:rPr lang="es-ES_tradnl" altLang="es-CO">
                <a:latin typeface="Verdana" panose="020B0604030504040204" pitchFamily="34" charset="0"/>
              </a:rPr>
              <a:t>HTML: qué no es?</a:t>
            </a:r>
          </a:p>
        </p:txBody>
      </p:sp>
      <p:sp>
        <p:nvSpPr>
          <p:cNvPr id="7171" name="Rectangle 3">
            <a:extLst>
              <a:ext uri="{FF2B5EF4-FFF2-40B4-BE49-F238E27FC236}">
                <a16:creationId xmlns:a16="http://schemas.microsoft.com/office/drawing/2014/main" id="{9E40BA17-A77B-4461-9DCA-EE61901DE19B}"/>
              </a:ext>
            </a:extLst>
          </p:cNvPr>
          <p:cNvSpPr>
            <a:spLocks noGrp="1" noChangeArrowheads="1"/>
          </p:cNvSpPr>
          <p:nvPr>
            <p:ph type="body" idx="1"/>
          </p:nvPr>
        </p:nvSpPr>
        <p:spPr>
          <a:noFill/>
          <a:ln/>
        </p:spPr>
        <p:txBody>
          <a:bodyPr/>
          <a:lstStyle/>
          <a:p>
            <a:r>
              <a:rPr lang="es-ES_tradnl" altLang="es-CO">
                <a:latin typeface="Verdana" panose="020B0604030504040204" pitchFamily="34" charset="0"/>
              </a:rPr>
              <a:t>No es un procesador de palabra</a:t>
            </a:r>
          </a:p>
          <a:p>
            <a:r>
              <a:rPr lang="es-ES_tradnl" altLang="es-CO">
                <a:latin typeface="Verdana" panose="020B0604030504040204" pitchFamily="34" charset="0"/>
              </a:rPr>
              <a:t>No es una herramienta de escritorio para diagramación</a:t>
            </a:r>
          </a:p>
          <a:p>
            <a:r>
              <a:rPr lang="es-ES_tradnl" altLang="es-CO">
                <a:latin typeface="Verdana" panose="020B0604030504040204" pitchFamily="34" charset="0"/>
              </a:rPr>
              <a:t>No es un lenguaje de programación</a:t>
            </a:r>
          </a:p>
          <a:p>
            <a:r>
              <a:rPr lang="es-ES_tradnl" altLang="es-CO">
                <a:latin typeface="Verdana" panose="020B0604030504040204" pitchFamily="34" charset="0"/>
              </a:rPr>
              <a:t>No es multimedia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FD7CF0C-31C0-4525-9ED6-3977CC1841B8}"/>
              </a:ext>
            </a:extLst>
          </p:cNvPr>
          <p:cNvSpPr>
            <a:spLocks noGrp="1" noChangeArrowheads="1"/>
          </p:cNvSpPr>
          <p:nvPr>
            <p:ph type="title"/>
          </p:nvPr>
        </p:nvSpPr>
        <p:spPr>
          <a:noFill/>
          <a:ln/>
        </p:spPr>
        <p:txBody>
          <a:bodyPr/>
          <a:lstStyle/>
          <a:p>
            <a:r>
              <a:rPr lang="es-ES_tradnl" altLang="es-CO">
                <a:latin typeface="Verdana" panose="020B0604030504040204" pitchFamily="34" charset="0"/>
              </a:rPr>
              <a:t>Como funciona?</a:t>
            </a:r>
          </a:p>
        </p:txBody>
      </p:sp>
      <p:sp>
        <p:nvSpPr>
          <p:cNvPr id="8195" name="Rectangle 3">
            <a:extLst>
              <a:ext uri="{FF2B5EF4-FFF2-40B4-BE49-F238E27FC236}">
                <a16:creationId xmlns:a16="http://schemas.microsoft.com/office/drawing/2014/main" id="{B6891FB9-94BB-469F-8740-3842888E3E78}"/>
              </a:ext>
            </a:extLst>
          </p:cNvPr>
          <p:cNvSpPr>
            <a:spLocks noGrp="1" noChangeArrowheads="1"/>
          </p:cNvSpPr>
          <p:nvPr>
            <p:ph type="body" idx="1"/>
          </p:nvPr>
        </p:nvSpPr>
        <p:spPr>
          <a:xfrm>
            <a:off x="2209800" y="3200400"/>
            <a:ext cx="1295400" cy="457200"/>
          </a:xfrm>
          <a:noFill/>
          <a:ln/>
        </p:spPr>
        <p:txBody>
          <a:bodyPr/>
          <a:lstStyle/>
          <a:p>
            <a:pPr>
              <a:buFontTx/>
              <a:buNone/>
            </a:pPr>
            <a:r>
              <a:rPr lang="es-ES_tradnl" altLang="es-CO" sz="2400">
                <a:latin typeface="Verdana" panose="020B0604030504040204" pitchFamily="34" charset="0"/>
              </a:rPr>
              <a:t>Cliente</a:t>
            </a:r>
          </a:p>
        </p:txBody>
      </p:sp>
      <p:sp>
        <p:nvSpPr>
          <p:cNvPr id="8196" name="Rectangle 4">
            <a:extLst>
              <a:ext uri="{FF2B5EF4-FFF2-40B4-BE49-F238E27FC236}">
                <a16:creationId xmlns:a16="http://schemas.microsoft.com/office/drawing/2014/main" id="{557DBA13-9E03-4CCB-BD58-1395897E34E0}"/>
              </a:ext>
            </a:extLst>
          </p:cNvPr>
          <p:cNvSpPr>
            <a:spLocks noChangeArrowheads="1"/>
          </p:cNvSpPr>
          <p:nvPr/>
        </p:nvSpPr>
        <p:spPr bwMode="auto">
          <a:xfrm>
            <a:off x="4572000" y="62484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nvGrpSpPr>
          <p:cNvPr id="8201" name="Group 9">
            <a:extLst>
              <a:ext uri="{FF2B5EF4-FFF2-40B4-BE49-F238E27FC236}">
                <a16:creationId xmlns:a16="http://schemas.microsoft.com/office/drawing/2014/main" id="{57E92FA4-3D96-435C-A94B-9D8805983576}"/>
              </a:ext>
            </a:extLst>
          </p:cNvPr>
          <p:cNvGrpSpPr>
            <a:grpSpLocks/>
          </p:cNvGrpSpPr>
          <p:nvPr/>
        </p:nvGrpSpPr>
        <p:grpSpPr bwMode="auto">
          <a:xfrm>
            <a:off x="3159125" y="3006726"/>
            <a:ext cx="2432050" cy="2301875"/>
            <a:chOff x="1030" y="1894"/>
            <a:chExt cx="1532" cy="1450"/>
          </a:xfrm>
        </p:grpSpPr>
        <p:grpSp>
          <p:nvGrpSpPr>
            <p:cNvPr id="8199" name="Group 7">
              <a:extLst>
                <a:ext uri="{FF2B5EF4-FFF2-40B4-BE49-F238E27FC236}">
                  <a16:creationId xmlns:a16="http://schemas.microsoft.com/office/drawing/2014/main" id="{3AC459C0-F7FF-4211-B331-9139F5263751}"/>
                </a:ext>
              </a:extLst>
            </p:cNvPr>
            <p:cNvGrpSpPr>
              <a:grpSpLocks/>
            </p:cNvGrpSpPr>
            <p:nvPr/>
          </p:nvGrpSpPr>
          <p:grpSpPr bwMode="auto">
            <a:xfrm>
              <a:off x="1030" y="1894"/>
              <a:ext cx="1532" cy="1450"/>
              <a:chOff x="1030" y="1894"/>
              <a:chExt cx="1532" cy="1450"/>
            </a:xfrm>
          </p:grpSpPr>
          <p:graphicFrame>
            <p:nvGraphicFramePr>
              <p:cNvPr id="8197" name="Object 5">
                <a:extLst>
                  <a:ext uri="{FF2B5EF4-FFF2-40B4-BE49-F238E27FC236}">
                    <a16:creationId xmlns:a16="http://schemas.microsoft.com/office/drawing/2014/main" id="{D1D8484D-63CE-4EDE-A607-E7A5F0521F4A}"/>
                  </a:ext>
                </a:extLst>
              </p:cNvPr>
              <p:cNvGraphicFramePr>
                <a:graphicFrameLocks/>
              </p:cNvGraphicFramePr>
              <p:nvPr/>
            </p:nvGraphicFramePr>
            <p:xfrm>
              <a:off x="1030" y="1894"/>
              <a:ext cx="1532" cy="1450"/>
            </p:xfrm>
            <a:graphic>
              <a:graphicData uri="http://schemas.openxmlformats.org/presentationml/2006/ole">
                <mc:AlternateContent xmlns:mc="http://schemas.openxmlformats.org/markup-compatibility/2006">
                  <mc:Choice xmlns:v="urn:schemas-microsoft-com:vml" Requires="v">
                    <p:oleObj name="ClipArt" r:id="rId2" imgW="2430360" imgH="2300040" progId="MS_ClipArt_Gallery.2">
                      <p:embed/>
                    </p:oleObj>
                  </mc:Choice>
                  <mc:Fallback>
                    <p:oleObj name="ClipArt" r:id="rId2" imgW="2430360" imgH="2300040" progId="MS_ClipArt_Gallery.2">
                      <p:embed/>
                      <p:pic>
                        <p:nvPicPr>
                          <p:cNvPr id="8197" name="Object 5">
                            <a:extLst>
                              <a:ext uri="{FF2B5EF4-FFF2-40B4-BE49-F238E27FC236}">
                                <a16:creationId xmlns:a16="http://schemas.microsoft.com/office/drawing/2014/main" id="{D1D8484D-63CE-4EDE-A607-E7A5F0521F4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 y="1894"/>
                            <a:ext cx="1532" cy="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6">
                <a:extLst>
                  <a:ext uri="{FF2B5EF4-FFF2-40B4-BE49-F238E27FC236}">
                    <a16:creationId xmlns:a16="http://schemas.microsoft.com/office/drawing/2014/main" id="{8453FE9E-5BB4-431F-BE36-C76058FB1283}"/>
                  </a:ext>
                </a:extLst>
              </p:cNvPr>
              <p:cNvSpPr>
                <a:spLocks noChangeArrowheads="1"/>
              </p:cNvSpPr>
              <p:nvPr/>
            </p:nvSpPr>
            <p:spPr bwMode="auto">
              <a:xfrm>
                <a:off x="1362" y="1970"/>
                <a:ext cx="730" cy="7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8200" name="Rectangle 8">
              <a:extLst>
                <a:ext uri="{FF2B5EF4-FFF2-40B4-BE49-F238E27FC236}">
                  <a16:creationId xmlns:a16="http://schemas.microsoft.com/office/drawing/2014/main" id="{79D830B0-2C9C-4FB5-A0BA-1F45CE589066}"/>
                </a:ext>
              </a:extLst>
            </p:cNvPr>
            <p:cNvSpPr>
              <a:spLocks noChangeArrowheads="1"/>
            </p:cNvSpPr>
            <p:nvPr/>
          </p:nvSpPr>
          <p:spPr bwMode="auto">
            <a:xfrm>
              <a:off x="1339" y="1987"/>
              <a:ext cx="83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93675" indent="-193675" defTabSz="762000">
                <a:defRPr sz="2400">
                  <a:solidFill>
                    <a:schemeClr val="tx1"/>
                  </a:solidFill>
                  <a:latin typeface="Times New Roman" panose="02020603050405020304" pitchFamily="18" charset="0"/>
                </a:defRPr>
              </a:lvl1pPr>
              <a:lvl2pPr marL="581025" indent="-19685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O" sz="1800"/>
                <a:t>Cliente:</a:t>
              </a:r>
            </a:p>
            <a:p>
              <a:pPr>
                <a:buFontTx/>
                <a:buChar char="•"/>
              </a:pPr>
              <a:r>
                <a:rPr lang="es-ES_tradnl" altLang="es-CO" sz="1800"/>
                <a:t>Explorer</a:t>
              </a:r>
            </a:p>
            <a:p>
              <a:pPr>
                <a:buFontTx/>
                <a:buChar char="•"/>
              </a:pPr>
              <a:r>
                <a:rPr lang="es-ES_tradnl" altLang="es-CO" sz="1800"/>
                <a:t>Netscape</a:t>
              </a:r>
            </a:p>
          </p:txBody>
        </p:sp>
      </p:grpSp>
      <p:graphicFrame>
        <p:nvGraphicFramePr>
          <p:cNvPr id="8202" name="Object 10">
            <a:extLst>
              <a:ext uri="{FF2B5EF4-FFF2-40B4-BE49-F238E27FC236}">
                <a16:creationId xmlns:a16="http://schemas.microsoft.com/office/drawing/2014/main" id="{37EFA198-517D-470F-B2D1-15C943F4CDCD}"/>
              </a:ext>
            </a:extLst>
          </p:cNvPr>
          <p:cNvGraphicFramePr>
            <a:graphicFrameLocks/>
          </p:cNvGraphicFramePr>
          <p:nvPr/>
        </p:nvGraphicFramePr>
        <p:xfrm>
          <a:off x="6753226" y="2705100"/>
          <a:ext cx="2803525" cy="2755900"/>
        </p:xfrm>
        <a:graphic>
          <a:graphicData uri="http://schemas.openxmlformats.org/presentationml/2006/ole">
            <mc:AlternateContent xmlns:mc="http://schemas.openxmlformats.org/markup-compatibility/2006">
              <mc:Choice xmlns:v="urn:schemas-microsoft-com:vml" Requires="v">
                <p:oleObj name="ClipArt" r:id="rId4" imgW="2801880" imgH="2754000" progId="MS_ClipArt_Gallery.2">
                  <p:embed/>
                </p:oleObj>
              </mc:Choice>
              <mc:Fallback>
                <p:oleObj name="ClipArt" r:id="rId4" imgW="2801880" imgH="2754000" progId="MS_ClipArt_Gallery.2">
                  <p:embed/>
                  <p:pic>
                    <p:nvPicPr>
                      <p:cNvPr id="8202" name="Object 10">
                        <a:extLst>
                          <a:ext uri="{FF2B5EF4-FFF2-40B4-BE49-F238E27FC236}">
                            <a16:creationId xmlns:a16="http://schemas.microsoft.com/office/drawing/2014/main" id="{37EFA198-517D-470F-B2D1-15C943F4CDC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3226" y="2705100"/>
                        <a:ext cx="2803525"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3" name="Line 11">
            <a:extLst>
              <a:ext uri="{FF2B5EF4-FFF2-40B4-BE49-F238E27FC236}">
                <a16:creationId xmlns:a16="http://schemas.microsoft.com/office/drawing/2014/main" id="{2C65D801-22A7-420C-BF31-108454305D72}"/>
              </a:ext>
            </a:extLst>
          </p:cNvPr>
          <p:cNvSpPr>
            <a:spLocks noChangeShapeType="1"/>
          </p:cNvSpPr>
          <p:nvPr/>
        </p:nvSpPr>
        <p:spPr bwMode="auto">
          <a:xfrm>
            <a:off x="4364038" y="2400300"/>
            <a:ext cx="34274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04" name="Line 12">
            <a:extLst>
              <a:ext uri="{FF2B5EF4-FFF2-40B4-BE49-F238E27FC236}">
                <a16:creationId xmlns:a16="http://schemas.microsoft.com/office/drawing/2014/main" id="{FA749B16-1794-443C-8EA5-140D2283B6FA}"/>
              </a:ext>
            </a:extLst>
          </p:cNvPr>
          <p:cNvSpPr>
            <a:spLocks noChangeShapeType="1"/>
          </p:cNvSpPr>
          <p:nvPr/>
        </p:nvSpPr>
        <p:spPr bwMode="auto">
          <a:xfrm>
            <a:off x="7791450" y="2401888"/>
            <a:ext cx="0" cy="3794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05" name="Rectangle 13">
            <a:extLst>
              <a:ext uri="{FF2B5EF4-FFF2-40B4-BE49-F238E27FC236}">
                <a16:creationId xmlns:a16="http://schemas.microsoft.com/office/drawing/2014/main" id="{1A1B9AC7-35F0-4D50-B1C9-8C415A34E08B}"/>
              </a:ext>
            </a:extLst>
          </p:cNvPr>
          <p:cNvSpPr>
            <a:spLocks noChangeArrowheads="1"/>
          </p:cNvSpPr>
          <p:nvPr/>
        </p:nvSpPr>
        <p:spPr bwMode="auto">
          <a:xfrm>
            <a:off x="5268913" y="3146426"/>
            <a:ext cx="1338508"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O"/>
              <a:t>Dame el </a:t>
            </a:r>
          </a:p>
          <a:p>
            <a:r>
              <a:rPr lang="es-ES_tradnl" altLang="es-CO"/>
              <a:t>archivo x</a:t>
            </a:r>
          </a:p>
        </p:txBody>
      </p:sp>
      <p:sp>
        <p:nvSpPr>
          <p:cNvPr id="8206" name="Rectangle 14">
            <a:extLst>
              <a:ext uri="{FF2B5EF4-FFF2-40B4-BE49-F238E27FC236}">
                <a16:creationId xmlns:a16="http://schemas.microsoft.com/office/drawing/2014/main" id="{2F2DE037-8499-4677-A318-C86D3650377D}"/>
              </a:ext>
            </a:extLst>
          </p:cNvPr>
          <p:cNvSpPr>
            <a:spLocks noChangeArrowheads="1"/>
          </p:cNvSpPr>
          <p:nvPr/>
        </p:nvSpPr>
        <p:spPr bwMode="auto">
          <a:xfrm>
            <a:off x="5413375" y="4060826"/>
            <a:ext cx="135614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O"/>
              <a:t>Aquí está</a:t>
            </a:r>
          </a:p>
        </p:txBody>
      </p:sp>
      <p:sp>
        <p:nvSpPr>
          <p:cNvPr id="8207" name="Rectangle 15">
            <a:extLst>
              <a:ext uri="{FF2B5EF4-FFF2-40B4-BE49-F238E27FC236}">
                <a16:creationId xmlns:a16="http://schemas.microsoft.com/office/drawing/2014/main" id="{C228EED6-387D-4532-B80E-7586BE415FC2}"/>
              </a:ext>
            </a:extLst>
          </p:cNvPr>
          <p:cNvSpPr>
            <a:spLocks noChangeArrowheads="1"/>
          </p:cNvSpPr>
          <p:nvPr/>
        </p:nvSpPr>
        <p:spPr bwMode="auto">
          <a:xfrm>
            <a:off x="5108575" y="1860551"/>
            <a:ext cx="23612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O">
                <a:latin typeface="Verdana" panose="020B0604030504040204" pitchFamily="34" charset="0"/>
              </a:rPr>
              <a:t>Protocolo http</a:t>
            </a:r>
          </a:p>
        </p:txBody>
      </p:sp>
      <p:sp>
        <p:nvSpPr>
          <p:cNvPr id="8208" name="Rectangle 16">
            <a:extLst>
              <a:ext uri="{FF2B5EF4-FFF2-40B4-BE49-F238E27FC236}">
                <a16:creationId xmlns:a16="http://schemas.microsoft.com/office/drawing/2014/main" id="{241D59E2-D4AE-4B76-9815-DA9F303F956B}"/>
              </a:ext>
            </a:extLst>
          </p:cNvPr>
          <p:cNvSpPr>
            <a:spLocks noChangeArrowheads="1"/>
          </p:cNvSpPr>
          <p:nvPr/>
        </p:nvSpPr>
        <p:spPr bwMode="auto">
          <a:xfrm>
            <a:off x="9067800" y="5334001"/>
            <a:ext cx="1489190"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marL="1714500">
              <a:defRPr sz="2400">
                <a:solidFill>
                  <a:schemeClr val="tx1"/>
                </a:solidFill>
                <a:latin typeface="Times New Roman" panose="02020603050405020304" pitchFamily="18" charset="0"/>
              </a:defRPr>
            </a:lvl4pPr>
            <a:lvl5pPr marL="228600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O">
                <a:latin typeface="Verdana" panose="020B0604030504040204" pitchFamily="34" charset="0"/>
              </a:rPr>
              <a:t>Servidor</a:t>
            </a:r>
          </a:p>
          <a:p>
            <a:r>
              <a:rPr lang="es-ES_tradnl" altLang="es-CO">
                <a:latin typeface="Verdana" panose="020B0604030504040204" pitchFamily="34" charset="0"/>
              </a:rPr>
              <a:t>Remoto</a:t>
            </a:r>
            <a:endParaRPr lang="es-ES_tradnl" altLang="es-CO"/>
          </a:p>
        </p:txBody>
      </p:sp>
      <p:sp>
        <p:nvSpPr>
          <p:cNvPr id="8209" name="Line 17">
            <a:extLst>
              <a:ext uri="{FF2B5EF4-FFF2-40B4-BE49-F238E27FC236}">
                <a16:creationId xmlns:a16="http://schemas.microsoft.com/office/drawing/2014/main" id="{7977D81F-421E-43AC-ACD9-E7D228A99D10}"/>
              </a:ext>
            </a:extLst>
          </p:cNvPr>
          <p:cNvSpPr>
            <a:spLocks noChangeShapeType="1"/>
          </p:cNvSpPr>
          <p:nvPr/>
        </p:nvSpPr>
        <p:spPr bwMode="auto">
          <a:xfrm flipH="1">
            <a:off x="5583238" y="4457700"/>
            <a:ext cx="11414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10" name="Line 18">
            <a:extLst>
              <a:ext uri="{FF2B5EF4-FFF2-40B4-BE49-F238E27FC236}">
                <a16:creationId xmlns:a16="http://schemas.microsoft.com/office/drawing/2014/main" id="{5783F294-B987-48CD-B1AE-3769555F31E0}"/>
              </a:ext>
            </a:extLst>
          </p:cNvPr>
          <p:cNvSpPr>
            <a:spLocks noChangeShapeType="1"/>
          </p:cNvSpPr>
          <p:nvPr/>
        </p:nvSpPr>
        <p:spPr bwMode="auto">
          <a:xfrm>
            <a:off x="5410200" y="3581400"/>
            <a:ext cx="1143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11" name="Line 19">
            <a:extLst>
              <a:ext uri="{FF2B5EF4-FFF2-40B4-BE49-F238E27FC236}">
                <a16:creationId xmlns:a16="http://schemas.microsoft.com/office/drawing/2014/main" id="{08B40DE1-14D7-4C6D-BB8C-FF90FAA52CBD}"/>
              </a:ext>
            </a:extLst>
          </p:cNvPr>
          <p:cNvSpPr>
            <a:spLocks noChangeShapeType="1"/>
          </p:cNvSpPr>
          <p:nvPr/>
        </p:nvSpPr>
        <p:spPr bwMode="auto">
          <a:xfrm>
            <a:off x="4343400" y="24384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DAA4BEE-13B3-475C-A8CB-AB3245FFAC59}"/>
              </a:ext>
            </a:extLst>
          </p:cNvPr>
          <p:cNvSpPr>
            <a:spLocks noGrp="1" noChangeArrowheads="1"/>
          </p:cNvSpPr>
          <p:nvPr>
            <p:ph type="title"/>
          </p:nvPr>
        </p:nvSpPr>
        <p:spPr>
          <a:xfrm>
            <a:off x="2209800" y="533400"/>
            <a:ext cx="7772400" cy="1143000"/>
          </a:xfrm>
          <a:noFill/>
          <a:ln/>
        </p:spPr>
        <p:txBody>
          <a:bodyPr/>
          <a:lstStyle/>
          <a:p>
            <a:r>
              <a:rPr lang="es-ES_tradnl" altLang="es-CO">
                <a:latin typeface="Verdana" panose="020B0604030504040204" pitchFamily="34" charset="0"/>
              </a:rPr>
              <a:t>La Telaraña Mundial</a:t>
            </a:r>
          </a:p>
        </p:txBody>
      </p:sp>
      <p:sp>
        <p:nvSpPr>
          <p:cNvPr id="9219" name="Rectangle 3">
            <a:extLst>
              <a:ext uri="{FF2B5EF4-FFF2-40B4-BE49-F238E27FC236}">
                <a16:creationId xmlns:a16="http://schemas.microsoft.com/office/drawing/2014/main" id="{9CBF0379-62B0-486D-ACDC-79D2B29261E6}"/>
              </a:ext>
            </a:extLst>
          </p:cNvPr>
          <p:cNvSpPr>
            <a:spLocks noGrp="1" noChangeArrowheads="1"/>
          </p:cNvSpPr>
          <p:nvPr>
            <p:ph type="body" idx="1"/>
          </p:nvPr>
        </p:nvSpPr>
        <p:spPr>
          <a:noFill/>
          <a:ln/>
        </p:spPr>
        <p:txBody>
          <a:bodyPr/>
          <a:lstStyle/>
          <a:p>
            <a:pPr>
              <a:buFontTx/>
              <a:buNone/>
            </a:pPr>
            <a:r>
              <a:rPr lang="es-ES_tradnl" altLang="es-CO" b="1">
                <a:latin typeface="Verdana" panose="020B0604030504040204" pitchFamily="34" charset="0"/>
              </a:rPr>
              <a:t>Múltiples usos</a:t>
            </a:r>
            <a:r>
              <a:rPr lang="es-ES_tradnl" altLang="es-CO">
                <a:latin typeface="Verdana" panose="020B0604030504040204" pitchFamily="34" charset="0"/>
              </a:rPr>
              <a:t>:</a:t>
            </a:r>
          </a:p>
          <a:p>
            <a:r>
              <a:rPr lang="es-ES_tradnl" altLang="es-CO">
                <a:latin typeface="Verdana" panose="020B0604030504040204" pitchFamily="34" charset="0"/>
              </a:rPr>
              <a:t>Educación</a:t>
            </a:r>
          </a:p>
          <a:p>
            <a:r>
              <a:rPr lang="es-ES_tradnl" altLang="es-CO">
                <a:latin typeface="Verdana" panose="020B0604030504040204" pitchFamily="34" charset="0"/>
              </a:rPr>
              <a:t>Investigación</a:t>
            </a:r>
          </a:p>
          <a:p>
            <a:r>
              <a:rPr lang="es-ES_tradnl" altLang="es-CO">
                <a:latin typeface="Verdana" panose="020B0604030504040204" pitchFamily="34" charset="0"/>
              </a:rPr>
              <a:t>Mercadeo</a:t>
            </a:r>
          </a:p>
          <a:p>
            <a:r>
              <a:rPr lang="es-ES_tradnl" altLang="es-CO">
                <a:latin typeface="Verdana" panose="020B0604030504040204" pitchFamily="34" charset="0"/>
              </a:rPr>
              <a:t>Desarrollo (ddhh y paz, medio ambiente, equidad, diversidad, hábitat, comercio justo)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0A9FB90F-AAB9-4A34-B0BB-6ACD9A36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57200"/>
            <a:ext cx="7543800" cy="56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493E152-D4B8-4248-A29E-F57D5154948F}"/>
              </a:ext>
            </a:extLst>
          </p:cNvPr>
          <p:cNvSpPr>
            <a:spLocks noGrp="1" noChangeArrowheads="1"/>
          </p:cNvSpPr>
          <p:nvPr>
            <p:ph type="title"/>
          </p:nvPr>
        </p:nvSpPr>
        <p:spPr>
          <a:noFill/>
          <a:ln/>
        </p:spPr>
        <p:txBody>
          <a:bodyPr/>
          <a:lstStyle/>
          <a:p>
            <a:r>
              <a:rPr lang="es-ES_tradnl" altLang="es-CO">
                <a:latin typeface="Verdana" panose="020B0604030504040204" pitchFamily="34" charset="0"/>
              </a:rPr>
              <a:t>Estándares de HTML</a:t>
            </a:r>
          </a:p>
        </p:txBody>
      </p:sp>
      <p:sp>
        <p:nvSpPr>
          <p:cNvPr id="10243" name="Rectangle 3">
            <a:extLst>
              <a:ext uri="{FF2B5EF4-FFF2-40B4-BE49-F238E27FC236}">
                <a16:creationId xmlns:a16="http://schemas.microsoft.com/office/drawing/2014/main" id="{FBA83FA4-BA70-47F4-9E91-127608E5CCC4}"/>
              </a:ext>
            </a:extLst>
          </p:cNvPr>
          <p:cNvSpPr>
            <a:spLocks noGrp="1" noChangeArrowheads="1"/>
          </p:cNvSpPr>
          <p:nvPr>
            <p:ph type="body" idx="1"/>
          </p:nvPr>
        </p:nvSpPr>
        <p:spPr>
          <a:noFill/>
          <a:ln/>
        </p:spPr>
        <p:txBody>
          <a:bodyPr/>
          <a:lstStyle/>
          <a:p>
            <a:pPr>
              <a:buFontTx/>
              <a:buNone/>
            </a:pPr>
            <a:r>
              <a:rPr lang="es-ES_tradnl" altLang="es-CO" b="1">
                <a:latin typeface="Verdana" panose="020B0604030504040204" pitchFamily="34" charset="0"/>
              </a:rPr>
              <a:t>HTML 1 </a:t>
            </a:r>
            <a:r>
              <a:rPr lang="es-ES_tradnl" altLang="es-CO">
                <a:latin typeface="Verdana" panose="020B0604030504040204" pitchFamily="34" charset="0"/>
              </a:rPr>
              <a:t>Desarrollado en CERN </a:t>
            </a:r>
          </a:p>
          <a:p>
            <a:pPr>
              <a:buFontTx/>
              <a:buNone/>
            </a:pPr>
            <a:r>
              <a:rPr lang="es-ES_tradnl" altLang="es-CO" b="1">
                <a:latin typeface="Verdana" panose="020B0604030504040204" pitchFamily="34" charset="0"/>
              </a:rPr>
              <a:t>HTML 2.0 </a:t>
            </a:r>
            <a:r>
              <a:rPr lang="es-ES_tradnl" altLang="es-CO">
                <a:latin typeface="Verdana" panose="020B0604030504040204" pitchFamily="34" charset="0"/>
              </a:rPr>
              <a:t>Incluye mejoras en NCSA Mosaic (formularios e imágenes)</a:t>
            </a:r>
          </a:p>
          <a:p>
            <a:pPr>
              <a:buFontTx/>
              <a:buNone/>
            </a:pPr>
            <a:r>
              <a:rPr lang="es-ES_tradnl" altLang="es-CO" b="1">
                <a:latin typeface="Verdana" panose="020B0604030504040204" pitchFamily="34" charset="0"/>
              </a:rPr>
              <a:t>HTML 3.2</a:t>
            </a:r>
            <a:r>
              <a:rPr lang="es-ES_tradnl" altLang="es-CO">
                <a:latin typeface="Verdana" panose="020B0604030504040204" pitchFamily="34" charset="0"/>
              </a:rPr>
              <a:t> Mejoras para controlar el formateo de tablas, etc.</a:t>
            </a:r>
          </a:p>
          <a:p>
            <a:pPr>
              <a:buFontTx/>
              <a:buNone/>
            </a:pPr>
            <a:r>
              <a:rPr lang="es-ES_tradnl" altLang="es-CO" b="1">
                <a:latin typeface="Verdana" panose="020B0604030504040204" pitchFamily="34" charset="0"/>
              </a:rPr>
              <a:t>HTML 4.0</a:t>
            </a:r>
            <a:r>
              <a:rPr lang="es-ES_tradnl" altLang="es-CO">
                <a:latin typeface="Verdana" panose="020B0604030504040204" pitchFamily="34" charset="0"/>
              </a:rPr>
              <a:t> Mejoras para publicaciones multiplataforma (CSS, XML, WAP,  DHTML)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493E152-D4B8-4248-A29E-F57D5154948F}"/>
              </a:ext>
            </a:extLst>
          </p:cNvPr>
          <p:cNvSpPr>
            <a:spLocks noGrp="1" noChangeArrowheads="1"/>
          </p:cNvSpPr>
          <p:nvPr>
            <p:ph type="title"/>
          </p:nvPr>
        </p:nvSpPr>
        <p:spPr>
          <a:noFill/>
          <a:ln/>
        </p:spPr>
        <p:txBody>
          <a:bodyPr/>
          <a:lstStyle/>
          <a:p>
            <a:r>
              <a:rPr lang="es-ES_tradnl" altLang="es-CO">
                <a:latin typeface="Verdana" panose="020B0604030504040204" pitchFamily="34" charset="0"/>
              </a:rPr>
              <a:t>Estándares de HTML</a:t>
            </a:r>
          </a:p>
        </p:txBody>
      </p:sp>
      <p:sp>
        <p:nvSpPr>
          <p:cNvPr id="10243" name="Rectangle 3">
            <a:extLst>
              <a:ext uri="{FF2B5EF4-FFF2-40B4-BE49-F238E27FC236}">
                <a16:creationId xmlns:a16="http://schemas.microsoft.com/office/drawing/2014/main" id="{FBA83FA4-BA70-47F4-9E91-127608E5CCC4}"/>
              </a:ext>
            </a:extLst>
          </p:cNvPr>
          <p:cNvSpPr>
            <a:spLocks noGrp="1" noChangeArrowheads="1"/>
          </p:cNvSpPr>
          <p:nvPr>
            <p:ph type="body" idx="1"/>
          </p:nvPr>
        </p:nvSpPr>
        <p:spPr>
          <a:noFill/>
          <a:ln/>
        </p:spPr>
        <p:txBody>
          <a:bodyPr/>
          <a:lstStyle/>
          <a:p>
            <a:pPr>
              <a:buFontTx/>
              <a:buNone/>
            </a:pPr>
            <a:r>
              <a:rPr lang="es-ES_tradnl" altLang="es-CO" b="1" dirty="0">
                <a:latin typeface="Verdana" panose="020B0604030504040204" pitchFamily="34" charset="0"/>
              </a:rPr>
              <a:t>HTML 5.0: </a:t>
            </a:r>
            <a:endParaRPr lang="es-ES_tradnl" altLang="es-CO" sz="1500" b="1" dirty="0">
              <a:latin typeface="Verdana" panose="020B0604030504040204" pitchFamily="34" charset="0"/>
            </a:endParaRPr>
          </a:p>
          <a:p>
            <a:r>
              <a:rPr lang="es-ES" altLang="es-CO" sz="2000" dirty="0">
                <a:latin typeface="Verdana" panose="020B0604030504040204" pitchFamily="34" charset="0"/>
              </a:rPr>
              <a:t>Nuevas etiquetas semánticas para estructurar los documentos HTML, destinadas a remplazar la necesidad de tener una etiqueta &lt;</a:t>
            </a:r>
            <a:r>
              <a:rPr lang="es-ES" altLang="es-CO" sz="2000" dirty="0" err="1">
                <a:latin typeface="Verdana" panose="020B0604030504040204" pitchFamily="34" charset="0"/>
              </a:rPr>
              <a:t>div</a:t>
            </a:r>
            <a:r>
              <a:rPr lang="es-ES" altLang="es-CO" sz="2000" dirty="0">
                <a:latin typeface="Verdana" panose="020B0604030504040204" pitchFamily="34" charset="0"/>
              </a:rPr>
              <a:t>&gt; que identifique cada bloque de la página.</a:t>
            </a:r>
          </a:p>
          <a:p>
            <a:r>
              <a:rPr lang="es-ES" altLang="es-CO" sz="2000" dirty="0">
                <a:latin typeface="Verdana" panose="020B0604030504040204" pitchFamily="34" charset="0"/>
              </a:rPr>
              <a:t>Los nuevos elementos multimedia como &lt;audio&gt; y &lt;video&gt;.</a:t>
            </a:r>
          </a:p>
          <a:p>
            <a:r>
              <a:rPr lang="es-ES" altLang="es-CO" sz="2000" dirty="0">
                <a:latin typeface="Verdana" panose="020B0604030504040204" pitchFamily="34" charset="0"/>
              </a:rPr>
              <a:t>La integración de gráficos vectoriales escalables (SVG) en sustitución de los genéricos &lt;</a:t>
            </a:r>
            <a:r>
              <a:rPr lang="es-ES" altLang="es-CO" sz="2000" dirty="0" err="1">
                <a:latin typeface="Verdana" panose="020B0604030504040204" pitchFamily="34" charset="0"/>
              </a:rPr>
              <a:t>object</a:t>
            </a:r>
            <a:r>
              <a:rPr lang="es-ES" altLang="es-CO" sz="2000" dirty="0">
                <a:latin typeface="Verdana" panose="020B0604030504040204" pitchFamily="34" charset="0"/>
              </a:rPr>
              <a:t>&gt;, y un nuevo elemento &lt;</a:t>
            </a:r>
            <a:r>
              <a:rPr lang="es-ES" altLang="es-CO" sz="2000" dirty="0" err="1">
                <a:latin typeface="Verdana" panose="020B0604030504040204" pitchFamily="34" charset="0"/>
              </a:rPr>
              <a:t>canvas</a:t>
            </a:r>
            <a:r>
              <a:rPr lang="es-ES" altLang="es-CO" sz="2000" dirty="0">
                <a:latin typeface="Verdana" panose="020B0604030504040204" pitchFamily="34" charset="0"/>
              </a:rPr>
              <a:t>&gt; que nos permite dibujar en él.</a:t>
            </a:r>
          </a:p>
          <a:p>
            <a:r>
              <a:rPr lang="es-ES" altLang="es-CO" sz="2000" dirty="0">
                <a:latin typeface="Verdana" panose="020B0604030504040204" pitchFamily="34" charset="0"/>
              </a:rPr>
              <a:t>El cambio, redefinición o estandarización de algunos elementos, como &lt;a&gt;, &lt;cite&gt; o &lt;</a:t>
            </a:r>
            <a:r>
              <a:rPr lang="es-ES" altLang="es-CO" sz="2000" dirty="0" err="1">
                <a:latin typeface="Verdana" panose="020B0604030504040204" pitchFamily="34" charset="0"/>
              </a:rPr>
              <a:t>menu</a:t>
            </a:r>
            <a:r>
              <a:rPr lang="es-ES" altLang="es-CO" sz="2000" dirty="0">
                <a:latin typeface="Verdana" panose="020B0604030504040204" pitchFamily="34" charset="0"/>
              </a:rPr>
              <a:t>&gt;.</a:t>
            </a:r>
          </a:p>
          <a:p>
            <a:r>
              <a:rPr lang="es-ES" altLang="es-CO" sz="2000" dirty="0">
                <a:latin typeface="Verdana" panose="020B0604030504040204" pitchFamily="34" charset="0"/>
              </a:rPr>
              <a:t>MathML para fórmulas matemáticas.</a:t>
            </a:r>
          </a:p>
          <a:p>
            <a:r>
              <a:rPr lang="es-ES" altLang="es-CO" sz="2000" dirty="0">
                <a:latin typeface="Verdana" panose="020B0604030504040204" pitchFamily="34" charset="0"/>
              </a:rPr>
              <a:t>Almacenamiento local en el lado del cliente.</a:t>
            </a:r>
            <a:endParaRPr lang="es-ES_tradnl" altLang="es-CO" sz="2000" dirty="0">
              <a:latin typeface="Verdana" panose="020B0604030504040204" pitchFamily="34" charset="0"/>
            </a:endParaRPr>
          </a:p>
        </p:txBody>
      </p:sp>
    </p:spTree>
    <p:extLst>
      <p:ext uri="{BB962C8B-B14F-4D97-AF65-F5344CB8AC3E}">
        <p14:creationId xmlns:p14="http://schemas.microsoft.com/office/powerpoint/2010/main" val="4057346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C3B9569-1013-44C4-AB94-0BFFA76567B1}"/>
              </a:ext>
            </a:extLst>
          </p:cNvPr>
          <p:cNvSpPr>
            <a:spLocks noGrp="1" noChangeArrowheads="1"/>
          </p:cNvSpPr>
          <p:nvPr>
            <p:ph type="title"/>
          </p:nvPr>
        </p:nvSpPr>
        <p:spPr>
          <a:ln/>
        </p:spPr>
        <p:txBody>
          <a:bodyPr/>
          <a:lstStyle/>
          <a:p>
            <a:r>
              <a:rPr lang="es-ES_tradnl" altLang="es-CO">
                <a:latin typeface="Verdana" panose="020B0604030504040204" pitchFamily="34" charset="0"/>
              </a:rPr>
              <a:t>Terminología</a:t>
            </a:r>
          </a:p>
        </p:txBody>
      </p:sp>
      <p:sp>
        <p:nvSpPr>
          <p:cNvPr id="11267" name="Rectangle 3">
            <a:extLst>
              <a:ext uri="{FF2B5EF4-FFF2-40B4-BE49-F238E27FC236}">
                <a16:creationId xmlns:a16="http://schemas.microsoft.com/office/drawing/2014/main" id="{AE2A6F42-42D1-4EA9-B219-27145FCD72E1}"/>
              </a:ext>
            </a:extLst>
          </p:cNvPr>
          <p:cNvSpPr>
            <a:spLocks noGrp="1" noChangeArrowheads="1"/>
          </p:cNvSpPr>
          <p:nvPr>
            <p:ph type="body" idx="1"/>
          </p:nvPr>
        </p:nvSpPr>
        <p:spPr>
          <a:xfrm>
            <a:off x="2362200" y="1676400"/>
            <a:ext cx="7772400" cy="4114800"/>
          </a:xfrm>
          <a:ln/>
        </p:spPr>
        <p:txBody>
          <a:bodyPr>
            <a:normAutofit lnSpcReduction="10000"/>
          </a:bodyPr>
          <a:lstStyle/>
          <a:p>
            <a:pPr>
              <a:buFontTx/>
              <a:buNone/>
            </a:pPr>
            <a:r>
              <a:rPr lang="es-ES_tradnl" altLang="es-CO" b="1" dirty="0">
                <a:latin typeface="Verdana" panose="020B0604030504040204" pitchFamily="34" charset="0"/>
              </a:rPr>
              <a:t>HTTP: </a:t>
            </a:r>
            <a:r>
              <a:rPr lang="es-ES_tradnl" altLang="es-CO" i="1" dirty="0" err="1">
                <a:latin typeface="Verdana" panose="020B0604030504040204" pitchFamily="34" charset="0"/>
              </a:rPr>
              <a:t>Hypertext</a:t>
            </a:r>
            <a:r>
              <a:rPr lang="es-ES_tradnl" altLang="es-CO" i="1" dirty="0">
                <a:latin typeface="Verdana" panose="020B0604030504040204" pitchFamily="34" charset="0"/>
              </a:rPr>
              <a:t> Transfer </a:t>
            </a:r>
            <a:r>
              <a:rPr lang="es-ES_tradnl" altLang="es-CO" i="1" dirty="0" err="1">
                <a:latin typeface="Verdana" panose="020B0604030504040204" pitchFamily="34" charset="0"/>
              </a:rPr>
              <a:t>Protocol</a:t>
            </a:r>
            <a:r>
              <a:rPr lang="es-ES_tradnl" altLang="es-CO" dirty="0">
                <a:latin typeface="Verdana" panose="020B0604030504040204" pitchFamily="34" charset="0"/>
              </a:rPr>
              <a:t> Parámetros de comunicación  cliente - servidor Web</a:t>
            </a:r>
          </a:p>
          <a:p>
            <a:pPr>
              <a:buFontTx/>
              <a:buNone/>
            </a:pPr>
            <a:r>
              <a:rPr lang="es-ES_tradnl" altLang="es-CO" b="1" dirty="0">
                <a:latin typeface="Verdana" panose="020B0604030504040204" pitchFamily="34" charset="0"/>
              </a:rPr>
              <a:t>HTML: </a:t>
            </a:r>
            <a:r>
              <a:rPr lang="es-ES_tradnl" altLang="es-CO" i="1" dirty="0" err="1">
                <a:latin typeface="Verdana" panose="020B0604030504040204" pitchFamily="34" charset="0"/>
              </a:rPr>
              <a:t>Hypertext</a:t>
            </a:r>
            <a:r>
              <a:rPr lang="es-ES_tradnl" altLang="es-CO" i="1" dirty="0">
                <a:latin typeface="Verdana" panose="020B0604030504040204" pitchFamily="34" charset="0"/>
              </a:rPr>
              <a:t> </a:t>
            </a:r>
            <a:r>
              <a:rPr lang="es-ES_tradnl" altLang="es-CO" i="1" dirty="0" err="1">
                <a:latin typeface="Verdana" panose="020B0604030504040204" pitchFamily="34" charset="0"/>
              </a:rPr>
              <a:t>Markup</a:t>
            </a:r>
            <a:r>
              <a:rPr lang="es-ES_tradnl" altLang="es-CO" i="1" dirty="0">
                <a:latin typeface="Verdana" panose="020B0604030504040204" pitchFamily="34" charset="0"/>
              </a:rPr>
              <a:t> </a:t>
            </a:r>
            <a:r>
              <a:rPr lang="es-ES_tradnl" altLang="es-CO" i="1" dirty="0" err="1">
                <a:latin typeface="Verdana" panose="020B0604030504040204" pitchFamily="34" charset="0"/>
              </a:rPr>
              <a:t>Language</a:t>
            </a:r>
            <a:r>
              <a:rPr lang="es-ES_tradnl" altLang="es-CO" b="1" i="1" dirty="0">
                <a:latin typeface="Verdana" panose="020B0604030504040204" pitchFamily="34" charset="0"/>
              </a:rPr>
              <a:t> </a:t>
            </a:r>
            <a:r>
              <a:rPr lang="es-ES_tradnl" altLang="es-CO" dirty="0">
                <a:latin typeface="Verdana" panose="020B0604030504040204" pitchFamily="34" charset="0"/>
              </a:rPr>
              <a:t>Lenguaje nativo para documentos publicados en el Web independiente del tipo de plataforma.</a:t>
            </a:r>
            <a:endParaRPr lang="es-ES_tradnl" altLang="es-CO" b="1" dirty="0">
              <a:latin typeface="Verdana" panose="020B0604030504040204" pitchFamily="34" charset="0"/>
            </a:endParaRPr>
          </a:p>
          <a:p>
            <a:pPr>
              <a:buFontTx/>
              <a:buNone/>
            </a:pPr>
            <a:r>
              <a:rPr lang="es-ES_tradnl" altLang="es-CO" b="1" dirty="0">
                <a:latin typeface="Verdana" panose="020B0604030504040204" pitchFamily="34" charset="0"/>
              </a:rPr>
              <a:t>URL: </a:t>
            </a:r>
            <a:r>
              <a:rPr lang="es-ES_tradnl" altLang="es-CO" i="1" dirty="0" err="1">
                <a:latin typeface="Verdana" panose="020B0604030504040204" pitchFamily="34" charset="0"/>
              </a:rPr>
              <a:t>Uniform</a:t>
            </a:r>
            <a:r>
              <a:rPr lang="es-ES_tradnl" altLang="es-CO" i="1" dirty="0">
                <a:latin typeface="Verdana" panose="020B0604030504040204" pitchFamily="34" charset="0"/>
              </a:rPr>
              <a:t> </a:t>
            </a:r>
            <a:r>
              <a:rPr lang="es-ES_tradnl" altLang="es-CO" i="1" dirty="0" err="1">
                <a:latin typeface="Verdana" panose="020B0604030504040204" pitchFamily="34" charset="0"/>
              </a:rPr>
              <a:t>Resource</a:t>
            </a:r>
            <a:r>
              <a:rPr lang="es-ES_tradnl" altLang="es-CO" i="1" dirty="0">
                <a:latin typeface="Verdana" panose="020B0604030504040204" pitchFamily="34" charset="0"/>
              </a:rPr>
              <a:t> </a:t>
            </a:r>
            <a:r>
              <a:rPr lang="es-ES_tradnl" altLang="es-CO" i="1" dirty="0" err="1">
                <a:latin typeface="Verdana" panose="020B0604030504040204" pitchFamily="34" charset="0"/>
              </a:rPr>
              <a:t>Locator</a:t>
            </a:r>
            <a:endParaRPr lang="es-ES_tradnl" altLang="es-CO" b="1" dirty="0">
              <a:latin typeface="Verdana" panose="020B0604030504040204" pitchFamily="34" charset="0"/>
            </a:endParaRPr>
          </a:p>
          <a:p>
            <a:pPr>
              <a:buFontTx/>
              <a:buNone/>
            </a:pPr>
            <a:r>
              <a:rPr lang="es-ES_tradnl" altLang="es-CO" dirty="0">
                <a:latin typeface="Verdana" panose="020B0604030504040204" pitchFamily="34" charset="0"/>
              </a:rPr>
              <a:t>Dirección de un objeto en el Web http://www.colnodo.org.co/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502332F-7908-421E-92EA-3D7B5F112C19}"/>
              </a:ext>
            </a:extLst>
          </p:cNvPr>
          <p:cNvSpPr>
            <a:spLocks noGrp="1" noChangeArrowheads="1"/>
          </p:cNvSpPr>
          <p:nvPr>
            <p:ph type="title"/>
          </p:nvPr>
        </p:nvSpPr>
        <p:spPr>
          <a:noFill/>
          <a:ln/>
        </p:spPr>
        <p:txBody>
          <a:bodyPr/>
          <a:lstStyle/>
          <a:p>
            <a:r>
              <a:rPr lang="es-ES_tradnl" altLang="es-CO">
                <a:latin typeface="Verdana" panose="020B0604030504040204" pitchFamily="34" charset="0"/>
              </a:rPr>
              <a:t>Fundamentos</a:t>
            </a:r>
          </a:p>
        </p:txBody>
      </p:sp>
      <p:sp>
        <p:nvSpPr>
          <p:cNvPr id="12291" name="Rectangle 3">
            <a:extLst>
              <a:ext uri="{FF2B5EF4-FFF2-40B4-BE49-F238E27FC236}">
                <a16:creationId xmlns:a16="http://schemas.microsoft.com/office/drawing/2014/main" id="{64553678-0CBF-43E6-87FD-21308CBFDA7E}"/>
              </a:ext>
            </a:extLst>
          </p:cNvPr>
          <p:cNvSpPr>
            <a:spLocks noGrp="1" noChangeArrowheads="1"/>
          </p:cNvSpPr>
          <p:nvPr>
            <p:ph type="body" idx="1"/>
          </p:nvPr>
        </p:nvSpPr>
        <p:spPr>
          <a:xfrm>
            <a:off x="2286000" y="1600200"/>
            <a:ext cx="7924800" cy="4114800"/>
          </a:xfrm>
          <a:noFill/>
          <a:ln/>
        </p:spPr>
        <p:txBody>
          <a:bodyPr/>
          <a:lstStyle/>
          <a:p>
            <a:r>
              <a:rPr lang="es-ES_tradnl" altLang="es-CO">
                <a:latin typeface="Verdana" panose="020B0604030504040204" pitchFamily="34" charset="0"/>
              </a:rPr>
              <a:t>Rótulos &lt;H1&gt;Inicio&lt;/H1&gt;</a:t>
            </a:r>
          </a:p>
          <a:p>
            <a:r>
              <a:rPr lang="es-ES_tradnl" altLang="es-CO">
                <a:latin typeface="Verdana" panose="020B0604030504040204" pitchFamily="34" charset="0"/>
              </a:rPr>
              <a:t>No sensitivos a mayúsculas y minúsculas &lt;H1&gt; o &lt;h1&gt;</a:t>
            </a:r>
            <a:endParaRPr lang="es-ES_tradnl" altLang="es-CO" sz="2400">
              <a:latin typeface="Verdana" panose="020B0604030504040204" pitchFamily="34" charset="0"/>
            </a:endParaRPr>
          </a:p>
          <a:p>
            <a:r>
              <a:rPr lang="es-ES_tradnl" altLang="es-CO">
                <a:latin typeface="Verdana" panose="020B0604030504040204" pitchFamily="34" charset="0"/>
              </a:rPr>
              <a:t>Algunos atributos pueden ser sensibles a mayúsculas y minúsculas como los nombre de archivos, por ejemplo.</a:t>
            </a:r>
          </a:p>
          <a:p>
            <a:r>
              <a:rPr lang="es-ES_tradnl" altLang="es-CO">
                <a:latin typeface="Verdana" panose="020B0604030504040204" pitchFamily="34" charset="0"/>
              </a:rPr>
              <a:t>Normalmente van en pares denotando inicio y fin &lt;H1&gt; y &lt;/H1&gt;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25DC8F3-7227-4BCE-A8B3-470A2BE7C05F}"/>
              </a:ext>
            </a:extLst>
          </p:cNvPr>
          <p:cNvSpPr>
            <a:spLocks noGrp="1" noChangeArrowheads="1"/>
          </p:cNvSpPr>
          <p:nvPr>
            <p:ph type="title"/>
          </p:nvPr>
        </p:nvSpPr>
        <p:spPr>
          <a:xfrm>
            <a:off x="2209800" y="609600"/>
            <a:ext cx="8458200" cy="1143000"/>
          </a:xfrm>
          <a:noFill/>
          <a:ln/>
        </p:spPr>
        <p:txBody>
          <a:bodyPr/>
          <a:lstStyle/>
          <a:p>
            <a:r>
              <a:rPr lang="es-ES_tradnl" altLang="es-CO">
                <a:latin typeface="Verdana" panose="020B0604030504040204" pitchFamily="34" charset="0"/>
              </a:rPr>
              <a:t>Documentos Básicos</a:t>
            </a:r>
          </a:p>
        </p:txBody>
      </p:sp>
      <p:sp>
        <p:nvSpPr>
          <p:cNvPr id="13315" name="Rectangle 3">
            <a:extLst>
              <a:ext uri="{FF2B5EF4-FFF2-40B4-BE49-F238E27FC236}">
                <a16:creationId xmlns:a16="http://schemas.microsoft.com/office/drawing/2014/main" id="{0A6C6C91-8508-4CBB-AE0C-B4FF103EA263}"/>
              </a:ext>
            </a:extLst>
          </p:cNvPr>
          <p:cNvSpPr>
            <a:spLocks noGrp="1" noChangeArrowheads="1"/>
          </p:cNvSpPr>
          <p:nvPr>
            <p:ph type="body" idx="1"/>
          </p:nvPr>
        </p:nvSpPr>
        <p:spPr>
          <a:xfrm>
            <a:off x="2286000" y="1676400"/>
            <a:ext cx="7772400" cy="4114800"/>
          </a:xfrm>
          <a:noFill/>
          <a:ln/>
        </p:spPr>
        <p:txBody>
          <a:bodyPr/>
          <a:lstStyle/>
          <a:p>
            <a:pPr>
              <a:buFontTx/>
              <a:buNone/>
            </a:pPr>
            <a:r>
              <a:rPr lang="es-ES_tradnl" altLang="es-CO">
                <a:latin typeface="Verdana" panose="020B0604030504040204" pitchFamily="34" charset="0"/>
              </a:rPr>
              <a:t>Deben incluir </a:t>
            </a:r>
          </a:p>
          <a:p>
            <a:r>
              <a:rPr lang="es-ES_tradnl" altLang="es-CO">
                <a:latin typeface="Verdana" panose="020B0604030504040204" pitchFamily="34" charset="0"/>
              </a:rPr>
              <a:t>&lt;HEAD&gt; y &lt;/HEAD&gt; contiene información </a:t>
            </a:r>
            <a:r>
              <a:rPr lang="es-ES_tradnl" altLang="es-CO" i="1">
                <a:latin typeface="Verdana" panose="020B0604030504040204" pitchFamily="34" charset="0"/>
              </a:rPr>
              <a:t>sobre</a:t>
            </a:r>
            <a:r>
              <a:rPr lang="es-ES_tradnl" altLang="es-CO">
                <a:latin typeface="Verdana" panose="020B0604030504040204" pitchFamily="34" charset="0"/>
              </a:rPr>
              <a:t> el documento</a:t>
            </a:r>
          </a:p>
          <a:p>
            <a:pPr>
              <a:lnSpc>
                <a:spcPct val="90000"/>
              </a:lnSpc>
            </a:pPr>
            <a:r>
              <a:rPr lang="es-ES_tradnl" altLang="es-CO">
                <a:latin typeface="Verdana" panose="020B0604030504040204" pitchFamily="34" charset="0"/>
              </a:rPr>
              <a:t>&lt;BODY&gt; y &lt;/BODY&gt; es el </a:t>
            </a:r>
            <a:r>
              <a:rPr lang="es-ES_tradnl" altLang="es-CO" i="1">
                <a:latin typeface="Verdana" panose="020B0604030504040204" pitchFamily="34" charset="0"/>
              </a:rPr>
              <a:t>contenido</a:t>
            </a:r>
            <a:r>
              <a:rPr lang="es-ES_tradnl" altLang="es-CO">
                <a:latin typeface="Verdana" panose="020B0604030504040204" pitchFamily="34" charset="0"/>
              </a:rPr>
              <a:t> principal del documento</a:t>
            </a:r>
          </a:p>
          <a:p>
            <a:pPr>
              <a:lnSpc>
                <a:spcPct val="90000"/>
              </a:lnSpc>
            </a:pPr>
            <a:r>
              <a:rPr lang="es-ES_tradnl" altLang="es-CO">
                <a:latin typeface="Verdana" panose="020B0604030504040204" pitchFamily="34" charset="0"/>
              </a:rPr>
              <a:t>&lt;HTML&gt; y &lt;/HTML&gt; contiene los 2 elementos anteriores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F567BFD-9CBD-453F-BA2F-3158CF10E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168" y="196947"/>
            <a:ext cx="10267752" cy="6464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6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DBD18DC-553E-41F6-8D9C-568CD94DBA05}"/>
              </a:ext>
            </a:extLst>
          </p:cNvPr>
          <p:cNvSpPr>
            <a:spLocks noGrp="1" noChangeArrowheads="1"/>
          </p:cNvSpPr>
          <p:nvPr>
            <p:ph type="title"/>
          </p:nvPr>
        </p:nvSpPr>
        <p:spPr>
          <a:xfrm>
            <a:off x="2209800" y="533400"/>
            <a:ext cx="7772400" cy="1143000"/>
          </a:xfrm>
          <a:noFill/>
          <a:ln/>
        </p:spPr>
        <p:txBody>
          <a:bodyPr/>
          <a:lstStyle/>
          <a:p>
            <a:r>
              <a:rPr lang="es-ES_tradnl" altLang="es-CO">
                <a:latin typeface="Verdana" panose="020B0604030504040204" pitchFamily="34" charset="0"/>
              </a:rPr>
              <a:t>2 Ejemplos...</a:t>
            </a:r>
          </a:p>
        </p:txBody>
      </p:sp>
      <p:sp>
        <p:nvSpPr>
          <p:cNvPr id="14339" name="Rectangle 3">
            <a:extLst>
              <a:ext uri="{FF2B5EF4-FFF2-40B4-BE49-F238E27FC236}">
                <a16:creationId xmlns:a16="http://schemas.microsoft.com/office/drawing/2014/main" id="{5BEFB041-518C-4BB1-B630-071520C068C4}"/>
              </a:ext>
            </a:extLst>
          </p:cNvPr>
          <p:cNvSpPr>
            <a:spLocks noChangeArrowheads="1"/>
          </p:cNvSpPr>
          <p:nvPr/>
        </p:nvSpPr>
        <p:spPr bwMode="auto">
          <a:xfrm>
            <a:off x="2292350" y="1765300"/>
            <a:ext cx="7912100" cy="977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946150" indent="-501650">
              <a:defRPr sz="2400">
                <a:solidFill>
                  <a:schemeClr val="tx1"/>
                </a:solidFill>
                <a:latin typeface="Times New Roman" panose="02020603050405020304" pitchFamily="18" charset="0"/>
              </a:defRPr>
            </a:lvl2pPr>
            <a:lvl3pPr marL="1289050" indent="-228600">
              <a:defRPr sz="2400">
                <a:solidFill>
                  <a:schemeClr val="tx1"/>
                </a:solidFill>
                <a:latin typeface="Times New Roman" panose="02020603050405020304" pitchFamily="18" charset="0"/>
              </a:defRPr>
            </a:lvl3pPr>
            <a:lvl4pPr marL="163195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s-ES_tradnl" altLang="es-CO">
                <a:latin typeface="Courier New" panose="02070309020205020404" pitchFamily="49" charset="0"/>
              </a:rPr>
              <a:t>&lt;TITLE&gt;Mi Primer Documento&lt;/TITLE&gt;</a:t>
            </a:r>
          </a:p>
          <a:p>
            <a:pPr>
              <a:spcBef>
                <a:spcPct val="20000"/>
              </a:spcBef>
            </a:pPr>
            <a:r>
              <a:rPr lang="es-ES_tradnl" altLang="es-CO">
                <a:latin typeface="Courier New" panose="02070309020205020404" pitchFamily="49" charset="0"/>
              </a:rPr>
              <a:t>Este es mi primer documento HTML.</a:t>
            </a:r>
          </a:p>
        </p:txBody>
      </p:sp>
      <p:sp>
        <p:nvSpPr>
          <p:cNvPr id="14340" name="Rectangle 4">
            <a:extLst>
              <a:ext uri="{FF2B5EF4-FFF2-40B4-BE49-F238E27FC236}">
                <a16:creationId xmlns:a16="http://schemas.microsoft.com/office/drawing/2014/main" id="{C18340AD-16C9-43F3-BA95-55E37124A298}"/>
              </a:ext>
            </a:extLst>
          </p:cNvPr>
          <p:cNvSpPr>
            <a:spLocks noChangeArrowheads="1"/>
          </p:cNvSpPr>
          <p:nvPr/>
        </p:nvSpPr>
        <p:spPr bwMode="auto">
          <a:xfrm>
            <a:off x="2263776" y="2797176"/>
            <a:ext cx="7940675" cy="37560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marL="1714500">
              <a:defRPr sz="2400">
                <a:solidFill>
                  <a:schemeClr val="tx1"/>
                </a:solidFill>
                <a:latin typeface="Times New Roman" panose="02020603050405020304" pitchFamily="18" charset="0"/>
              </a:defRPr>
            </a:lvl4pPr>
            <a:lvl5pPr marL="228600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O">
                <a:latin typeface="Courier New" panose="02070309020205020404" pitchFamily="49" charset="0"/>
              </a:rPr>
              <a:t>&lt;HTML&gt;</a:t>
            </a:r>
          </a:p>
          <a:p>
            <a:r>
              <a:rPr lang="es-ES_tradnl" altLang="es-CO">
                <a:latin typeface="Courier New" panose="02070309020205020404" pitchFamily="49" charset="0"/>
              </a:rPr>
              <a:t>&lt;HEAD&gt;</a:t>
            </a:r>
          </a:p>
          <a:p>
            <a:r>
              <a:rPr lang="es-ES_tradnl" altLang="es-CO">
                <a:latin typeface="Courier New" panose="02070309020205020404" pitchFamily="49" charset="0"/>
              </a:rPr>
              <a:t>&lt;TITLE&gt;Un mejor documento&lt;/TITLE&gt;</a:t>
            </a:r>
          </a:p>
          <a:p>
            <a:r>
              <a:rPr lang="es-ES_tradnl" altLang="es-CO">
                <a:latin typeface="Courier New" panose="02070309020205020404" pitchFamily="49" charset="0"/>
              </a:rPr>
              <a:t>&lt;/HEAD&gt;</a:t>
            </a:r>
          </a:p>
          <a:p>
            <a:r>
              <a:rPr lang="es-ES_tradnl" altLang="es-CO">
                <a:latin typeface="Courier New" panose="02070309020205020404" pitchFamily="49" charset="0"/>
              </a:rPr>
              <a:t>&lt;BODY&gt;</a:t>
            </a:r>
          </a:p>
          <a:p>
            <a:r>
              <a:rPr lang="es-ES_tradnl" altLang="es-CO">
                <a:latin typeface="Courier New" panose="02070309020205020404" pitchFamily="49" charset="0"/>
              </a:rPr>
              <a:t>&lt;P&gt;Novedades sobre el &lt;EM&gt;World Wide Web&lt;/EM&gt; disponible en  </a:t>
            </a:r>
            <a:br>
              <a:rPr lang="es-ES_tradnl" altLang="es-CO">
                <a:latin typeface="Courier New" panose="02070309020205020404" pitchFamily="49" charset="0"/>
              </a:rPr>
            </a:br>
            <a:r>
              <a:rPr lang="es-ES_tradnl" altLang="es-CO">
                <a:latin typeface="Courier New" panose="02070309020205020404" pitchFamily="49" charset="0"/>
              </a:rPr>
              <a:t>&lt;A HREF="http://www.w3.org/"&gt;W3C&lt;/A&gt;&lt;/P&gt;</a:t>
            </a:r>
          </a:p>
          <a:p>
            <a:r>
              <a:rPr lang="es-ES_tradnl" altLang="es-CO">
                <a:latin typeface="Courier New" panose="02070309020205020404" pitchFamily="49" charset="0"/>
              </a:rPr>
              <a:t>&lt;/BODY&gt;</a:t>
            </a:r>
          </a:p>
          <a:p>
            <a:r>
              <a:rPr lang="es-ES_tradnl" altLang="es-CO">
                <a:latin typeface="Courier New" panose="02070309020205020404" pitchFamily="49" charset="0"/>
              </a:rPr>
              <a:t>&lt;/HTML&gt;</a:t>
            </a:r>
          </a:p>
        </p:txBody>
      </p:sp>
      <p:sp>
        <p:nvSpPr>
          <p:cNvPr id="14341" name="Rectangle 5">
            <a:extLst>
              <a:ext uri="{FF2B5EF4-FFF2-40B4-BE49-F238E27FC236}">
                <a16:creationId xmlns:a16="http://schemas.microsoft.com/office/drawing/2014/main" id="{8AE18F8D-8AF0-46CD-9485-171F68861589}"/>
              </a:ext>
            </a:extLst>
          </p:cNvPr>
          <p:cNvSpPr>
            <a:spLocks noChangeArrowheads="1"/>
          </p:cNvSpPr>
          <p:nvPr/>
        </p:nvSpPr>
        <p:spPr bwMode="auto">
          <a:xfrm>
            <a:off x="8443914" y="1752601"/>
            <a:ext cx="17232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marL="1714500">
              <a:defRPr sz="2400">
                <a:solidFill>
                  <a:schemeClr val="tx1"/>
                </a:solidFill>
                <a:latin typeface="Times New Roman" panose="02020603050405020304" pitchFamily="18" charset="0"/>
              </a:defRPr>
            </a:lvl4pPr>
            <a:lvl5pPr marL="228600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O" b="1">
                <a:latin typeface="Arial" panose="020B0604020202020204" pitchFamily="34" charset="0"/>
              </a:rPr>
              <a:t> doc1.html</a:t>
            </a:r>
          </a:p>
        </p:txBody>
      </p:sp>
      <p:sp>
        <p:nvSpPr>
          <p:cNvPr id="14342" name="Rectangle 6">
            <a:extLst>
              <a:ext uri="{FF2B5EF4-FFF2-40B4-BE49-F238E27FC236}">
                <a16:creationId xmlns:a16="http://schemas.microsoft.com/office/drawing/2014/main" id="{748DADEA-1515-45AF-9C76-8AE94290CC9B}"/>
              </a:ext>
            </a:extLst>
          </p:cNvPr>
          <p:cNvSpPr>
            <a:spLocks noChangeArrowheads="1"/>
          </p:cNvSpPr>
          <p:nvPr/>
        </p:nvSpPr>
        <p:spPr bwMode="auto">
          <a:xfrm>
            <a:off x="8443914" y="2895601"/>
            <a:ext cx="17232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marL="1714500">
              <a:defRPr sz="2400">
                <a:solidFill>
                  <a:schemeClr val="tx1"/>
                </a:solidFill>
                <a:latin typeface="Times New Roman" panose="02020603050405020304" pitchFamily="18" charset="0"/>
              </a:defRPr>
            </a:lvl4pPr>
            <a:lvl5pPr marL="228600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O" b="1">
                <a:latin typeface="Arial" panose="020B0604020202020204" pitchFamily="34" charset="0"/>
              </a:rPr>
              <a:t> doc2.html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BAE7F58-52C3-4C1B-871E-7DD261942762}"/>
              </a:ext>
            </a:extLst>
          </p:cNvPr>
          <p:cNvSpPr>
            <a:spLocks noGrp="1" noChangeArrowheads="1"/>
          </p:cNvSpPr>
          <p:nvPr>
            <p:ph type="title"/>
          </p:nvPr>
        </p:nvSpPr>
        <p:spPr>
          <a:noFill/>
          <a:ln/>
        </p:spPr>
        <p:txBody>
          <a:bodyPr/>
          <a:lstStyle/>
          <a:p>
            <a:r>
              <a:rPr lang="es-ES_tradnl" altLang="es-CO">
                <a:latin typeface="Verdana" panose="020B0604030504040204" pitchFamily="34" charset="0"/>
              </a:rPr>
              <a:t>Elementos Básicos</a:t>
            </a:r>
          </a:p>
        </p:txBody>
      </p:sp>
      <p:sp>
        <p:nvSpPr>
          <p:cNvPr id="15363" name="Rectangle 3">
            <a:extLst>
              <a:ext uri="{FF2B5EF4-FFF2-40B4-BE49-F238E27FC236}">
                <a16:creationId xmlns:a16="http://schemas.microsoft.com/office/drawing/2014/main" id="{0CC819E4-30A9-40D4-AFFF-56BEF1F13F67}"/>
              </a:ext>
            </a:extLst>
          </p:cNvPr>
          <p:cNvSpPr>
            <a:spLocks noGrp="1" noChangeArrowheads="1"/>
          </p:cNvSpPr>
          <p:nvPr>
            <p:ph type="body" idx="1"/>
          </p:nvPr>
        </p:nvSpPr>
        <p:spPr>
          <a:noFill/>
          <a:ln/>
        </p:spPr>
        <p:txBody>
          <a:bodyPr/>
          <a:lstStyle/>
          <a:p>
            <a:pPr lvl="1">
              <a:buFontTx/>
              <a:buNone/>
            </a:pPr>
            <a:r>
              <a:rPr lang="es-ES_tradnl" altLang="es-CO" sz="3200" b="1">
                <a:latin typeface="Verdana" panose="020B0604030504040204" pitchFamily="34" charset="0"/>
              </a:rPr>
              <a:t>Rótulos Básicos</a:t>
            </a:r>
            <a:r>
              <a:rPr lang="es-ES_tradnl" altLang="es-CO" sz="3200">
                <a:latin typeface="Verdana" panose="020B0604030504040204" pitchFamily="34" charset="0"/>
              </a:rPr>
              <a:t> </a:t>
            </a:r>
            <a:br>
              <a:rPr lang="es-ES_tradnl" altLang="es-CO" sz="3200">
                <a:latin typeface="Verdana" panose="020B0604030504040204" pitchFamily="34" charset="0"/>
              </a:rPr>
            </a:br>
            <a:r>
              <a:rPr lang="es-ES_tradnl" altLang="es-CO">
                <a:latin typeface="Verdana" panose="020B0604030504040204" pitchFamily="34" charset="0"/>
              </a:rPr>
              <a:t>&lt;HEAD&gt; &lt;TITLE&gt; &lt;P&gt;</a:t>
            </a:r>
            <a:endParaRPr lang="es-ES_tradnl" altLang="es-CO" sz="3200">
              <a:latin typeface="Verdana" panose="020B0604030504040204" pitchFamily="34" charset="0"/>
            </a:endParaRPr>
          </a:p>
          <a:p>
            <a:pPr lvl="1">
              <a:buFontTx/>
              <a:buNone/>
            </a:pPr>
            <a:r>
              <a:rPr lang="es-ES_tradnl" altLang="es-CO" sz="3200" b="1">
                <a:latin typeface="Verdana" panose="020B0604030504040204" pitchFamily="34" charset="0"/>
              </a:rPr>
              <a:t>Rótulos de Formato Físico</a:t>
            </a:r>
            <a:r>
              <a:rPr lang="es-ES_tradnl" altLang="es-CO" sz="3200">
                <a:latin typeface="Verdana" panose="020B0604030504040204" pitchFamily="34" charset="0"/>
              </a:rPr>
              <a:t> </a:t>
            </a:r>
            <a:br>
              <a:rPr lang="es-ES_tradnl" altLang="es-CO" sz="3200">
                <a:latin typeface="Verdana" panose="020B0604030504040204" pitchFamily="34" charset="0"/>
              </a:rPr>
            </a:br>
            <a:r>
              <a:rPr lang="es-ES_tradnl" altLang="es-CO">
                <a:latin typeface="Verdana" panose="020B0604030504040204" pitchFamily="34" charset="0"/>
              </a:rPr>
              <a:t>&lt;B&gt; &lt;I&gt;</a:t>
            </a:r>
            <a:endParaRPr lang="es-ES_tradnl" altLang="es-CO" sz="3200">
              <a:latin typeface="Verdana" panose="020B0604030504040204" pitchFamily="34" charset="0"/>
            </a:endParaRPr>
          </a:p>
          <a:p>
            <a:pPr lvl="1">
              <a:buFontTx/>
              <a:buNone/>
            </a:pPr>
            <a:r>
              <a:rPr lang="es-ES_tradnl" altLang="es-CO" sz="3200" b="1">
                <a:latin typeface="Verdana" panose="020B0604030504040204" pitchFamily="34" charset="0"/>
              </a:rPr>
              <a:t>Rótulos de Formato Lógico</a:t>
            </a:r>
            <a:r>
              <a:rPr lang="es-ES_tradnl" altLang="es-CO" sz="3200">
                <a:latin typeface="Verdana" panose="020B0604030504040204" pitchFamily="34" charset="0"/>
              </a:rPr>
              <a:t> </a:t>
            </a:r>
          </a:p>
          <a:p>
            <a:pPr lvl="1">
              <a:buFontTx/>
              <a:buNone/>
            </a:pPr>
            <a:r>
              <a:rPr lang="es-ES_tradnl" altLang="es-CO">
                <a:latin typeface="Verdana" panose="020B0604030504040204" pitchFamily="34" charset="0"/>
              </a:rPr>
              <a:t>&lt;STRONG&gt; &lt;EM&gt; &lt;UL&gt; &lt;LI&gt;</a:t>
            </a:r>
            <a:endParaRPr lang="es-ES_tradnl" altLang="es-CO" sz="3200">
              <a:latin typeface="Verdana" panose="020B0604030504040204" pitchFamily="34" charset="0"/>
            </a:endParaRPr>
          </a:p>
          <a:p>
            <a:pPr lvl="1">
              <a:buFontTx/>
              <a:buNone/>
            </a:pPr>
            <a:r>
              <a:rPr lang="es-ES_tradnl" altLang="es-CO" sz="3200" b="1">
                <a:latin typeface="Verdana" panose="020B0604030504040204" pitchFamily="34" charset="0"/>
              </a:rPr>
              <a:t>Enlaces de Hipertexto</a:t>
            </a:r>
            <a:r>
              <a:rPr lang="es-ES_tradnl" altLang="es-CO" sz="3200">
                <a:latin typeface="Verdana" panose="020B0604030504040204" pitchFamily="34" charset="0"/>
              </a:rPr>
              <a:t> </a:t>
            </a:r>
            <a:br>
              <a:rPr lang="es-ES_tradnl" altLang="es-CO" sz="3200">
                <a:latin typeface="Verdana" panose="020B0604030504040204" pitchFamily="34" charset="0"/>
              </a:rPr>
            </a:br>
            <a:r>
              <a:rPr lang="es-ES_tradnl" altLang="es-CO">
                <a:latin typeface="Verdana" panose="020B0604030504040204" pitchFamily="34" charset="0"/>
              </a:rPr>
              <a:t>&lt;A HREF="…"&gt;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02D2055-7F42-41A6-8B04-BD5E0A7B8889}"/>
              </a:ext>
            </a:extLst>
          </p:cNvPr>
          <p:cNvSpPr>
            <a:spLocks noGrp="1" noChangeArrowheads="1"/>
          </p:cNvSpPr>
          <p:nvPr>
            <p:ph type="title"/>
          </p:nvPr>
        </p:nvSpPr>
        <p:spPr>
          <a:noFill/>
          <a:ln/>
        </p:spPr>
        <p:txBody>
          <a:bodyPr/>
          <a:lstStyle/>
          <a:p>
            <a:r>
              <a:rPr lang="es-ES_tradnl" altLang="es-CO">
                <a:latin typeface="Verdana" panose="020B0604030504040204" pitchFamily="34" charset="0"/>
              </a:rPr>
              <a:t>Caracteres Especiales </a:t>
            </a:r>
          </a:p>
        </p:txBody>
      </p:sp>
      <p:sp>
        <p:nvSpPr>
          <p:cNvPr id="16387" name="Rectangle 3">
            <a:extLst>
              <a:ext uri="{FF2B5EF4-FFF2-40B4-BE49-F238E27FC236}">
                <a16:creationId xmlns:a16="http://schemas.microsoft.com/office/drawing/2014/main" id="{6F26CB3D-8FAB-4D4F-8F5B-7F8C34C9D0CE}"/>
              </a:ext>
            </a:extLst>
          </p:cNvPr>
          <p:cNvSpPr>
            <a:spLocks noGrp="1" noChangeArrowheads="1"/>
          </p:cNvSpPr>
          <p:nvPr>
            <p:ph type="body" idx="1"/>
          </p:nvPr>
        </p:nvSpPr>
        <p:spPr>
          <a:noFill/>
          <a:ln/>
        </p:spPr>
        <p:txBody>
          <a:bodyPr/>
          <a:lstStyle/>
          <a:p>
            <a:r>
              <a:rPr lang="es-ES_tradnl" altLang="es-CO">
                <a:latin typeface="Verdana" panose="020B0604030504040204" pitchFamily="34" charset="0"/>
              </a:rPr>
              <a:t>Permiten que diferentes navegadores hagan visibles los caracteres diagráficos de los idiomas diferentes al inglés:</a:t>
            </a:r>
          </a:p>
          <a:p>
            <a:pPr>
              <a:buFontTx/>
              <a:buNone/>
            </a:pPr>
            <a:r>
              <a:rPr lang="es-ES_tradnl" altLang="es-CO">
                <a:latin typeface="Verdana" panose="020B0604030504040204" pitchFamily="34" charset="0"/>
              </a:rPr>
              <a:t>	á é í ó ú	&amp;aacute;</a:t>
            </a:r>
          </a:p>
          <a:p>
            <a:pPr>
              <a:buFontTx/>
              <a:buNone/>
            </a:pPr>
            <a:r>
              <a:rPr lang="es-ES_tradnl" altLang="es-CO">
                <a:latin typeface="Verdana" panose="020B0604030504040204" pitchFamily="34" charset="0"/>
              </a:rPr>
              <a:t>	à è ì ò ù   	&amp;agrave;</a:t>
            </a:r>
          </a:p>
          <a:p>
            <a:pPr>
              <a:buFontTx/>
              <a:buNone/>
            </a:pPr>
            <a:r>
              <a:rPr lang="es-ES_tradnl" altLang="es-CO">
                <a:latin typeface="Verdana" panose="020B0604030504040204" pitchFamily="34" charset="0"/>
              </a:rPr>
              <a:t>	ñ ç ö		&amp;ntilde;</a:t>
            </a:r>
          </a:p>
          <a:p>
            <a:pPr>
              <a:buFontTx/>
              <a:buNone/>
            </a:pPr>
            <a:br>
              <a:rPr lang="es-ES_tradnl" altLang="es-CO">
                <a:latin typeface="Verdana" panose="020B0604030504040204" pitchFamily="34" charset="0"/>
              </a:rPr>
            </a:br>
            <a:endParaRPr lang="es-ES_tradnl" altLang="es-CO">
              <a:latin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FE851E7-57FD-449B-8712-E08CE65006A1}"/>
              </a:ext>
            </a:extLst>
          </p:cNvPr>
          <p:cNvSpPr>
            <a:spLocks noGrp="1" noChangeArrowheads="1"/>
          </p:cNvSpPr>
          <p:nvPr>
            <p:ph type="title"/>
          </p:nvPr>
        </p:nvSpPr>
        <p:spPr>
          <a:noFill/>
          <a:ln/>
        </p:spPr>
        <p:txBody>
          <a:bodyPr/>
          <a:lstStyle/>
          <a:p>
            <a:r>
              <a:rPr lang="es-ES_tradnl" altLang="es-CO">
                <a:latin typeface="Verdana" panose="020B0604030504040204" pitchFamily="34" charset="0"/>
              </a:rPr>
              <a:t>Tablas</a:t>
            </a:r>
          </a:p>
        </p:txBody>
      </p:sp>
      <p:sp>
        <p:nvSpPr>
          <p:cNvPr id="17411" name="Rectangle 3">
            <a:extLst>
              <a:ext uri="{FF2B5EF4-FFF2-40B4-BE49-F238E27FC236}">
                <a16:creationId xmlns:a16="http://schemas.microsoft.com/office/drawing/2014/main" id="{99DF74A1-601A-4DAE-BAB1-67A683298A40}"/>
              </a:ext>
            </a:extLst>
          </p:cNvPr>
          <p:cNvSpPr>
            <a:spLocks noGrp="1" noChangeArrowheads="1"/>
          </p:cNvSpPr>
          <p:nvPr>
            <p:ph type="body" idx="1"/>
          </p:nvPr>
        </p:nvSpPr>
        <p:spPr>
          <a:xfrm>
            <a:off x="2209800" y="2133600"/>
            <a:ext cx="8001000" cy="4114800"/>
          </a:xfrm>
          <a:noFill/>
          <a:ln/>
        </p:spPr>
        <p:txBody>
          <a:bodyPr/>
          <a:lstStyle/>
          <a:p>
            <a:r>
              <a:rPr lang="es-ES_tradnl" altLang="es-CO">
                <a:latin typeface="Verdana" panose="020B0604030504040204" pitchFamily="34" charset="0"/>
              </a:rPr>
              <a:t>Organización comparativa de información</a:t>
            </a:r>
          </a:p>
          <a:p>
            <a:r>
              <a:rPr lang="es-ES_tradnl" altLang="es-CO">
                <a:latin typeface="Verdana" panose="020B0604030504040204" pitchFamily="34" charset="0"/>
              </a:rPr>
              <a:t>Ubicación dentro de la página</a:t>
            </a:r>
          </a:p>
          <a:p>
            <a:r>
              <a:rPr lang="es-ES_tradnl" altLang="es-CO">
                <a:latin typeface="Verdana" panose="020B0604030504040204" pitchFamily="34" charset="0"/>
              </a:rPr>
              <a:t>Múltiples atributos para especificar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a:extLst>
              <a:ext uri="{FF2B5EF4-FFF2-40B4-BE49-F238E27FC236}">
                <a16:creationId xmlns:a16="http://schemas.microsoft.com/office/drawing/2014/main" id="{A760D5A4-DC92-4C7E-BF39-2D45E9A98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57200"/>
            <a:ext cx="7772400"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DDEED64-C1A3-42A5-AB2F-502B0769136F}"/>
              </a:ext>
            </a:extLst>
          </p:cNvPr>
          <p:cNvSpPr>
            <a:spLocks noGrp="1" noChangeArrowheads="1"/>
          </p:cNvSpPr>
          <p:nvPr>
            <p:ph type="title"/>
          </p:nvPr>
        </p:nvSpPr>
        <p:spPr>
          <a:noFill/>
          <a:ln/>
        </p:spPr>
        <p:txBody>
          <a:bodyPr/>
          <a:lstStyle/>
          <a:p>
            <a:r>
              <a:rPr lang="es-ES_tradnl" altLang="es-CO">
                <a:latin typeface="Verdana" panose="020B0604030504040204" pitchFamily="34" charset="0"/>
              </a:rPr>
              <a:t>Formularios</a:t>
            </a:r>
          </a:p>
        </p:txBody>
      </p:sp>
      <p:sp>
        <p:nvSpPr>
          <p:cNvPr id="18435" name="Rectangle 3">
            <a:extLst>
              <a:ext uri="{FF2B5EF4-FFF2-40B4-BE49-F238E27FC236}">
                <a16:creationId xmlns:a16="http://schemas.microsoft.com/office/drawing/2014/main" id="{DFCA1D6A-0ABD-4830-8C66-472D109CD861}"/>
              </a:ext>
            </a:extLst>
          </p:cNvPr>
          <p:cNvSpPr>
            <a:spLocks noGrp="1" noChangeArrowheads="1"/>
          </p:cNvSpPr>
          <p:nvPr>
            <p:ph type="body" idx="1"/>
          </p:nvPr>
        </p:nvSpPr>
        <p:spPr>
          <a:xfrm>
            <a:off x="2209800" y="1676400"/>
            <a:ext cx="8001000" cy="4114800"/>
          </a:xfrm>
          <a:noFill/>
          <a:ln/>
        </p:spPr>
        <p:txBody>
          <a:bodyPr/>
          <a:lstStyle/>
          <a:p>
            <a:r>
              <a:rPr lang="es-ES_tradnl" altLang="es-CO">
                <a:latin typeface="Verdana" panose="020B0604030504040204" pitchFamily="34" charset="0"/>
              </a:rPr>
              <a:t>Interactividad </a:t>
            </a:r>
          </a:p>
          <a:p>
            <a:r>
              <a:rPr lang="es-ES_tradnl" altLang="es-CO">
                <a:latin typeface="Verdana" panose="020B0604030504040204" pitchFamily="34" charset="0"/>
              </a:rPr>
              <a:t>Retroalimentación </a:t>
            </a:r>
          </a:p>
          <a:p>
            <a:r>
              <a:rPr lang="es-ES_tradnl" altLang="es-CO">
                <a:latin typeface="Verdana" panose="020B0604030504040204" pitchFamily="34" charset="0"/>
              </a:rPr>
              <a:t>Recolección de datos</a:t>
            </a:r>
          </a:p>
          <a:p>
            <a:r>
              <a:rPr lang="es-ES_tradnl" altLang="es-CO">
                <a:latin typeface="Verdana" panose="020B0604030504040204" pitchFamily="34" charset="0"/>
              </a:rPr>
              <a:t>Pueden tabularse y analizarse</a:t>
            </a:r>
          </a:p>
          <a:p>
            <a:r>
              <a:rPr lang="es-ES_tradnl" altLang="es-CO">
                <a:latin typeface="Verdana" panose="020B0604030504040204" pitchFamily="34" charset="0"/>
              </a:rPr>
              <a:t>Respuestas personalizadas</a:t>
            </a:r>
          </a:p>
          <a:p>
            <a:r>
              <a:rPr lang="es-ES_tradnl" altLang="es-CO">
                <a:latin typeface="Verdana" panose="020B0604030504040204" pitchFamily="34" charset="0"/>
              </a:rPr>
              <a:t>Aceptado por todos los navegadores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a:extLst>
              <a:ext uri="{FF2B5EF4-FFF2-40B4-BE49-F238E27FC236}">
                <a16:creationId xmlns:a16="http://schemas.microsoft.com/office/drawing/2014/main" id="{0C6BD2BE-E64C-4D79-9A4F-9CA46A2A8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14350"/>
            <a:ext cx="7543800" cy="56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EFAA03D-D38E-4FBE-9558-721EEC2E0B45}"/>
              </a:ext>
            </a:extLst>
          </p:cNvPr>
          <p:cNvSpPr>
            <a:spLocks noGrp="1" noChangeArrowheads="1"/>
          </p:cNvSpPr>
          <p:nvPr>
            <p:ph type="title"/>
          </p:nvPr>
        </p:nvSpPr>
        <p:spPr>
          <a:xfrm>
            <a:off x="2209800" y="533400"/>
            <a:ext cx="7772400" cy="1143000"/>
          </a:xfrm>
          <a:noFill/>
          <a:ln/>
        </p:spPr>
        <p:txBody>
          <a:bodyPr/>
          <a:lstStyle/>
          <a:p>
            <a:r>
              <a:rPr lang="es-ES_tradnl" altLang="es-CO">
                <a:latin typeface="Verdana" panose="020B0604030504040204" pitchFamily="34" charset="0"/>
              </a:rPr>
              <a:t>Creando documentos</a:t>
            </a:r>
          </a:p>
        </p:txBody>
      </p:sp>
      <p:sp>
        <p:nvSpPr>
          <p:cNvPr id="20483" name="Rectangle 3">
            <a:extLst>
              <a:ext uri="{FF2B5EF4-FFF2-40B4-BE49-F238E27FC236}">
                <a16:creationId xmlns:a16="http://schemas.microsoft.com/office/drawing/2014/main" id="{A27CFA90-02EE-4775-AA89-88CA99BFAAC2}"/>
              </a:ext>
            </a:extLst>
          </p:cNvPr>
          <p:cNvSpPr>
            <a:spLocks noGrp="1" noChangeArrowheads="1"/>
          </p:cNvSpPr>
          <p:nvPr>
            <p:ph type="body" idx="1"/>
          </p:nvPr>
        </p:nvSpPr>
        <p:spPr>
          <a:xfrm>
            <a:off x="2286000" y="1676400"/>
            <a:ext cx="7772400" cy="4114800"/>
          </a:xfrm>
          <a:noFill/>
          <a:ln/>
        </p:spPr>
        <p:txBody>
          <a:bodyPr>
            <a:normAutofit lnSpcReduction="10000"/>
          </a:bodyPr>
          <a:lstStyle/>
          <a:p>
            <a:pPr>
              <a:lnSpc>
                <a:spcPct val="90000"/>
              </a:lnSpc>
              <a:buFontTx/>
              <a:buNone/>
            </a:pPr>
            <a:r>
              <a:rPr lang="es-ES_tradnl" altLang="es-CO">
                <a:latin typeface="Verdana" panose="020B0604030504040204" pitchFamily="34" charset="0"/>
              </a:rPr>
              <a:t>Pueden ser creados usando editores simples como Notepad, vi, emacs.</a:t>
            </a:r>
          </a:p>
          <a:p>
            <a:pPr>
              <a:lnSpc>
                <a:spcPct val="80000"/>
              </a:lnSpc>
              <a:buFontTx/>
              <a:buNone/>
            </a:pPr>
            <a:r>
              <a:rPr lang="es-ES_tradnl" altLang="es-CO" b="1">
                <a:latin typeface="Verdana" panose="020B0604030504040204" pitchFamily="34" charset="0"/>
              </a:rPr>
              <a:t>Ventajas</a:t>
            </a:r>
          </a:p>
          <a:p>
            <a:pPr lvl="1">
              <a:lnSpc>
                <a:spcPct val="80000"/>
              </a:lnSpc>
              <a:buSzPct val="75000"/>
              <a:buFontTx/>
              <a:buChar char="•"/>
            </a:pPr>
            <a:r>
              <a:rPr lang="es-ES_tradnl" altLang="es-CO" sz="3200">
                <a:latin typeface="Verdana" panose="020B0604030504040204" pitchFamily="34" charset="0"/>
              </a:rPr>
              <a:t>Es barato</a:t>
            </a:r>
          </a:p>
          <a:p>
            <a:pPr lvl="1">
              <a:lnSpc>
                <a:spcPct val="80000"/>
              </a:lnSpc>
              <a:buSzPct val="75000"/>
              <a:buFontTx/>
              <a:buChar char="•"/>
            </a:pPr>
            <a:r>
              <a:rPr lang="es-ES_tradnl" altLang="es-CO" sz="3200">
                <a:latin typeface="Verdana" panose="020B0604030504040204" pitchFamily="34" charset="0"/>
              </a:rPr>
              <a:t>Se aprende a comprender el lenguaje HTML</a:t>
            </a:r>
          </a:p>
          <a:p>
            <a:pPr>
              <a:lnSpc>
                <a:spcPct val="80000"/>
              </a:lnSpc>
              <a:buFontTx/>
              <a:buNone/>
            </a:pPr>
            <a:r>
              <a:rPr lang="es-ES_tradnl" altLang="es-CO" b="1">
                <a:latin typeface="Verdana" panose="020B0604030504040204" pitchFamily="34" charset="0"/>
              </a:rPr>
              <a:t>Desventajas</a:t>
            </a:r>
            <a:endParaRPr lang="es-ES_tradnl" altLang="es-CO">
              <a:latin typeface="Verdana" panose="020B0604030504040204" pitchFamily="34" charset="0"/>
            </a:endParaRPr>
          </a:p>
          <a:p>
            <a:pPr lvl="1">
              <a:lnSpc>
                <a:spcPct val="80000"/>
              </a:lnSpc>
              <a:buSzPct val="75000"/>
              <a:buFontTx/>
              <a:buChar char="•"/>
            </a:pPr>
            <a:r>
              <a:rPr lang="es-ES_tradnl" altLang="es-CO" sz="3200">
                <a:latin typeface="Verdana" panose="020B0604030504040204" pitchFamily="34" charset="0"/>
              </a:rPr>
              <a:t>Es fácil cometer errores</a:t>
            </a:r>
          </a:p>
          <a:p>
            <a:pPr lvl="1">
              <a:lnSpc>
                <a:spcPct val="80000"/>
              </a:lnSpc>
              <a:buSzPct val="75000"/>
              <a:buFontTx/>
              <a:buChar char="•"/>
            </a:pPr>
            <a:r>
              <a:rPr lang="es-ES_tradnl" altLang="es-CO" sz="3200">
                <a:latin typeface="Verdana" panose="020B0604030504040204" pitchFamily="34" charset="0"/>
              </a:rPr>
              <a:t>Necesita comprender la sintáxis HTML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868F802-2EEC-4B0E-99A7-05E1DF3695FF}"/>
              </a:ext>
            </a:extLst>
          </p:cNvPr>
          <p:cNvSpPr>
            <a:spLocks noGrp="1" noChangeArrowheads="1"/>
          </p:cNvSpPr>
          <p:nvPr>
            <p:ph type="title"/>
          </p:nvPr>
        </p:nvSpPr>
        <p:spPr>
          <a:noFill/>
          <a:ln/>
        </p:spPr>
        <p:txBody>
          <a:bodyPr/>
          <a:lstStyle/>
          <a:p>
            <a:r>
              <a:rPr lang="es-ES_tradnl" altLang="es-CO">
                <a:latin typeface="Verdana" panose="020B0604030504040204" pitchFamily="34" charset="0"/>
              </a:rPr>
              <a:t>Herramientas avanzadas</a:t>
            </a:r>
          </a:p>
        </p:txBody>
      </p:sp>
      <p:sp>
        <p:nvSpPr>
          <p:cNvPr id="21507" name="Rectangle 3">
            <a:extLst>
              <a:ext uri="{FF2B5EF4-FFF2-40B4-BE49-F238E27FC236}">
                <a16:creationId xmlns:a16="http://schemas.microsoft.com/office/drawing/2014/main" id="{B2E64540-2548-4181-9175-75784E063101}"/>
              </a:ext>
            </a:extLst>
          </p:cNvPr>
          <p:cNvSpPr>
            <a:spLocks noGrp="1" noChangeArrowheads="1"/>
          </p:cNvSpPr>
          <p:nvPr>
            <p:ph type="body" idx="1"/>
          </p:nvPr>
        </p:nvSpPr>
        <p:spPr>
          <a:xfrm>
            <a:off x="2209800" y="1752600"/>
            <a:ext cx="7772400" cy="4114800"/>
          </a:xfrm>
          <a:noFill/>
          <a:ln/>
        </p:spPr>
        <p:txBody>
          <a:bodyPr/>
          <a:lstStyle/>
          <a:p>
            <a:pPr lvl="1">
              <a:buFontTx/>
              <a:buChar char="•"/>
            </a:pPr>
            <a:r>
              <a:rPr lang="es-ES_tradnl" altLang="es-CO" sz="3200">
                <a:latin typeface="Verdana" panose="020B0604030504040204" pitchFamily="34" charset="0"/>
              </a:rPr>
              <a:t>Interface amigable y fácil de usar para crear documentos </a:t>
            </a:r>
          </a:p>
          <a:p>
            <a:pPr lvl="1">
              <a:buFontTx/>
              <a:buChar char="•"/>
            </a:pPr>
            <a:r>
              <a:rPr lang="es-ES_tradnl" altLang="es-CO" sz="3200">
                <a:latin typeface="Verdana" panose="020B0604030504040204" pitchFamily="34" charset="0"/>
              </a:rPr>
              <a:t>Ocultan a disposición las complejidades del código HTML </a:t>
            </a:r>
          </a:p>
          <a:p>
            <a:pPr lvl="1">
              <a:buFontTx/>
              <a:buChar char="•"/>
            </a:pPr>
            <a:r>
              <a:rPr lang="es-ES_tradnl" altLang="es-CO" sz="3200">
                <a:latin typeface="Verdana" panose="020B0604030504040204" pitchFamily="34" charset="0"/>
              </a:rPr>
              <a:t>Pueden ser herramientas autónomas o insertas en procesadores de texto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CC7A7E3-B4A9-4993-9D16-A1933291EF8D}"/>
              </a:ext>
            </a:extLst>
          </p:cNvPr>
          <p:cNvSpPr>
            <a:spLocks noGrp="1"/>
          </p:cNvSpPr>
          <p:nvPr>
            <p:ph type="title"/>
          </p:nvPr>
        </p:nvSpPr>
        <p:spPr/>
        <p:txBody>
          <a:bodyPr/>
          <a:lstStyle/>
          <a:p>
            <a:r>
              <a:rPr lang="en-US" b="1" i="0" u="none" strike="noStrike" dirty="0" err="1">
                <a:solidFill>
                  <a:srgbClr val="212121"/>
                </a:solidFill>
                <a:effectLst/>
                <a:latin typeface="zillaslab"/>
              </a:rPr>
              <a:t>Anatomia</a:t>
            </a:r>
            <a:r>
              <a:rPr lang="en-US" b="1" i="0" u="none" strike="noStrike" dirty="0">
                <a:solidFill>
                  <a:srgbClr val="212121"/>
                </a:solidFill>
                <a:effectLst/>
                <a:latin typeface="zillaslab"/>
              </a:rPr>
              <a:t> de un </a:t>
            </a:r>
            <a:r>
              <a:rPr lang="es-CO" b="1" i="0" u="none" strike="noStrike" dirty="0">
                <a:solidFill>
                  <a:srgbClr val="212121"/>
                </a:solidFill>
                <a:effectLst/>
                <a:latin typeface="zillaslab"/>
              </a:rPr>
              <a:t>documento</a:t>
            </a:r>
            <a:r>
              <a:rPr lang="en-US" b="1" dirty="0">
                <a:solidFill>
                  <a:srgbClr val="212121"/>
                </a:solidFill>
                <a:latin typeface="zillaslab"/>
              </a:rPr>
              <a:t> html</a:t>
            </a:r>
            <a:endParaRPr lang="es-CO" dirty="0"/>
          </a:p>
        </p:txBody>
      </p:sp>
      <p:sp>
        <p:nvSpPr>
          <p:cNvPr id="5" name="Marcador de texto 4">
            <a:extLst>
              <a:ext uri="{FF2B5EF4-FFF2-40B4-BE49-F238E27FC236}">
                <a16:creationId xmlns:a16="http://schemas.microsoft.com/office/drawing/2014/main" id="{50A2F05F-7F8C-4B64-A3CD-AAF5D97E773A}"/>
              </a:ext>
            </a:extLst>
          </p:cNvPr>
          <p:cNvSpPr>
            <a:spLocks noGrp="1"/>
          </p:cNvSpPr>
          <p:nvPr>
            <p:ph type="body" idx="1"/>
          </p:nvPr>
        </p:nvSpPr>
        <p:spPr/>
        <p:txBody>
          <a:bodyPr/>
          <a:lstStyle/>
          <a:p>
            <a:endParaRPr lang="es-CO" dirty="0"/>
          </a:p>
        </p:txBody>
      </p:sp>
      <p:pic>
        <p:nvPicPr>
          <p:cNvPr id="7" name="Imagen 6">
            <a:extLst>
              <a:ext uri="{FF2B5EF4-FFF2-40B4-BE49-F238E27FC236}">
                <a16:creationId xmlns:a16="http://schemas.microsoft.com/office/drawing/2014/main" id="{F889A39A-2DBB-47CC-96A4-83A11DF92F3F}"/>
              </a:ext>
            </a:extLst>
          </p:cNvPr>
          <p:cNvPicPr>
            <a:picLocks noChangeAspect="1"/>
          </p:cNvPicPr>
          <p:nvPr/>
        </p:nvPicPr>
        <p:blipFill>
          <a:blip r:embed="rId2"/>
          <a:stretch>
            <a:fillRect/>
          </a:stretch>
        </p:blipFill>
        <p:spPr>
          <a:xfrm>
            <a:off x="3133817" y="1825625"/>
            <a:ext cx="6853229" cy="4264232"/>
          </a:xfrm>
          <a:prstGeom prst="rect">
            <a:avLst/>
          </a:prstGeom>
        </p:spPr>
      </p:pic>
    </p:spTree>
    <p:extLst>
      <p:ext uri="{BB962C8B-B14F-4D97-AF65-F5344CB8AC3E}">
        <p14:creationId xmlns:p14="http://schemas.microsoft.com/office/powerpoint/2010/main" val="308165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41DA1-3589-41C8-9166-E35F55193E37}"/>
              </a:ext>
            </a:extLst>
          </p:cNvPr>
          <p:cNvSpPr>
            <a:spLocks noGrp="1"/>
          </p:cNvSpPr>
          <p:nvPr>
            <p:ph type="title"/>
          </p:nvPr>
        </p:nvSpPr>
        <p:spPr/>
        <p:txBody>
          <a:bodyPr/>
          <a:lstStyle/>
          <a:p>
            <a:endParaRPr lang="es-CO" dirty="0"/>
          </a:p>
        </p:txBody>
      </p:sp>
      <p:pic>
        <p:nvPicPr>
          <p:cNvPr id="2050" name="Picture 2" descr="Resultado de imagen para infraestructura sitio web php">
            <a:extLst>
              <a:ext uri="{FF2B5EF4-FFF2-40B4-BE49-F238E27FC236}">
                <a16:creationId xmlns:a16="http://schemas.microsoft.com/office/drawing/2014/main" id="{085D4970-D0D0-4DD9-91AB-500BE7090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830" y="2853982"/>
            <a:ext cx="7979730" cy="26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750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0CB22A-7674-48F6-9E3C-B649E6D9A97B}"/>
              </a:ext>
            </a:extLst>
          </p:cNvPr>
          <p:cNvSpPr>
            <a:spLocks noGrp="1"/>
          </p:cNvSpPr>
          <p:nvPr>
            <p:ph type="title"/>
          </p:nvPr>
        </p:nvSpPr>
        <p:spPr/>
        <p:txBody>
          <a:bodyPr/>
          <a:lstStyle/>
          <a:p>
            <a:endParaRPr lang="es-CO"/>
          </a:p>
        </p:txBody>
      </p:sp>
      <p:sp>
        <p:nvSpPr>
          <p:cNvPr id="3" name="Marcador de texto 2">
            <a:extLst>
              <a:ext uri="{FF2B5EF4-FFF2-40B4-BE49-F238E27FC236}">
                <a16:creationId xmlns:a16="http://schemas.microsoft.com/office/drawing/2014/main" id="{3C52F89B-22E5-415D-B4FA-89A48597F0D1}"/>
              </a:ext>
            </a:extLst>
          </p:cNvPr>
          <p:cNvSpPr>
            <a:spLocks noGrp="1"/>
          </p:cNvSpPr>
          <p:nvPr>
            <p:ph type="body" idx="1"/>
          </p:nvPr>
        </p:nvSpPr>
        <p:spPr/>
        <p:txBody>
          <a:bodyPr/>
          <a:lstStyle/>
          <a:p>
            <a:r>
              <a:rPr lang="es-ES" dirty="0"/>
              <a:t>&lt;! DOCTYPE </a:t>
            </a:r>
            <a:r>
              <a:rPr lang="es-ES" dirty="0" err="1"/>
              <a:t>html</a:t>
            </a:r>
            <a:r>
              <a:rPr lang="es-ES" dirty="0"/>
              <a:t>&gt;: el tipo de documento. Cuando HTML era joven (1991-1992), los tipos de documento estaban destinados a actuar como enlaces a un conjunto de reglas que la página HTML tenía que seguir para ser considerada un buen HTML. Los tipos de documento solían tener este aspecto:</a:t>
            </a:r>
          </a:p>
          <a:p>
            <a:pPr marL="533400" lvl="1" indent="0">
              <a:buNone/>
            </a:pPr>
            <a:r>
              <a:rPr lang="es-CO" dirty="0"/>
              <a:t>&lt;! DOCTYPE </a:t>
            </a:r>
            <a:r>
              <a:rPr lang="es-CO" dirty="0" err="1"/>
              <a:t>html</a:t>
            </a:r>
            <a:r>
              <a:rPr lang="es-CO" dirty="0"/>
              <a:t> PUBLIC "- // W3C // DTD XHTML 1.0 </a:t>
            </a:r>
            <a:r>
              <a:rPr lang="es-CO" dirty="0" err="1"/>
              <a:t>Transitional</a:t>
            </a:r>
            <a:r>
              <a:rPr lang="es-CO" dirty="0"/>
              <a:t> // EN"</a:t>
            </a:r>
          </a:p>
          <a:p>
            <a:pPr marL="533400" lvl="1" indent="0">
              <a:buNone/>
            </a:pPr>
            <a:r>
              <a:rPr lang="es-CO" dirty="0"/>
              <a:t>"http://www.w3.org/TR/xhtml1/DTD/xhtml1-transitional.dtd"&gt;</a:t>
            </a:r>
          </a:p>
          <a:p>
            <a:pPr marL="533400" lvl="1" indent="0">
              <a:buNone/>
            </a:pPr>
            <a:r>
              <a:rPr lang="es-ES" dirty="0"/>
              <a:t>&lt;! DOCTYPE </a:t>
            </a:r>
            <a:r>
              <a:rPr lang="es-ES" dirty="0" err="1"/>
              <a:t>html</a:t>
            </a:r>
            <a:r>
              <a:rPr lang="es-ES" dirty="0"/>
              <a:t>&gt; es la cadena de caracteres más corta que cuenta como un tipo de documento válido.</a:t>
            </a:r>
            <a:endParaRPr lang="es-CO" dirty="0"/>
          </a:p>
        </p:txBody>
      </p:sp>
    </p:spTree>
    <p:extLst>
      <p:ext uri="{BB962C8B-B14F-4D97-AF65-F5344CB8AC3E}">
        <p14:creationId xmlns:p14="http://schemas.microsoft.com/office/powerpoint/2010/main" val="3428732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0AD6E-C936-47FB-81C1-81BB5EBDE454}"/>
              </a:ext>
            </a:extLst>
          </p:cNvPr>
          <p:cNvSpPr>
            <a:spLocks noGrp="1"/>
          </p:cNvSpPr>
          <p:nvPr>
            <p:ph type="title"/>
          </p:nvPr>
        </p:nvSpPr>
        <p:spPr/>
        <p:txBody>
          <a:bodyPr/>
          <a:lstStyle/>
          <a:p>
            <a:endParaRPr lang="es-CO"/>
          </a:p>
        </p:txBody>
      </p:sp>
      <p:sp>
        <p:nvSpPr>
          <p:cNvPr id="3" name="Marcador de texto 2">
            <a:extLst>
              <a:ext uri="{FF2B5EF4-FFF2-40B4-BE49-F238E27FC236}">
                <a16:creationId xmlns:a16="http://schemas.microsoft.com/office/drawing/2014/main" id="{4587C9C4-E912-417D-9D1E-AC2C44B702B6}"/>
              </a:ext>
            </a:extLst>
          </p:cNvPr>
          <p:cNvSpPr>
            <a:spLocks noGrp="1"/>
          </p:cNvSpPr>
          <p:nvPr>
            <p:ph type="body" idx="1"/>
          </p:nvPr>
        </p:nvSpPr>
        <p:spPr/>
        <p:txBody>
          <a:bodyPr/>
          <a:lstStyle/>
          <a:p>
            <a:r>
              <a:rPr lang="es-ES" dirty="0"/>
              <a:t>&lt;</a:t>
            </a:r>
            <a:r>
              <a:rPr lang="es-ES" dirty="0" err="1"/>
              <a:t>html</a:t>
            </a:r>
            <a:r>
              <a:rPr lang="es-ES" dirty="0"/>
              <a:t>&gt; &lt;/</a:t>
            </a:r>
            <a:r>
              <a:rPr lang="es-ES" dirty="0" err="1"/>
              <a:t>html</a:t>
            </a:r>
            <a:r>
              <a:rPr lang="es-ES" dirty="0"/>
              <a:t>&gt;: el elemento &lt;</a:t>
            </a:r>
            <a:r>
              <a:rPr lang="es-ES" dirty="0" err="1"/>
              <a:t>html</a:t>
            </a:r>
            <a:r>
              <a:rPr lang="es-ES" dirty="0"/>
              <a:t>&gt;. Este elemento envuelve todo el contenido de la página. A veces se lo conoce como elemento raíz.</a:t>
            </a:r>
          </a:p>
          <a:p>
            <a:r>
              <a:rPr lang="es-ES" dirty="0"/>
              <a:t>&lt;head&gt; &lt;/head&gt;: el elemento &lt;head&gt;. Este elemento actúa como un contenedor para todo lo que desea incluir en la página HTML, que no es el contenido que la página mostrará a los espectadores. Esto incluye palabras clave y una descripción de la página que aparecería en los resultados de búsqueda, CSS para diseñar el contenido, declaraciones de conjuntos de caracteres y más. Aprenderá más sobre esto en el próximo artículo de la serie.</a:t>
            </a:r>
            <a:endParaRPr lang="es-CO" dirty="0"/>
          </a:p>
        </p:txBody>
      </p:sp>
    </p:spTree>
    <p:extLst>
      <p:ext uri="{BB962C8B-B14F-4D97-AF65-F5344CB8AC3E}">
        <p14:creationId xmlns:p14="http://schemas.microsoft.com/office/powerpoint/2010/main" val="2322864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61097-F4DB-493C-8179-555BCD04E29F}"/>
              </a:ext>
            </a:extLst>
          </p:cNvPr>
          <p:cNvSpPr>
            <a:spLocks noGrp="1"/>
          </p:cNvSpPr>
          <p:nvPr>
            <p:ph type="title"/>
          </p:nvPr>
        </p:nvSpPr>
        <p:spPr/>
        <p:txBody>
          <a:bodyPr/>
          <a:lstStyle/>
          <a:p>
            <a:endParaRPr lang="es-CO"/>
          </a:p>
        </p:txBody>
      </p:sp>
      <p:sp>
        <p:nvSpPr>
          <p:cNvPr id="3" name="Marcador de texto 2">
            <a:extLst>
              <a:ext uri="{FF2B5EF4-FFF2-40B4-BE49-F238E27FC236}">
                <a16:creationId xmlns:a16="http://schemas.microsoft.com/office/drawing/2014/main" id="{08E5046F-E170-4195-962A-696FAE034B32}"/>
              </a:ext>
            </a:extLst>
          </p:cNvPr>
          <p:cNvSpPr>
            <a:spLocks noGrp="1"/>
          </p:cNvSpPr>
          <p:nvPr>
            <p:ph type="body" idx="1"/>
          </p:nvPr>
        </p:nvSpPr>
        <p:spPr/>
        <p:txBody>
          <a:bodyPr/>
          <a:lstStyle/>
          <a:p>
            <a:r>
              <a:rPr lang="es-ES" dirty="0"/>
              <a:t>&lt;meta </a:t>
            </a:r>
            <a:r>
              <a:rPr lang="es-ES" dirty="0" err="1"/>
              <a:t>charset</a:t>
            </a:r>
            <a:r>
              <a:rPr lang="es-ES" dirty="0"/>
              <a:t> = "utf-8"&gt;: este elemento especifica el juego de caracteres para su documento en UTF-8, que incluye la mayoría de los caracteres de la gran mayoría de los lenguajes escritos humanos. Con esta configuración, la página ahora puede manejar cualquier contenido textual que pueda contener. </a:t>
            </a:r>
            <a:endParaRPr lang="es-CO" dirty="0"/>
          </a:p>
        </p:txBody>
      </p:sp>
    </p:spTree>
    <p:extLst>
      <p:ext uri="{BB962C8B-B14F-4D97-AF65-F5344CB8AC3E}">
        <p14:creationId xmlns:p14="http://schemas.microsoft.com/office/powerpoint/2010/main" val="340826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4FB78-246D-4FDB-A3D9-B5B23B1E2506}"/>
              </a:ext>
            </a:extLst>
          </p:cNvPr>
          <p:cNvSpPr>
            <a:spLocks noGrp="1"/>
          </p:cNvSpPr>
          <p:nvPr>
            <p:ph type="title"/>
          </p:nvPr>
        </p:nvSpPr>
        <p:spPr/>
        <p:txBody>
          <a:bodyPr/>
          <a:lstStyle/>
          <a:p>
            <a:endParaRPr lang="es-CO"/>
          </a:p>
        </p:txBody>
      </p:sp>
      <p:sp>
        <p:nvSpPr>
          <p:cNvPr id="3" name="Marcador de texto 2">
            <a:extLst>
              <a:ext uri="{FF2B5EF4-FFF2-40B4-BE49-F238E27FC236}">
                <a16:creationId xmlns:a16="http://schemas.microsoft.com/office/drawing/2014/main" id="{9F8236DB-6710-4D87-A02D-4F964D6B385B}"/>
              </a:ext>
            </a:extLst>
          </p:cNvPr>
          <p:cNvSpPr>
            <a:spLocks noGrp="1"/>
          </p:cNvSpPr>
          <p:nvPr>
            <p:ph type="body" idx="1"/>
          </p:nvPr>
        </p:nvSpPr>
        <p:spPr/>
        <p:txBody>
          <a:bodyPr/>
          <a:lstStyle/>
          <a:p>
            <a:r>
              <a:rPr lang="es-ES" dirty="0"/>
              <a:t>&lt;</a:t>
            </a:r>
            <a:r>
              <a:rPr lang="es-ES" dirty="0" err="1"/>
              <a:t>title</a:t>
            </a:r>
            <a:r>
              <a:rPr lang="es-ES" dirty="0"/>
              <a:t>&gt; &lt;/</a:t>
            </a:r>
            <a:r>
              <a:rPr lang="es-ES" dirty="0" err="1"/>
              <a:t>title</a:t>
            </a:r>
            <a:r>
              <a:rPr lang="es-ES" dirty="0"/>
              <a:t>&gt;: el elemento &lt;</a:t>
            </a:r>
            <a:r>
              <a:rPr lang="es-ES" dirty="0" err="1"/>
              <a:t>title</a:t>
            </a:r>
            <a:r>
              <a:rPr lang="es-ES" dirty="0"/>
              <a:t>&gt;. Esto establece el título de la página, que es el título que aparece en la pestaña del navegador en la que se carga la página. El título de la página también se usa para describir la página cuando se marca como favorita.</a:t>
            </a:r>
            <a:endParaRPr lang="es-CO" dirty="0"/>
          </a:p>
        </p:txBody>
      </p:sp>
    </p:spTree>
    <p:extLst>
      <p:ext uri="{BB962C8B-B14F-4D97-AF65-F5344CB8AC3E}">
        <p14:creationId xmlns:p14="http://schemas.microsoft.com/office/powerpoint/2010/main" val="2743116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8E2CD-230D-42F9-8A94-9F97F59DB104}"/>
              </a:ext>
            </a:extLst>
          </p:cNvPr>
          <p:cNvSpPr>
            <a:spLocks noGrp="1"/>
          </p:cNvSpPr>
          <p:nvPr>
            <p:ph type="title"/>
          </p:nvPr>
        </p:nvSpPr>
        <p:spPr/>
        <p:txBody>
          <a:bodyPr/>
          <a:lstStyle/>
          <a:p>
            <a:endParaRPr lang="es-CO"/>
          </a:p>
        </p:txBody>
      </p:sp>
      <p:sp>
        <p:nvSpPr>
          <p:cNvPr id="3" name="Marcador de texto 2">
            <a:extLst>
              <a:ext uri="{FF2B5EF4-FFF2-40B4-BE49-F238E27FC236}">
                <a16:creationId xmlns:a16="http://schemas.microsoft.com/office/drawing/2014/main" id="{A0E46D02-267E-4934-8BF9-EC287F995B55}"/>
              </a:ext>
            </a:extLst>
          </p:cNvPr>
          <p:cNvSpPr>
            <a:spLocks noGrp="1"/>
          </p:cNvSpPr>
          <p:nvPr>
            <p:ph type="body" idx="1"/>
          </p:nvPr>
        </p:nvSpPr>
        <p:spPr/>
        <p:txBody>
          <a:bodyPr/>
          <a:lstStyle/>
          <a:p>
            <a:r>
              <a:rPr lang="es-ES" dirty="0"/>
              <a:t>&lt;</a:t>
            </a:r>
            <a:r>
              <a:rPr lang="es-ES" dirty="0" err="1"/>
              <a:t>body</a:t>
            </a:r>
            <a:r>
              <a:rPr lang="es-ES" dirty="0"/>
              <a:t>&gt; &lt;/</a:t>
            </a:r>
            <a:r>
              <a:rPr lang="es-ES" dirty="0" err="1"/>
              <a:t>body</a:t>
            </a:r>
            <a:r>
              <a:rPr lang="es-ES" dirty="0"/>
              <a:t>&gt;: el elemento &lt;</a:t>
            </a:r>
            <a:r>
              <a:rPr lang="es-ES" dirty="0" err="1"/>
              <a:t>body</a:t>
            </a:r>
            <a:r>
              <a:rPr lang="es-ES" dirty="0"/>
              <a:t>&gt;. Contiene todo el contenido que se muestra en la página, incluidos texto, imágenes, videos, juegos, pistas de audio reproducibles o cualquier otra cosa.</a:t>
            </a:r>
            <a:endParaRPr lang="es-CO" dirty="0"/>
          </a:p>
        </p:txBody>
      </p:sp>
    </p:spTree>
    <p:extLst>
      <p:ext uri="{BB962C8B-B14F-4D97-AF65-F5344CB8AC3E}">
        <p14:creationId xmlns:p14="http://schemas.microsoft.com/office/powerpoint/2010/main" val="152113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6940F-A9D4-4EF0-B896-E976812F7903}"/>
              </a:ext>
            </a:extLst>
          </p:cNvPr>
          <p:cNvSpPr>
            <a:spLocks noGrp="1"/>
          </p:cNvSpPr>
          <p:nvPr>
            <p:ph type="title"/>
          </p:nvPr>
        </p:nvSpPr>
        <p:spPr/>
        <p:txBody>
          <a:bodyPr/>
          <a:lstStyle/>
          <a:p>
            <a:endParaRPr lang="es-CO"/>
          </a:p>
        </p:txBody>
      </p:sp>
      <p:sp>
        <p:nvSpPr>
          <p:cNvPr id="3" name="Marcador de texto 2">
            <a:extLst>
              <a:ext uri="{FF2B5EF4-FFF2-40B4-BE49-F238E27FC236}">
                <a16:creationId xmlns:a16="http://schemas.microsoft.com/office/drawing/2014/main" id="{3F313556-1E11-42BF-B03C-163CBF299514}"/>
              </a:ext>
            </a:extLst>
          </p:cNvPr>
          <p:cNvSpPr>
            <a:spLocks noGrp="1"/>
          </p:cNvSpPr>
          <p:nvPr>
            <p:ph type="body" idx="1"/>
          </p:nvPr>
        </p:nvSpPr>
        <p:spPr/>
        <p:txBody>
          <a:bodyPr/>
          <a:lstStyle/>
          <a:p>
            <a:pPr algn="l"/>
            <a:r>
              <a:rPr lang="es-ES" b="0" i="0" dirty="0">
                <a:solidFill>
                  <a:srgbClr val="212121"/>
                </a:solidFill>
                <a:effectLst/>
                <a:latin typeface="arial" panose="020B0604020202020204" pitchFamily="34" charset="0"/>
              </a:rPr>
              <a:t>Exploremos más a fondo nuestro elemento de párrafo de la sección anterior:</a:t>
            </a:r>
          </a:p>
          <a:p>
            <a:br>
              <a:rPr lang="es-ES" dirty="0"/>
            </a:br>
            <a:endParaRPr lang="es-CO" dirty="0"/>
          </a:p>
        </p:txBody>
      </p:sp>
      <p:pic>
        <p:nvPicPr>
          <p:cNvPr id="5" name="Imagen 4">
            <a:extLst>
              <a:ext uri="{FF2B5EF4-FFF2-40B4-BE49-F238E27FC236}">
                <a16:creationId xmlns:a16="http://schemas.microsoft.com/office/drawing/2014/main" id="{7AC76454-02E0-4D0E-8933-14E0BD4FAB67}"/>
              </a:ext>
            </a:extLst>
          </p:cNvPr>
          <p:cNvPicPr>
            <a:picLocks noChangeAspect="1"/>
          </p:cNvPicPr>
          <p:nvPr/>
        </p:nvPicPr>
        <p:blipFill>
          <a:blip r:embed="rId2"/>
          <a:stretch>
            <a:fillRect/>
          </a:stretch>
        </p:blipFill>
        <p:spPr>
          <a:xfrm>
            <a:off x="2847521" y="3516148"/>
            <a:ext cx="6496957" cy="2133898"/>
          </a:xfrm>
          <a:prstGeom prst="rect">
            <a:avLst/>
          </a:prstGeom>
        </p:spPr>
      </p:pic>
    </p:spTree>
    <p:extLst>
      <p:ext uri="{BB962C8B-B14F-4D97-AF65-F5344CB8AC3E}">
        <p14:creationId xmlns:p14="http://schemas.microsoft.com/office/powerpoint/2010/main" val="2453508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58F6A-A91A-476F-AA85-5AE2507ABDB2}"/>
              </a:ext>
            </a:extLst>
          </p:cNvPr>
          <p:cNvSpPr>
            <a:spLocks noGrp="1"/>
          </p:cNvSpPr>
          <p:nvPr>
            <p:ph type="title"/>
          </p:nvPr>
        </p:nvSpPr>
        <p:spPr/>
        <p:txBody>
          <a:bodyPr/>
          <a:lstStyle/>
          <a:p>
            <a:pPr algn="ctr"/>
            <a:r>
              <a:rPr lang="es-CO" b="1" i="0" u="none" strike="noStrike" dirty="0">
                <a:solidFill>
                  <a:srgbClr val="212121"/>
                </a:solidFill>
                <a:effectLst/>
                <a:latin typeface="zillaslab"/>
              </a:rPr>
              <a:t>Atributos</a:t>
            </a:r>
            <a:endParaRPr lang="es-CO" dirty="0"/>
          </a:p>
        </p:txBody>
      </p:sp>
      <p:sp>
        <p:nvSpPr>
          <p:cNvPr id="3" name="Marcador de texto 2">
            <a:extLst>
              <a:ext uri="{FF2B5EF4-FFF2-40B4-BE49-F238E27FC236}">
                <a16:creationId xmlns:a16="http://schemas.microsoft.com/office/drawing/2014/main" id="{A4F0B39A-4CE4-404E-8BF8-8C551EA4F18C}"/>
              </a:ext>
            </a:extLst>
          </p:cNvPr>
          <p:cNvSpPr>
            <a:spLocks noGrp="1"/>
          </p:cNvSpPr>
          <p:nvPr>
            <p:ph type="body" idx="1"/>
          </p:nvPr>
        </p:nvSpPr>
        <p:spPr/>
        <p:txBody>
          <a:bodyPr/>
          <a:lstStyle/>
          <a:p>
            <a:r>
              <a:rPr lang="es-ES" sz="2000" dirty="0"/>
              <a:t>Los atributos contienen información adicional sobre el elemento que no aparecerá en el contenido. En este ejemplo, el </a:t>
            </a:r>
            <a:r>
              <a:rPr lang="es-ES" sz="2000" dirty="0" err="1"/>
              <a:t>classatributo</a:t>
            </a:r>
            <a:r>
              <a:rPr lang="es-ES" sz="2000" dirty="0"/>
              <a:t> es un nombre de identificación utilizado para apuntar al elemento con información de estilo.</a:t>
            </a:r>
          </a:p>
          <a:p>
            <a:r>
              <a:rPr lang="es-ES" sz="2000" dirty="0"/>
              <a:t>Un atributo debe tener:</a:t>
            </a:r>
          </a:p>
          <a:p>
            <a:r>
              <a:rPr lang="es-ES" sz="2000" dirty="0"/>
              <a:t>Un espacio entre este y el nombre del elemento. (Para un elemento con más de un atributo, los atributos también deben estar separados por espacios).</a:t>
            </a:r>
          </a:p>
          <a:p>
            <a:r>
              <a:rPr lang="es-ES" sz="2000" dirty="0"/>
              <a:t>El nombre del atributo, seguido de un signo igual.</a:t>
            </a:r>
          </a:p>
          <a:p>
            <a:r>
              <a:rPr lang="es-ES" sz="2000" dirty="0"/>
              <a:t>Un valor de atributo, envuelto con comillas de apertura y cierre.</a:t>
            </a:r>
            <a:endParaRPr lang="es-CO" sz="2000" dirty="0"/>
          </a:p>
        </p:txBody>
      </p:sp>
      <p:pic>
        <p:nvPicPr>
          <p:cNvPr id="5" name="Imagen 4">
            <a:extLst>
              <a:ext uri="{FF2B5EF4-FFF2-40B4-BE49-F238E27FC236}">
                <a16:creationId xmlns:a16="http://schemas.microsoft.com/office/drawing/2014/main" id="{60437A8A-EEE3-46A6-BDFE-1034D761B4CC}"/>
              </a:ext>
            </a:extLst>
          </p:cNvPr>
          <p:cNvPicPr>
            <a:picLocks noChangeAspect="1"/>
          </p:cNvPicPr>
          <p:nvPr/>
        </p:nvPicPr>
        <p:blipFill>
          <a:blip r:embed="rId2"/>
          <a:stretch>
            <a:fillRect/>
          </a:stretch>
        </p:blipFill>
        <p:spPr>
          <a:xfrm>
            <a:off x="2836920" y="5018585"/>
            <a:ext cx="6677957" cy="1028844"/>
          </a:xfrm>
          <a:prstGeom prst="rect">
            <a:avLst/>
          </a:prstGeom>
        </p:spPr>
      </p:pic>
    </p:spTree>
    <p:extLst>
      <p:ext uri="{BB962C8B-B14F-4D97-AF65-F5344CB8AC3E}">
        <p14:creationId xmlns:p14="http://schemas.microsoft.com/office/powerpoint/2010/main" val="359813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infraestructura de sitios web">
            <a:extLst>
              <a:ext uri="{FF2B5EF4-FFF2-40B4-BE49-F238E27FC236}">
                <a16:creationId xmlns:a16="http://schemas.microsoft.com/office/drawing/2014/main" id="{3ACEA464-6581-4B12-BD83-820D5F958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183" y="348570"/>
            <a:ext cx="6385634" cy="616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59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A169B-39B1-45C2-B0C6-86FDDD886DA0}"/>
              </a:ext>
            </a:extLst>
          </p:cNvPr>
          <p:cNvSpPr>
            <a:spLocks noGrp="1"/>
          </p:cNvSpPr>
          <p:nvPr>
            <p:ph type="title"/>
          </p:nvPr>
        </p:nvSpPr>
        <p:spPr/>
        <p:txBody>
          <a:bodyPr/>
          <a:lstStyle/>
          <a:p>
            <a:r>
              <a:rPr lang="es-CO" dirty="0"/>
              <a:t>Ejemplo Infraestructura</a:t>
            </a:r>
          </a:p>
        </p:txBody>
      </p:sp>
      <p:pic>
        <p:nvPicPr>
          <p:cNvPr id="4098" name="Picture 2" descr="Resultado de imagen para Infraestructura Tecnológica para el servicio web">
            <a:extLst>
              <a:ext uri="{FF2B5EF4-FFF2-40B4-BE49-F238E27FC236}">
                <a16:creationId xmlns:a16="http://schemas.microsoft.com/office/drawing/2014/main" id="{35ABF6E1-3998-47EA-8844-376B3AE73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256" y="1349375"/>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96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30F6D-C7B2-4D05-A208-B0AC51E4B31F}"/>
              </a:ext>
            </a:extLst>
          </p:cNvPr>
          <p:cNvSpPr>
            <a:spLocks noGrp="1"/>
          </p:cNvSpPr>
          <p:nvPr>
            <p:ph type="title"/>
          </p:nvPr>
        </p:nvSpPr>
        <p:spPr/>
        <p:txBody>
          <a:bodyPr/>
          <a:lstStyle/>
          <a:p>
            <a:r>
              <a:rPr lang="es-ES" dirty="0"/>
              <a:t>Como es la comunicación en la web </a:t>
            </a:r>
            <a:endParaRPr lang="es-CO" dirty="0"/>
          </a:p>
        </p:txBody>
      </p:sp>
      <p:sp>
        <p:nvSpPr>
          <p:cNvPr id="3" name="Marcador de contenido 2">
            <a:extLst>
              <a:ext uri="{FF2B5EF4-FFF2-40B4-BE49-F238E27FC236}">
                <a16:creationId xmlns:a16="http://schemas.microsoft.com/office/drawing/2014/main" id="{94D77BAB-808B-4C40-B1CB-7217218342A3}"/>
              </a:ext>
            </a:extLst>
          </p:cNvPr>
          <p:cNvSpPr>
            <a:spLocks noGrp="1"/>
          </p:cNvSpPr>
          <p:nvPr>
            <p:ph idx="1"/>
          </p:nvPr>
        </p:nvSpPr>
        <p:spPr/>
        <p:txBody>
          <a:bodyPr/>
          <a:lstStyle/>
          <a:p>
            <a:r>
              <a:rPr lang="es-ES" dirty="0"/>
              <a:t>El acceso a la Web suele basarse en un </a:t>
            </a:r>
            <a:r>
              <a:rPr lang="es-ES" dirty="0" err="1"/>
              <a:t>un</a:t>
            </a:r>
            <a:r>
              <a:rPr lang="es-ES" dirty="0"/>
              <a:t> explorador de Web, como Firefox… </a:t>
            </a:r>
          </a:p>
          <a:p>
            <a:r>
              <a:rPr lang="es-ES" dirty="0"/>
              <a:t>Para distinguir entre páginas Web y otros tipos de datos los exploradores utilizan el </a:t>
            </a:r>
            <a:r>
              <a:rPr lang="es-ES" dirty="0" err="1"/>
              <a:t>Lenguage</a:t>
            </a:r>
            <a:r>
              <a:rPr lang="es-ES" dirty="0"/>
              <a:t> HTML (</a:t>
            </a:r>
            <a:r>
              <a:rPr lang="es-ES" dirty="0" err="1"/>
              <a:t>HyperText</a:t>
            </a:r>
            <a:r>
              <a:rPr lang="es-ES" dirty="0"/>
              <a:t> </a:t>
            </a:r>
            <a:r>
              <a:rPr lang="es-ES" dirty="0" err="1"/>
              <a:t>Markup</a:t>
            </a:r>
            <a:r>
              <a:rPr lang="es-ES" dirty="0"/>
              <a:t> </a:t>
            </a:r>
            <a:r>
              <a:rPr lang="es-ES" dirty="0" err="1"/>
              <a:t>Language</a:t>
            </a:r>
            <a:r>
              <a:rPr lang="es-ES" dirty="0"/>
              <a:t>). </a:t>
            </a:r>
          </a:p>
          <a:p>
            <a:r>
              <a:rPr lang="es-ES" dirty="0"/>
              <a:t>El explorador interpreta las instrucciones contenidas en el documento HTML y muestra la página tal como la vemos.</a:t>
            </a:r>
            <a:endParaRPr lang="es-CO" dirty="0"/>
          </a:p>
        </p:txBody>
      </p:sp>
    </p:spTree>
    <p:extLst>
      <p:ext uri="{BB962C8B-B14F-4D97-AF65-F5344CB8AC3E}">
        <p14:creationId xmlns:p14="http://schemas.microsoft.com/office/powerpoint/2010/main" val="404037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5E92D-8D89-4C65-A844-8E478100B903}"/>
              </a:ext>
            </a:extLst>
          </p:cNvPr>
          <p:cNvSpPr>
            <a:spLocks noGrp="1"/>
          </p:cNvSpPr>
          <p:nvPr>
            <p:ph type="title"/>
          </p:nvPr>
        </p:nvSpPr>
        <p:spPr/>
        <p:txBody>
          <a:bodyPr/>
          <a:lstStyle/>
          <a:p>
            <a:r>
              <a:rPr lang="es-CO" dirty="0"/>
              <a:t>HTML: </a:t>
            </a:r>
            <a:r>
              <a:rPr lang="es-CO" dirty="0" err="1"/>
              <a:t>HyperText</a:t>
            </a:r>
            <a:r>
              <a:rPr lang="es-CO" dirty="0"/>
              <a:t> </a:t>
            </a:r>
            <a:r>
              <a:rPr lang="es-CO" dirty="0" err="1"/>
              <a:t>Markup</a:t>
            </a:r>
            <a:r>
              <a:rPr lang="es-CO" dirty="0"/>
              <a:t> </a:t>
            </a:r>
            <a:r>
              <a:rPr lang="es-CO" dirty="0" err="1"/>
              <a:t>Language</a:t>
            </a:r>
            <a:endParaRPr lang="es-CO" dirty="0"/>
          </a:p>
        </p:txBody>
      </p:sp>
      <p:sp>
        <p:nvSpPr>
          <p:cNvPr id="3" name="Marcador de contenido 2">
            <a:extLst>
              <a:ext uri="{FF2B5EF4-FFF2-40B4-BE49-F238E27FC236}">
                <a16:creationId xmlns:a16="http://schemas.microsoft.com/office/drawing/2014/main" id="{5D338D13-6934-44FD-A1A7-F885651EE92C}"/>
              </a:ext>
            </a:extLst>
          </p:cNvPr>
          <p:cNvSpPr>
            <a:spLocks noGrp="1"/>
          </p:cNvSpPr>
          <p:nvPr>
            <p:ph idx="1"/>
          </p:nvPr>
        </p:nvSpPr>
        <p:spPr/>
        <p:txBody>
          <a:bodyPr/>
          <a:lstStyle/>
          <a:p>
            <a:r>
              <a:rPr lang="es-CO" dirty="0"/>
              <a:t>Basado en etiquetas (“marcas”, “tags”). </a:t>
            </a:r>
          </a:p>
          <a:p>
            <a:r>
              <a:rPr lang="es-CO" dirty="0"/>
              <a:t>Antecedentes: proceso de textos mediante marcas (</a:t>
            </a:r>
            <a:r>
              <a:rPr lang="es-CO" dirty="0" err="1"/>
              <a:t>TeX</a:t>
            </a:r>
            <a:r>
              <a:rPr lang="es-CO" dirty="0"/>
              <a:t>, IBM-script, </a:t>
            </a:r>
            <a:r>
              <a:rPr lang="es-CO" dirty="0" err="1"/>
              <a:t>Wordstar</a:t>
            </a:r>
            <a:r>
              <a:rPr lang="es-CO" dirty="0"/>
              <a:t>). </a:t>
            </a:r>
          </a:p>
          <a:p>
            <a:r>
              <a:rPr lang="es-CO" dirty="0"/>
              <a:t>Combina potencia y simplicidad  Hipertexto e Hipermedia  Documentos HTML: ficheros de texto (ASCII). </a:t>
            </a:r>
          </a:p>
          <a:p>
            <a:r>
              <a:rPr lang="es-CO" dirty="0"/>
              <a:t> HTML es un lenguaje interpretado: muy “portable”</a:t>
            </a:r>
          </a:p>
        </p:txBody>
      </p:sp>
    </p:spTree>
    <p:extLst>
      <p:ext uri="{BB962C8B-B14F-4D97-AF65-F5344CB8AC3E}">
        <p14:creationId xmlns:p14="http://schemas.microsoft.com/office/powerpoint/2010/main" val="234936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EF94C-27A0-46A5-8E10-DEBE5956E176}"/>
              </a:ext>
            </a:extLst>
          </p:cNvPr>
          <p:cNvSpPr>
            <a:spLocks noGrp="1"/>
          </p:cNvSpPr>
          <p:nvPr>
            <p:ph type="title"/>
          </p:nvPr>
        </p:nvSpPr>
        <p:spPr/>
        <p:txBody>
          <a:bodyPr/>
          <a:lstStyle/>
          <a:p>
            <a:r>
              <a:rPr lang="es-CO" dirty="0"/>
              <a:t>Edición de páginas HTML</a:t>
            </a:r>
          </a:p>
        </p:txBody>
      </p:sp>
      <p:sp>
        <p:nvSpPr>
          <p:cNvPr id="3" name="Marcador de contenido 2">
            <a:extLst>
              <a:ext uri="{FF2B5EF4-FFF2-40B4-BE49-F238E27FC236}">
                <a16:creationId xmlns:a16="http://schemas.microsoft.com/office/drawing/2014/main" id="{0BB0D6EA-476E-48B5-A90D-7A341D24954F}"/>
              </a:ext>
            </a:extLst>
          </p:cNvPr>
          <p:cNvSpPr>
            <a:spLocks noGrp="1"/>
          </p:cNvSpPr>
          <p:nvPr>
            <p:ph idx="1"/>
          </p:nvPr>
        </p:nvSpPr>
        <p:spPr/>
        <p:txBody>
          <a:bodyPr/>
          <a:lstStyle/>
          <a:p>
            <a:r>
              <a:rPr lang="es-CO" dirty="0"/>
              <a:t>Visual Studio </a:t>
            </a:r>
            <a:r>
              <a:rPr lang="es-CO" dirty="0" err="1"/>
              <a:t>Code</a:t>
            </a:r>
            <a:endParaRPr lang="es-CO" dirty="0"/>
          </a:p>
          <a:p>
            <a:r>
              <a:rPr lang="es-CO" dirty="0"/>
              <a:t>Notepad++</a:t>
            </a:r>
          </a:p>
          <a:p>
            <a:r>
              <a:rPr lang="es-CO" dirty="0" err="1"/>
              <a:t>Atom</a:t>
            </a:r>
            <a:endParaRPr lang="es-CO" dirty="0"/>
          </a:p>
          <a:p>
            <a:endParaRPr lang="es-CO" dirty="0"/>
          </a:p>
        </p:txBody>
      </p:sp>
    </p:spTree>
    <p:extLst>
      <p:ext uri="{BB962C8B-B14F-4D97-AF65-F5344CB8AC3E}">
        <p14:creationId xmlns:p14="http://schemas.microsoft.com/office/powerpoint/2010/main" val="114448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3667D-CBF5-4D2C-8DB1-6E894A4AA728}"/>
              </a:ext>
            </a:extLst>
          </p:cNvPr>
          <p:cNvSpPr>
            <a:spLocks noGrp="1"/>
          </p:cNvSpPr>
          <p:nvPr>
            <p:ph type="title"/>
          </p:nvPr>
        </p:nvSpPr>
        <p:spPr/>
        <p:txBody>
          <a:bodyPr/>
          <a:lstStyle/>
          <a:p>
            <a:r>
              <a:rPr lang="es-CO" dirty="0"/>
              <a:t>Estructura HTML</a:t>
            </a:r>
          </a:p>
        </p:txBody>
      </p:sp>
      <p:pic>
        <p:nvPicPr>
          <p:cNvPr id="4" name="Imagen 3">
            <a:extLst>
              <a:ext uri="{FF2B5EF4-FFF2-40B4-BE49-F238E27FC236}">
                <a16:creationId xmlns:a16="http://schemas.microsoft.com/office/drawing/2014/main" id="{8AA19C50-57B0-4DF8-A780-5AABF6182372}"/>
              </a:ext>
            </a:extLst>
          </p:cNvPr>
          <p:cNvPicPr>
            <a:picLocks noChangeAspect="1"/>
          </p:cNvPicPr>
          <p:nvPr/>
        </p:nvPicPr>
        <p:blipFill>
          <a:blip r:embed="rId2"/>
          <a:stretch>
            <a:fillRect/>
          </a:stretch>
        </p:blipFill>
        <p:spPr>
          <a:xfrm>
            <a:off x="2471530" y="1545535"/>
            <a:ext cx="6400800" cy="4800600"/>
          </a:xfrm>
          <a:prstGeom prst="rect">
            <a:avLst/>
          </a:prstGeom>
        </p:spPr>
      </p:pic>
    </p:spTree>
    <p:extLst>
      <p:ext uri="{BB962C8B-B14F-4D97-AF65-F5344CB8AC3E}">
        <p14:creationId xmlns:p14="http://schemas.microsoft.com/office/powerpoint/2010/main" val="592541362"/>
      </p:ext>
    </p:extLst>
  </p:cSld>
  <p:clrMapOvr>
    <a:masterClrMapping/>
  </p:clrMapOvr>
</p:sld>
</file>

<file path=ppt/theme/theme1.xml><?xml version="1.0" encoding="utf-8"?>
<a:theme xmlns:a="http://schemas.openxmlformats.org/drawingml/2006/main" name="plantilla, universidad de la cost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1334</Words>
  <Application>Microsoft Office PowerPoint</Application>
  <PresentationFormat>Panorámica</PresentationFormat>
  <Paragraphs>138</Paragraphs>
  <Slides>36</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36</vt:i4>
      </vt:variant>
    </vt:vector>
  </HeadingPairs>
  <TitlesOfParts>
    <vt:vector size="46" baseType="lpstr">
      <vt:lpstr>Courier New</vt:lpstr>
      <vt:lpstr>Calibri</vt:lpstr>
      <vt:lpstr>Arial</vt:lpstr>
      <vt:lpstr>Arial</vt:lpstr>
      <vt:lpstr>Verdana</vt:lpstr>
      <vt:lpstr>zillaslab</vt:lpstr>
      <vt:lpstr>Cascadia Mono SemiBold</vt:lpstr>
      <vt:lpstr>Times New Roman</vt:lpstr>
      <vt:lpstr>plantilla, universidad de la costa</vt:lpstr>
      <vt:lpstr>ClipArt</vt:lpstr>
      <vt:lpstr>Presentación de PowerPoint</vt:lpstr>
      <vt:lpstr>Presentación de PowerPoint</vt:lpstr>
      <vt:lpstr>Presentación de PowerPoint</vt:lpstr>
      <vt:lpstr>Presentación de PowerPoint</vt:lpstr>
      <vt:lpstr>Ejemplo Infraestructura</vt:lpstr>
      <vt:lpstr>Como es la comunicación en la web </vt:lpstr>
      <vt:lpstr>HTML: HyperText Markup Language</vt:lpstr>
      <vt:lpstr>Edición de páginas HTML</vt:lpstr>
      <vt:lpstr>Estructura HTML</vt:lpstr>
      <vt:lpstr>HTML: qué es?</vt:lpstr>
      <vt:lpstr>HTML: qué no es?</vt:lpstr>
      <vt:lpstr>Como funciona?</vt:lpstr>
      <vt:lpstr>La Telaraña Mundial</vt:lpstr>
      <vt:lpstr>Presentación de PowerPoint</vt:lpstr>
      <vt:lpstr>Estándares de HTML</vt:lpstr>
      <vt:lpstr>Estándares de HTML</vt:lpstr>
      <vt:lpstr>Terminología</vt:lpstr>
      <vt:lpstr>Fundamentos</vt:lpstr>
      <vt:lpstr>Documentos Básicos</vt:lpstr>
      <vt:lpstr>2 Ejemplos...</vt:lpstr>
      <vt:lpstr>Elementos Básicos</vt:lpstr>
      <vt:lpstr>Caracteres Especiales </vt:lpstr>
      <vt:lpstr>Tablas</vt:lpstr>
      <vt:lpstr>Presentación de PowerPoint</vt:lpstr>
      <vt:lpstr>Formularios</vt:lpstr>
      <vt:lpstr>Presentación de PowerPoint</vt:lpstr>
      <vt:lpstr>Creando documentos</vt:lpstr>
      <vt:lpstr>Herramientas avanzadas</vt:lpstr>
      <vt:lpstr>Anatomia de un documento html</vt:lpstr>
      <vt:lpstr>Presentación de PowerPoint</vt:lpstr>
      <vt:lpstr>Presentación de PowerPoint</vt:lpstr>
      <vt:lpstr>Presentación de PowerPoint</vt:lpstr>
      <vt:lpstr>Presentación de PowerPoint</vt:lpstr>
      <vt:lpstr>Presentación de PowerPoint</vt:lpstr>
      <vt:lpstr>Presentación de PowerPoint</vt:lpstr>
      <vt:lpstr>Atributos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dc:creator>
  <cp:lastModifiedBy>Luis Alfonso Reales Guerra</cp:lastModifiedBy>
  <cp:revision>34</cp:revision>
  <dcterms:modified xsi:type="dcterms:W3CDTF">2021-02-10T23:30:16Z</dcterms:modified>
</cp:coreProperties>
</file>