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79" r:id="rId4"/>
    <p:sldId id="307" r:id="rId5"/>
    <p:sldId id="280" r:id="rId6"/>
    <p:sldId id="281" r:id="rId7"/>
    <p:sldId id="308" r:id="rId8"/>
    <p:sldId id="274" r:id="rId9"/>
    <p:sldId id="283" r:id="rId10"/>
    <p:sldId id="262" r:id="rId11"/>
    <p:sldId id="259" r:id="rId12"/>
    <p:sldId id="270" r:id="rId13"/>
    <p:sldId id="285" r:id="rId14"/>
    <p:sldId id="268" r:id="rId15"/>
    <p:sldId id="284" r:id="rId16"/>
    <p:sldId id="269" r:id="rId17"/>
    <p:sldId id="260" r:id="rId18"/>
    <p:sldId id="286" r:id="rId19"/>
    <p:sldId id="287" r:id="rId20"/>
    <p:sldId id="288" r:id="rId21"/>
    <p:sldId id="289" r:id="rId22"/>
    <p:sldId id="290" r:id="rId23"/>
    <p:sldId id="293" r:id="rId24"/>
    <p:sldId id="294" r:id="rId25"/>
    <p:sldId id="282" r:id="rId26"/>
    <p:sldId id="295" r:id="rId27"/>
    <p:sldId id="272" r:id="rId28"/>
    <p:sldId id="306" r:id="rId29"/>
    <p:sldId id="278" r:id="rId30"/>
    <p:sldId id="291" r:id="rId31"/>
    <p:sldId id="276" r:id="rId32"/>
    <p:sldId id="303" r:id="rId33"/>
    <p:sldId id="296" r:id="rId34"/>
    <p:sldId id="297" r:id="rId35"/>
    <p:sldId id="298" r:id="rId36"/>
    <p:sldId id="299" r:id="rId37"/>
    <p:sldId id="300" r:id="rId38"/>
    <p:sldId id="301" r:id="rId39"/>
    <p:sldId id="305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461"/>
    <a:srgbClr val="AA5B8E"/>
    <a:srgbClr val="DD87AB"/>
    <a:srgbClr val="DD81B0"/>
    <a:srgbClr val="FDF889"/>
    <a:srgbClr val="CCE9FF"/>
    <a:srgbClr val="FFF489"/>
    <a:srgbClr val="D4AF37"/>
    <a:srgbClr val="B52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10" Type="http://schemas.openxmlformats.org/officeDocument/2006/relationships/image" Target="../media/image54.jpg"/><Relationship Id="rId4" Type="http://schemas.openxmlformats.org/officeDocument/2006/relationships/image" Target="../media/image48.jpg"/><Relationship Id="rId9" Type="http://schemas.openxmlformats.org/officeDocument/2006/relationships/image" Target="../media/image5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275" t="9375" r="16032" b="10417"/>
          <a:stretch/>
        </p:blipFill>
        <p:spPr>
          <a:xfrm>
            <a:off x="1" y="457200"/>
            <a:ext cx="9144000" cy="59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5946"/>
            <a:ext cx="5429545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84" y="2824942"/>
            <a:ext cx="82296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284" y="3836582"/>
            <a:ext cx="822960" cy="386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113" y="4777564"/>
            <a:ext cx="490239" cy="3453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Nuevo </a:t>
            </a:r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modelo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de LAE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4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37" y="1447800"/>
            <a:ext cx="5672039" cy="47461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03157" y="6193951"/>
            <a:ext cx="7924800" cy="1328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b="1" dirty="0">
                <a:latin typeface="Gulim" charset="0"/>
                <a:ea typeface="Gulim" charset="0"/>
                <a:cs typeface="Gulim" charset="0"/>
              </a:rPr>
              <a:t>The impact of gas bulk rotation on </a:t>
            </a: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>the </a:t>
            </a:r>
            <a:r>
              <a:rPr lang="en-US" sz="1200" b="1" dirty="0" err="1">
                <a:latin typeface="Gulim" charset="0"/>
                <a:ea typeface="Gulim" charset="0"/>
                <a:cs typeface="Gulim" charset="0"/>
              </a:rPr>
              <a:t>lyman</a:t>
            </a:r>
            <a:r>
              <a:rPr lang="en-US" sz="1200" b="1" dirty="0">
                <a:latin typeface="Gulim" charset="0"/>
                <a:ea typeface="Gulim" charset="0"/>
                <a:cs typeface="Gulim" charset="0"/>
              </a:rPr>
              <a:t>-alpha </a:t>
            </a: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>line</a:t>
            </a:r>
            <a:br>
              <a:rPr lang="en-US" sz="1200" b="1" dirty="0" smtClean="0">
                <a:latin typeface="Gulim" charset="0"/>
                <a:ea typeface="Gulim" charset="0"/>
                <a:cs typeface="Gulim" charset="0"/>
              </a:rPr>
            </a:b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Juan 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N.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Garavito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-Camargo, Jaime 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E.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Forero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-Romero, Mark 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Dijkstra</a:t>
            </a:r>
          </a:p>
          <a:p>
            <a:pPr marL="0" indent="0">
              <a:buNone/>
            </a:pPr>
            <a:endParaRPr lang="en-US" sz="1200" dirty="0">
              <a:latin typeface="Gulim" charset="0"/>
              <a:ea typeface="Gulim" charset="0"/>
              <a:cs typeface="Gulim" charset="0"/>
            </a:endParaRPr>
          </a:p>
          <a:p>
            <a:pPr marL="0" indent="0">
              <a:buNone/>
            </a:pPr>
            <a:endParaRPr lang="en-US" sz="1200" dirty="0">
              <a:latin typeface="Gulim" charset="0"/>
              <a:ea typeface="Gulim" charset="0"/>
              <a:cs typeface="Guli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Nuevo </a:t>
            </a:r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modelo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de LAE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15" y="1690689"/>
            <a:ext cx="5736369" cy="4268925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903157" y="6193951"/>
            <a:ext cx="7924800" cy="1328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b="1" dirty="0">
                <a:latin typeface="Gulim" charset="0"/>
                <a:ea typeface="Gulim" charset="0"/>
                <a:cs typeface="Gulim" charset="0"/>
              </a:rPr>
              <a:t>Can galactic </a:t>
            </a: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>outflows </a:t>
            </a:r>
            <a:r>
              <a:rPr lang="en-US" sz="1200" b="1" dirty="0">
                <a:latin typeface="Gulim" charset="0"/>
                <a:ea typeface="Gulim" charset="0"/>
                <a:cs typeface="Gulim" charset="0"/>
              </a:rPr>
              <a:t>explain the properties of Lyα </a:t>
            </a: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>emitters?</a:t>
            </a:r>
            <a:br>
              <a:rPr lang="en-US" sz="1200" b="1" dirty="0" smtClean="0">
                <a:latin typeface="Gulim" charset="0"/>
                <a:ea typeface="Gulim" charset="0"/>
                <a:cs typeface="Gulim" charset="0"/>
              </a:rPr>
            </a:b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Alvaro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Orsi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, 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Cedric G. 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Lacey, Carlton 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M. 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Baugh </a:t>
            </a:r>
            <a:endParaRPr lang="en-US" sz="1200" dirty="0">
              <a:latin typeface="Gulim" charset="0"/>
              <a:ea typeface="Gulim" charset="0"/>
              <a:cs typeface="Gulim" charset="0"/>
            </a:endParaRPr>
          </a:p>
          <a:p>
            <a:pPr marL="0" indent="0">
              <a:buNone/>
            </a:pPr>
            <a:endParaRPr lang="en-US" sz="1200" dirty="0">
              <a:latin typeface="Gulim" charset="0"/>
              <a:ea typeface="Gulim" charset="0"/>
              <a:cs typeface="Guli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Nuevo </a:t>
            </a:r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modelo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de LAE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5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891" y="1865586"/>
            <a:ext cx="466725" cy="7334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4" y="2819400"/>
            <a:ext cx="7886700" cy="3110763"/>
          </a:xfrm>
        </p:spPr>
      </p:pic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Nuevo </a:t>
            </a:r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modelo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de LAE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9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10" y="5520769"/>
            <a:ext cx="1109921" cy="355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67546"/>
            <a:ext cx="3685714" cy="1180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26" y="4923606"/>
            <a:ext cx="2413695" cy="599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33" y="2038524"/>
            <a:ext cx="1847619" cy="10380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05333" y="2038523"/>
            <a:ext cx="2100493" cy="1038095"/>
          </a:xfrm>
          <a:prstGeom prst="rect">
            <a:avLst/>
          </a:prstGeom>
          <a:noFill/>
          <a:ln w="28575">
            <a:solidFill>
              <a:srgbClr val="D4A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009" y="5943600"/>
            <a:ext cx="2066925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3026072"/>
            <a:ext cx="1524000" cy="5168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95707" y="2798962"/>
            <a:ext cx="2100493" cy="1038095"/>
          </a:xfrm>
          <a:prstGeom prst="rect">
            <a:avLst/>
          </a:prstGeom>
          <a:noFill/>
          <a:ln w="28575">
            <a:solidFill>
              <a:srgbClr val="D4AF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Nuevo </a:t>
            </a:r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modelo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de LAE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Subtitle 2"/>
          <p:cNvSpPr>
            <a:spLocks noGrp="1"/>
          </p:cNvSpPr>
          <p:nvPr>
            <p:ph idx="1"/>
          </p:nvPr>
        </p:nvSpPr>
        <p:spPr>
          <a:xfrm>
            <a:off x="5029200" y="4064167"/>
            <a:ext cx="3152775" cy="1811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dirty="0" smtClean="0">
                <a:latin typeface="Gulim" charset="0"/>
                <a:ea typeface="Gulim" charset="0"/>
                <a:cs typeface="Gulim" charset="0"/>
              </a:rPr>
              <a:t>&gt;0 </a:t>
            </a:r>
            <a:r>
              <a:rPr lang="es-CO" dirty="0" smtClean="0">
                <a:solidFill>
                  <a:srgbClr val="FF0000"/>
                </a:solidFill>
                <a:latin typeface="Gulim" charset="0"/>
                <a:ea typeface="Gulim" charset="0"/>
                <a:cs typeface="Gulim" charset="0"/>
              </a:rPr>
              <a:t>Rojo</a:t>
            </a:r>
          </a:p>
          <a:p>
            <a:pPr marL="0" indent="0" algn="ctr">
              <a:buNone/>
            </a:pPr>
            <a:r>
              <a:rPr lang="es-CO" dirty="0" smtClean="0">
                <a:latin typeface="Gulim" charset="0"/>
                <a:ea typeface="Gulim" charset="0"/>
                <a:cs typeface="Gulim" charset="0"/>
              </a:rPr>
              <a:t>&lt;0 </a:t>
            </a:r>
            <a:r>
              <a:rPr lang="es-CO" dirty="0" smtClean="0">
                <a:solidFill>
                  <a:srgbClr val="002060"/>
                </a:solidFill>
                <a:latin typeface="Gulim" charset="0"/>
                <a:ea typeface="Gulim" charset="0"/>
                <a:cs typeface="Gulim" charset="0"/>
              </a:rPr>
              <a:t>Azul</a:t>
            </a:r>
            <a:endParaRPr lang="es-ES" dirty="0">
              <a:solidFill>
                <a:srgbClr val="002060"/>
              </a:solidFill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Nuevo </a:t>
            </a:r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modelo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de LAE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Subtitle 2"/>
          <p:cNvSpPr>
            <a:spLocks noGrp="1"/>
          </p:cNvSpPr>
          <p:nvPr>
            <p:ph idx="1"/>
          </p:nvPr>
        </p:nvSpPr>
        <p:spPr>
          <a:xfrm>
            <a:off x="504824" y="1770797"/>
            <a:ext cx="8134351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dirty="0" err="1" smtClean="0">
                <a:latin typeface="Gulim" charset="0"/>
                <a:ea typeface="Gulim" charset="0"/>
                <a:cs typeface="Gulim" charset="0"/>
              </a:rPr>
              <a:t>Pasos</a:t>
            </a:r>
            <a:r>
              <a:rPr lang="en-US" sz="2700" b="1" dirty="0" smtClean="0">
                <a:latin typeface="Gulim" charset="0"/>
                <a:ea typeface="Gulim" charset="0"/>
                <a:cs typeface="Gulim" charset="0"/>
              </a:rPr>
              <a:t>:</a:t>
            </a:r>
            <a:endParaRPr lang="es-ES" sz="2700" dirty="0" smtClean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O" sz="2700" dirty="0" smtClean="0">
                <a:latin typeface="Gulim" charset="0"/>
                <a:ea typeface="Gulim" charset="0"/>
                <a:cs typeface="Gulim" charset="0"/>
              </a:rPr>
              <a:t>Emisión de fotón en el centro de la galaxia (~100000).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sz="2700" dirty="0" smtClean="0">
                <a:latin typeface="Gulim" charset="0"/>
                <a:ea typeface="Gulim" charset="0"/>
                <a:cs typeface="Futura Medium" charset="0"/>
              </a:rPr>
              <a:t>Comienzo de transferencia </a:t>
            </a:r>
            <a:r>
              <a:rPr lang="es-CO" sz="2700" dirty="0" err="1" smtClean="0">
                <a:latin typeface="Gulim" charset="0"/>
                <a:ea typeface="Gulim" charset="0"/>
                <a:cs typeface="Futura Medium" charset="0"/>
              </a:rPr>
              <a:t>radiativa</a:t>
            </a:r>
            <a:r>
              <a:rPr lang="es-CO" sz="2700" dirty="0" smtClean="0">
                <a:latin typeface="Gulim" charset="0"/>
                <a:ea typeface="Gulim" charset="0"/>
                <a:cs typeface="Futura Medium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sz="2700" dirty="0" smtClean="0">
                <a:latin typeface="Gulim" charset="0"/>
                <a:ea typeface="Gulim" charset="0"/>
                <a:cs typeface="Futura Medium" charset="0"/>
              </a:rPr>
              <a:t>Cambio de frecuencia, depende de la velocidad del átomo de H (termal + cinética).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sz="2700" dirty="0" smtClean="0">
                <a:latin typeface="Gulim" charset="0"/>
                <a:ea typeface="Gulim" charset="0"/>
                <a:cs typeface="Futura Medium" charset="0"/>
              </a:rPr>
              <a:t>Re-emisión en dirección aleatoria en el marco de referencia del átomo.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O" sz="2700" dirty="0" smtClean="0">
                <a:latin typeface="Gulim" charset="0"/>
                <a:ea typeface="Gulim" charset="0"/>
                <a:cs typeface="Futura Medium" charset="0"/>
              </a:rPr>
              <a:t>Medición de frecuencia final al salir.</a:t>
            </a:r>
            <a:endParaRPr lang="es-ES" sz="2700" dirty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558540"/>
            <a:ext cx="7477125" cy="126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330969"/>
            <a:ext cx="1400176" cy="5458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Resultados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63" y="228600"/>
            <a:ext cx="4080069" cy="6477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6200000">
            <a:off x="-3102143" y="1730543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Resultados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63" y="228600"/>
            <a:ext cx="4080069" cy="6477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6200000">
            <a:off x="-1654342" y="3178343"/>
            <a:ext cx="5238750" cy="1015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Resultados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1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63" y="228600"/>
            <a:ext cx="4080069" cy="647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1654342" y="3178343"/>
            <a:ext cx="5238750" cy="1015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Resultados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9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4825" y="1770797"/>
            <a:ext cx="813435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Gulim" charset="0"/>
                <a:ea typeface="Gulim" charset="0"/>
                <a:cs typeface="Futura Medium" charset="0"/>
              </a:rPr>
              <a:t>Motivación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Gulim" charset="0"/>
                <a:ea typeface="Gulim" charset="0"/>
                <a:cs typeface="Futura Medium" charset="0"/>
              </a:rPr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ulim" charset="0"/>
                <a:ea typeface="Gulim" charset="0"/>
                <a:cs typeface="Futura Medium" charset="0"/>
              </a:rPr>
              <a:t>Nuevo </a:t>
            </a:r>
            <a:r>
              <a:rPr lang="en-US" dirty="0" err="1" smtClean="0">
                <a:latin typeface="Gulim" charset="0"/>
                <a:ea typeface="Gulim" charset="0"/>
                <a:cs typeface="Futura Medium" charset="0"/>
              </a:rPr>
              <a:t>modelo</a:t>
            </a:r>
            <a:r>
              <a:rPr lang="en-US" dirty="0" smtClean="0">
                <a:latin typeface="Gulim" charset="0"/>
                <a:ea typeface="Gulim" charset="0"/>
                <a:cs typeface="Futura Medium" charset="0"/>
              </a:rPr>
              <a:t> de LAE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Gulim" charset="0"/>
                <a:ea typeface="Gulim" charset="0"/>
                <a:cs typeface="Futura Medium" charset="0"/>
              </a:rPr>
              <a:t>Resultados</a:t>
            </a:r>
            <a:endParaRPr lang="en-US" dirty="0" smtClean="0">
              <a:latin typeface="Gulim" charset="0"/>
              <a:ea typeface="Gulim" charset="0"/>
              <a:cs typeface="Futura Medium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Gulim" charset="0"/>
                <a:ea typeface="Gulim" charset="0"/>
                <a:cs typeface="Futura Medium" charset="0"/>
              </a:rPr>
              <a:t>Comparación</a:t>
            </a:r>
            <a:r>
              <a:rPr lang="en-US" dirty="0" smtClean="0">
                <a:latin typeface="Gulim" charset="0"/>
                <a:ea typeface="Gulim" charset="0"/>
                <a:cs typeface="Futura Medium" charset="0"/>
              </a:rPr>
              <a:t> con </a:t>
            </a:r>
            <a:r>
              <a:rPr lang="en-US" dirty="0" err="1" smtClean="0">
                <a:latin typeface="Gulim" charset="0"/>
                <a:ea typeface="Gulim" charset="0"/>
                <a:cs typeface="Futura Medium" charset="0"/>
              </a:rPr>
              <a:t>observaciones</a:t>
            </a:r>
            <a:endParaRPr lang="en-US" dirty="0" smtClean="0">
              <a:latin typeface="Gulim" charset="0"/>
              <a:ea typeface="Gulim" charset="0"/>
              <a:cs typeface="Futura Medium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Trabajo futuro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Agradecimientos</a:t>
            </a:r>
          </a:p>
          <a:p>
            <a:pPr marL="514350" indent="-514350">
              <a:buFont typeface="+mj-lt"/>
              <a:buAutoNum type="arabicPeriod"/>
            </a:pPr>
            <a:endParaRPr lang="es-ES" dirty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Contenido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10518"/>
            <a:ext cx="8763000" cy="3233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92" y="1630680"/>
            <a:ext cx="1628775" cy="438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Resultados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1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10518"/>
            <a:ext cx="8763000" cy="32330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48" y="1630680"/>
            <a:ext cx="1514475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Resultados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9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7" y="2734552"/>
            <a:ext cx="8934203" cy="3209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48" y="1630680"/>
            <a:ext cx="1638300" cy="504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Resultados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5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8839200" cy="3810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Resultados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4825" y="1600200"/>
            <a:ext cx="8134350" cy="497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 err="1" smtClean="0">
                <a:latin typeface="Gulim" charset="0"/>
                <a:ea typeface="Gulim" charset="0"/>
                <a:cs typeface="Gulim" charset="0"/>
              </a:rPr>
              <a:t>Desviación</a:t>
            </a:r>
            <a:r>
              <a:rPr lang="en-US" b="1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b="1" dirty="0" err="1" smtClean="0">
                <a:latin typeface="Gulim" charset="0"/>
                <a:ea typeface="Gulim" charset="0"/>
                <a:cs typeface="Gulim" charset="0"/>
              </a:rPr>
              <a:t>Estandar</a:t>
            </a: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57400"/>
            <a:ext cx="8932516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Resultados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4825" y="1600200"/>
            <a:ext cx="8134350" cy="497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 err="1" smtClean="0">
                <a:latin typeface="Gulim" charset="0"/>
                <a:ea typeface="Gulim" charset="0"/>
                <a:cs typeface="Gulim" charset="0"/>
              </a:rPr>
              <a:t>Asimetría</a:t>
            </a:r>
            <a:r>
              <a:rPr lang="en-US" b="1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b="1" dirty="0" err="1" smtClean="0">
                <a:latin typeface="Gulim" charset="0"/>
                <a:ea typeface="Gulim" charset="0"/>
                <a:cs typeface="Gulim" charset="0"/>
              </a:rPr>
              <a:t>Estadística</a:t>
            </a:r>
            <a:r>
              <a:rPr lang="en-US" b="1" dirty="0" smtClean="0">
                <a:latin typeface="Gulim" charset="0"/>
                <a:ea typeface="Gulim" charset="0"/>
                <a:cs typeface="Gulim" charset="0"/>
              </a:rPr>
              <a:t> (skewness)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1"/>
            <a:ext cx="6260929" cy="403860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-190500" y="6110266"/>
            <a:ext cx="9525000" cy="9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>The kinematics of multiple-peaked </a:t>
            </a:r>
            <a:r>
              <a:rPr lang="en-US" sz="1200" b="1" dirty="0" err="1" smtClean="0">
                <a:latin typeface="Gulim" charset="0"/>
                <a:ea typeface="Gulim" charset="0"/>
                <a:cs typeface="Gulim" charset="0"/>
              </a:rPr>
              <a:t>ly</a:t>
            </a: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>-α emission in star-forming galaxies at z ∼2–3</a:t>
            </a:r>
            <a:br>
              <a:rPr lang="en-US" sz="1200" b="1" dirty="0" smtClean="0">
                <a:latin typeface="Gulim" charset="0"/>
                <a:ea typeface="Gulim" charset="0"/>
                <a:cs typeface="Gulim" charset="0"/>
              </a:rPr>
            </a:b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Kristin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Kulas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, Alice Shapley, </a:t>
            </a:r>
            <a:r>
              <a:rPr lang="en-US" sz="1200" dirty="0" err="1">
                <a:latin typeface="Gulim" charset="0"/>
                <a:ea typeface="Gulim" charset="0"/>
                <a:cs typeface="Gulim" charset="0"/>
              </a:rPr>
              <a:t>Juna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Kollmeier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, 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Zheng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Zheng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, Charles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Steidel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, Kevin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Hainline</a:t>
            </a:r>
            <a:endParaRPr lang="en-US" sz="1200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200" dirty="0">
              <a:latin typeface="Gulim" charset="0"/>
              <a:ea typeface="Gulim" charset="0"/>
              <a:cs typeface="Gulim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52400"/>
            <a:ext cx="813435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Comparación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con </a:t>
            </a:r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observaciones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3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-190500" y="6110266"/>
            <a:ext cx="9525000" cy="9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>The kinematics of multiple-peaked </a:t>
            </a:r>
            <a:r>
              <a:rPr lang="en-US" sz="1200" b="1" dirty="0" err="1" smtClean="0">
                <a:latin typeface="Gulim" charset="0"/>
                <a:ea typeface="Gulim" charset="0"/>
                <a:cs typeface="Gulim" charset="0"/>
              </a:rPr>
              <a:t>ly</a:t>
            </a: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>-α emission in star-forming galaxies at z ∼2–3</a:t>
            </a:r>
            <a:br>
              <a:rPr lang="en-US" sz="1200" b="1" dirty="0" smtClean="0">
                <a:latin typeface="Gulim" charset="0"/>
                <a:ea typeface="Gulim" charset="0"/>
                <a:cs typeface="Gulim" charset="0"/>
              </a:rPr>
            </a:b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Kristin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Kulas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, Alice Shapley, </a:t>
            </a:r>
            <a:r>
              <a:rPr lang="en-US" sz="1200" dirty="0" err="1">
                <a:latin typeface="Gulim" charset="0"/>
                <a:ea typeface="Gulim" charset="0"/>
                <a:cs typeface="Gulim" charset="0"/>
              </a:rPr>
              <a:t>Juna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Kollmeier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, 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Zheng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Zheng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, Charles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Steidel</a:t>
            </a:r>
            <a:r>
              <a:rPr lang="en-US" sz="1200" dirty="0" smtClean="0">
                <a:latin typeface="Gulim" charset="0"/>
                <a:ea typeface="Gulim" charset="0"/>
                <a:cs typeface="Gulim" charset="0"/>
              </a:rPr>
              <a:t>, Kevin </a:t>
            </a:r>
            <a:r>
              <a:rPr lang="en-US" sz="1200" dirty="0" err="1" smtClean="0">
                <a:latin typeface="Gulim" charset="0"/>
                <a:ea typeface="Gulim" charset="0"/>
                <a:cs typeface="Gulim" charset="0"/>
              </a:rPr>
              <a:t>Hainline</a:t>
            </a:r>
            <a:endParaRPr lang="en-US" sz="1200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200" dirty="0">
              <a:latin typeface="Gulim" charset="0"/>
              <a:ea typeface="Gulim" charset="0"/>
              <a:cs typeface="Gulim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18119" y="2138766"/>
            <a:ext cx="3047999" cy="3587068"/>
            <a:chOff x="3352801" y="2119850"/>
            <a:chExt cx="2616199" cy="31760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19" t="27202" r="48627" b="43618"/>
            <a:stretch/>
          </p:blipFill>
          <p:spPr>
            <a:xfrm>
              <a:off x="3352801" y="2119850"/>
              <a:ext cx="2514600" cy="29855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2" t="81925" r="47994" b="14351"/>
            <a:stretch/>
          </p:blipFill>
          <p:spPr>
            <a:xfrm>
              <a:off x="3454400" y="4914900"/>
              <a:ext cx="2514600" cy="3810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8" t="86397" r="38506" b="9561"/>
          <a:stretch/>
        </p:blipFill>
        <p:spPr>
          <a:xfrm>
            <a:off x="3276600" y="5682467"/>
            <a:ext cx="2870200" cy="4135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" y="152400"/>
            <a:ext cx="813435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Comparación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con </a:t>
            </a:r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observaciones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10453" y="1600200"/>
            <a:ext cx="7981950" cy="4800600"/>
          </a:xfrm>
        </p:spPr>
        <p:txBody>
          <a:bodyPr>
            <a:normAutofit/>
          </a:bodyPr>
          <a:lstStyle/>
          <a:p>
            <a:pPr algn="just"/>
            <a:r>
              <a:rPr lang="es-CO" sz="2400" dirty="0" smtClean="0">
                <a:latin typeface="Gulim" charset="0"/>
                <a:ea typeface="Gulim" charset="0"/>
                <a:cs typeface="Gulim" charset="0"/>
              </a:rPr>
              <a:t>El espectro final depende de el ángulo de visión: Entre más cerca al ecuador, más alto el valle.</a:t>
            </a:r>
          </a:p>
          <a:p>
            <a:pPr algn="just"/>
            <a:endParaRPr lang="es-CO" sz="2400" dirty="0" smtClean="0">
              <a:latin typeface="Gulim" charset="0"/>
              <a:ea typeface="Gulim" charset="0"/>
              <a:cs typeface="Gulim" charset="0"/>
            </a:endParaRPr>
          </a:p>
          <a:p>
            <a:pPr algn="just"/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Los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efectos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de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cada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s-CO" sz="2400" dirty="0" smtClean="0">
                <a:latin typeface="Gulim" charset="0"/>
                <a:ea typeface="Gulim" charset="0"/>
                <a:cs typeface="Gulim" charset="0"/>
              </a:rPr>
              <a:t>parámetro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son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consistentes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con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autores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pasados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: </a:t>
            </a:r>
          </a:p>
          <a:p>
            <a:pPr lvl="1" algn="just">
              <a:buFont typeface="Gulim" panose="020B0600000101010101" pitchFamily="34" charset="-127"/>
              <a:buChar char="–"/>
            </a:pPr>
            <a:r>
              <a:rPr lang="es-CO" dirty="0" smtClean="0">
                <a:latin typeface="Gulim" charset="0"/>
                <a:ea typeface="Gulim" charset="0"/>
                <a:cs typeface="Gulim" charset="0"/>
              </a:rPr>
              <a:t>Velocidad de rotación: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ensancha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la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línea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.</a:t>
            </a:r>
          </a:p>
          <a:p>
            <a:pPr lvl="1" algn="just">
              <a:buFont typeface="Gulim" panose="020B0600000101010101" pitchFamily="34" charset="-127"/>
              <a:buChar char="–"/>
            </a:pP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Velocidad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de outflows: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incrementa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la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asimetría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de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los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picos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. </a:t>
            </a:r>
          </a:p>
          <a:p>
            <a:pPr lvl="1" algn="just">
              <a:buFont typeface="Gulim" panose="020B0600000101010101" pitchFamily="34" charset="-127"/>
              <a:buChar char="–"/>
            </a:pP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Profundidad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err="1">
                <a:latin typeface="Gulim" charset="0"/>
                <a:ea typeface="Gulim" charset="0"/>
                <a:cs typeface="Gulim" charset="0"/>
              </a:rPr>
              <a:t>ó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ptica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: induce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corrimiento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al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rojo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alrededor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de V=0 km/s. </a:t>
            </a:r>
            <a:endParaRPr lang="en-US" sz="2400" dirty="0">
              <a:latin typeface="Gulim" charset="0"/>
              <a:ea typeface="Gulim" charset="0"/>
              <a:cs typeface="Guli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Conclusiones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0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10453" y="1600200"/>
            <a:ext cx="798195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El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efecto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de outflow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es</a:t>
            </a:r>
            <a:r>
              <a:rPr lang="en-US" sz="2400" dirty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mucho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más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fuerte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que el de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rotación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. Si la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velocidad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de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rotación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se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acerca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a la de outflows, se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unen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los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picos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.</a:t>
            </a:r>
          </a:p>
          <a:p>
            <a:pPr algn="just"/>
            <a:endParaRPr lang="en-US" sz="2400" dirty="0">
              <a:latin typeface="Gulim" charset="0"/>
              <a:ea typeface="Gulim" charset="0"/>
              <a:cs typeface="Gulim" charset="0"/>
            </a:endParaRPr>
          </a:p>
          <a:p>
            <a:pPr algn="just"/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Los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espectros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finales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obtenidos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son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consistentes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aproximadamente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 con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observaciones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. </a:t>
            </a:r>
          </a:p>
          <a:p>
            <a:pPr algn="just"/>
            <a:endParaRPr lang="en-US" sz="2400" dirty="0">
              <a:latin typeface="Gulim" charset="0"/>
              <a:ea typeface="Gulim" charset="0"/>
              <a:cs typeface="Gulim" charset="0"/>
            </a:endParaRPr>
          </a:p>
          <a:p>
            <a:pPr algn="just"/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¡Nuevo </a:t>
            </a:r>
            <a:r>
              <a:rPr lang="en-US" sz="2400" dirty="0" err="1" smtClean="0">
                <a:latin typeface="Gulim" charset="0"/>
                <a:ea typeface="Gulim" charset="0"/>
                <a:cs typeface="Gulim" charset="0"/>
              </a:rPr>
              <a:t>modelo</a:t>
            </a:r>
            <a:r>
              <a:rPr lang="en-US" sz="2400" dirty="0" smtClean="0">
                <a:latin typeface="Gulim" charset="0"/>
                <a:ea typeface="Gulim" charset="0"/>
                <a:cs typeface="Gulim" charset="0"/>
              </a:rPr>
              <a:t>!</a:t>
            </a:r>
            <a:endParaRPr lang="es-CO" sz="2400" dirty="0">
              <a:latin typeface="Gulim" charset="0"/>
              <a:ea typeface="Gulim" charset="0"/>
              <a:cs typeface="Guli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Conclusiones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10453" y="1828800"/>
            <a:ext cx="798195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>
                <a:latin typeface="Gulim" charset="0"/>
                <a:ea typeface="Gulim" charset="0"/>
                <a:cs typeface="Gulim" charset="0"/>
              </a:rPr>
              <a:t>Realizar un </a:t>
            </a:r>
            <a:r>
              <a:rPr lang="es-CO" sz="2400" dirty="0" err="1" smtClean="0">
                <a:latin typeface="Gulim" charset="0"/>
                <a:ea typeface="Gulim" charset="0"/>
                <a:cs typeface="Gulim" charset="0"/>
              </a:rPr>
              <a:t>fit</a:t>
            </a:r>
            <a:r>
              <a:rPr lang="es-CO" sz="2400" dirty="0" smtClean="0">
                <a:latin typeface="Gulim" charset="0"/>
                <a:ea typeface="Gulim" charset="0"/>
                <a:cs typeface="Gulim" charset="0"/>
              </a:rPr>
              <a:t> usando MCMC para obtener los parámetros que producirían líneas observacionales. </a:t>
            </a:r>
            <a:endParaRPr lang="es-CO" sz="2400" dirty="0">
              <a:latin typeface="Gulim" charset="0"/>
              <a:ea typeface="Gulim" charset="0"/>
              <a:cs typeface="Gulim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3828" y="41910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u="sng" dirty="0">
                <a:solidFill>
                  <a:schemeClr val="accent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https://github.com/mariacamilaremolinagutierrez/CLARA_RotationOutflows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Trabajo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6000" b="1" dirty="0" err="1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uturo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5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68" y="3657600"/>
            <a:ext cx="5238750" cy="1981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4825" y="1676400"/>
            <a:ext cx="8134350" cy="480060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Galaxias son clave para entender el Universo.</a:t>
            </a:r>
            <a:endParaRPr lang="es-ES" dirty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Las galaxias distantes/jóvenes son difíciles de observar.</a:t>
            </a:r>
            <a:endParaRPr lang="es-ES" dirty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La única información que se obtiene es 1 espectro. </a:t>
            </a:r>
          </a:p>
          <a:p>
            <a:pPr marL="285750" indent="-285750">
              <a:buFont typeface="Arial" charset="0"/>
              <a:buChar char="•"/>
            </a:pPr>
            <a:endParaRPr lang="es-ES" dirty="0" smtClean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s-ES" dirty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s-ES" dirty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La gran mayoría tiene una gran emisión de la </a:t>
            </a:r>
            <a:r>
              <a:rPr lang="es-ES" dirty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línea </a:t>
            </a:r>
            <a:r>
              <a:rPr lang="es-ES" dirty="0" err="1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Ly</a:t>
            </a:r>
            <a:r>
              <a:rPr lang="es-ES" dirty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-</a:t>
            </a:r>
            <a:r>
              <a:rPr lang="el-GR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α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(~121.6 nm)</a:t>
            </a: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.</a:t>
            </a:r>
            <a:endParaRPr lang="es-ES" dirty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Motivación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085" y="4107824"/>
            <a:ext cx="2133600" cy="11858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00777" y="4612749"/>
            <a:ext cx="506168" cy="152400"/>
          </a:xfrm>
          <a:prstGeom prst="rightArrow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884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8844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436914"/>
            <a:ext cx="798195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 smtClean="0">
                <a:latin typeface="Gulim" charset="0"/>
                <a:ea typeface="Gulim" charset="0"/>
                <a:cs typeface="Gulim" charset="0"/>
              </a:rPr>
              <a:t>Jaime, </a:t>
            </a:r>
            <a:r>
              <a:rPr lang="en-US" sz="2400" b="1" dirty="0" smtClean="0">
                <a:latin typeface="Gulim" charset="0"/>
                <a:ea typeface="Gulim" charset="0"/>
                <a:cs typeface="Gulim" charset="0"/>
              </a:rPr>
              <a:t>Juan Nicolas y </a:t>
            </a:r>
            <a:r>
              <a:rPr lang="en-US" sz="2400" b="1" dirty="0" err="1" smtClean="0">
                <a:latin typeface="Gulim" charset="0"/>
                <a:ea typeface="Gulim" charset="0"/>
                <a:cs typeface="Gulim" charset="0"/>
              </a:rPr>
              <a:t>AstroAndes</a:t>
            </a:r>
            <a:endParaRPr lang="es-CO" sz="2400" dirty="0">
              <a:latin typeface="Gulim" charset="0"/>
              <a:ea typeface="Gulim" charset="0"/>
              <a:cs typeface="Gulim" charset="0"/>
            </a:endParaRPr>
          </a:p>
        </p:txBody>
      </p:sp>
      <p:pic>
        <p:nvPicPr>
          <p:cNvPr id="1026" name="Picture 2" descr="https://scontent-atl3-1.xx.fbcdn.net/hphotos-xap1/v/t1.0-9/14278_10153137740699929_6636941354620866120_n.jpg?oh=6b9515255fbc1120b27c8101c5b38cdc&amp;oe=56AF2B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23" y="1981200"/>
            <a:ext cx="6301604" cy="45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Agradecimientos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439" y="4229100"/>
            <a:ext cx="3571875" cy="26289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10481"/>
            <a:ext cx="6858000" cy="1655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Gulim" charset="0"/>
                <a:ea typeface="Gulim" charset="0"/>
                <a:cs typeface="Gulim" charset="0"/>
              </a:rPr>
              <a:t>¿</a:t>
            </a:r>
            <a:r>
              <a:rPr lang="en-US" sz="3200" b="1" dirty="0" err="1" smtClean="0">
                <a:latin typeface="Gulim" charset="0"/>
                <a:ea typeface="Gulim" charset="0"/>
                <a:cs typeface="Gulim" charset="0"/>
              </a:rPr>
              <a:t>Preguntas</a:t>
            </a:r>
            <a:r>
              <a:rPr lang="en-US" sz="3200" b="1" dirty="0" smtClean="0">
                <a:latin typeface="Gulim" charset="0"/>
                <a:ea typeface="Gulim" charset="0"/>
                <a:cs typeface="Gulim" charset="0"/>
              </a:rPr>
              <a:t>?</a:t>
            </a:r>
            <a:endParaRPr lang="en-US" sz="3200" dirty="0">
              <a:latin typeface="Gulim" charset="0"/>
              <a:ea typeface="Gulim" charset="0"/>
              <a:cs typeface="Gulim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512" y="1468438"/>
            <a:ext cx="85629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¡GRACIAS!</a:t>
            </a:r>
            <a:endParaRPr lang="en-US" sz="88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52" y="1364343"/>
            <a:ext cx="5279695" cy="5329109"/>
          </a:xfrm>
        </p:spPr>
      </p:pic>
      <p:sp>
        <p:nvSpPr>
          <p:cNvPr id="5" name="Rectangle 4"/>
          <p:cNvSpPr/>
          <p:nvPr/>
        </p:nvSpPr>
        <p:spPr>
          <a:xfrm>
            <a:off x="504825" y="355937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Imágenes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Extra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6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52" y="1364343"/>
            <a:ext cx="5279695" cy="5329108"/>
          </a:xfrm>
        </p:spPr>
      </p:pic>
      <p:sp>
        <p:nvSpPr>
          <p:cNvPr id="5" name="Rectangle 4"/>
          <p:cNvSpPr/>
          <p:nvPr/>
        </p:nvSpPr>
        <p:spPr>
          <a:xfrm>
            <a:off x="504825" y="355937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Imágenes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Extra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52" y="1364343"/>
            <a:ext cx="5279695" cy="5329108"/>
          </a:xfrm>
        </p:spPr>
      </p:pic>
      <p:sp>
        <p:nvSpPr>
          <p:cNvPr id="5" name="Rectangle 4"/>
          <p:cNvSpPr/>
          <p:nvPr/>
        </p:nvSpPr>
        <p:spPr>
          <a:xfrm>
            <a:off x="504825" y="355937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Imágenes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Extra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6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57" y="1371599"/>
            <a:ext cx="6532165" cy="5390287"/>
          </a:xfrm>
        </p:spPr>
      </p:pic>
      <p:sp>
        <p:nvSpPr>
          <p:cNvPr id="5" name="Rectangle 4"/>
          <p:cNvSpPr/>
          <p:nvPr/>
        </p:nvSpPr>
        <p:spPr>
          <a:xfrm>
            <a:off x="504825" y="355937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Imágenes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Extra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57" y="1371600"/>
            <a:ext cx="6532165" cy="5390285"/>
          </a:xfrm>
        </p:spPr>
      </p:pic>
      <p:sp>
        <p:nvSpPr>
          <p:cNvPr id="5" name="Rectangle 4"/>
          <p:cNvSpPr/>
          <p:nvPr/>
        </p:nvSpPr>
        <p:spPr>
          <a:xfrm>
            <a:off x="504825" y="355937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Imágenes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Extra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57" y="1371600"/>
            <a:ext cx="6532165" cy="5390285"/>
          </a:xfrm>
        </p:spPr>
      </p:pic>
      <p:sp>
        <p:nvSpPr>
          <p:cNvPr id="5" name="Rectangle 4"/>
          <p:cNvSpPr/>
          <p:nvPr/>
        </p:nvSpPr>
        <p:spPr>
          <a:xfrm>
            <a:off x="504825" y="355937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Imágenes</a:t>
            </a:r>
            <a:r>
              <a:rPr lang="en-US" sz="6000" b="1" dirty="0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 Extra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4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6" y="226491"/>
            <a:ext cx="1886475" cy="188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425" y="4063533"/>
            <a:ext cx="2499230" cy="2499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25" y="1694262"/>
            <a:ext cx="2203772" cy="22037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9" y="3996254"/>
            <a:ext cx="2555590" cy="2568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53" y="-87309"/>
            <a:ext cx="2200275" cy="2200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44" y="1354505"/>
            <a:ext cx="2606192" cy="26193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44" y="226491"/>
            <a:ext cx="2801698" cy="28016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88" y="3163881"/>
            <a:ext cx="3441678" cy="34416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794909"/>
            <a:ext cx="2753945" cy="27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000" y="3752850"/>
            <a:ext cx="5773155" cy="2952750"/>
            <a:chOff x="1219200" y="3048000"/>
            <a:chExt cx="7220955" cy="35623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3048000"/>
              <a:ext cx="5773155" cy="35623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5135563"/>
              <a:ext cx="2257425" cy="914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488905" y="4752975"/>
              <a:ext cx="352425" cy="104775"/>
            </a:xfrm>
            <a:prstGeom prst="rect">
              <a:avLst/>
            </a:prstGeom>
            <a:solidFill>
              <a:srgbClr val="FFF489"/>
            </a:solidFill>
            <a:ln>
              <a:solidFill>
                <a:srgbClr val="FFF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Oval 9"/>
            <p:cNvSpPr/>
            <p:nvPr/>
          </p:nvSpPr>
          <p:spPr>
            <a:xfrm>
              <a:off x="6067424" y="4423885"/>
              <a:ext cx="104776" cy="45719"/>
            </a:xfrm>
            <a:prstGeom prst="ellipse">
              <a:avLst/>
            </a:prstGeom>
            <a:solidFill>
              <a:srgbClr val="CC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65045" y="4401025"/>
              <a:ext cx="111918" cy="54294"/>
            </a:xfrm>
            <a:prstGeom prst="rect">
              <a:avLst/>
            </a:prstGeom>
            <a:solidFill>
              <a:srgbClr val="CC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Oval 11"/>
            <p:cNvSpPr/>
            <p:nvPr/>
          </p:nvSpPr>
          <p:spPr>
            <a:xfrm>
              <a:off x="3157534" y="4437702"/>
              <a:ext cx="152400" cy="108107"/>
            </a:xfrm>
            <a:prstGeom prst="ellipse">
              <a:avLst/>
            </a:prstGeom>
            <a:solidFill>
              <a:srgbClr val="FDF8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4825" y="1676400"/>
            <a:ext cx="8134350" cy="480060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Edad del universo ~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13.721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Gyr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desde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el Big Bang.</a:t>
            </a:r>
            <a:endParaRPr lang="es-ES" dirty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Universo joven (z~2-3 </a:t>
            </a:r>
            <a:r>
              <a:rPr lang="es-ES" dirty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= 3.316 </a:t>
            </a: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- 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2.171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Gyr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Rico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en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Hidrógeno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(H) y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Helio</a:t>
            </a:r>
            <a:r>
              <a:rPr lang="en-US" dirty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(He).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Actividad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estelar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ioniza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el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medio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El H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empieza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 a </a:t>
            </a:r>
            <a:r>
              <a:rPr lang="en-U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radiar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Radiación </a:t>
            </a:r>
            <a:r>
              <a:rPr lang="es-E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Ly</a:t>
            </a: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-</a:t>
            </a:r>
            <a:r>
              <a:rPr lang="el-GR" dirty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α</a:t>
            </a:r>
            <a:endParaRPr lang="es-ES" dirty="0" smtClean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Introducción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5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4825" y="1770797"/>
            <a:ext cx="813435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Gulim" charset="0"/>
                <a:ea typeface="Gulim" charset="0"/>
                <a:cs typeface="Gulim" charset="0"/>
              </a:rPr>
              <a:t>Lyman Alpha Emitters (LAEs)</a:t>
            </a:r>
            <a:endParaRPr lang="es-ES" dirty="0" smtClean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CO" dirty="0" smtClean="0">
                <a:latin typeface="Gulim" charset="0"/>
                <a:ea typeface="Gulim" charset="0"/>
                <a:cs typeface="Gulim" charset="0"/>
              </a:rPr>
              <a:t>Galaxias con una </a:t>
            </a:r>
            <a:r>
              <a:rPr lang="es-CO" dirty="0">
                <a:latin typeface="Gulim" charset="0"/>
                <a:ea typeface="Gulim" charset="0"/>
                <a:cs typeface="Gulim" charset="0"/>
              </a:rPr>
              <a:t>emisión fuerte de la línea </a:t>
            </a:r>
            <a:r>
              <a:rPr lang="es-CO" dirty="0" err="1">
                <a:latin typeface="Gulim" charset="0"/>
                <a:ea typeface="Gulim" charset="0"/>
                <a:cs typeface="Gulim" charset="0"/>
              </a:rPr>
              <a:t>Ly</a:t>
            </a:r>
            <a:r>
              <a:rPr lang="es-CO" dirty="0">
                <a:latin typeface="Gulim" charset="0"/>
                <a:ea typeface="Gulim" charset="0"/>
                <a:cs typeface="Gulim" charset="0"/>
              </a:rPr>
              <a:t>-</a:t>
            </a:r>
            <a:r>
              <a:rPr lang="el-GR" dirty="0" smtClean="0">
                <a:latin typeface="Gulim" charset="0"/>
                <a:ea typeface="Gulim" charset="0"/>
                <a:cs typeface="Gulim" charset="0"/>
              </a:rPr>
              <a:t>α</a:t>
            </a:r>
            <a:r>
              <a:rPr lang="es-CO" dirty="0">
                <a:latin typeface="Gulim" charset="0"/>
                <a:ea typeface="Gulim" charset="0"/>
                <a:cs typeface="Gulim" charset="0"/>
              </a:rPr>
              <a:t>.</a:t>
            </a:r>
            <a:r>
              <a:rPr lang="es-CO" dirty="0" smtClean="0">
                <a:latin typeface="Gulim" charset="0"/>
                <a:ea typeface="Gulim" charset="0"/>
                <a:cs typeface="Gulim" charset="0"/>
              </a:rPr>
              <a:t> 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Lejanas.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Jóvenes: 200 – 600 </a:t>
            </a:r>
            <a:r>
              <a:rPr lang="es-ES" dirty="0" err="1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Myr</a:t>
            </a:r>
            <a:endParaRPr lang="es-ES" dirty="0" smtClean="0">
              <a:latin typeface="Gulim" panose="020B0600000101010101" pitchFamily="34" charset="-127"/>
              <a:ea typeface="Gulim" panose="020B0600000101010101" pitchFamily="34" charset="-127"/>
              <a:cs typeface="Futura Medium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Tienen poco </a:t>
            </a:r>
            <a:r>
              <a:rPr lang="es-ES" dirty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polvo.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Baja masa: 1E8 – 1E10 Mo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Tasa </a:t>
            </a:r>
            <a:r>
              <a:rPr lang="es-ES" dirty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de formación estelar muy alta que permite </a:t>
            </a:r>
            <a:r>
              <a:rPr lang="es-ES" dirty="0" smtClean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ionización</a:t>
            </a:r>
            <a:r>
              <a:rPr lang="es-ES" dirty="0">
                <a:latin typeface="Gulim" panose="020B0600000101010101" pitchFamily="34" charset="-127"/>
                <a:ea typeface="Gulim" panose="020B0600000101010101" pitchFamily="34" charset="-127"/>
                <a:cs typeface="Futura Medium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4338" y="4723967"/>
            <a:ext cx="219225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Introducción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3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14248" y="4724400"/>
            <a:ext cx="219225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19357"/>
            <a:ext cx="7886700" cy="3348043"/>
          </a:xfrm>
        </p:spPr>
      </p:pic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Introducción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4825" y="1770797"/>
            <a:ext cx="813435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 err="1" smtClean="0">
                <a:latin typeface="Gulim" charset="0"/>
                <a:ea typeface="Gulim" charset="0"/>
                <a:cs typeface="Gulim" charset="0"/>
              </a:rPr>
              <a:t>Transferencia</a:t>
            </a:r>
            <a:r>
              <a:rPr lang="en-US" b="1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b="1" dirty="0" err="1" smtClean="0">
                <a:latin typeface="Gulim" charset="0"/>
                <a:ea typeface="Gulim" charset="0"/>
                <a:cs typeface="Gulim" charset="0"/>
              </a:rPr>
              <a:t>Radiativa</a:t>
            </a: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b="1" dirty="0">
              <a:latin typeface="Gulim" charset="0"/>
              <a:ea typeface="Gulim" charset="0"/>
              <a:cs typeface="Gulim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Fotón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viaja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a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traves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del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medio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interestelar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8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Introducción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4825" y="1770797"/>
            <a:ext cx="8134350" cy="470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La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temperatura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del gas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hace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que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su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estado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antes y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después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de la re-emission sea el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mismo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.</a:t>
            </a:r>
          </a:p>
          <a:p>
            <a:pPr algn="just"/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Encuentro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fotón-átomo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~ scattering.</a:t>
            </a:r>
          </a:p>
          <a:p>
            <a:pPr algn="just"/>
            <a:r>
              <a:rPr lang="en-US" dirty="0" err="1">
                <a:latin typeface="Gulim" charset="0"/>
                <a:ea typeface="Gulim" charset="0"/>
                <a:cs typeface="Gulim" charset="0"/>
              </a:rPr>
              <a:t>Caminata</a:t>
            </a:r>
            <a:r>
              <a:rPr lang="en-US" dirty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aleatoria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.</a:t>
            </a:r>
            <a:endParaRPr lang="en-US" dirty="0">
              <a:latin typeface="Gulim" charset="0"/>
              <a:ea typeface="Gulim" charset="0"/>
              <a:cs typeface="Gulim" charset="0"/>
            </a:endParaRPr>
          </a:p>
          <a:p>
            <a:pPr algn="just"/>
            <a:endParaRPr lang="en-US" dirty="0" smtClean="0">
              <a:latin typeface="Gulim" charset="0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-190500" y="6110266"/>
            <a:ext cx="9525000" cy="98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latin typeface="Gulim" charset="0"/>
                <a:ea typeface="Gulim" charset="0"/>
                <a:cs typeface="Gulim" charset="0"/>
              </a:rPr>
              <a:t>CLARA’s view on </a:t>
            </a: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>the escape </a:t>
            </a:r>
            <a:r>
              <a:rPr lang="en-US" sz="1200" b="1" dirty="0">
                <a:latin typeface="Gulim" charset="0"/>
                <a:ea typeface="Gulim" charset="0"/>
                <a:cs typeface="Gulim" charset="0"/>
              </a:rPr>
              <a:t>fraction of Lyman-α photons in high redshift galaxies</a:t>
            </a:r>
            <a:r>
              <a:rPr lang="en-US" sz="1200" b="1" dirty="0" smtClean="0">
                <a:latin typeface="Gulim" charset="0"/>
                <a:ea typeface="Gulim" charset="0"/>
                <a:cs typeface="Gulim" charset="0"/>
              </a:rPr>
              <a:t/>
            </a:r>
            <a:br>
              <a:rPr lang="en-US" sz="1200" b="1" dirty="0" smtClean="0">
                <a:latin typeface="Gulim" charset="0"/>
                <a:ea typeface="Gulim" charset="0"/>
                <a:cs typeface="Gulim" charset="0"/>
              </a:rPr>
            </a:b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J. E. </a:t>
            </a:r>
            <a:r>
              <a:rPr lang="en-US" sz="1200" dirty="0" err="1">
                <a:latin typeface="Gulim" charset="0"/>
                <a:ea typeface="Gulim" charset="0"/>
                <a:cs typeface="Gulim" charset="0"/>
              </a:rPr>
              <a:t>Forero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-Romero, G. </a:t>
            </a:r>
            <a:r>
              <a:rPr lang="en-US" sz="1200" dirty="0" err="1">
                <a:latin typeface="Gulim" charset="0"/>
                <a:ea typeface="Gulim" charset="0"/>
                <a:cs typeface="Gulim" charset="0"/>
              </a:rPr>
              <a:t>Yepes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, S. </a:t>
            </a:r>
            <a:r>
              <a:rPr lang="en-US" sz="1200" dirty="0" err="1">
                <a:latin typeface="Gulim" charset="0"/>
                <a:ea typeface="Gulim" charset="0"/>
                <a:cs typeface="Gulim" charset="0"/>
              </a:rPr>
              <a:t>Gottloeber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, S. R. </a:t>
            </a:r>
            <a:r>
              <a:rPr lang="en-US" sz="1200" dirty="0" err="1">
                <a:latin typeface="Gulim" charset="0"/>
                <a:ea typeface="Gulim" charset="0"/>
                <a:cs typeface="Gulim" charset="0"/>
              </a:rPr>
              <a:t>Knollmann</a:t>
            </a:r>
            <a:r>
              <a:rPr lang="en-US" sz="1200" dirty="0">
                <a:latin typeface="Gulim" charset="0"/>
                <a:ea typeface="Gulim" charset="0"/>
                <a:cs typeface="Gulim" charset="0"/>
              </a:rPr>
              <a:t>, A. J. Cuesta, F. Prada</a:t>
            </a:r>
            <a:endParaRPr lang="en-US" sz="1200" dirty="0" smtClean="0">
              <a:latin typeface="Gulim" charset="0"/>
              <a:ea typeface="Gulim" charset="0"/>
              <a:cs typeface="Gulim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200" dirty="0">
              <a:latin typeface="Gulim" charset="0"/>
              <a:ea typeface="Gulim" charset="0"/>
              <a:cs typeface="Guli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78" y="1504998"/>
            <a:ext cx="4388644" cy="46052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Introducción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6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4825" y="1770797"/>
            <a:ext cx="813435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 smtClean="0">
                <a:latin typeface="Gulim" charset="0"/>
                <a:ea typeface="Gulim" charset="0"/>
                <a:cs typeface="Gulim" charset="0"/>
              </a:rPr>
              <a:t>Naturaleza resonante de la línea impide soluciones analíticas.</a:t>
            </a:r>
          </a:p>
          <a:p>
            <a:pPr algn="just"/>
            <a:endParaRPr lang="es-CO" dirty="0">
              <a:latin typeface="Gulim" charset="0"/>
              <a:ea typeface="Gulim" charset="0"/>
              <a:cs typeface="Gulim" charset="0"/>
            </a:endParaRPr>
          </a:p>
          <a:p>
            <a:pPr algn="just"/>
            <a:r>
              <a:rPr lang="en-US" b="1" dirty="0" smtClean="0">
                <a:latin typeface="Gulim" charset="0"/>
                <a:ea typeface="Gulim" charset="0"/>
                <a:cs typeface="Gulim" charset="0"/>
              </a:rPr>
              <a:t>CLARA 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(</a:t>
            </a:r>
            <a:r>
              <a:rPr lang="en-US" dirty="0" err="1" smtClean="0">
                <a:latin typeface="Gulim" charset="0"/>
                <a:ea typeface="Gulim" charset="0"/>
                <a:cs typeface="Gulim" charset="0"/>
              </a:rPr>
              <a:t>Forero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-Romero </a:t>
            </a:r>
            <a:r>
              <a:rPr lang="en-US" dirty="0">
                <a:latin typeface="Gulim" charset="0"/>
                <a:ea typeface="Gulim" charset="0"/>
                <a:cs typeface="Gulim" charset="0"/>
              </a:rPr>
              <a:t>et al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.) = </a:t>
            </a:r>
          </a:p>
          <a:p>
            <a:pPr marL="0" indent="0" algn="just">
              <a:buNone/>
            </a:pPr>
            <a:r>
              <a:rPr lang="en-US" dirty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n-US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s-CO" dirty="0" err="1" smtClean="0">
                <a:latin typeface="Gulim" charset="0"/>
                <a:ea typeface="Gulim" charset="0"/>
                <a:cs typeface="Gulim" charset="0"/>
              </a:rPr>
              <a:t>Code</a:t>
            </a:r>
            <a:r>
              <a:rPr lang="es-CO" dirty="0" smtClean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s-CO" dirty="0" err="1">
                <a:latin typeface="Gulim" charset="0"/>
                <a:ea typeface="Gulim" charset="0"/>
                <a:cs typeface="Gulim" charset="0"/>
              </a:rPr>
              <a:t>for</a:t>
            </a:r>
            <a:r>
              <a:rPr lang="es-CO" dirty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s-CO" dirty="0" err="1">
                <a:latin typeface="Gulim" charset="0"/>
                <a:ea typeface="Gulim" charset="0"/>
                <a:cs typeface="Gulim" charset="0"/>
              </a:rPr>
              <a:t>Lyman</a:t>
            </a:r>
            <a:r>
              <a:rPr lang="es-CO" dirty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s-CO" dirty="0" err="1">
                <a:latin typeface="Gulim" charset="0"/>
                <a:ea typeface="Gulim" charset="0"/>
                <a:cs typeface="Gulim" charset="0"/>
              </a:rPr>
              <a:t>Alpha</a:t>
            </a:r>
            <a:r>
              <a:rPr lang="es-CO" dirty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s-CO" dirty="0" err="1">
                <a:latin typeface="Gulim" charset="0"/>
                <a:ea typeface="Gulim" charset="0"/>
                <a:cs typeface="Gulim" charset="0"/>
              </a:rPr>
              <a:t>Radiation</a:t>
            </a:r>
            <a:r>
              <a:rPr lang="es-CO" dirty="0">
                <a:latin typeface="Gulim" charset="0"/>
                <a:ea typeface="Gulim" charset="0"/>
                <a:cs typeface="Gulim" charset="0"/>
              </a:rPr>
              <a:t> </a:t>
            </a:r>
            <a:r>
              <a:rPr lang="es-CO" dirty="0" err="1">
                <a:latin typeface="Gulim" charset="0"/>
                <a:ea typeface="Gulim" charset="0"/>
                <a:cs typeface="Gulim" charset="0"/>
              </a:rPr>
              <a:t>Analysis</a:t>
            </a:r>
            <a:endParaRPr lang="es-CO" dirty="0">
              <a:latin typeface="Gulim" charset="0"/>
              <a:ea typeface="Gulim" charset="0"/>
              <a:cs typeface="Gulim" charset="0"/>
            </a:endParaRPr>
          </a:p>
          <a:p>
            <a:pPr algn="just"/>
            <a:endParaRPr lang="es-CO" dirty="0" smtClean="0">
              <a:latin typeface="Gulim" charset="0"/>
              <a:ea typeface="Gulim" charset="0"/>
              <a:cs typeface="Gulim" charset="0"/>
            </a:endParaRPr>
          </a:p>
          <a:p>
            <a:pPr algn="just"/>
            <a:r>
              <a:rPr lang="es-CO" dirty="0" smtClean="0">
                <a:latin typeface="Gulim" charset="0"/>
                <a:ea typeface="Gulim" charset="0"/>
                <a:cs typeface="Gulim" charset="0"/>
              </a:rPr>
              <a:t>LAE esférica, depende de masa y velocidad de rotación. </a:t>
            </a:r>
          </a:p>
          <a:p>
            <a:pPr algn="just"/>
            <a:endParaRPr lang="es-CO" dirty="0">
              <a:latin typeface="Gulim" charset="0"/>
              <a:ea typeface="Gulim" charset="0"/>
              <a:cs typeface="Gulim" charset="0"/>
            </a:endParaRPr>
          </a:p>
          <a:p>
            <a:pPr algn="just"/>
            <a:r>
              <a:rPr lang="es-CO" dirty="0" smtClean="0">
                <a:latin typeface="Gulim" charset="0"/>
                <a:ea typeface="Gulim" charset="0"/>
                <a:cs typeface="Gulim" charset="0"/>
              </a:rPr>
              <a:t>Se modifica CLARA.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825" y="457200"/>
            <a:ext cx="81343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err="1" smtClean="0">
                <a:ln w="12700" cmpd="sng">
                  <a:solidFill>
                    <a:srgbClr val="884461"/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Gulim" panose="020B0600000101010101" pitchFamily="34" charset="-127"/>
                <a:ea typeface="Gulim" panose="020B0600000101010101" pitchFamily="34" charset="-127"/>
              </a:rPr>
              <a:t>Introducción</a:t>
            </a:r>
            <a:endParaRPr lang="en-US" sz="6000" b="1" dirty="0">
              <a:ln w="12700" cmpd="sng">
                <a:solidFill>
                  <a:srgbClr val="884461"/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7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OfficeLight_4x3</Template>
  <TotalTime>1614</TotalTime>
  <Words>553</Words>
  <Application>Microsoft Office PowerPoint</Application>
  <PresentationFormat>On-screen Show (4:3)</PresentationFormat>
  <Paragraphs>126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Gulim</vt:lpstr>
      <vt:lpstr>Arial</vt:lpstr>
      <vt:lpstr>Calibri</vt:lpstr>
      <vt:lpstr>Calibri Light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Camila Remolina Gutierrez</dc:creator>
  <cp:lastModifiedBy>Maria Camila Remolina Gutierrez</cp:lastModifiedBy>
  <cp:revision>114</cp:revision>
  <dcterms:created xsi:type="dcterms:W3CDTF">2015-09-17T18:18:29Z</dcterms:created>
  <dcterms:modified xsi:type="dcterms:W3CDTF">2015-11-26T09:33:44Z</dcterms:modified>
</cp:coreProperties>
</file>