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65" r:id="rId3"/>
    <p:sldId id="258" r:id="rId4"/>
    <p:sldId id="259" r:id="rId5"/>
    <p:sldId id="260" r:id="rId6"/>
    <p:sldId id="264" r:id="rId7"/>
  </p:sldIdLst>
  <p:sldSz cx="6858000" cy="9144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601"/>
    <a:srgbClr val="B5230B"/>
    <a:srgbClr val="AE3364"/>
    <a:srgbClr val="FF0000"/>
    <a:srgbClr val="7CFEF0"/>
    <a:srgbClr val="89FEF2"/>
    <a:srgbClr val="041516"/>
    <a:srgbClr val="061A40"/>
    <a:srgbClr val="0081AF"/>
    <a:srgbClr val="1DC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62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220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88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289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908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846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755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28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792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90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141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689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5B02-8599-47F8-9AE2-CDA91D46B509}" type="datetimeFigureOut">
              <a:rPr lang="es-ES_tradnl" smtClean="0"/>
              <a:t>23/01/2023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E7E37-C9BF-4381-8880-458098A9889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9616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23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2162" y="753277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84355" y="7009523"/>
            <a:ext cx="6289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 WEB GIJÓN/ LA LABORAL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183891" y="4504871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CuadroTexto 5"/>
          <p:cNvSpPr txBox="1"/>
          <p:nvPr/>
        </p:nvSpPr>
        <p:spPr>
          <a:xfrm>
            <a:off x="1431067" y="8444808"/>
            <a:ext cx="402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Raquel Cabezas</a:t>
            </a:r>
          </a:p>
        </p:txBody>
      </p:sp>
      <p:pic>
        <p:nvPicPr>
          <p:cNvPr id="4" name="Gráfico 3" descr="Acuario con relleno sólido">
            <a:extLst>
              <a:ext uri="{FF2B5EF4-FFF2-40B4-BE49-F238E27FC236}">
                <a16:creationId xmlns:a16="http://schemas.microsoft.com/office/drawing/2014/main" id="{10F80411-6DD8-16AF-C2E4-6638D2A6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6494" y="1522718"/>
            <a:ext cx="3412592" cy="341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492719-76A0-439B-841A-F52573D8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434167"/>
            <a:ext cx="5863997" cy="6134850"/>
          </a:xfrm>
        </p:spPr>
        <p:txBody>
          <a:bodyPr/>
          <a:lstStyle/>
          <a:p>
            <a:r>
              <a:rPr lang="es-ES" dirty="0"/>
              <a:t>Proyecto: </a:t>
            </a:r>
          </a:p>
          <a:p>
            <a:pPr marL="0" indent="0">
              <a:buNone/>
            </a:pPr>
            <a:r>
              <a:rPr lang="es-ES" dirty="0"/>
              <a:t>  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D41BC2-5B44-4445-9AD8-E6E0A53D2536}"/>
              </a:ext>
            </a:extLst>
          </p:cNvPr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2" name="1 Llamada rectangular"/>
          <p:cNvSpPr/>
          <p:nvPr/>
        </p:nvSpPr>
        <p:spPr>
          <a:xfrm>
            <a:off x="2623456" y="2786743"/>
            <a:ext cx="3712029" cy="914400"/>
          </a:xfrm>
          <a:prstGeom prst="wedgeRectCallout">
            <a:avLst>
              <a:gd name="adj1" fmla="val -93267"/>
              <a:gd name="adj2" fmla="val -20576"/>
            </a:avLst>
          </a:prstGeom>
          <a:solidFill>
            <a:srgbClr val="EC4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PÁGINA WEB: GIJON, LA LABORAL.</a:t>
            </a:r>
          </a:p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5C9CF-83CF-4E22-B123-C320F61BFBBA}"/>
              </a:ext>
            </a:extLst>
          </p:cNvPr>
          <p:cNvSpPr txBox="1"/>
          <p:nvPr/>
        </p:nvSpPr>
        <p:spPr>
          <a:xfrm>
            <a:off x="471488" y="1704629"/>
            <a:ext cx="343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Autor/a</a:t>
            </a:r>
            <a:r>
              <a:rPr lang="es-ES" dirty="0"/>
              <a:t>: Raquel Cabezas</a:t>
            </a:r>
          </a:p>
        </p:txBody>
      </p:sp>
      <p:sp>
        <p:nvSpPr>
          <p:cNvPr id="4" name="Globo: línea 3">
            <a:extLst>
              <a:ext uri="{FF2B5EF4-FFF2-40B4-BE49-F238E27FC236}">
                <a16:creationId xmlns:a16="http://schemas.microsoft.com/office/drawing/2014/main" id="{CACDB5AC-A3F5-4E3B-B8AA-F8492FEA03E6}"/>
              </a:ext>
            </a:extLst>
          </p:cNvPr>
          <p:cNvSpPr/>
          <p:nvPr/>
        </p:nvSpPr>
        <p:spPr>
          <a:xfrm>
            <a:off x="1088098" y="4388712"/>
            <a:ext cx="4630776" cy="1164245"/>
          </a:xfrm>
          <a:prstGeom prst="borderCallout1">
            <a:avLst>
              <a:gd name="adj1" fmla="val 18750"/>
              <a:gd name="adj2" fmla="val -8333"/>
              <a:gd name="adj3" fmla="val 360500"/>
              <a:gd name="adj4" fmla="val 707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 puede incluir alguna captura de pantalla donde se vean las páginas con los estilos CSS</a:t>
            </a:r>
          </a:p>
          <a:p>
            <a:pPr algn="ctr"/>
            <a:r>
              <a:rPr lang="es-ES" dirty="0"/>
              <a:t>Se puede ocupar más de una página</a:t>
            </a:r>
          </a:p>
        </p:txBody>
      </p:sp>
    </p:spTree>
    <p:extLst>
      <p:ext uri="{BB962C8B-B14F-4D97-AF65-F5344CB8AC3E}">
        <p14:creationId xmlns:p14="http://schemas.microsoft.com/office/powerpoint/2010/main" val="54987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6" y="1172531"/>
            <a:ext cx="448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Gama de Colores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91307" y="2592694"/>
            <a:ext cx="5361843" cy="857091"/>
          </a:xfrm>
          <a:prstGeom prst="rect">
            <a:avLst/>
          </a:prstGeom>
          <a:solidFill>
            <a:srgbClr val="7CF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91307" y="3579244"/>
            <a:ext cx="5361843" cy="857091"/>
          </a:xfrm>
          <a:prstGeom prst="rect">
            <a:avLst/>
          </a:prstGeom>
          <a:solidFill>
            <a:srgbClr val="1D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87978" y="279277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#7cfef0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2100627" y="374621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#1dc4d3</a:t>
            </a:r>
            <a:endParaRPr lang="es-ES_tradnl" sz="2400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791307" y="4489862"/>
            <a:ext cx="5361843" cy="857091"/>
          </a:xfrm>
          <a:prstGeom prst="rect">
            <a:avLst/>
          </a:prstGeom>
          <a:solidFill>
            <a:srgbClr val="008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791307" y="5451428"/>
            <a:ext cx="5361843" cy="857091"/>
          </a:xfrm>
          <a:prstGeom prst="rect">
            <a:avLst/>
          </a:prstGeom>
          <a:solidFill>
            <a:srgbClr val="061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140734" y="466895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#0081af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100627" y="566097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#061a40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791307" y="6406079"/>
            <a:ext cx="5361843" cy="857091"/>
          </a:xfrm>
          <a:prstGeom prst="rect">
            <a:avLst/>
          </a:prstGeom>
          <a:solidFill>
            <a:srgbClr val="0415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2087978" y="66038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Ubuntu" panose="020B0504030602030204" pitchFamily="34" charset="0"/>
              </a:rPr>
              <a:t>#041516</a:t>
            </a:r>
            <a:endParaRPr lang="es-ES_tradnl" sz="2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07AE291-BF24-4CCB-B241-7A1969365784}"/>
              </a:ext>
            </a:extLst>
          </p:cNvPr>
          <p:cNvSpPr/>
          <p:nvPr/>
        </p:nvSpPr>
        <p:spPr>
          <a:xfrm>
            <a:off x="2140734" y="1951630"/>
            <a:ext cx="2690444" cy="624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577"/>
              <a:gd name="adj6" fmla="val -147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Utiliza tus colores…</a:t>
            </a:r>
          </a:p>
        </p:txBody>
      </p:sp>
    </p:spTree>
    <p:extLst>
      <p:ext uri="{BB962C8B-B14F-4D97-AF65-F5344CB8AC3E}">
        <p14:creationId xmlns:p14="http://schemas.microsoft.com/office/powerpoint/2010/main" val="18845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91307" y="117325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Logo - </a:t>
            </a:r>
            <a:r>
              <a:rPr lang="es-ES_tradn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Favicon</a:t>
            </a:r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6"/>
          <p:cNvSpPr/>
          <p:nvPr/>
        </p:nvSpPr>
        <p:spPr>
          <a:xfrm>
            <a:off x="693269" y="2722031"/>
            <a:ext cx="5391007" cy="2127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5"/>
          <p:cNvSpPr/>
          <p:nvPr/>
        </p:nvSpPr>
        <p:spPr>
          <a:xfrm>
            <a:off x="693270" y="5666132"/>
            <a:ext cx="5391007" cy="21277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CuadroTexto 16"/>
          <p:cNvSpPr txBox="1"/>
          <p:nvPr/>
        </p:nvSpPr>
        <p:spPr>
          <a:xfrm>
            <a:off x="547399" y="2356529"/>
            <a:ext cx="584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Versión horizontal para Fondos Claros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77783" y="5311737"/>
            <a:ext cx="598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Coloca aquí la  Versión horizontal para Fondos Oscuros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355438" y="6709745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1"/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1"/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1"/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657298"/>
            <a:ext cx="514112" cy="51411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60" y="3526313"/>
            <a:ext cx="545109" cy="545109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2308969" y="3538010"/>
            <a:ext cx="270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spc="-150" dirty="0">
                <a:solidFill>
                  <a:schemeClr val="bg2">
                    <a:lumMod val="10000"/>
                  </a:schemeClr>
                </a:solidFill>
                <a:latin typeface="Raleway Light" panose="020B04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MARCA</a:t>
            </a:r>
            <a:r>
              <a:rPr lang="pt-BR" sz="2400" b="1" spc="-150" dirty="0">
                <a:solidFill>
                  <a:schemeClr val="bg2">
                    <a:lumMod val="10000"/>
                  </a:schemeClr>
                </a:solidFill>
                <a:latin typeface="Raleway SemiBold" panose="020B0703030101060003" pitchFamily="34" charset="0"/>
                <a:ea typeface="Adobe Gothic Std B" panose="020B0800000000000000" pitchFamily="34" charset="-128"/>
                <a:cs typeface="Nirmala UI" panose="020B0502040204020203" pitchFamily="34" charset="0"/>
              </a:rPr>
              <a:t>PERSONAL</a:t>
            </a:r>
            <a:endParaRPr lang="es-ES_tradnl" sz="2400" spc="-150" dirty="0">
              <a:solidFill>
                <a:schemeClr val="bg2">
                  <a:lumMod val="10000"/>
                </a:schemeClr>
              </a:solidFill>
              <a:latin typeface="Raleway SemiBold" panose="020B07030301010600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31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69" y="1166745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Tipografías utilizadas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693269" y="3003390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Ejemplo de </a:t>
            </a:r>
            <a:r>
              <a:rPr lang="es-ES_tradnl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típografía</a:t>
            </a:r>
            <a:r>
              <a:rPr lang="es-ES_tradnl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buntu" panose="020B0504030602030204" pitchFamily="34" charset="0"/>
              </a:rPr>
              <a:t> Ubuntu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93269" y="2558727"/>
            <a:ext cx="320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Títulos: Ubuntu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93270" y="4656917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3270" y="4212254"/>
            <a:ext cx="539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para cuerpo y contenidos: Open Sans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93269" y="6361658"/>
            <a:ext cx="5391007" cy="62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Queen of Heaven" pitchFamily="2" charset="0"/>
                <a:ea typeface="Satisfy" panose="02000000000000000000" pitchFamily="2" charset="0"/>
              </a:rPr>
              <a:t>Queen of Heaven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93268" y="5916995"/>
            <a:ext cx="53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Tipografía destacada  tipo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Hanscript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: Queen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of</a:t>
            </a:r>
            <a:r>
              <a:rPr lang="es-ES_tradnl" dirty="0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 </a:t>
            </a:r>
            <a:r>
              <a:rPr lang="es-ES_tradn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Ubuntu" panose="020B0504030602030204" pitchFamily="34" charset="0"/>
              </a:rPr>
              <a:t>Heaven</a:t>
            </a:r>
            <a:endParaRPr lang="es-ES_tradnl" dirty="0">
              <a:solidFill>
                <a:schemeClr val="tx1">
                  <a:lumMod val="85000"/>
                  <a:lumOff val="1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01BD9CBC-D562-4A5C-838A-DA3EABC9081F}"/>
              </a:ext>
            </a:extLst>
          </p:cNvPr>
          <p:cNvSpPr/>
          <p:nvPr/>
        </p:nvSpPr>
        <p:spPr>
          <a:xfrm>
            <a:off x="1187355" y="2004996"/>
            <a:ext cx="4492476" cy="561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9061"/>
              <a:gd name="adj6" fmla="val 772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Incluye capturas de tus tipografías…</a:t>
            </a:r>
          </a:p>
        </p:txBody>
      </p:sp>
    </p:spTree>
    <p:extLst>
      <p:ext uri="{BB962C8B-B14F-4D97-AF65-F5344CB8AC3E}">
        <p14:creationId xmlns:p14="http://schemas.microsoft.com/office/powerpoint/2010/main" val="207637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548640" y="2119256"/>
            <a:ext cx="5895191" cy="62824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CuadroTexto 4"/>
          <p:cNvSpPr txBox="1"/>
          <p:nvPr/>
        </p:nvSpPr>
        <p:spPr>
          <a:xfrm>
            <a:off x="693270" y="574983"/>
            <a:ext cx="5557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>
                <a:solidFill>
                  <a:schemeClr val="bg1"/>
                </a:solidFill>
                <a:latin typeface="Ubuntu" panose="020B0504030602030204" pitchFamily="34" charset="0"/>
              </a:rPr>
              <a:t>GUÍA DE ESTILO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93270" y="1151589"/>
            <a:ext cx="3721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utura T OT" panose="02000000000000000000" pitchFamily="50" charset="0"/>
              </a:rPr>
              <a:t> Estilos para textos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91307" y="1743368"/>
            <a:ext cx="249021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CuadroTexto 7"/>
          <p:cNvSpPr txBox="1"/>
          <p:nvPr/>
        </p:nvSpPr>
        <p:spPr>
          <a:xfrm>
            <a:off x="791307" y="2444333"/>
            <a:ext cx="54598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dirty="0">
                <a:latin typeface="Ubuntu" panose="020B0504030602030204" pitchFamily="34" charset="0"/>
              </a:rPr>
              <a:t>Tamaño</a:t>
            </a:r>
            <a:r>
              <a:rPr lang="pt-BR" sz="2400" dirty="0">
                <a:latin typeface="Ubuntu" panose="020B0504030602030204" pitchFamily="34" charset="0"/>
              </a:rPr>
              <a:t> de fuente para </a:t>
            </a:r>
            <a:r>
              <a:rPr lang="pt-BR" sz="2400" dirty="0" err="1">
                <a:latin typeface="Ubuntu" panose="020B0504030602030204" pitchFamily="34" charset="0"/>
              </a:rPr>
              <a:t>el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cuerpo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16px </a:t>
            </a:r>
          </a:p>
          <a:p>
            <a:r>
              <a:rPr lang="pt-BR" sz="2400" dirty="0">
                <a:latin typeface="Ubuntu" panose="020B0504030602030204" pitchFamily="34" charset="0"/>
              </a:rPr>
              <a:t>Texto de </a:t>
            </a:r>
            <a:r>
              <a:rPr lang="pt-BR" sz="2400" dirty="0" err="1">
                <a:latin typeface="Ubuntu" panose="020B0504030602030204" pitchFamily="34" charset="0"/>
              </a:rPr>
              <a:t>los</a:t>
            </a:r>
            <a:r>
              <a:rPr lang="pt-BR" sz="2400" dirty="0">
                <a:latin typeface="Ubuntu" panose="020B0504030602030204" pitchFamily="34" charset="0"/>
              </a:rPr>
              <a:t> </a:t>
            </a:r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 </a:t>
            </a:r>
            <a:r>
              <a:rPr lang="pt-BR" dirty="0">
                <a:latin typeface="Ubuntu" panose="020B0504030602030204" pitchFamily="34" charset="0"/>
              </a:rPr>
              <a:t>justificado</a:t>
            </a:r>
          </a:p>
          <a:p>
            <a:endParaRPr lang="pt-BR" sz="2400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títulos (h2): </a:t>
            </a:r>
            <a:r>
              <a:rPr lang="pt-BR" dirty="0">
                <a:latin typeface="Ubuntu" panose="020B0504030602030204" pitchFamily="34" charset="0"/>
              </a:rPr>
              <a:t>30px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Subtítulos: </a:t>
            </a:r>
            <a:r>
              <a:rPr lang="pt-BR" dirty="0">
                <a:latin typeface="Ubuntu" panose="020B0504030602030204" pitchFamily="34" charset="0"/>
              </a:rPr>
              <a:t>Alineados a la izquierda</a:t>
            </a:r>
          </a:p>
          <a:p>
            <a:r>
              <a:rPr lang="pt-BR" sz="2400" dirty="0">
                <a:latin typeface="Ubuntu" panose="020B0504030602030204" pitchFamily="34" charset="0"/>
              </a:rPr>
              <a:t>Tamaño de los subtítulos (h3): </a:t>
            </a:r>
            <a:r>
              <a:rPr lang="pt-BR" dirty="0">
                <a:latin typeface="Ubuntu" panose="020B0504030602030204" pitchFamily="34" charset="0"/>
              </a:rPr>
              <a:t>25px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>
                <a:latin typeface="Ubuntu" panose="020B0504030602030204" pitchFamily="34" charset="0"/>
              </a:rPr>
              <a:t>Listas simples:</a:t>
            </a:r>
            <a:r>
              <a:rPr lang="pt-BR" dirty="0">
                <a:latin typeface="Ubuntu" panose="020B0504030602030204" pitchFamily="34" charset="0"/>
              </a:rPr>
              <a:t> puntos cuadrados </a:t>
            </a:r>
          </a:p>
          <a:p>
            <a:r>
              <a:rPr lang="pt-BR" sz="2400" dirty="0">
                <a:latin typeface="Ubuntu" panose="020B0504030602030204" pitchFamily="34" charset="0"/>
              </a:rPr>
              <a:t>Formato Listas numeradas:    </a:t>
            </a:r>
            <a:r>
              <a:rPr lang="pt-BR" dirty="0">
                <a:latin typeface="Ubuntu" panose="020B0504030602030204" pitchFamily="34" charset="0"/>
              </a:rPr>
              <a:t>1.    #1.   -1.</a:t>
            </a: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es-ES" sz="2400" dirty="0">
                <a:latin typeface="Ubuntu" panose="020B0504030602030204" pitchFamily="34" charset="0"/>
              </a:rPr>
              <a:t>Espaciado</a:t>
            </a:r>
            <a:r>
              <a:rPr lang="pt-BR" sz="2400" dirty="0">
                <a:latin typeface="Ubuntu" panose="020B0504030602030204" pitchFamily="34" charset="0"/>
              </a:rPr>
              <a:t> entre líneas:</a:t>
            </a:r>
            <a:endParaRPr lang="pt-BR" dirty="0">
              <a:latin typeface="Ubuntu" panose="020B0504030602030204" pitchFamily="34" charset="0"/>
            </a:endParaRPr>
          </a:p>
          <a:p>
            <a:endParaRPr lang="pt-BR" dirty="0">
              <a:latin typeface="Ubuntu" panose="020B0504030602030204" pitchFamily="34" charset="0"/>
            </a:endParaRPr>
          </a:p>
          <a:p>
            <a:r>
              <a:rPr lang="pt-BR" sz="2400" dirty="0" err="1">
                <a:latin typeface="Ubuntu" panose="020B0504030602030204" pitchFamily="34" charset="0"/>
              </a:rPr>
              <a:t>Párrafos</a:t>
            </a:r>
            <a:r>
              <a:rPr lang="pt-BR" sz="2400" dirty="0">
                <a:latin typeface="Ubuntu" panose="020B0504030602030204" pitchFamily="34" charset="0"/>
              </a:rPr>
              <a:t>:</a:t>
            </a:r>
            <a:endParaRPr lang="pt-BR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53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31362</TotalTime>
  <Words>213</Words>
  <Application>Microsoft Office PowerPoint</Application>
  <PresentationFormat>Carta (216 x 279 mm)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Futura T OT</vt:lpstr>
      <vt:lpstr>Open Sans</vt:lpstr>
      <vt:lpstr>Queen of Heaven</vt:lpstr>
      <vt:lpstr>Raleway Light</vt:lpstr>
      <vt:lpstr>Raleway SemiBold</vt:lpstr>
      <vt:lpstr>Times New Roman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Jackson</dc:creator>
  <cp:lastModifiedBy>Raquel del Carmen Cabezas Casasnovas</cp:lastModifiedBy>
  <cp:revision>46</cp:revision>
  <dcterms:created xsi:type="dcterms:W3CDTF">2016-11-30T19:11:39Z</dcterms:created>
  <dcterms:modified xsi:type="dcterms:W3CDTF">2023-01-23T12:58:36Z</dcterms:modified>
</cp:coreProperties>
</file>