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9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62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7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9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9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0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4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9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75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HeapSort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ordenação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50039-438D-45D6-8412-63D0A2765BC5}"/>
              </a:ext>
            </a:extLst>
          </p:cNvPr>
          <p:cNvSpPr txBox="1"/>
          <p:nvPr/>
        </p:nvSpPr>
        <p:spPr>
          <a:xfrm>
            <a:off x="9486900" y="476250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Equipe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Angelina Sousa</a:t>
            </a:r>
          </a:p>
          <a:p>
            <a:pPr algn="ctr"/>
            <a:r>
              <a:rPr lang="en-US" dirty="0"/>
              <a:t>Maria Clara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 err="1"/>
              <a:t>Veja</a:t>
            </a:r>
            <a:r>
              <a:rPr lang="en-US" dirty="0"/>
              <a:t> que a Max Heap </a:t>
            </a:r>
            <a:r>
              <a:rPr lang="en-US" dirty="0" err="1"/>
              <a:t>não</a:t>
            </a:r>
            <a:r>
              <a:rPr lang="en-US" dirty="0"/>
              <a:t> é </a:t>
            </a:r>
            <a:r>
              <a:rPr lang="en-US" dirty="0" err="1"/>
              <a:t>atendida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dirty="0" err="1"/>
              <a:t>Portanto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organizá</a:t>
            </a:r>
            <a:r>
              <a:rPr lang="en-US" dirty="0"/>
              <a:t>-lo.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VERIFICANDO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3</a:t>
            </a:r>
          </a:p>
          <a:p>
            <a:pPr marL="742950" lvl="1" indent="-285750">
              <a:buChar char="•"/>
            </a:pPr>
            <a:r>
              <a:rPr lang="en-US" dirty="0"/>
              <a:t>A(ESQUERDA(</a:t>
            </a:r>
            <a:r>
              <a:rPr lang="en-US" dirty="0" err="1"/>
              <a:t>i</a:t>
            </a:r>
            <a:r>
              <a:rPr lang="en-US" dirty="0"/>
              <a:t>)) = 4</a:t>
            </a:r>
          </a:p>
          <a:p>
            <a:pPr marL="742950" lvl="1" indent="-285750">
              <a:buChar char="•"/>
            </a:pPr>
            <a:r>
              <a:rPr lang="en-US" dirty="0"/>
              <a:t>3 &gt; 4 ?</a:t>
            </a:r>
          </a:p>
          <a:p>
            <a:pPr marL="742950" lvl="1" indent="-285750">
              <a:buChar char="•"/>
            </a:pPr>
            <a:r>
              <a:rPr lang="en-US" dirty="0"/>
              <a:t>Falso</a:t>
            </a:r>
          </a:p>
          <a:p>
            <a:pPr algn="ctr"/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59C78CB0-D914-4DAC-83C6-4CF287765C20}"/>
              </a:ext>
            </a:extLst>
          </p:cNvPr>
          <p:cNvSpPr/>
          <p:nvPr/>
        </p:nvSpPr>
        <p:spPr>
          <a:xfrm>
            <a:off x="5007384" y="37928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4A28E36-ECE2-47E1-8D0D-00025993ECCF}"/>
              </a:ext>
            </a:extLst>
          </p:cNvPr>
          <p:cNvSpPr/>
          <p:nvPr/>
        </p:nvSpPr>
        <p:spPr>
          <a:xfrm>
            <a:off x="8684144" y="37928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515182"/>
              </p:ext>
            </p:extLst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APLICANDO ORDENAÇÃO</a:t>
            </a:r>
          </a:p>
          <a:p>
            <a:pPr marL="742950" lvl="1" indent="-285750">
              <a:buChar char="•"/>
            </a:pPr>
            <a:r>
              <a:rPr lang="en-US" dirty="0"/>
              <a:t>AUX = A(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A(ESQUERDA(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marL="742950" lvl="1" indent="-285750">
              <a:buChar char="•"/>
            </a:pPr>
            <a:r>
              <a:rPr lang="en-US" dirty="0"/>
              <a:t>A(ESQUERDA(</a:t>
            </a:r>
            <a:r>
              <a:rPr lang="en-US" dirty="0" err="1"/>
              <a:t>i</a:t>
            </a:r>
            <a:r>
              <a:rPr lang="en-US" dirty="0"/>
              <a:t>)) = AUX;</a:t>
            </a:r>
          </a:p>
          <a:p>
            <a:pPr algn="ctr"/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693BCBC-1212-4126-8AE3-9AA2E2C25FE3}"/>
              </a:ext>
            </a:extLst>
          </p:cNvPr>
          <p:cNvSpPr/>
          <p:nvPr/>
        </p:nvSpPr>
        <p:spPr>
          <a:xfrm>
            <a:off x="5003320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CC2A462-4E9E-4782-BCCC-2741E9D8A113}"/>
              </a:ext>
            </a:extLst>
          </p:cNvPr>
          <p:cNvSpPr/>
          <p:nvPr/>
        </p:nvSpPr>
        <p:spPr>
          <a:xfrm>
            <a:off x="8772525" y="3768414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27188"/>
              </p:ext>
            </p:extLst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/>
              <a:t>VERIFICANDO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4</a:t>
            </a:r>
          </a:p>
          <a:p>
            <a:pPr marL="742950" lvl="1" indent="-285750">
              <a:buChar char="•"/>
            </a:pPr>
            <a:r>
              <a:rPr lang="en-US" dirty="0"/>
              <a:t>A(DIREITA(</a:t>
            </a:r>
            <a:r>
              <a:rPr lang="en-US" dirty="0" err="1"/>
              <a:t>i</a:t>
            </a:r>
            <a:r>
              <a:rPr lang="en-US" dirty="0"/>
              <a:t>)) = 2</a:t>
            </a:r>
          </a:p>
          <a:p>
            <a:pPr marL="742950" lvl="1" indent="-285750">
              <a:buChar char="•"/>
            </a:pPr>
            <a:r>
              <a:rPr lang="en-US" dirty="0"/>
              <a:t>4 &gt; 2 ?</a:t>
            </a:r>
          </a:p>
          <a:p>
            <a:pPr marL="742950" lvl="1" indent="-285750">
              <a:buChar char="•"/>
            </a:pPr>
            <a:r>
              <a:rPr lang="en-US" dirty="0" err="1"/>
              <a:t>Verdadeiro</a:t>
            </a:r>
          </a:p>
          <a:p>
            <a:pPr algn="ctr"/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333616C-8F52-475B-9827-541ABD31D7FC}"/>
              </a:ext>
            </a:extLst>
          </p:cNvPr>
          <p:cNvSpPr/>
          <p:nvPr/>
        </p:nvSpPr>
        <p:spPr>
          <a:xfrm>
            <a:off x="5003320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273BC2C5-CBDD-4BAA-8269-A24E2381C53D}"/>
              </a:ext>
            </a:extLst>
          </p:cNvPr>
          <p:cNvSpPr/>
          <p:nvPr/>
        </p:nvSpPr>
        <p:spPr>
          <a:xfrm>
            <a:off x="9610725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/>
              <a:t>VERIFICANDO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7</a:t>
            </a:r>
          </a:p>
          <a:p>
            <a:pPr marL="742950" lvl="1" indent="-285750">
              <a:buChar char="•"/>
            </a:pPr>
            <a:r>
              <a:rPr lang="en-US" dirty="0"/>
              <a:t>A(ESQUERDA(</a:t>
            </a:r>
            <a:r>
              <a:rPr lang="en-US" dirty="0" err="1"/>
              <a:t>i</a:t>
            </a:r>
            <a:r>
              <a:rPr lang="en-US" dirty="0"/>
              <a:t>)) = 4</a:t>
            </a:r>
          </a:p>
          <a:p>
            <a:pPr marL="742950" lvl="1" indent="-285750">
              <a:buChar char="•"/>
            </a:pPr>
            <a:r>
              <a:rPr lang="en-US" dirty="0"/>
              <a:t>7&gt; 4 ?</a:t>
            </a:r>
          </a:p>
          <a:p>
            <a:pPr marL="742950" lvl="1" indent="-285750">
              <a:buChar char="•"/>
            </a:pPr>
            <a:r>
              <a:rPr lang="en-US" dirty="0" err="1"/>
              <a:t>Verdadeiro</a:t>
            </a:r>
          </a:p>
          <a:p>
            <a:pPr algn="ctr"/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333616C-8F52-475B-9827-541ABD31D7FC}"/>
              </a:ext>
            </a:extLst>
          </p:cNvPr>
          <p:cNvSpPr/>
          <p:nvPr/>
        </p:nvSpPr>
        <p:spPr>
          <a:xfrm>
            <a:off x="3306421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273BC2C5-CBDD-4BAA-8269-A24E2381C53D}"/>
              </a:ext>
            </a:extLst>
          </p:cNvPr>
          <p:cNvSpPr/>
          <p:nvPr/>
        </p:nvSpPr>
        <p:spPr>
          <a:xfrm>
            <a:off x="5047636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/>
              <a:t>VERIFICANDO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7</a:t>
            </a:r>
          </a:p>
          <a:p>
            <a:pPr marL="742950" lvl="1" indent="-285750">
              <a:buChar char="•"/>
            </a:pPr>
            <a:r>
              <a:rPr lang="en-US" dirty="0"/>
              <a:t>A(DIREITA(</a:t>
            </a:r>
            <a:r>
              <a:rPr lang="en-US" dirty="0" err="1"/>
              <a:t>i</a:t>
            </a:r>
            <a:r>
              <a:rPr lang="en-US" dirty="0"/>
              <a:t>)) = 1</a:t>
            </a:r>
          </a:p>
          <a:p>
            <a:pPr marL="742950" lvl="1" indent="-285750">
              <a:buChar char="•"/>
            </a:pPr>
            <a:r>
              <a:rPr lang="en-US" dirty="0"/>
              <a:t>7&gt; 1 ?</a:t>
            </a:r>
          </a:p>
          <a:p>
            <a:pPr marL="742950" lvl="1" indent="-285750">
              <a:buChar char="•"/>
            </a:pPr>
            <a:r>
              <a:rPr lang="en-US" dirty="0" err="1"/>
              <a:t>Verdadeiro</a:t>
            </a:r>
          </a:p>
          <a:p>
            <a:pPr algn="ctr"/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333616C-8F52-475B-9827-541ABD31D7FC}"/>
              </a:ext>
            </a:extLst>
          </p:cNvPr>
          <p:cNvSpPr/>
          <p:nvPr/>
        </p:nvSpPr>
        <p:spPr>
          <a:xfrm>
            <a:off x="3306421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273BC2C5-CBDD-4BAA-8269-A24E2381C53D}"/>
              </a:ext>
            </a:extLst>
          </p:cNvPr>
          <p:cNvSpPr/>
          <p:nvPr/>
        </p:nvSpPr>
        <p:spPr>
          <a:xfrm>
            <a:off x="5988773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/>
              <a:t>VERIFICANDO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5</a:t>
            </a:r>
          </a:p>
          <a:p>
            <a:pPr marL="742950" lvl="1" indent="-285750">
              <a:buChar char="•"/>
            </a:pPr>
            <a:r>
              <a:rPr lang="en-US" dirty="0"/>
              <a:t>A(ESQUERDA(</a:t>
            </a:r>
            <a:r>
              <a:rPr lang="en-US" dirty="0" err="1"/>
              <a:t>i</a:t>
            </a:r>
            <a:r>
              <a:rPr lang="en-US" dirty="0"/>
              <a:t>)) = 8</a:t>
            </a:r>
          </a:p>
          <a:p>
            <a:pPr marL="742950" lvl="1" indent="-285750">
              <a:buChar char="•"/>
            </a:pPr>
            <a:r>
              <a:rPr lang="en-US" dirty="0"/>
              <a:t>5&gt; 8 ?</a:t>
            </a:r>
          </a:p>
          <a:p>
            <a:pPr marL="742950" lvl="1" indent="-285750">
              <a:buChar char="•"/>
            </a:pPr>
            <a:r>
              <a:rPr lang="en-US" dirty="0"/>
              <a:t>Falso</a:t>
            </a:r>
          </a:p>
          <a:p>
            <a:pPr algn="ctr"/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333616C-8F52-475B-9827-541ABD31D7FC}"/>
              </a:ext>
            </a:extLst>
          </p:cNvPr>
          <p:cNvSpPr/>
          <p:nvPr/>
        </p:nvSpPr>
        <p:spPr>
          <a:xfrm>
            <a:off x="4119221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273BC2C5-CBDD-4BAA-8269-A24E2381C53D}"/>
              </a:ext>
            </a:extLst>
          </p:cNvPr>
          <p:cNvSpPr/>
          <p:nvPr/>
        </p:nvSpPr>
        <p:spPr>
          <a:xfrm>
            <a:off x="6844351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2812"/>
              </p:ext>
            </p:extLst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/>
              <a:t>APLICANDO ORDENAÇÃO</a:t>
            </a:r>
          </a:p>
          <a:p>
            <a:pPr marL="742950" lvl="1" indent="-285750">
              <a:buChar char="•"/>
            </a:pPr>
            <a:r>
              <a:rPr lang="en-US" dirty="0"/>
              <a:t>AUX = A(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A(ESQUERDA(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marL="742950" lvl="1" indent="-285750">
              <a:buChar char="•"/>
            </a:pPr>
            <a:r>
              <a:rPr lang="en-US" dirty="0"/>
              <a:t>A(ESQUERDA(</a:t>
            </a:r>
            <a:r>
              <a:rPr lang="en-US" dirty="0" err="1"/>
              <a:t>i</a:t>
            </a:r>
            <a:r>
              <a:rPr lang="en-US" dirty="0"/>
              <a:t>)) = AUX;</a:t>
            </a:r>
          </a:p>
          <a:p>
            <a:pPr algn="ctr"/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333616C-8F52-475B-9827-541ABD31D7FC}"/>
              </a:ext>
            </a:extLst>
          </p:cNvPr>
          <p:cNvSpPr/>
          <p:nvPr/>
        </p:nvSpPr>
        <p:spPr>
          <a:xfrm>
            <a:off x="4119221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273BC2C5-CBDD-4BAA-8269-A24E2381C53D}"/>
              </a:ext>
            </a:extLst>
          </p:cNvPr>
          <p:cNvSpPr/>
          <p:nvPr/>
        </p:nvSpPr>
        <p:spPr>
          <a:xfrm>
            <a:off x="6844351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/>
              <a:t>VERIFICANDO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8</a:t>
            </a:r>
          </a:p>
          <a:p>
            <a:pPr marL="742950" lvl="1" indent="-285750">
              <a:buChar char="•"/>
            </a:pPr>
            <a:r>
              <a:rPr lang="en-US" dirty="0"/>
              <a:t>A(DIREITA(</a:t>
            </a:r>
            <a:r>
              <a:rPr lang="en-US" dirty="0" err="1"/>
              <a:t>i</a:t>
            </a:r>
            <a:r>
              <a:rPr lang="en-US" dirty="0"/>
              <a:t>)) = 6</a:t>
            </a:r>
          </a:p>
          <a:p>
            <a:pPr marL="742950" lvl="1" indent="-285750">
              <a:buChar char="•"/>
            </a:pPr>
            <a:r>
              <a:rPr lang="en-US" dirty="0"/>
              <a:t>8&gt; 6 ?</a:t>
            </a:r>
          </a:p>
          <a:p>
            <a:pPr marL="742950" lvl="1" indent="-285750">
              <a:buChar char="•"/>
            </a:pPr>
            <a:r>
              <a:rPr lang="en-US" dirty="0" err="1"/>
              <a:t>Verdadeiro</a:t>
            </a:r>
          </a:p>
          <a:p>
            <a:pPr algn="ctr"/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333616C-8F52-475B-9827-541ABD31D7FC}"/>
              </a:ext>
            </a:extLst>
          </p:cNvPr>
          <p:cNvSpPr/>
          <p:nvPr/>
        </p:nvSpPr>
        <p:spPr>
          <a:xfrm>
            <a:off x="4119221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273BC2C5-CBDD-4BAA-8269-A24E2381C53D}"/>
              </a:ext>
            </a:extLst>
          </p:cNvPr>
          <p:cNvSpPr/>
          <p:nvPr/>
        </p:nvSpPr>
        <p:spPr>
          <a:xfrm>
            <a:off x="7799744" y="3767107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41350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/>
              <a:t>VERIFICANDO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9</a:t>
            </a:r>
          </a:p>
          <a:p>
            <a:pPr marL="742950" lvl="1" indent="-285750">
              <a:buChar char="•"/>
            </a:pPr>
            <a:r>
              <a:rPr lang="en-US" dirty="0"/>
              <a:t>A(ESQUERDA(</a:t>
            </a:r>
            <a:r>
              <a:rPr lang="en-US" dirty="0" err="1"/>
              <a:t>i</a:t>
            </a:r>
            <a:r>
              <a:rPr lang="en-US" dirty="0"/>
              <a:t>)) = 7</a:t>
            </a:r>
          </a:p>
          <a:p>
            <a:pPr marL="742950" lvl="1" indent="-285750">
              <a:buChar char="•"/>
            </a:pPr>
            <a:r>
              <a:rPr lang="en-US" dirty="0"/>
              <a:t>9&gt; 7 ?</a:t>
            </a:r>
          </a:p>
          <a:p>
            <a:pPr marL="742950" lvl="1" indent="-285750">
              <a:buChar char="•"/>
            </a:pPr>
            <a:r>
              <a:rPr lang="en-US" dirty="0" err="1"/>
              <a:t>Verdadeiro</a:t>
            </a:r>
          </a:p>
          <a:p>
            <a:pPr algn="ctr"/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333616C-8F52-475B-9827-541ABD31D7FC}"/>
              </a:ext>
            </a:extLst>
          </p:cNvPr>
          <p:cNvSpPr/>
          <p:nvPr/>
        </p:nvSpPr>
        <p:spPr>
          <a:xfrm>
            <a:off x="2293986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273BC2C5-CBDD-4BAA-8269-A24E2381C53D}"/>
              </a:ext>
            </a:extLst>
          </p:cNvPr>
          <p:cNvSpPr/>
          <p:nvPr/>
        </p:nvSpPr>
        <p:spPr>
          <a:xfrm>
            <a:off x="3217550" y="3785381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7D05-D03B-42C1-A397-C1BF7675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8893-24B8-4813-A3AF-C7A50619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2778125"/>
            <a:ext cx="10553700" cy="4430713"/>
          </a:xfrm>
        </p:spPr>
        <p:txBody>
          <a:bodyPr>
            <a:normAutofit/>
          </a:bodyPr>
          <a:lstStyle/>
          <a:p>
            <a:r>
              <a:rPr lang="en-US" dirty="0" err="1"/>
              <a:t>Objetivo</a:t>
            </a:r>
            <a:r>
              <a:rPr lang="en-US" dirty="0"/>
              <a:t> da Heapsort</a:t>
            </a:r>
            <a:endParaRPr lang="en-US" dirty="0" err="1"/>
          </a:p>
          <a:p>
            <a:r>
              <a:rPr lang="en-US" dirty="0" err="1"/>
              <a:t>Definição</a:t>
            </a:r>
            <a:r>
              <a:rPr lang="en-US" dirty="0"/>
              <a:t> de Heap</a:t>
            </a:r>
          </a:p>
          <a:p>
            <a:r>
              <a:rPr lang="en-US" dirty="0" err="1"/>
              <a:t>Utilidade</a:t>
            </a:r>
            <a:r>
              <a:rPr lang="en-US" dirty="0"/>
              <a:t> da Heapsort</a:t>
            </a:r>
          </a:p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</a:p>
          <a:p>
            <a:pPr lvl="1">
              <a:buFont typeface="Wingdings 2"/>
            </a:pPr>
            <a:r>
              <a:rPr lang="en-US" dirty="0" err="1"/>
              <a:t>Verificação</a:t>
            </a:r>
          </a:p>
          <a:p>
            <a:pPr lvl="1">
              <a:buFont typeface="Wingdings 2"/>
            </a:pPr>
            <a:r>
              <a:rPr lang="en-US" dirty="0" err="1"/>
              <a:t>Ordenação</a:t>
            </a:r>
          </a:p>
          <a:p>
            <a:pPr lvl="1">
              <a:buFont typeface="Wingdings 2"/>
            </a:pPr>
            <a:r>
              <a:rPr lang="en-US" dirty="0" err="1"/>
              <a:t>Exclusão</a:t>
            </a:r>
          </a:p>
          <a:p>
            <a:r>
              <a:rPr lang="en-US" sz="1600" dirty="0" err="1"/>
              <a:t>Considerações</a:t>
            </a:r>
            <a:r>
              <a:rPr lang="en-US" sz="1600" dirty="0"/>
              <a:t> </a:t>
            </a:r>
            <a:r>
              <a:rPr lang="en-US" sz="1600" dirty="0" err="1"/>
              <a:t>finais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1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41350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/>
              <a:t>VERIFICANDO</a:t>
            </a:r>
          </a:p>
          <a:p>
            <a:pPr marL="742950" lvl="1" indent="-285750">
              <a:buChar char="•"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9</a:t>
            </a:r>
          </a:p>
          <a:p>
            <a:pPr marL="742950" lvl="1" indent="-285750">
              <a:buChar char="•"/>
            </a:pPr>
            <a:r>
              <a:rPr lang="en-US" dirty="0"/>
              <a:t>A(DIREITA(</a:t>
            </a:r>
            <a:r>
              <a:rPr lang="en-US" dirty="0" err="1"/>
              <a:t>i</a:t>
            </a:r>
            <a:r>
              <a:rPr lang="en-US" dirty="0"/>
              <a:t>)) = 8</a:t>
            </a:r>
          </a:p>
          <a:p>
            <a:pPr marL="742950" lvl="1" indent="-285750">
              <a:buChar char="•"/>
            </a:pPr>
            <a:r>
              <a:rPr lang="en-US" dirty="0"/>
              <a:t>9&gt; 8 ?</a:t>
            </a:r>
          </a:p>
          <a:p>
            <a:pPr marL="742950" lvl="1" indent="-285750">
              <a:buChar char="•"/>
            </a:pPr>
            <a:r>
              <a:rPr lang="en-US" dirty="0" err="1"/>
              <a:t>Verdadeiro</a:t>
            </a:r>
          </a:p>
          <a:p>
            <a:pPr algn="ctr"/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333616C-8F52-475B-9827-541ABD31D7FC}"/>
              </a:ext>
            </a:extLst>
          </p:cNvPr>
          <p:cNvSpPr/>
          <p:nvPr/>
        </p:nvSpPr>
        <p:spPr>
          <a:xfrm>
            <a:off x="2293986" y="3795622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273BC2C5-CBDD-4BAA-8269-A24E2381C53D}"/>
              </a:ext>
            </a:extLst>
          </p:cNvPr>
          <p:cNvSpPr/>
          <p:nvPr/>
        </p:nvSpPr>
        <p:spPr>
          <a:xfrm>
            <a:off x="4087388" y="3785381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87836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Char char="•"/>
            </a:pPr>
            <a:r>
              <a:rPr lang="en-US" dirty="0" err="1"/>
              <a:t>Finalmente</a:t>
            </a:r>
            <a:r>
              <a:rPr lang="en-US" dirty="0"/>
              <a:t>, </a:t>
            </a:r>
            <a:r>
              <a:rPr lang="en-US" dirty="0" err="1"/>
              <a:t>obtemos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Max-heap!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2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ordenação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Heapsort </a:t>
            </a:r>
            <a:r>
              <a:rPr lang="en-US" dirty="0" err="1"/>
              <a:t>prevê</a:t>
            </a:r>
            <a:r>
              <a:rPr lang="en-US" dirty="0"/>
              <a:t> a </a:t>
            </a:r>
            <a:r>
              <a:rPr lang="en-US" dirty="0" err="1"/>
              <a:t>exclusão</a:t>
            </a:r>
            <a:r>
              <a:rPr lang="en-US" dirty="0"/>
              <a:t> do </a:t>
            </a:r>
            <a:r>
              <a:rPr lang="en-US" dirty="0" err="1"/>
              <a:t>nó</a:t>
            </a:r>
            <a:r>
              <a:rPr lang="en-US" dirty="0"/>
              <a:t> da </a:t>
            </a:r>
            <a:r>
              <a:rPr lang="en-US" dirty="0" err="1"/>
              <a:t>raiz</a:t>
            </a:r>
            <a:r>
              <a:rPr lang="en-US" dirty="0"/>
              <a:t>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que o item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organizado</a:t>
            </a:r>
            <a:r>
              <a:rPr lang="en-US" dirty="0"/>
              <a:t> no </a:t>
            </a:r>
            <a:r>
              <a:rPr lang="en-US" dirty="0" err="1"/>
              <a:t>vetor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30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ordenação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Heapsort </a:t>
            </a:r>
            <a:r>
              <a:rPr lang="en-US" dirty="0" err="1"/>
              <a:t>prevê</a:t>
            </a:r>
            <a:r>
              <a:rPr lang="en-US" dirty="0"/>
              <a:t> a </a:t>
            </a:r>
            <a:r>
              <a:rPr lang="en-US" dirty="0" err="1"/>
              <a:t>exclusão</a:t>
            </a:r>
            <a:r>
              <a:rPr lang="en-US" dirty="0"/>
              <a:t> do </a:t>
            </a:r>
            <a:r>
              <a:rPr lang="en-US" dirty="0" err="1"/>
              <a:t>nó</a:t>
            </a:r>
            <a:r>
              <a:rPr lang="en-US" dirty="0"/>
              <a:t> da </a:t>
            </a:r>
            <a:r>
              <a:rPr lang="en-US" dirty="0" err="1"/>
              <a:t>raiz</a:t>
            </a:r>
            <a:r>
              <a:rPr lang="en-US" dirty="0"/>
              <a:t>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que o item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organizado</a:t>
            </a:r>
            <a:r>
              <a:rPr lang="en-US" dirty="0"/>
              <a:t> no </a:t>
            </a:r>
            <a:r>
              <a:rPr lang="en-US" dirty="0" err="1"/>
              <a:t>vetor</a:t>
            </a:r>
            <a:r>
              <a:rPr lang="en-US" dirty="0"/>
              <a:t>.</a:t>
            </a:r>
          </a:p>
          <a:p>
            <a:r>
              <a:rPr lang="en-US" dirty="0" err="1"/>
              <a:t>Nó</a:t>
            </a:r>
            <a:r>
              <a:rPr lang="en-US" dirty="0"/>
              <a:t> da </a:t>
            </a:r>
            <a:r>
              <a:rPr lang="en-US" dirty="0" err="1"/>
              <a:t>raiz</a:t>
            </a:r>
            <a:r>
              <a:rPr lang="en-US" dirty="0"/>
              <a:t> é </a:t>
            </a:r>
            <a:r>
              <a:rPr lang="en-US" dirty="0" err="1"/>
              <a:t>removido</a:t>
            </a:r>
            <a:r>
              <a:rPr lang="en-US" dirty="0"/>
              <a:t> e 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 assume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=1)&lt;=&gt;(</a:t>
            </a:r>
            <a:r>
              <a:rPr lang="en-US" dirty="0" err="1"/>
              <a:t>i</a:t>
            </a:r>
            <a:r>
              <a:rPr lang="en-US" dirty="0"/>
              <a:t>=n)</a:t>
            </a:r>
          </a:p>
        </p:txBody>
      </p:sp>
    </p:spTree>
    <p:extLst>
      <p:ext uri="{BB962C8B-B14F-4D97-AF65-F5344CB8AC3E}">
        <p14:creationId xmlns:p14="http://schemas.microsoft.com/office/powerpoint/2010/main" val="189360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Exemplo</a:t>
            </a:r>
            <a:r>
              <a:rPr lang="en-US" dirty="0"/>
              <a:t>: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BC033C-AE7B-43F3-BF33-418F5959828A}"/>
              </a:ext>
            </a:extLst>
          </p:cNvPr>
          <p:cNvSpPr/>
          <p:nvPr/>
        </p:nvSpPr>
        <p:spPr>
          <a:xfrm>
            <a:off x="3051168" y="6287688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FFEFEC-796A-4CAD-A99C-25026894DF45}"/>
              </a:ext>
            </a:extLst>
          </p:cNvPr>
          <p:cNvCxnSpPr>
            <a:cxnSpLocks/>
          </p:cNvCxnSpPr>
          <p:nvPr/>
        </p:nvCxnSpPr>
        <p:spPr>
          <a:xfrm>
            <a:off x="2651950" y="5731634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row: Up 76">
            <a:extLst>
              <a:ext uri="{FF2B5EF4-FFF2-40B4-BE49-F238E27FC236}">
                <a16:creationId xmlns:a16="http://schemas.microsoft.com/office/drawing/2014/main" id="{8DC2D294-F4B9-4F66-A43D-355E64DD20D1}"/>
              </a:ext>
            </a:extLst>
          </p:cNvPr>
          <p:cNvSpPr/>
          <p:nvPr/>
        </p:nvSpPr>
        <p:spPr>
          <a:xfrm>
            <a:off x="2191035" y="3764015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26CAE1B5-5D42-4E91-841F-AD45C50061D5}"/>
              </a:ext>
            </a:extLst>
          </p:cNvPr>
          <p:cNvSpPr/>
          <p:nvPr/>
        </p:nvSpPr>
        <p:spPr>
          <a:xfrm>
            <a:off x="9669132" y="3764015"/>
            <a:ext cx="253779" cy="32226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3160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830313" y="4519675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Retira</a:t>
            </a:r>
            <a:r>
              <a:rPr lang="en-US" dirty="0"/>
              <a:t> o 9 da fila de </a:t>
            </a:r>
            <a:r>
              <a:rPr lang="en-US" dirty="0" err="1"/>
              <a:t>trabalho</a:t>
            </a:r>
          </a:p>
        </p:txBody>
      </p:sp>
    </p:spTree>
    <p:extLst>
      <p:ext uri="{BB962C8B-B14F-4D97-AF65-F5344CB8AC3E}">
        <p14:creationId xmlns:p14="http://schemas.microsoft.com/office/powerpoint/2010/main" val="122860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Dessa forma, a Max-Heap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atendida</a:t>
            </a:r>
          </a:p>
        </p:txBody>
      </p:sp>
    </p:spTree>
    <p:extLst>
      <p:ext uri="{BB962C8B-B14F-4D97-AF65-F5344CB8AC3E}">
        <p14:creationId xmlns:p14="http://schemas.microsoft.com/office/powerpoint/2010/main" val="17990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Dessa forma, a Max-Heap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atendida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isso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chamar</a:t>
            </a:r>
            <a:r>
              <a:rPr lang="en-US" dirty="0"/>
              <a:t> o </a:t>
            </a:r>
            <a:r>
              <a:rPr lang="en-US" dirty="0" err="1"/>
              <a:t>ordenador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que um </a:t>
            </a:r>
            <a:r>
              <a:rPr lang="en-US" dirty="0" err="1"/>
              <a:t>nó</a:t>
            </a:r>
            <a:r>
              <a:rPr lang="en-US" dirty="0"/>
              <a:t> for </a:t>
            </a:r>
            <a:r>
              <a:rPr lang="en-US" dirty="0" err="1"/>
              <a:t>removido</a:t>
            </a:r>
          </a:p>
        </p:txBody>
      </p:sp>
    </p:spTree>
    <p:extLst>
      <p:ext uri="{BB962C8B-B14F-4D97-AF65-F5344CB8AC3E}">
        <p14:creationId xmlns:p14="http://schemas.microsoft.com/office/powerpoint/2010/main" val="94853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14616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7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73128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3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Sorting_heapsort_anim.gif">
            <a:extLst>
              <a:ext uri="{FF2B5EF4-FFF2-40B4-BE49-F238E27FC236}">
                <a16:creationId xmlns:a16="http://schemas.microsoft.com/office/drawing/2014/main" id="{4B78D2C7-44B2-4843-9DFE-34E7D77B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947118"/>
            <a:ext cx="6268062" cy="479059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8AD93-E74F-40BD-A888-148D3DBF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9989-73C3-410C-B930-ED8DA326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95550"/>
            <a:ext cx="3443288" cy="2051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 um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ordenador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dados com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ótimo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desempenho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uso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memória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reduzido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Para </a:t>
            </a:r>
            <a:r>
              <a:rPr lang="en-US" dirty="0" err="1">
                <a:solidFill>
                  <a:srgbClr val="FFFFFF"/>
                </a:solidFill>
              </a:rPr>
              <a:t>isso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utiliza</a:t>
            </a:r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se 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estruturação</a:t>
            </a:r>
            <a:r>
              <a:rPr lang="en-US" dirty="0">
                <a:solidFill>
                  <a:srgbClr val="FFFFFF"/>
                </a:solidFill>
              </a:rPr>
              <a:t> de dados Heap.</a:t>
            </a:r>
          </a:p>
        </p:txBody>
      </p:sp>
    </p:spTree>
    <p:extLst>
      <p:ext uri="{BB962C8B-B14F-4D97-AF65-F5344CB8AC3E}">
        <p14:creationId xmlns:p14="http://schemas.microsoft.com/office/powerpoint/2010/main" val="3562673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2608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60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13226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9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40990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82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73474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30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4699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17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3822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3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39960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62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4517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61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1-9958-4EDC-9471-CAD8A99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prática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87B-EC5E-4CCD-88A0-15794D89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64E0CC-63BE-4529-B13A-1D6EF3BDA4F3}"/>
              </a:ext>
            </a:extLst>
          </p:cNvPr>
          <p:cNvCxnSpPr>
            <a:cxnSpLocks/>
          </p:cNvCxnSpPr>
          <p:nvPr/>
        </p:nvCxnSpPr>
        <p:spPr>
          <a:xfrm flipH="1">
            <a:off x="2751754" y="5232611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D588A0B8-82FC-4788-96C3-45B7DFFF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61663"/>
              </p:ext>
            </p:extLst>
          </p:nvPr>
        </p:nvGraphicFramePr>
        <p:xfrm>
          <a:off x="1967575" y="3093941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 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433A1D0-AD88-4945-AA1E-653A60E65B4B}"/>
              </a:ext>
            </a:extLst>
          </p:cNvPr>
          <p:cNvSpPr txBox="1"/>
          <p:nvPr/>
        </p:nvSpPr>
        <p:spPr>
          <a:xfrm>
            <a:off x="1796482" y="2580661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32C7F-7BF9-4C82-9BA8-972030613FD1}"/>
              </a:ext>
            </a:extLst>
          </p:cNvPr>
          <p:cNvSpPr/>
          <p:nvPr/>
        </p:nvSpPr>
        <p:spPr>
          <a:xfrm>
            <a:off x="4277338" y="4091987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1290AB-4DD0-48EE-BB30-0F7F75D613F3}"/>
              </a:ext>
            </a:extLst>
          </p:cNvPr>
          <p:cNvSpPr/>
          <p:nvPr/>
        </p:nvSpPr>
        <p:spPr>
          <a:xfrm>
            <a:off x="2395309" y="546073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C7457B-A6E9-4CCF-AF27-E26023504ADA}"/>
              </a:ext>
            </a:extLst>
          </p:cNvPr>
          <p:cNvSpPr/>
          <p:nvPr/>
        </p:nvSpPr>
        <p:spPr>
          <a:xfrm>
            <a:off x="5218353" y="4847650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8491EF-0F7D-4DE4-8811-0268B0084F1F}"/>
              </a:ext>
            </a:extLst>
          </p:cNvPr>
          <p:cNvSpPr/>
          <p:nvPr/>
        </p:nvSpPr>
        <p:spPr>
          <a:xfrm>
            <a:off x="3165230" y="489042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A18983-62D5-440B-80B4-A62C88C21CCF}"/>
              </a:ext>
            </a:extLst>
          </p:cNvPr>
          <p:cNvSpPr/>
          <p:nvPr/>
        </p:nvSpPr>
        <p:spPr>
          <a:xfrm>
            <a:off x="3792573" y="54749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FF2C3D-CDB0-4D1B-BEF7-6B2AFD9015C9}"/>
              </a:ext>
            </a:extLst>
          </p:cNvPr>
          <p:cNvSpPr/>
          <p:nvPr/>
        </p:nvSpPr>
        <p:spPr>
          <a:xfrm>
            <a:off x="4619525" y="5446478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361F85-FC4B-4117-BD56-7356F22202F2}"/>
              </a:ext>
            </a:extLst>
          </p:cNvPr>
          <p:cNvSpPr/>
          <p:nvPr/>
        </p:nvSpPr>
        <p:spPr>
          <a:xfrm>
            <a:off x="5945501" y="5474993"/>
            <a:ext cx="435935" cy="4536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5745C3-4875-4583-B633-29211D4A314F}"/>
              </a:ext>
            </a:extLst>
          </p:cNvPr>
          <p:cNvSpPr/>
          <p:nvPr/>
        </p:nvSpPr>
        <p:spPr>
          <a:xfrm>
            <a:off x="1582615" y="625917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3D8C3-EC38-4EF6-997E-D4A74003CA56}"/>
              </a:ext>
            </a:extLst>
          </p:cNvPr>
          <p:cNvCxnSpPr/>
          <p:nvPr/>
        </p:nvCxnSpPr>
        <p:spPr>
          <a:xfrm>
            <a:off x="4662299" y="4434174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67C83B-86A4-42CF-AD34-4D109C337E3D}"/>
              </a:ext>
            </a:extLst>
          </p:cNvPr>
          <p:cNvCxnSpPr>
            <a:cxnSpLocks/>
          </p:cNvCxnSpPr>
          <p:nvPr/>
        </p:nvCxnSpPr>
        <p:spPr>
          <a:xfrm>
            <a:off x="5460735" y="5161322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F38C88-E809-43F7-B5E8-D2B72BEDA2CA}"/>
              </a:ext>
            </a:extLst>
          </p:cNvPr>
          <p:cNvCxnSpPr>
            <a:cxnSpLocks/>
          </p:cNvCxnSpPr>
          <p:nvPr/>
        </p:nvCxnSpPr>
        <p:spPr>
          <a:xfrm>
            <a:off x="3393355" y="5147064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5BFEB7-6C44-4330-BD28-ED5AFF1D0EE1}"/>
              </a:ext>
            </a:extLst>
          </p:cNvPr>
          <p:cNvCxnSpPr>
            <a:cxnSpLocks/>
          </p:cNvCxnSpPr>
          <p:nvPr/>
        </p:nvCxnSpPr>
        <p:spPr>
          <a:xfrm flipH="1">
            <a:off x="3535933" y="4348627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9E363-61E9-4E09-9E0C-A2245BECE008}"/>
              </a:ext>
            </a:extLst>
          </p:cNvPr>
          <p:cNvCxnSpPr>
            <a:cxnSpLocks/>
          </p:cNvCxnSpPr>
          <p:nvPr/>
        </p:nvCxnSpPr>
        <p:spPr>
          <a:xfrm flipH="1">
            <a:off x="4947455" y="511854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84104-AFC1-45F7-A0B5-9AB272C0B01D}"/>
              </a:ext>
            </a:extLst>
          </p:cNvPr>
          <p:cNvCxnSpPr>
            <a:cxnSpLocks/>
          </p:cNvCxnSpPr>
          <p:nvPr/>
        </p:nvCxnSpPr>
        <p:spPr>
          <a:xfrm flipH="1">
            <a:off x="1839255" y="5802923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DD42E8-C74C-4677-BBCD-BD2BE1434D11}"/>
              </a:ext>
            </a:extLst>
          </p:cNvPr>
          <p:cNvSpPr txBox="1"/>
          <p:nvPr/>
        </p:nvSpPr>
        <p:spPr>
          <a:xfrm>
            <a:off x="6573104" y="453399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5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9CE7-1CCE-4E8B-9FE3-1736CC20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Considerações</a:t>
            </a:r>
            <a:r>
              <a:rPr lang="en-US" dirty="0"/>
              <a:t> </a:t>
            </a:r>
            <a:r>
              <a:rPr lang="en-US" dirty="0" err="1"/>
              <a:t>finais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DF81-F46D-42D8-B15E-1869DDBC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Max-Heap é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classificações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;</a:t>
            </a:r>
          </a:p>
          <a:p>
            <a:r>
              <a:rPr lang="en-US" dirty="0"/>
              <a:t>O Heap-Min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classificação</a:t>
            </a:r>
            <a:r>
              <a:rPr lang="en-US" dirty="0"/>
              <a:t> </a:t>
            </a:r>
            <a:r>
              <a:rPr lang="en-US" dirty="0" err="1"/>
              <a:t>decrescente</a:t>
            </a:r>
            <a:r>
              <a:rPr lang="en-US" dirty="0"/>
              <a:t>;</a:t>
            </a:r>
          </a:p>
          <a:p>
            <a:r>
              <a:rPr lang="en-US" dirty="0"/>
              <a:t>O heapsort é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de </a:t>
            </a:r>
            <a:r>
              <a:rPr lang="en-US" dirty="0" err="1"/>
              <a:t>prioridades</a:t>
            </a:r>
            <a:r>
              <a:rPr lang="en-US" dirty="0"/>
              <a:t>;</a:t>
            </a:r>
          </a:p>
          <a:p>
            <a:r>
              <a:rPr lang="en-US" dirty="0"/>
              <a:t>O </a:t>
            </a:r>
            <a:r>
              <a:rPr lang="en-US" dirty="0" err="1"/>
              <a:t>uso</a:t>
            </a:r>
            <a:r>
              <a:rPr lang="en-US" dirty="0"/>
              <a:t> do Max-Heap </a:t>
            </a:r>
            <a:r>
              <a:rPr lang="en-US" dirty="0" err="1"/>
              <a:t>acarreta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de </a:t>
            </a:r>
            <a:r>
              <a:rPr lang="en-US" dirty="0" err="1"/>
              <a:t>prioridades</a:t>
            </a:r>
            <a:r>
              <a:rPr lang="en-US" dirty="0"/>
              <a:t> </a:t>
            </a:r>
            <a:r>
              <a:rPr lang="en-US" dirty="0" err="1"/>
              <a:t>máximas</a:t>
            </a:r>
            <a:r>
              <a:rPr lang="en-US" dirty="0"/>
              <a:t>;</a:t>
            </a:r>
          </a:p>
          <a:p>
            <a:r>
              <a:rPr lang="en-US" dirty="0"/>
              <a:t>O </a:t>
            </a:r>
            <a:r>
              <a:rPr lang="en-US" dirty="0" err="1"/>
              <a:t>uso</a:t>
            </a:r>
            <a:r>
              <a:rPr lang="en-US" dirty="0"/>
              <a:t> do Heap-Min o de </a:t>
            </a:r>
            <a:r>
              <a:rPr lang="en-US" dirty="0" err="1"/>
              <a:t>prioridades</a:t>
            </a:r>
            <a:r>
              <a:rPr lang="en-US" dirty="0"/>
              <a:t> </a:t>
            </a:r>
            <a:r>
              <a:rPr lang="en-US" dirty="0" err="1"/>
              <a:t>mínimas</a:t>
            </a:r>
            <a:r>
              <a:rPr lang="en-US" dirty="0"/>
              <a:t>;</a:t>
            </a:r>
          </a:p>
          <a:p>
            <a:r>
              <a:rPr lang="en-US" dirty="0"/>
              <a:t>A </a:t>
            </a:r>
            <a:r>
              <a:rPr lang="en-US" dirty="0" err="1"/>
              <a:t>complexidade</a:t>
            </a:r>
            <a:r>
              <a:rPr lang="en-US" dirty="0"/>
              <a:t> total do </a:t>
            </a:r>
            <a:r>
              <a:rPr lang="en-US" dirty="0" err="1"/>
              <a:t>algoritmo</a:t>
            </a:r>
            <a:r>
              <a:rPr lang="en-US" dirty="0"/>
              <a:t> Heapsort é </a:t>
            </a:r>
            <a:r>
              <a:rPr lang="en-US" dirty="0" err="1"/>
              <a:t>dada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O(n log n);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5B88-1B4B-4F8A-BB25-2176B194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 o que é Heap?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E70A-6954-4E94-BD8B-6B415861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524000"/>
            <a:ext cx="10554574" cy="3636511"/>
          </a:xfrm>
        </p:spPr>
        <p:txBody>
          <a:bodyPr/>
          <a:lstStyle/>
          <a:p>
            <a:r>
              <a:rPr lang="en-US" dirty="0"/>
              <a:t>Estrutura </a:t>
            </a:r>
            <a:r>
              <a:rPr lang="en-US" dirty="0" err="1"/>
              <a:t>semelhante</a:t>
            </a:r>
            <a:r>
              <a:rPr lang="en-US" dirty="0"/>
              <a:t> à </a:t>
            </a:r>
            <a:r>
              <a:rPr lang="en-US" dirty="0" err="1"/>
              <a:t>árvore</a:t>
            </a:r>
            <a:r>
              <a:rPr lang="en-US" dirty="0"/>
              <a:t> </a:t>
            </a:r>
            <a:r>
              <a:rPr lang="en-US" dirty="0" err="1"/>
              <a:t>binária</a:t>
            </a:r>
            <a:r>
              <a:rPr lang="en-US" dirty="0"/>
              <a:t>;</a:t>
            </a:r>
          </a:p>
          <a:p>
            <a:r>
              <a:rPr lang="en-US" dirty="0" err="1"/>
              <a:t>Utiliza</a:t>
            </a:r>
            <a:r>
              <a:rPr lang="en-US" dirty="0"/>
              <a:t> as </a:t>
            </a:r>
            <a:r>
              <a:rPr lang="en-US" dirty="0" err="1"/>
              <a:t>técnicas</a:t>
            </a:r>
            <a:r>
              <a:rPr lang="en-US" dirty="0"/>
              <a:t> Min-Heap e Heap-Max para a </a:t>
            </a:r>
            <a:r>
              <a:rPr lang="en-US" dirty="0" err="1"/>
              <a:t>ordenação</a:t>
            </a:r>
            <a:r>
              <a:rPr lang="en-US" dirty="0"/>
              <a:t>;</a:t>
            </a:r>
          </a:p>
        </p:txBody>
      </p:sp>
      <p:pic>
        <p:nvPicPr>
          <p:cNvPr id="4" name="Picture 4" descr="HeapBld.png">
            <a:extLst>
              <a:ext uri="{FF2B5EF4-FFF2-40B4-BE49-F238E27FC236}">
                <a16:creationId xmlns:a16="http://schemas.microsoft.com/office/drawing/2014/main" id="{C3DE7C83-B180-4614-97CF-080FEF95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4143375"/>
            <a:ext cx="7381489" cy="2082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FE588-23DB-45C6-8CB9-411514E61A8D}"/>
              </a:ext>
            </a:extLst>
          </p:cNvPr>
          <p:cNvSpPr txBox="1"/>
          <p:nvPr/>
        </p:nvSpPr>
        <p:spPr>
          <a:xfrm>
            <a:off x="2619375" y="63246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Min-Heap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41F38-1B6A-4F01-82A8-B73BC280A128}"/>
              </a:ext>
            </a:extLst>
          </p:cNvPr>
          <p:cNvSpPr txBox="1"/>
          <p:nvPr/>
        </p:nvSpPr>
        <p:spPr>
          <a:xfrm>
            <a:off x="6781800" y="63627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Heap-Max</a:t>
            </a:r>
          </a:p>
        </p:txBody>
      </p:sp>
    </p:spTree>
    <p:extLst>
      <p:ext uri="{BB962C8B-B14F-4D97-AF65-F5344CB8AC3E}">
        <p14:creationId xmlns:p14="http://schemas.microsoft.com/office/powerpoint/2010/main" val="4214692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39DF-040F-4CCC-8258-508CE187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7200" dirty="0" err="1"/>
              <a:t>Obrigada</a:t>
            </a:r>
            <a:r>
              <a:rPr lang="en-US" sz="7200" dirty="0"/>
              <a:t> pela </a:t>
            </a:r>
            <a:r>
              <a:rPr lang="en-US" sz="7200" dirty="0" err="1"/>
              <a:t>atenção</a:t>
            </a:r>
            <a:r>
              <a:rPr lang="en-US" sz="7200" dirty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5AC-D6CA-49DE-AF99-EFEF6556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Heapsort: para que 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1D9A-22A7-4CFB-BBA8-022E25B4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algoritmo</a:t>
            </a:r>
            <a:r>
              <a:rPr lang="en-US" dirty="0"/>
              <a:t> Heapsort </a:t>
            </a:r>
            <a:r>
              <a:rPr lang="en-US" dirty="0" err="1"/>
              <a:t>utiliza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Max-heap para </a:t>
            </a:r>
            <a:r>
              <a:rPr lang="en-US" dirty="0" err="1"/>
              <a:t>encontrar</a:t>
            </a:r>
            <a:r>
              <a:rPr lang="en-US" dirty="0"/>
              <a:t> o </a:t>
            </a:r>
            <a:r>
              <a:rPr lang="en-US" dirty="0" err="1"/>
              <a:t>maior</a:t>
            </a:r>
            <a:r>
              <a:rPr lang="en-US" dirty="0"/>
              <a:t> valor entre </a:t>
            </a:r>
            <a:r>
              <a:rPr lang="en-US" dirty="0" err="1"/>
              <a:t>os</a:t>
            </a:r>
            <a:r>
              <a:rPr lang="en-US" dirty="0"/>
              <a:t> dados;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remoções</a:t>
            </a:r>
            <a:r>
              <a:rPr lang="en-US" dirty="0"/>
              <a:t>, o </a:t>
            </a:r>
            <a:r>
              <a:rPr lang="en-US" dirty="0" err="1"/>
              <a:t>nó</a:t>
            </a:r>
            <a:r>
              <a:rPr lang="en-US" dirty="0"/>
              <a:t> da </a:t>
            </a:r>
            <a:r>
              <a:rPr lang="en-US" dirty="0" err="1"/>
              <a:t>raiz</a:t>
            </a:r>
            <a:r>
              <a:rPr lang="en-US" dirty="0"/>
              <a:t> é </a:t>
            </a:r>
            <a:r>
              <a:rPr lang="en-US" dirty="0" err="1"/>
              <a:t>removido</a:t>
            </a:r>
            <a:r>
              <a:rPr lang="en-US" dirty="0"/>
              <a:t> e um novo Max-heap é </a:t>
            </a:r>
            <a:r>
              <a:rPr lang="en-US" dirty="0" err="1"/>
              <a:t>feito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restantes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492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97004"/>
              </p:ext>
            </p:extLst>
          </p:nvPr>
        </p:nvGraphicFramePr>
        <p:xfrm>
          <a:off x="2095500" y="290512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3DD880-4CE8-4D99-BBB1-2824D4A1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600450"/>
            <a:ext cx="10553700" cy="1900792"/>
          </a:xfrm>
        </p:spPr>
        <p:txBody>
          <a:bodyPr/>
          <a:lstStyle/>
          <a:p>
            <a:r>
              <a:rPr lang="en-US" dirty="0"/>
              <a:t>São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é o </a:t>
            </a:r>
            <a:r>
              <a:rPr lang="en-US" dirty="0" err="1"/>
              <a:t>Pai</a:t>
            </a:r>
            <a:r>
              <a:rPr lang="en-US" dirty="0"/>
              <a:t>, o </a:t>
            </a:r>
            <a:r>
              <a:rPr lang="en-US" dirty="0" err="1"/>
              <a:t>filho</a:t>
            </a:r>
            <a:r>
              <a:rPr lang="en-US" dirty="0"/>
              <a:t> da </a:t>
            </a:r>
            <a:r>
              <a:rPr lang="en-US" dirty="0" err="1"/>
              <a:t>esqueda</a:t>
            </a:r>
            <a:r>
              <a:rPr lang="en-US" dirty="0"/>
              <a:t> e o </a:t>
            </a:r>
            <a:r>
              <a:rPr lang="en-US" dirty="0" err="1"/>
              <a:t>filho</a:t>
            </a:r>
            <a:r>
              <a:rPr lang="en-US" dirty="0"/>
              <a:t> da </a:t>
            </a:r>
            <a:r>
              <a:rPr lang="en-US" dirty="0" err="1"/>
              <a:t>direita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995488" y="242887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</p:spTree>
    <p:extLst>
      <p:ext uri="{BB962C8B-B14F-4D97-AF65-F5344CB8AC3E}">
        <p14:creationId xmlns:p14="http://schemas.microsoft.com/office/powerpoint/2010/main" val="46723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/>
        </p:nvGraphicFramePr>
        <p:xfrm>
          <a:off x="2095500" y="290512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3DD880-4CE8-4D99-BBB1-2824D4A1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962400"/>
            <a:ext cx="10553700" cy="18474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São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é o </a:t>
            </a:r>
            <a:r>
              <a:rPr lang="en-US" dirty="0" err="1"/>
              <a:t>Pai</a:t>
            </a:r>
            <a:r>
              <a:rPr lang="en-US" dirty="0"/>
              <a:t>, o </a:t>
            </a:r>
            <a:r>
              <a:rPr lang="en-US" dirty="0" err="1"/>
              <a:t>filho</a:t>
            </a:r>
            <a:r>
              <a:rPr lang="en-US" dirty="0"/>
              <a:t> da </a:t>
            </a:r>
            <a:r>
              <a:rPr lang="en-US" dirty="0" err="1"/>
              <a:t>esqueda</a:t>
            </a:r>
            <a:r>
              <a:rPr lang="en-US" dirty="0"/>
              <a:t> e o </a:t>
            </a:r>
            <a:r>
              <a:rPr lang="en-US" dirty="0" err="1"/>
              <a:t>filho</a:t>
            </a:r>
            <a:r>
              <a:rPr lang="en-US" dirty="0"/>
              <a:t> da </a:t>
            </a:r>
            <a:r>
              <a:rPr lang="en-US" dirty="0" err="1"/>
              <a:t>direita</a:t>
            </a:r>
            <a:r>
              <a:rPr lang="en-US" dirty="0"/>
              <a:t>.</a:t>
            </a:r>
          </a:p>
          <a:p>
            <a:r>
              <a:rPr lang="en-US" dirty="0"/>
              <a:t>PAI(</a:t>
            </a:r>
            <a:r>
              <a:rPr lang="en-US" dirty="0" err="1"/>
              <a:t>i</a:t>
            </a:r>
            <a:r>
              <a:rPr lang="en-US" dirty="0"/>
              <a:t>) -&gt; return[</a:t>
            </a:r>
            <a:r>
              <a:rPr lang="en-US" dirty="0" err="1"/>
              <a:t>i</a:t>
            </a:r>
            <a:r>
              <a:rPr lang="en-US" dirty="0"/>
              <a:t>/2]</a:t>
            </a:r>
          </a:p>
          <a:p>
            <a:r>
              <a:rPr lang="en-US" dirty="0"/>
              <a:t>FILHO_ESQUERDA(</a:t>
            </a:r>
            <a:r>
              <a:rPr lang="en-US" dirty="0" err="1"/>
              <a:t>i</a:t>
            </a:r>
            <a:r>
              <a:rPr lang="en-US" dirty="0"/>
              <a:t>) -&gt; return[2*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FIILHO_DIREITA(</a:t>
            </a:r>
            <a:r>
              <a:rPr lang="en-US" dirty="0" err="1"/>
              <a:t>i</a:t>
            </a:r>
            <a:r>
              <a:rPr lang="en-US" dirty="0"/>
              <a:t>) -&gt; return[2*i+1]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995488" y="242887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</p:spTree>
    <p:extLst>
      <p:ext uri="{BB962C8B-B14F-4D97-AF65-F5344CB8AC3E}">
        <p14:creationId xmlns:p14="http://schemas.microsoft.com/office/powerpoint/2010/main" val="171870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86978"/>
              </p:ext>
            </p:extLst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70B8B9-7F45-4D18-86C2-FE11C175CDA8}"/>
              </a:ext>
            </a:extLst>
          </p:cNvPr>
          <p:cNvSpPr txBox="1"/>
          <p:nvPr/>
        </p:nvSpPr>
        <p:spPr>
          <a:xfrm>
            <a:off x="6943725" y="4593578"/>
            <a:ext cx="60960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EXEMPLIFICANDO</a:t>
            </a:r>
          </a:p>
          <a:p>
            <a:pPr>
              <a:buChar char="•"/>
            </a:pPr>
            <a:r>
              <a:rPr lang="en-US" dirty="0">
                <a:cs typeface="Arial"/>
              </a:rPr>
              <a:t>PAI(</a:t>
            </a:r>
            <a:r>
              <a:rPr lang="en-US" dirty="0" err="1">
                <a:cs typeface="Arial"/>
              </a:rPr>
              <a:t>i</a:t>
            </a:r>
            <a:r>
              <a:rPr lang="en-US" dirty="0">
                <a:cs typeface="Arial"/>
              </a:rPr>
              <a:t>) | return[</a:t>
            </a:r>
            <a:r>
              <a:rPr lang="en-US" dirty="0" err="1">
                <a:cs typeface="Arial"/>
              </a:rPr>
              <a:t>i</a:t>
            </a:r>
            <a:r>
              <a:rPr lang="en-US" dirty="0">
                <a:cs typeface="Arial"/>
              </a:rPr>
              <a:t>/2]​</a:t>
            </a:r>
            <a:endParaRPr lang="en-US" dirty="0"/>
          </a:p>
          <a:p>
            <a:pPr lvl="1">
              <a:buChar char="•"/>
            </a:pPr>
            <a:r>
              <a:rPr lang="en-US" dirty="0">
                <a:cs typeface="Arial"/>
              </a:rPr>
              <a:t>PAI(4) = 2</a:t>
            </a:r>
          </a:p>
          <a:p>
            <a:pPr>
              <a:buChar char="•"/>
            </a:pPr>
            <a:r>
              <a:rPr lang="en-US" dirty="0">
                <a:cs typeface="Arial"/>
              </a:rPr>
              <a:t>FILHO_ESQUERDA(</a:t>
            </a:r>
            <a:r>
              <a:rPr lang="en-US" dirty="0" err="1">
                <a:cs typeface="Arial"/>
              </a:rPr>
              <a:t>i</a:t>
            </a:r>
            <a:r>
              <a:rPr lang="en-US" dirty="0">
                <a:cs typeface="Arial"/>
              </a:rPr>
              <a:t>) | return[2*</a:t>
            </a:r>
            <a:r>
              <a:rPr lang="en-US" dirty="0" err="1">
                <a:cs typeface="Arial"/>
              </a:rPr>
              <a:t>i</a:t>
            </a:r>
            <a:r>
              <a:rPr lang="en-US" dirty="0">
                <a:cs typeface="Arial"/>
              </a:rPr>
              <a:t>]​</a:t>
            </a:r>
          </a:p>
          <a:p>
            <a:pPr lvl="1">
              <a:buChar char="•"/>
            </a:pPr>
            <a:r>
              <a:rPr lang="en-US" dirty="0">
                <a:cs typeface="Arial"/>
              </a:rPr>
              <a:t>FILHO_ESQUERDA(4) = 8</a:t>
            </a:r>
          </a:p>
          <a:p>
            <a:pPr>
              <a:buChar char="•"/>
            </a:pPr>
            <a:r>
              <a:rPr lang="en-US" dirty="0">
                <a:cs typeface="Arial"/>
              </a:rPr>
              <a:t>FIILHO_DIREITA(</a:t>
            </a:r>
            <a:r>
              <a:rPr lang="en-US" dirty="0" err="1">
                <a:cs typeface="Arial"/>
              </a:rPr>
              <a:t>i</a:t>
            </a:r>
            <a:r>
              <a:rPr lang="en-US" dirty="0">
                <a:cs typeface="Arial"/>
              </a:rPr>
              <a:t>) | return[2*i+1]</a:t>
            </a:r>
          </a:p>
          <a:p>
            <a:pPr lvl="1">
              <a:buChar char="•"/>
            </a:pPr>
            <a:r>
              <a:rPr lang="en-US" dirty="0">
                <a:cs typeface="Arial"/>
              </a:rPr>
              <a:t>FILHO_DIREITA(4) = 9</a:t>
            </a:r>
          </a:p>
        </p:txBody>
      </p:sp>
    </p:spTree>
    <p:extLst>
      <p:ext uri="{BB962C8B-B14F-4D97-AF65-F5344CB8AC3E}">
        <p14:creationId xmlns:p14="http://schemas.microsoft.com/office/powerpoint/2010/main" val="14328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266B-BB7F-44B3-94A7-786037D072E9}"/>
              </a:ext>
            </a:extLst>
          </p:cNvPr>
          <p:cNvCxnSpPr>
            <a:cxnSpLocks/>
          </p:cNvCxnSpPr>
          <p:nvPr/>
        </p:nvCxnSpPr>
        <p:spPr>
          <a:xfrm flipH="1">
            <a:off x="2752725" y="5234688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6DBB5-6DC0-4637-9D5B-DA3372ED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491E31-B31D-4F39-9CC9-B85D0200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2028"/>
              </p:ext>
            </p:extLst>
          </p:nvPr>
        </p:nvGraphicFramePr>
        <p:xfrm>
          <a:off x="1971675" y="3100055"/>
          <a:ext cx="8257410" cy="64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90">
                  <a:extLst>
                    <a:ext uri="{9D8B030D-6E8A-4147-A177-3AD203B41FA5}">
                      <a16:colId xmlns:a16="http://schemas.microsoft.com/office/drawing/2014/main" val="18779416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43336234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600503676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88333977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470992178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2913988723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99574889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012707539"/>
                    </a:ext>
                  </a:extLst>
                </a:gridCol>
                <a:gridCol w="917490">
                  <a:extLst>
                    <a:ext uri="{9D8B030D-6E8A-4147-A177-3AD203B41FA5}">
                      <a16:colId xmlns:a16="http://schemas.microsoft.com/office/drawing/2014/main" val="3104314054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   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85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AEA29-9227-4C82-BFF6-9EEDC9A7EEE4}"/>
              </a:ext>
            </a:extLst>
          </p:cNvPr>
          <p:cNvSpPr txBox="1"/>
          <p:nvPr/>
        </p:nvSpPr>
        <p:spPr>
          <a:xfrm>
            <a:off x="1800225" y="2585705"/>
            <a:ext cx="83251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1          2            3              4               5            6            7          8          9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F138D-B541-4C3A-B778-BEE736A54E9D}"/>
              </a:ext>
            </a:extLst>
          </p:cNvPr>
          <p:cNvSpPr txBox="1"/>
          <p:nvPr/>
        </p:nvSpPr>
        <p:spPr>
          <a:xfrm>
            <a:off x="600075" y="2235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Observe o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4347-AF28-4783-9CCD-B4283D09B134}"/>
              </a:ext>
            </a:extLst>
          </p:cNvPr>
          <p:cNvSpPr txBox="1"/>
          <p:nvPr/>
        </p:nvSpPr>
        <p:spPr>
          <a:xfrm>
            <a:off x="742950" y="37928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árvore</a:t>
            </a:r>
            <a:r>
              <a:rPr lang="en-US" dirty="0"/>
              <a:t>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CB02D-4381-4497-8533-F682CDCB9DB6}"/>
              </a:ext>
            </a:extLst>
          </p:cNvPr>
          <p:cNvSpPr/>
          <p:nvPr/>
        </p:nvSpPr>
        <p:spPr>
          <a:xfrm>
            <a:off x="4276946" y="4099093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B212B9-81E4-497B-AA73-C0982C8E26E0}"/>
              </a:ext>
            </a:extLst>
          </p:cNvPr>
          <p:cNvSpPr/>
          <p:nvPr/>
        </p:nvSpPr>
        <p:spPr>
          <a:xfrm>
            <a:off x="2390775" y="545738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899DE-8E69-4A47-A61E-E296BCAF12D7}"/>
              </a:ext>
            </a:extLst>
          </p:cNvPr>
          <p:cNvSpPr/>
          <p:nvPr/>
        </p:nvSpPr>
        <p:spPr>
          <a:xfrm>
            <a:off x="5214160" y="48510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18EA4-041C-458A-9915-D331B7AD9289}"/>
              </a:ext>
            </a:extLst>
          </p:cNvPr>
          <p:cNvSpPr/>
          <p:nvPr/>
        </p:nvSpPr>
        <p:spPr>
          <a:xfrm>
            <a:off x="3166287" y="4886534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DCC8AC-E76C-46A2-82F0-5DAFE608FDB7}"/>
              </a:ext>
            </a:extLst>
          </p:cNvPr>
          <p:cNvSpPr/>
          <p:nvPr/>
        </p:nvSpPr>
        <p:spPr>
          <a:xfrm>
            <a:off x="3790950" y="5475105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59224A-A3C8-4113-81C8-D3D2D8F429A9}"/>
              </a:ext>
            </a:extLst>
          </p:cNvPr>
          <p:cNvSpPr/>
          <p:nvPr/>
        </p:nvSpPr>
        <p:spPr>
          <a:xfrm>
            <a:off x="4623613" y="5444976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5A0E66-0F4C-49A5-8D22-980A24CE6EFE}"/>
              </a:ext>
            </a:extLst>
          </p:cNvPr>
          <p:cNvSpPr/>
          <p:nvPr/>
        </p:nvSpPr>
        <p:spPr>
          <a:xfrm>
            <a:off x="5944748" y="5473551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D5D1A-8A86-42A0-9C4D-7F0B946BC3FD}"/>
              </a:ext>
            </a:extLst>
          </p:cNvPr>
          <p:cNvSpPr/>
          <p:nvPr/>
        </p:nvSpPr>
        <p:spPr>
          <a:xfrm>
            <a:off x="1577376" y="6264792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2E712-84F5-4896-A727-D672FA9CF5CD}"/>
              </a:ext>
            </a:extLst>
          </p:cNvPr>
          <p:cNvSpPr/>
          <p:nvPr/>
        </p:nvSpPr>
        <p:spPr>
          <a:xfrm>
            <a:off x="3057705" y="6286500"/>
            <a:ext cx="435935" cy="453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4621C-B07C-446C-A627-039C7A4C636D}"/>
              </a:ext>
            </a:extLst>
          </p:cNvPr>
          <p:cNvCxnSpPr/>
          <p:nvPr/>
        </p:nvCxnSpPr>
        <p:spPr>
          <a:xfrm>
            <a:off x="4669518" y="4437615"/>
            <a:ext cx="666308" cy="559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F7F0-23FB-460F-85EF-2E530B356A59}"/>
              </a:ext>
            </a:extLst>
          </p:cNvPr>
          <p:cNvCxnSpPr>
            <a:cxnSpLocks/>
          </p:cNvCxnSpPr>
          <p:nvPr/>
        </p:nvCxnSpPr>
        <p:spPr>
          <a:xfrm>
            <a:off x="5468254" y="5163757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937BA-AF69-477D-9006-B64D95DD8760}"/>
              </a:ext>
            </a:extLst>
          </p:cNvPr>
          <p:cNvCxnSpPr>
            <a:cxnSpLocks/>
          </p:cNvCxnSpPr>
          <p:nvPr/>
        </p:nvCxnSpPr>
        <p:spPr>
          <a:xfrm>
            <a:off x="3395017" y="5149429"/>
            <a:ext cx="577703" cy="5422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9F84-3587-41EA-8AE5-132EBD5DD759}"/>
              </a:ext>
            </a:extLst>
          </p:cNvPr>
          <p:cNvCxnSpPr>
            <a:cxnSpLocks/>
          </p:cNvCxnSpPr>
          <p:nvPr/>
        </p:nvCxnSpPr>
        <p:spPr>
          <a:xfrm>
            <a:off x="2654650" y="5727737"/>
            <a:ext cx="542261" cy="5954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94E65-B548-4FA1-AF9A-33AF565BE666}"/>
              </a:ext>
            </a:extLst>
          </p:cNvPr>
          <p:cNvCxnSpPr>
            <a:cxnSpLocks/>
          </p:cNvCxnSpPr>
          <p:nvPr/>
        </p:nvCxnSpPr>
        <p:spPr>
          <a:xfrm flipH="1">
            <a:off x="1836775" y="5802865"/>
            <a:ext cx="627319" cy="577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18B28-E580-428C-9060-9ED3F8496078}"/>
              </a:ext>
            </a:extLst>
          </p:cNvPr>
          <p:cNvCxnSpPr>
            <a:cxnSpLocks/>
          </p:cNvCxnSpPr>
          <p:nvPr/>
        </p:nvCxnSpPr>
        <p:spPr>
          <a:xfrm flipH="1">
            <a:off x="3536051" y="4346843"/>
            <a:ext cx="822249" cy="666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12EE-47EB-4E72-9F51-3AA8943CE1C2}"/>
              </a:ext>
            </a:extLst>
          </p:cNvPr>
          <p:cNvCxnSpPr>
            <a:cxnSpLocks/>
          </p:cNvCxnSpPr>
          <p:nvPr/>
        </p:nvCxnSpPr>
        <p:spPr>
          <a:xfrm flipH="1">
            <a:off x="4948179" y="5116573"/>
            <a:ext cx="520994" cy="4536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4567D0-F303-4808-A6C0-18A3E04DE742}"/>
              </a:ext>
            </a:extLst>
          </p:cNvPr>
          <p:cNvSpPr txBox="1"/>
          <p:nvPr/>
        </p:nvSpPr>
        <p:spPr>
          <a:xfrm>
            <a:off x="6677025" y="4166633"/>
            <a:ext cx="520626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 err="1"/>
              <a:t>Veja</a:t>
            </a:r>
            <a:r>
              <a:rPr lang="en-US" dirty="0"/>
              <a:t> que a Max Heap </a:t>
            </a:r>
            <a:r>
              <a:rPr lang="en-US" dirty="0" err="1"/>
              <a:t>não</a:t>
            </a:r>
            <a:r>
              <a:rPr lang="en-US" dirty="0"/>
              <a:t> é </a:t>
            </a:r>
            <a:r>
              <a:rPr lang="en-US" dirty="0" err="1"/>
              <a:t>atendida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60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Quotable</vt:lpstr>
      <vt:lpstr>HeapSort</vt:lpstr>
      <vt:lpstr>Tópicos</vt:lpstr>
      <vt:lpstr>Objetivo</vt:lpstr>
      <vt:lpstr>Mas o que é Heap?</vt:lpstr>
      <vt:lpstr>Heapsort: para que serve?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 na 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Heapsort na prática</vt:lpstr>
      <vt:lpstr>Considerações finais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</cp:revision>
  <dcterms:created xsi:type="dcterms:W3CDTF">2014-09-12T02:13:59Z</dcterms:created>
  <dcterms:modified xsi:type="dcterms:W3CDTF">2017-12-04T01:11:51Z</dcterms:modified>
</cp:coreProperties>
</file>