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FFF"/>
    <a:srgbClr val="66FFFF"/>
    <a:srgbClr val="00CCFF"/>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DB5EE0F-A74E-4F66-A9FE-CF47B45F19BD}"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201371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DB5EE0F-A74E-4F66-A9FE-CF47B45F19BD}"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195901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DB5EE0F-A74E-4F66-A9FE-CF47B45F19BD}"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17771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DB5EE0F-A74E-4F66-A9FE-CF47B45F19BD}"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148351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2DB5EE0F-A74E-4F66-A9FE-CF47B45F19BD}"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285102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DB5EE0F-A74E-4F66-A9FE-CF47B45F19BD}" type="datetimeFigureOut">
              <a:rPr lang="pt-BR" smtClean="0"/>
              <a:t>28/05/2023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194624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DB5EE0F-A74E-4F66-A9FE-CF47B45F19BD}" type="datetimeFigureOut">
              <a:rPr lang="pt-BR" smtClean="0"/>
              <a:t>28/05/2023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323499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DB5EE0F-A74E-4F66-A9FE-CF47B45F19BD}" type="datetimeFigureOut">
              <a:rPr lang="pt-BR" smtClean="0"/>
              <a:t>28/05/2023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418889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DB5EE0F-A74E-4F66-A9FE-CF47B45F19BD}" type="datetimeFigureOut">
              <a:rPr lang="pt-BR" smtClean="0"/>
              <a:t>28/05/2023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25986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DB5EE0F-A74E-4F66-A9FE-CF47B45F19BD}" type="datetimeFigureOut">
              <a:rPr lang="pt-BR" smtClean="0"/>
              <a:t>28/05/2023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348921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DB5EE0F-A74E-4F66-A9FE-CF47B45F19BD}" type="datetimeFigureOut">
              <a:rPr lang="pt-BR" smtClean="0"/>
              <a:t>28/05/2023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845D3B3-442C-4666-B4C3-64828D829101}" type="slidenum">
              <a:rPr lang="pt-BR" smtClean="0"/>
              <a:t>‹nº›</a:t>
            </a:fld>
            <a:endParaRPr lang="pt-BR"/>
          </a:p>
        </p:txBody>
      </p:sp>
    </p:spTree>
    <p:extLst>
      <p:ext uri="{BB962C8B-B14F-4D97-AF65-F5344CB8AC3E}">
        <p14:creationId xmlns:p14="http://schemas.microsoft.com/office/powerpoint/2010/main" val="392787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5EE0F-A74E-4F66-A9FE-CF47B45F19BD}" type="datetimeFigureOut">
              <a:rPr lang="pt-BR" smtClean="0"/>
              <a:t>28/05/2023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5D3B3-442C-4666-B4C3-64828D829101}" type="slidenum">
              <a:rPr lang="pt-BR" smtClean="0"/>
              <a:t>‹nº›</a:t>
            </a:fld>
            <a:endParaRPr lang="pt-BR"/>
          </a:p>
        </p:txBody>
      </p:sp>
    </p:spTree>
    <p:extLst>
      <p:ext uri="{BB962C8B-B14F-4D97-AF65-F5344CB8AC3E}">
        <p14:creationId xmlns:p14="http://schemas.microsoft.com/office/powerpoint/2010/main" val="421771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20770" y="785005"/>
            <a:ext cx="11757804" cy="769441"/>
          </a:xfrm>
          <a:prstGeom prst="rect">
            <a:avLst/>
          </a:prstGeom>
          <a:noFill/>
        </p:spPr>
        <p:txBody>
          <a:bodyPr wrap="square" rtlCol="0">
            <a:spAutoFit/>
          </a:bodyPr>
          <a:lstStyle/>
          <a:p>
            <a:pPr algn="ctr"/>
            <a:r>
              <a:rPr lang="pt-BR" sz="4400" b="1" dirty="0" smtClean="0">
                <a:solidFill>
                  <a:srgbClr val="66FFFF"/>
                </a:solidFill>
                <a:latin typeface="Edwardian Script ITC" panose="030303020407070D0804" pitchFamily="66" charset="0"/>
              </a:rPr>
              <a:t>Projeto Mc Acessórios</a:t>
            </a:r>
            <a:endParaRPr lang="pt-BR" sz="4400" b="1" dirty="0">
              <a:solidFill>
                <a:srgbClr val="66FFFF"/>
              </a:solidFill>
              <a:latin typeface="Edwardian Script ITC" panose="030303020407070D0804" pitchFamily="66" charset="0"/>
            </a:endParaRPr>
          </a:p>
        </p:txBody>
      </p:sp>
      <p:sp>
        <p:nvSpPr>
          <p:cNvPr id="5" name="CaixaDeTexto 4"/>
          <p:cNvSpPr txBox="1"/>
          <p:nvPr/>
        </p:nvSpPr>
        <p:spPr>
          <a:xfrm>
            <a:off x="819510" y="2087592"/>
            <a:ext cx="10817524" cy="3108543"/>
          </a:xfrm>
          <a:prstGeom prst="rect">
            <a:avLst/>
          </a:prstGeom>
          <a:noFill/>
        </p:spPr>
        <p:txBody>
          <a:bodyPr wrap="square" rtlCol="0">
            <a:spAutoFit/>
          </a:bodyPr>
          <a:lstStyle/>
          <a:p>
            <a:pPr algn="just"/>
            <a:r>
              <a:rPr lang="pt-BR" sz="2800" dirty="0" smtClean="0">
                <a:latin typeface="Bell MT" panose="02020503060305020303" pitchFamily="18" charset="0"/>
              </a:rPr>
              <a:t>Esse projeto tem como objetivo a criação de um site para uma microempreendedora que vende acessórios femininos. Esse site tem como finalidade atender clientes interessados nos produtos, para que ele consiga ver todas as informações, como cor, valor, material e assim consiga realizar a compra online.</a:t>
            </a:r>
          </a:p>
          <a:p>
            <a:pPr algn="just"/>
            <a:r>
              <a:rPr lang="pt-BR" sz="2800" dirty="0" smtClean="0">
                <a:latin typeface="Bell MT" panose="02020503060305020303" pitchFamily="18" charset="0"/>
              </a:rPr>
              <a:t>E também é uma opção para atrair novos clientes, com um bom design, promoções, cupons, destaque em lançamentos de produtos, etc</a:t>
            </a:r>
            <a:r>
              <a:rPr lang="pt-BR" sz="2800" dirty="0" smtClean="0"/>
              <a:t>.</a:t>
            </a:r>
            <a:endParaRPr lang="pt-BR" sz="2800" dirty="0"/>
          </a:p>
        </p:txBody>
      </p:sp>
    </p:spTree>
    <p:extLst>
      <p:ext uri="{BB962C8B-B14F-4D97-AF65-F5344CB8AC3E}">
        <p14:creationId xmlns:p14="http://schemas.microsoft.com/office/powerpoint/2010/main" val="240523790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9465"/>
            <a:ext cx="10515600" cy="652792"/>
          </a:xfrm>
        </p:spPr>
        <p:txBody>
          <a:bodyPr>
            <a:normAutofit/>
          </a:bodyPr>
          <a:lstStyle/>
          <a:p>
            <a:pPr algn="ctr"/>
            <a:r>
              <a:rPr lang="pt-BR" sz="2800" b="1" dirty="0" smtClean="0">
                <a:latin typeface="Bell MT" panose="02020503060305020303" pitchFamily="18" charset="0"/>
              </a:rPr>
              <a:t>REQUISITOS FUNCIONAIS</a:t>
            </a:r>
            <a:endParaRPr lang="pt-BR" sz="2800" b="1" dirty="0">
              <a:latin typeface="Bell MT" panose="02020503060305020303" pitchFamily="18" charset="0"/>
            </a:endParaRPr>
          </a:p>
        </p:txBody>
      </p:sp>
      <p:sp>
        <p:nvSpPr>
          <p:cNvPr id="3" name="Espaço Reservado para Conteúdo 2"/>
          <p:cNvSpPr>
            <a:spLocks noGrp="1"/>
          </p:cNvSpPr>
          <p:nvPr>
            <p:ph idx="1"/>
          </p:nvPr>
        </p:nvSpPr>
        <p:spPr>
          <a:xfrm>
            <a:off x="838200" y="802257"/>
            <a:ext cx="10515600" cy="5909094"/>
          </a:xfrm>
        </p:spPr>
        <p:txBody>
          <a:bodyPr>
            <a:normAutofit fontScale="55000" lnSpcReduction="20000"/>
          </a:bodyPr>
          <a:lstStyle/>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RF001</a:t>
            </a:r>
            <a:r>
              <a:rPr lang="pt-PT" sz="3300" dirty="0">
                <a:latin typeface="Bodoni MT" panose="02070603080606020203" pitchFamily="18" charset="0"/>
              </a:rPr>
              <a:t>] O </a:t>
            </a:r>
            <a:r>
              <a:rPr lang="pt-PT" sz="3300" dirty="0" smtClean="0">
                <a:latin typeface="Bodoni MT" panose="02070603080606020203" pitchFamily="18" charset="0"/>
              </a:rPr>
              <a:t> sistema deve fazer cadastro de usuário. </a:t>
            </a:r>
          </a:p>
          <a:p>
            <a:pPr marL="0" indent="0" algn="just">
              <a:buNone/>
            </a:pPr>
            <a:r>
              <a:rPr lang="pt-PT" sz="3300" dirty="0" smtClean="0">
                <a:latin typeface="Bodoni MT" panose="02070603080606020203" pitchFamily="18" charset="0"/>
              </a:rPr>
              <a:t>[RF002] O sistema deve conter as redes sociais da loja.</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RF003</a:t>
            </a:r>
            <a:r>
              <a:rPr lang="pt-PT" sz="3300" dirty="0">
                <a:latin typeface="Bodoni MT" panose="02070603080606020203" pitchFamily="18" charset="0"/>
              </a:rPr>
              <a:t>] O sistema deve cadastrar produto com descrição e classificação.</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RF004</a:t>
            </a:r>
            <a:r>
              <a:rPr lang="pt-PT" sz="3300" dirty="0">
                <a:latin typeface="Bodoni MT" panose="02070603080606020203" pitchFamily="18" charset="0"/>
              </a:rPr>
              <a:t>] O sistema deve colocar produtos em destaque na página inicial.</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RF005</a:t>
            </a:r>
            <a:r>
              <a:rPr lang="pt-PT" sz="3300" dirty="0">
                <a:latin typeface="Bodoni MT" panose="02070603080606020203" pitchFamily="18" charset="0"/>
              </a:rPr>
              <a:t>] O sistema deve indicar produtos em lançamentos/promoção.</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RF006</a:t>
            </a:r>
            <a:r>
              <a:rPr lang="pt-PT" sz="3300" dirty="0">
                <a:latin typeface="Bodoni MT" panose="02070603080606020203" pitchFamily="18" charset="0"/>
              </a:rPr>
              <a:t>] O sistema deve ordernar o produtos por categoria, ordem alfabética e disponibilidade.</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RF007</a:t>
            </a:r>
            <a:r>
              <a:rPr lang="pt-PT" sz="3300" dirty="0">
                <a:latin typeface="Bodoni MT" panose="02070603080606020203" pitchFamily="18" charset="0"/>
              </a:rPr>
              <a:t>] O sistema deve realizar busca de produtos por categoria.</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RF008</a:t>
            </a:r>
            <a:r>
              <a:rPr lang="pt-PT" sz="3300" dirty="0">
                <a:latin typeface="Bodoni MT" panose="02070603080606020203" pitchFamily="18" charset="0"/>
              </a:rPr>
              <a:t>] O cliente deve ter um carrinho de compras.</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a:t>
            </a:r>
            <a:r>
              <a:rPr lang="pt-PT" sz="3300" dirty="0" smtClean="0">
                <a:latin typeface="Bodoni MT" panose="02070603080606020203" pitchFamily="18" charset="0"/>
              </a:rPr>
              <a:t>RF009</a:t>
            </a:r>
            <a:r>
              <a:rPr lang="pt-PT" sz="3300" dirty="0">
                <a:latin typeface="Bodoni MT" panose="02070603080606020203" pitchFamily="18" charset="0"/>
              </a:rPr>
              <a:t>] O sistema deve controlar estoque de produtos.</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[RF010] O cliente deve poder consultar endereço para retirada.</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[RF011] O cliente deve poder agendar retirada.</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[RF012] O sistema deve conter chat para conversação entre cliente e vendedor.</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[RF013] Sistema de API para pagamento.</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[RF014] O sistema deve exibir mensagem de agradecimento </a:t>
            </a:r>
            <a:r>
              <a:rPr lang="pt-PT" sz="3300" dirty="0" smtClean="0">
                <a:latin typeface="Bodoni MT" panose="02070603080606020203" pitchFamily="18" charset="0"/>
              </a:rPr>
              <a:t>e enviar email de confirmação após a compra.</a:t>
            </a:r>
            <a:endParaRPr lang="pt-BR" sz="3300" dirty="0">
              <a:latin typeface="Bodoni MT" panose="02070603080606020203" pitchFamily="18" charset="0"/>
            </a:endParaRPr>
          </a:p>
          <a:p>
            <a:pPr marL="0" indent="0" algn="just">
              <a:buNone/>
            </a:pPr>
            <a:r>
              <a:rPr lang="pt-PT" sz="3300" dirty="0">
                <a:latin typeface="Bodoni MT" panose="02070603080606020203" pitchFamily="18" charset="0"/>
              </a:rPr>
              <a:t>[RF015]O usuário deve conseguir rastrear o produto.</a:t>
            </a:r>
            <a:endParaRPr lang="pt-BR" sz="3300" dirty="0">
              <a:latin typeface="Bodoni MT" panose="02070603080606020203" pitchFamily="18" charset="0"/>
            </a:endParaRPr>
          </a:p>
          <a:p>
            <a:pPr marL="0" indent="0" algn="just">
              <a:buNone/>
            </a:pPr>
            <a:r>
              <a:rPr lang="pt-PT" sz="3300" dirty="0" smtClean="0">
                <a:latin typeface="Bodoni MT" panose="02070603080606020203" pitchFamily="18" charset="0"/>
              </a:rPr>
              <a:t>[</a:t>
            </a:r>
            <a:r>
              <a:rPr lang="pt-PT" sz="3300" dirty="0">
                <a:latin typeface="Bodoni MT" panose="02070603080606020203" pitchFamily="18" charset="0"/>
              </a:rPr>
              <a:t>RF016] O sistema deve emitir um relatório diário de quantos produtos foram vendidos.</a:t>
            </a:r>
            <a:endParaRPr lang="pt-BR" sz="3300" dirty="0">
              <a:latin typeface="Bodoni MT" panose="02070603080606020203" pitchFamily="18" charset="0"/>
            </a:endParaRPr>
          </a:p>
          <a:p>
            <a:pPr marL="0" indent="0">
              <a:buNone/>
            </a:pPr>
            <a:endParaRPr lang="pt-BR" dirty="0">
              <a:latin typeface="Bodoni MT" panose="02070603080606020203" pitchFamily="18" charset="0"/>
            </a:endParaRPr>
          </a:p>
        </p:txBody>
      </p:sp>
    </p:spTree>
    <p:extLst>
      <p:ext uri="{BB962C8B-B14F-4D97-AF65-F5344CB8AC3E}">
        <p14:creationId xmlns:p14="http://schemas.microsoft.com/office/powerpoint/2010/main" val="4085323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488890"/>
          </a:xfrm>
        </p:spPr>
        <p:txBody>
          <a:bodyPr>
            <a:normAutofit/>
          </a:bodyPr>
          <a:lstStyle/>
          <a:p>
            <a:pPr algn="ctr"/>
            <a:r>
              <a:rPr lang="pt-BR" sz="2800" b="1" dirty="0" smtClean="0">
                <a:latin typeface="Bell MT" panose="02020503060305020303" pitchFamily="18" charset="0"/>
              </a:rPr>
              <a:t>REQUISITOS NÃO FUNCIONAIS</a:t>
            </a:r>
            <a:endParaRPr lang="pt-BR" sz="2800" dirty="0"/>
          </a:p>
        </p:txBody>
      </p:sp>
      <p:sp>
        <p:nvSpPr>
          <p:cNvPr id="3" name="Espaço Reservado para Conteúdo 2"/>
          <p:cNvSpPr>
            <a:spLocks noGrp="1"/>
          </p:cNvSpPr>
          <p:nvPr>
            <p:ph idx="1"/>
          </p:nvPr>
        </p:nvSpPr>
        <p:spPr>
          <a:xfrm>
            <a:off x="838200" y="974785"/>
            <a:ext cx="10515600" cy="5322947"/>
          </a:xfrm>
        </p:spPr>
        <p:txBody>
          <a:bodyPr>
            <a:normAutofit/>
          </a:bodyPr>
          <a:lstStyle/>
          <a:p>
            <a:pPr marL="0" indent="0" algn="just">
              <a:buNone/>
            </a:pPr>
            <a:r>
              <a:rPr lang="pt-PT" sz="1800" dirty="0">
                <a:latin typeface="Bodoni MT" panose="02070603080606020203" pitchFamily="18" charset="0"/>
              </a:rPr>
              <a:t>[RNF01] Segurança para previnir acessos indefinidos.</a:t>
            </a:r>
            <a:endParaRPr lang="pt-BR" sz="1800" dirty="0">
              <a:latin typeface="Bodoni MT" panose="02070603080606020203" pitchFamily="18" charset="0"/>
            </a:endParaRPr>
          </a:p>
          <a:p>
            <a:pPr marL="0" indent="0" algn="just">
              <a:buNone/>
            </a:pPr>
            <a:r>
              <a:rPr lang="pt-PT" sz="1800" dirty="0">
                <a:latin typeface="Bodoni MT" panose="02070603080606020203" pitchFamily="18" charset="0"/>
              </a:rPr>
              <a:t>[RNF02] Realizar testes de pico para saber a quantidade de acessos simultâneos suportados.</a:t>
            </a:r>
            <a:endParaRPr lang="pt-BR" sz="1800" dirty="0">
              <a:latin typeface="Bodoni MT" panose="02070603080606020203" pitchFamily="18" charset="0"/>
            </a:endParaRPr>
          </a:p>
          <a:p>
            <a:pPr marL="0" indent="0" algn="just">
              <a:buNone/>
            </a:pPr>
            <a:r>
              <a:rPr lang="pt-PT" sz="1800" dirty="0">
                <a:latin typeface="Bodoni MT" panose="02070603080606020203" pitchFamily="18" charset="0"/>
              </a:rPr>
              <a:t>[RNF03] Disponibilidade para estar ativo 24 horas por dia.</a:t>
            </a:r>
            <a:endParaRPr lang="pt-BR" sz="1800" dirty="0">
              <a:latin typeface="Bodoni MT" panose="02070603080606020203" pitchFamily="18" charset="0"/>
            </a:endParaRPr>
          </a:p>
          <a:p>
            <a:pPr marL="0" indent="0" algn="just">
              <a:buNone/>
            </a:pPr>
            <a:r>
              <a:rPr lang="pt-PT" sz="1800" dirty="0">
                <a:latin typeface="Bodoni MT" panose="02070603080606020203" pitchFamily="18" charset="0"/>
              </a:rPr>
              <a:t>[RNF04] O site deve ser de fácil manutenção.</a:t>
            </a:r>
            <a:endParaRPr lang="pt-BR" sz="1800" dirty="0">
              <a:latin typeface="Bodoni MT" panose="02070603080606020203" pitchFamily="18" charset="0"/>
            </a:endParaRPr>
          </a:p>
          <a:p>
            <a:pPr marL="0" indent="0" algn="just">
              <a:buNone/>
            </a:pPr>
            <a:r>
              <a:rPr lang="pt-PT" sz="1800" dirty="0">
                <a:latin typeface="Bodoni MT" panose="02070603080606020203" pitchFamily="18" charset="0"/>
              </a:rPr>
              <a:t>[RNF05] Passar confiabilidade para o cliente.</a:t>
            </a:r>
            <a:endParaRPr lang="pt-BR" sz="1800" dirty="0">
              <a:latin typeface="Bodoni MT" panose="02070603080606020203" pitchFamily="18" charset="0"/>
            </a:endParaRPr>
          </a:p>
          <a:p>
            <a:pPr marL="0" indent="0" algn="just">
              <a:buNone/>
            </a:pPr>
            <a:r>
              <a:rPr lang="pt-PT" sz="1800" dirty="0">
                <a:latin typeface="Bodoni MT" panose="02070603080606020203" pitchFamily="18" charset="0"/>
              </a:rPr>
              <a:t>[RNF06] Ser de fácil manuseio e entendimento do cliente.</a:t>
            </a:r>
            <a:endParaRPr lang="pt-BR" sz="1800" dirty="0">
              <a:latin typeface="Bodoni MT" panose="02070603080606020203" pitchFamily="18" charset="0"/>
            </a:endParaRPr>
          </a:p>
          <a:p>
            <a:pPr marL="0" indent="0" algn="just">
              <a:buNone/>
            </a:pPr>
            <a:r>
              <a:rPr lang="pt-PT" sz="1800" dirty="0">
                <a:latin typeface="Bodoni MT" panose="02070603080606020203" pitchFamily="18" charset="0"/>
              </a:rPr>
              <a:t>[RNF07] </a:t>
            </a:r>
            <a:r>
              <a:rPr lang="pt-PT" sz="1800" dirty="0" smtClean="0">
                <a:latin typeface="Bodoni MT" panose="02070603080606020203" pitchFamily="18" charset="0"/>
              </a:rPr>
              <a:t>O tempo de resposta do sistema deve ser de no máximo 5 segundos.</a:t>
            </a:r>
            <a:endParaRPr lang="pt-BR" sz="1800" dirty="0" smtClean="0">
              <a:latin typeface="Bodoni MT" panose="02070603080606020203" pitchFamily="18" charset="0"/>
            </a:endParaRPr>
          </a:p>
          <a:p>
            <a:pPr marL="0" indent="0" algn="just">
              <a:buNone/>
            </a:pPr>
            <a:r>
              <a:rPr lang="pt-PT" sz="1800" dirty="0" smtClean="0">
                <a:latin typeface="Bodoni MT" panose="02070603080606020203" pitchFamily="18" charset="0"/>
              </a:rPr>
              <a:t>[RNF08] Sistema precisa ser totalmente online/Sistema web.</a:t>
            </a:r>
            <a:endParaRPr lang="pt-BR" sz="1800" dirty="0" smtClean="0">
              <a:latin typeface="Bodoni MT" panose="02070603080606020203" pitchFamily="18" charset="0"/>
            </a:endParaRPr>
          </a:p>
          <a:p>
            <a:pPr marL="0" indent="0" algn="just">
              <a:buNone/>
            </a:pPr>
            <a:r>
              <a:rPr lang="pt-PT" sz="1800" dirty="0" smtClean="0">
                <a:latin typeface="Bodoni MT" panose="02070603080606020203" pitchFamily="18" charset="0"/>
              </a:rPr>
              <a:t>[RNF09] O sistema deve ser na cor verde água.</a:t>
            </a:r>
            <a:endParaRPr lang="pt-BR" sz="1800" dirty="0" smtClean="0">
              <a:latin typeface="Bodoni MT" panose="02070603080606020203" pitchFamily="18" charset="0"/>
            </a:endParaRPr>
          </a:p>
          <a:p>
            <a:pPr marL="0" indent="0" algn="just">
              <a:buNone/>
            </a:pPr>
            <a:r>
              <a:rPr lang="pt-PT" sz="1800" dirty="0" smtClean="0">
                <a:latin typeface="Bodoni MT" panose="02070603080606020203" pitchFamily="18" charset="0"/>
              </a:rPr>
              <a:t>[RNF010] O sistema deverá ser na linguagem Java.</a:t>
            </a:r>
            <a:endParaRPr lang="pt-BR" dirty="0"/>
          </a:p>
          <a:p>
            <a:pPr marL="0" indent="0">
              <a:buNone/>
            </a:pPr>
            <a:endParaRPr lang="pt-BR" dirty="0"/>
          </a:p>
        </p:txBody>
      </p:sp>
    </p:spTree>
    <p:extLst>
      <p:ext uri="{BB962C8B-B14F-4D97-AF65-F5344CB8AC3E}">
        <p14:creationId xmlns:p14="http://schemas.microsoft.com/office/powerpoint/2010/main" val="195252242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6211" y="114960"/>
            <a:ext cx="10515600" cy="782188"/>
          </a:xfrm>
        </p:spPr>
        <p:txBody>
          <a:bodyPr>
            <a:normAutofit/>
          </a:bodyPr>
          <a:lstStyle/>
          <a:p>
            <a:pPr algn="ctr"/>
            <a:r>
              <a:rPr lang="pt-BR" sz="2800" b="1" dirty="0" smtClean="0">
                <a:latin typeface="Bell MT" panose="02020503060305020303" pitchFamily="18" charset="0"/>
              </a:rPr>
              <a:t>CASO DE USO</a:t>
            </a:r>
            <a:endParaRPr lang="pt-BR" sz="2800" b="1" dirty="0">
              <a:latin typeface="Bell MT" panose="02020503060305020303" pitchFamily="18" charset="0"/>
            </a:endParaRPr>
          </a:p>
        </p:txBody>
      </p:sp>
      <p:pic>
        <p:nvPicPr>
          <p:cNvPr id="5" name="Espaço Reservado para Conteúdo 4"/>
          <p:cNvPicPr>
            <a:picLocks noGrp="1" noChangeAspect="1"/>
          </p:cNvPicPr>
          <p:nvPr>
            <p:ph idx="1"/>
          </p:nvPr>
        </p:nvPicPr>
        <p:blipFill>
          <a:blip r:embed="rId2"/>
          <a:stretch>
            <a:fillRect/>
          </a:stretch>
        </p:blipFill>
        <p:spPr>
          <a:xfrm>
            <a:off x="2812211" y="897148"/>
            <a:ext cx="5943599" cy="5557946"/>
          </a:xfrm>
          <a:prstGeom prst="rect">
            <a:avLst/>
          </a:prstGeom>
        </p:spPr>
      </p:pic>
    </p:spTree>
    <p:extLst>
      <p:ext uri="{BB962C8B-B14F-4D97-AF65-F5344CB8AC3E}">
        <p14:creationId xmlns:p14="http://schemas.microsoft.com/office/powerpoint/2010/main" val="34524977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480264"/>
          </a:xfrm>
        </p:spPr>
        <p:txBody>
          <a:bodyPr>
            <a:normAutofit fontScale="90000"/>
          </a:bodyPr>
          <a:lstStyle/>
          <a:p>
            <a:pPr algn="ctr"/>
            <a:r>
              <a:rPr lang="pt-BR" sz="3200" b="1" dirty="0" smtClean="0">
                <a:latin typeface="Bell MT" panose="02020503060305020303" pitchFamily="18" charset="0"/>
              </a:rPr>
              <a:t>DIAGRAMA DE SEQUÊNCIA</a:t>
            </a:r>
            <a:endParaRPr lang="pt-BR" sz="3200" b="1" dirty="0">
              <a:latin typeface="Bell MT" panose="02020503060305020303" pitchFamily="18" charset="0"/>
            </a:endParaRPr>
          </a:p>
        </p:txBody>
      </p:sp>
      <p:pic>
        <p:nvPicPr>
          <p:cNvPr id="5" name="Espaço Reservado para Conteúdo 4"/>
          <p:cNvPicPr>
            <a:picLocks noGrp="1" noChangeAspect="1"/>
          </p:cNvPicPr>
          <p:nvPr>
            <p:ph idx="1"/>
          </p:nvPr>
        </p:nvPicPr>
        <p:blipFill>
          <a:blip r:embed="rId2"/>
          <a:stretch>
            <a:fillRect/>
          </a:stretch>
        </p:blipFill>
        <p:spPr>
          <a:xfrm>
            <a:off x="3019245" y="1134103"/>
            <a:ext cx="5838411" cy="5438119"/>
          </a:xfrm>
          <a:prstGeom prst="rect">
            <a:avLst/>
          </a:prstGeom>
        </p:spPr>
      </p:pic>
    </p:spTree>
    <p:extLst>
      <p:ext uri="{BB962C8B-B14F-4D97-AF65-F5344CB8AC3E}">
        <p14:creationId xmlns:p14="http://schemas.microsoft.com/office/powerpoint/2010/main" val="363972817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8638" y="-230097"/>
            <a:ext cx="10515600" cy="1325563"/>
          </a:xfrm>
        </p:spPr>
        <p:txBody>
          <a:bodyPr>
            <a:normAutofit/>
          </a:bodyPr>
          <a:lstStyle/>
          <a:p>
            <a:pPr algn="ctr"/>
            <a:r>
              <a:rPr lang="pt-BR" sz="3200" dirty="0" smtClean="0">
                <a:latin typeface="Bell MT" panose="02020503060305020303" pitchFamily="18" charset="0"/>
              </a:rPr>
              <a:t>DIAGRAMA DE ATIVIDADE</a:t>
            </a:r>
            <a:endParaRPr lang="pt-BR" sz="3200" dirty="0">
              <a:latin typeface="Bell MT" panose="02020503060305020303" pitchFamily="18" charset="0"/>
            </a:endParaRPr>
          </a:p>
        </p:txBody>
      </p:sp>
      <p:pic>
        <p:nvPicPr>
          <p:cNvPr id="7" name="Espaço Reservado para Conteúdo 6"/>
          <p:cNvPicPr>
            <a:picLocks noGrp="1" noChangeAspect="1"/>
          </p:cNvPicPr>
          <p:nvPr>
            <p:ph idx="1"/>
          </p:nvPr>
        </p:nvPicPr>
        <p:blipFill rotWithShape="1">
          <a:blip r:embed="rId2"/>
          <a:srcRect t="4221"/>
          <a:stretch/>
        </p:blipFill>
        <p:spPr>
          <a:xfrm>
            <a:off x="2886118" y="1130060"/>
            <a:ext cx="6214750" cy="5285412"/>
          </a:xfrm>
          <a:prstGeom prst="rect">
            <a:avLst/>
          </a:prstGeom>
        </p:spPr>
      </p:pic>
    </p:spTree>
    <p:extLst>
      <p:ext uri="{BB962C8B-B14F-4D97-AF65-F5344CB8AC3E}">
        <p14:creationId xmlns:p14="http://schemas.microsoft.com/office/powerpoint/2010/main" val="170760763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70045"/>
          </a:xfrm>
        </p:spPr>
        <p:txBody>
          <a:bodyPr>
            <a:normAutofit/>
          </a:bodyPr>
          <a:lstStyle/>
          <a:p>
            <a:pPr algn="ctr"/>
            <a:r>
              <a:rPr lang="pt-BR" sz="2800" dirty="0" smtClean="0">
                <a:latin typeface="Bell MT" panose="02020503060305020303" pitchFamily="18" charset="0"/>
              </a:rPr>
              <a:t>DIAGRAMA CONCEITUAL</a:t>
            </a:r>
            <a:endParaRPr lang="pt-BR" sz="2800" dirty="0">
              <a:latin typeface="Bell MT" panose="02020503060305020303" pitchFamily="18" charset="0"/>
            </a:endParaRPr>
          </a:p>
        </p:txBody>
      </p:sp>
      <p:pic>
        <p:nvPicPr>
          <p:cNvPr id="4" name="Espaço Reservado para Conteúdo 3"/>
          <p:cNvPicPr>
            <a:picLocks noGrp="1" noChangeAspect="1"/>
          </p:cNvPicPr>
          <p:nvPr>
            <p:ph idx="1"/>
          </p:nvPr>
        </p:nvPicPr>
        <p:blipFill rotWithShape="1">
          <a:blip r:embed="rId2">
            <a:clrChange>
              <a:clrFrom>
                <a:srgbClr val="FFFFFF"/>
              </a:clrFrom>
              <a:clrTo>
                <a:srgbClr val="FFFFFF">
                  <a:alpha val="0"/>
                </a:srgbClr>
              </a:clrTo>
            </a:clrChange>
          </a:blip>
          <a:srcRect l="2328" r="3522"/>
          <a:stretch/>
        </p:blipFill>
        <p:spPr>
          <a:xfrm>
            <a:off x="1423359" y="365125"/>
            <a:ext cx="9497683" cy="6469811"/>
          </a:xfrm>
          <a:prstGeom prst="rect">
            <a:avLst/>
          </a:prstGeom>
        </p:spPr>
      </p:pic>
    </p:spTree>
    <p:extLst>
      <p:ext uri="{BB962C8B-B14F-4D97-AF65-F5344CB8AC3E}">
        <p14:creationId xmlns:p14="http://schemas.microsoft.com/office/powerpoint/2010/main" val="102474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5FFFF"/>
            </a:gs>
            <a:gs pos="74000">
              <a:srgbClr val="F5FFFF"/>
            </a:gs>
            <a:gs pos="100000">
              <a:srgbClr val="66FFFF"/>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13177"/>
          </a:xfrm>
        </p:spPr>
        <p:txBody>
          <a:bodyPr>
            <a:normAutofit/>
          </a:bodyPr>
          <a:lstStyle/>
          <a:p>
            <a:pPr algn="ctr"/>
            <a:r>
              <a:rPr lang="pt-BR" sz="3200" dirty="0" smtClean="0">
                <a:latin typeface="Bell MT" panose="02020503060305020303" pitchFamily="18" charset="0"/>
              </a:rPr>
              <a:t>PROTOTIPAGEM</a:t>
            </a:r>
            <a:endParaRPr lang="pt-BR" sz="3200" dirty="0">
              <a:latin typeface="Bell MT" panose="02020503060305020303" pitchFamily="18" charset="0"/>
            </a:endParaRP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088" y="1595887"/>
            <a:ext cx="2092968" cy="4106174"/>
          </a:xfrm>
          <a:prstGeom prst="rect">
            <a:avLst/>
          </a:prstGeom>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r="383"/>
          <a:stretch/>
        </p:blipFill>
        <p:spPr>
          <a:xfrm>
            <a:off x="3159899" y="1595887"/>
            <a:ext cx="2084961" cy="4106174"/>
          </a:xfrm>
          <a:prstGeom prst="rect">
            <a:avLst/>
          </a:prstGeom>
        </p:spPr>
      </p:pic>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r="890"/>
          <a:stretch/>
        </p:blipFill>
        <p:spPr>
          <a:xfrm>
            <a:off x="5417390" y="1595888"/>
            <a:ext cx="2104844" cy="4106174"/>
          </a:xfrm>
          <a:prstGeom prst="rect">
            <a:avLst/>
          </a:prstGeom>
        </p:spPr>
      </p:pic>
      <p:sp>
        <p:nvSpPr>
          <p:cNvPr id="9" name="CaixaDeTexto 8"/>
          <p:cNvSpPr txBox="1"/>
          <p:nvPr/>
        </p:nvSpPr>
        <p:spPr>
          <a:xfrm>
            <a:off x="7850037" y="1595887"/>
            <a:ext cx="3503763" cy="4106174"/>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txBody>
          <a:bodyPr wrap="square" rtlCol="0">
            <a:spAutoFit/>
          </a:bodyPr>
          <a:lstStyle/>
          <a:p>
            <a:endParaRPr lang="pt-BR" dirty="0"/>
          </a:p>
        </p:txBody>
      </p:sp>
      <p:sp>
        <p:nvSpPr>
          <p:cNvPr id="10" name="Elipse 9"/>
          <p:cNvSpPr/>
          <p:nvPr/>
        </p:nvSpPr>
        <p:spPr>
          <a:xfrm>
            <a:off x="10694670" y="49041"/>
            <a:ext cx="1318260" cy="1345344"/>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8699719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2005</TotalTime>
  <Words>423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8</vt:i4>
      </vt:variant>
    </vt:vector>
  </HeadingPairs>
  <TitlesOfParts>
    <vt:vector size="15" baseType="lpstr">
      <vt:lpstr>Arial</vt:lpstr>
      <vt:lpstr>Bell MT</vt:lpstr>
      <vt:lpstr>Bodoni MT</vt:lpstr>
      <vt:lpstr>Calibri</vt:lpstr>
      <vt:lpstr>Calibri Light</vt:lpstr>
      <vt:lpstr>Edwardian Script ITC</vt:lpstr>
      <vt:lpstr>Tema do Office</vt:lpstr>
      <vt:lpstr>Apresentação do PowerPoint</vt:lpstr>
      <vt:lpstr>REQUISITOS FUNCIONAIS</vt:lpstr>
      <vt:lpstr>REQUISITOS NÃO FUNCIONAIS</vt:lpstr>
      <vt:lpstr>CASO DE USO</vt:lpstr>
      <vt:lpstr>DIAGRAMA DE SEQUÊNCIA</vt:lpstr>
      <vt:lpstr>DIAGRAMA DE ATIVIDADE</vt:lpstr>
      <vt:lpstr>DIAGRAMA CONCEITUAL</vt:lpstr>
      <vt:lpstr>PROTOTIPAGEM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maria</dc:creator>
  <cp:lastModifiedBy>maria</cp:lastModifiedBy>
  <cp:revision>21</cp:revision>
  <dcterms:created xsi:type="dcterms:W3CDTF">2023-04-30T16:48:29Z</dcterms:created>
  <dcterms:modified xsi:type="dcterms:W3CDTF">2023-05-28T20:14:14Z</dcterms:modified>
</cp:coreProperties>
</file>