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7" r:id="rId4"/>
    <p:sldId id="264" r:id="rId5"/>
    <p:sldId id="265" r:id="rId6"/>
    <p:sldId id="266" r:id="rId7"/>
    <p:sldId id="258" r:id="rId8"/>
    <p:sldId id="261" r:id="rId9"/>
    <p:sldId id="262" r:id="rId10"/>
    <p:sldId id="257" r:id="rId11"/>
    <p:sldId id="263" r:id="rId12"/>
    <p:sldId id="260" r:id="rId13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2246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00F15D9-A2DB-4A96-8C66-E143F08099B7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8F83CD0-D0F7-40EC-A7D9-D98D75C92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2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https://www.slideshare.net/Mark_Kilgard/11texture</a:t>
            </a:r>
          </a:p>
          <a:p>
            <a:r>
              <a:rPr lang="en-US" altLang="ko-KR" dirty="0"/>
              <a:t>Other techniques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Shadow</a:t>
            </a:r>
            <a:r>
              <a:rPr lang="ko-KR" altLang="en-US" dirty="0"/>
              <a:t> </a:t>
            </a:r>
            <a:r>
              <a:rPr lang="en-US" altLang="ko-KR" dirty="0"/>
              <a:t>volumes,</a:t>
            </a:r>
            <a:r>
              <a:rPr lang="ko-KR" altLang="en-US" dirty="0"/>
              <a:t> </a:t>
            </a:r>
            <a:r>
              <a:rPr lang="en-US" altLang="ko-KR" dirty="0"/>
              <a:t>Light maps, Hybrid approaches.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83CD0-D0F7-40EC-A7D9-D98D75C92B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83CD0-D0F7-40EC-A7D9-D98D75C92B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5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http://www.paulsprojects.net/tutorials/smt/smt.html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83CD0-D0F7-40EC-A7D9-D98D75C92B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4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http://www.paulsprojects.net/tutorials/smt/smt.html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83CD0-D0F7-40EC-A7D9-D98D75C92B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5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83CD0-D0F7-40EC-A7D9-D98D75C92B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83CD0-D0F7-40EC-A7D9-D98D75C92B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83CD0-D0F7-40EC-A7D9-D98D75C92B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0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0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9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0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1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1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0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D4B-AE08-4571-A506-70042D0F8874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B06-1410-402E-AEEB-9C4568A1C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ark_Kilgard/11texture" TargetMode="External"/><Relationship Id="rId2" Type="http://schemas.openxmlformats.org/officeDocument/2006/relationships/hyperlink" Target="http://www.cse.unsw.edu.au/~cs9018/readings/projective_texture_mappin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Shadow Mapping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Homework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36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Overlay [20pts]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405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Create overlay image which shows “depth image” from light source.</a:t>
            </a:r>
          </a:p>
          <a:p>
            <a:pPr lvl="1"/>
            <a:r>
              <a:rPr lang="en-US" altLang="ko-KR" sz="1800" dirty="0"/>
              <a:t>Bind ‘d’ to switch </a:t>
            </a:r>
            <a:r>
              <a:rPr lang="en-US" altLang="ko-KR" sz="1800" dirty="0" smtClean="0"/>
              <a:t>to the </a:t>
            </a:r>
            <a:r>
              <a:rPr lang="en-US" altLang="ko-KR" sz="1800" dirty="0"/>
              <a:t>depth </a:t>
            </a:r>
            <a:r>
              <a:rPr lang="en-US" altLang="ko-KR" sz="1800" dirty="0" smtClean="0"/>
              <a:t>images of the other </a:t>
            </a:r>
            <a:r>
              <a:rPr lang="en-US" altLang="ko-KR" sz="1800" dirty="0"/>
              <a:t>light </a:t>
            </a:r>
            <a:r>
              <a:rPr lang="en-US" altLang="ko-KR" sz="1800" dirty="0" smtClean="0"/>
              <a:t>sources.</a:t>
            </a:r>
            <a:endParaRPr lang="en-US" altLang="ko-KR" sz="1800" dirty="0"/>
          </a:p>
          <a:p>
            <a:pPr lvl="1"/>
            <a:r>
              <a:rPr lang="en-US" altLang="ko-KR" sz="1800" dirty="0"/>
              <a:t>For example, assumes that overlay shows </a:t>
            </a:r>
            <a:r>
              <a:rPr lang="en-US" altLang="ko-KR" sz="1800" dirty="0" smtClean="0"/>
              <a:t>the depth </a:t>
            </a:r>
            <a:r>
              <a:rPr lang="en-US" altLang="ko-KR" sz="1800" dirty="0"/>
              <a:t>image of light source 1. After </a:t>
            </a:r>
            <a:r>
              <a:rPr lang="en-US" altLang="ko-KR" sz="1800" dirty="0" smtClean="0"/>
              <a:t>pressing </a:t>
            </a:r>
            <a:r>
              <a:rPr lang="en-US" altLang="ko-KR" sz="1800" dirty="0"/>
              <a:t>‘d’, it should </a:t>
            </a:r>
            <a:r>
              <a:rPr lang="en-US" altLang="ko-KR" sz="1800" dirty="0" smtClean="0"/>
              <a:t>show the </a:t>
            </a:r>
            <a:r>
              <a:rPr lang="en-US" altLang="ko-KR" sz="1800" dirty="0"/>
              <a:t>depth image of light source 2.</a:t>
            </a:r>
          </a:p>
          <a:p>
            <a:r>
              <a:rPr lang="en-US" altLang="ko-KR" sz="2200" dirty="0"/>
              <a:t>This is important when you want to ‘debug’ your shadows.</a:t>
            </a:r>
          </a:p>
          <a:p>
            <a:pPr lvl="1"/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84" y="3969844"/>
            <a:ext cx="3204578" cy="2106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890" y="3967349"/>
            <a:ext cx="3205674" cy="2106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08" y="3969844"/>
            <a:ext cx="3227648" cy="210658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cxnSpLocks/>
            <a:stCxn id="6" idx="3"/>
            <a:endCxn id="4" idx="1"/>
          </p:cNvCxnSpPr>
          <p:nvPr/>
        </p:nvCxnSpPr>
        <p:spPr>
          <a:xfrm>
            <a:off x="3799456" y="5023137"/>
            <a:ext cx="538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7542462" y="5094854"/>
            <a:ext cx="538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5632" y="6248999"/>
            <a:ext cx="723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 pressing ‘d’, overlay image should be changed as above figures.</a:t>
            </a:r>
          </a:p>
        </p:txBody>
      </p:sp>
      <p:cxnSp>
        <p:nvCxnSpPr>
          <p:cNvPr id="19" name="연결선: 꺾임 18"/>
          <p:cNvCxnSpPr>
            <a:stCxn id="5" idx="0"/>
            <a:endCxn id="6" idx="0"/>
          </p:cNvCxnSpPr>
          <p:nvPr/>
        </p:nvCxnSpPr>
        <p:spPr>
          <a:xfrm rot="16200000" flipH="1" flipV="1">
            <a:off x="5933432" y="219548"/>
            <a:ext cx="2495" cy="7498095"/>
          </a:xfrm>
          <a:prstGeom prst="bentConnector3">
            <a:avLst>
              <a:gd name="adj1" fmla="val -91623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6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Shadow for moving object and light [20pts]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Each shadow map should be updated </a:t>
            </a:r>
            <a:r>
              <a:rPr lang="en-US" altLang="ko-KR" sz="2000" dirty="0" smtClean="0"/>
              <a:t>when the </a:t>
            </a:r>
            <a:r>
              <a:rPr lang="en-US" altLang="ko-KR" sz="2000" dirty="0"/>
              <a:t>object/light </a:t>
            </a:r>
            <a:r>
              <a:rPr lang="en-US" altLang="ko-KR" sz="2000" dirty="0" smtClean="0"/>
              <a:t>changes </a:t>
            </a:r>
            <a:r>
              <a:rPr lang="en-US" altLang="ko-KR" sz="2000" dirty="0"/>
              <a:t>the position.</a:t>
            </a:r>
          </a:p>
          <a:p>
            <a:pPr lvl="1"/>
            <a:r>
              <a:rPr lang="en-US" altLang="ko-KR" sz="1800" dirty="0"/>
              <a:t>When </a:t>
            </a:r>
            <a:r>
              <a:rPr lang="en-US" altLang="ko-KR" sz="1800" dirty="0" smtClean="0"/>
              <a:t>a certain </a:t>
            </a:r>
            <a:r>
              <a:rPr lang="en-US" altLang="ko-KR" sz="1800" dirty="0"/>
              <a:t>light source moves, the shadow map </a:t>
            </a:r>
            <a:r>
              <a:rPr lang="en-US" altLang="ko-KR" sz="1800" dirty="0" smtClean="0"/>
              <a:t>corresponding </a:t>
            </a:r>
            <a:r>
              <a:rPr lang="en-US" altLang="ko-KR" sz="1800" dirty="0"/>
              <a:t>to </a:t>
            </a:r>
            <a:r>
              <a:rPr lang="en-US" altLang="ko-KR" sz="1800" dirty="0" smtClean="0"/>
              <a:t>that </a:t>
            </a:r>
            <a:r>
              <a:rPr lang="en-US" altLang="ko-KR" sz="1800" dirty="0"/>
              <a:t>light source should be updated.</a:t>
            </a:r>
          </a:p>
          <a:p>
            <a:pPr lvl="1"/>
            <a:r>
              <a:rPr lang="en-US" altLang="ko-KR" sz="1800" dirty="0"/>
              <a:t>When </a:t>
            </a:r>
            <a:r>
              <a:rPr lang="en-US" altLang="ko-KR" sz="1800" dirty="0" smtClean="0"/>
              <a:t>an </a:t>
            </a:r>
            <a:r>
              <a:rPr lang="en-US" altLang="ko-KR" sz="1800" dirty="0"/>
              <a:t>object moves, all shadow maps should be updated.</a:t>
            </a:r>
          </a:p>
          <a:p>
            <a:r>
              <a:rPr lang="en-US" altLang="ko-KR" sz="2000" dirty="0"/>
              <a:t>You can move your object or light source </a:t>
            </a:r>
            <a:r>
              <a:rPr lang="en-US" altLang="ko-KR" sz="2000" dirty="0" smtClean="0"/>
              <a:t>with the </a:t>
            </a:r>
            <a:r>
              <a:rPr lang="en-US" altLang="ko-KR" sz="2000" dirty="0"/>
              <a:t>picking </a:t>
            </a:r>
            <a:r>
              <a:rPr lang="en-US" altLang="ko-KR" sz="2000" dirty="0" smtClean="0"/>
              <a:t>function that </a:t>
            </a:r>
            <a:r>
              <a:rPr lang="en-US" altLang="ko-KR" sz="2000" dirty="0"/>
              <a:t>you implemented in assignment 1. </a:t>
            </a:r>
            <a:r>
              <a:rPr lang="en-US" altLang="ko-KR" sz="2000" dirty="0" smtClean="0"/>
              <a:t>Or, </a:t>
            </a:r>
            <a:r>
              <a:rPr lang="en-US" altLang="ko-KR" sz="2000" dirty="0"/>
              <a:t>you can just bind a key to move certain light/object.</a:t>
            </a:r>
          </a:p>
          <a:p>
            <a:r>
              <a:rPr lang="en-US" altLang="ko-KR" sz="2000" dirty="0"/>
              <a:t>You should implement </a:t>
            </a:r>
            <a:r>
              <a:rPr lang="en-US" altLang="ko-KR" sz="2000" dirty="0" smtClean="0"/>
              <a:t>at </a:t>
            </a:r>
            <a:r>
              <a:rPr lang="en-US" altLang="ko-KR" sz="2000" dirty="0"/>
              <a:t>least one light </a:t>
            </a:r>
            <a:r>
              <a:rPr lang="en-US" altLang="ko-KR" sz="2000" dirty="0" smtClean="0"/>
              <a:t>source which </a:t>
            </a:r>
            <a:r>
              <a:rPr lang="en-US" altLang="ko-KR" sz="2000" dirty="0"/>
              <a:t>can change the position </a:t>
            </a:r>
            <a:r>
              <a:rPr lang="en-US" altLang="ko-KR" sz="2000" b="1" dirty="0"/>
              <a:t>and</a:t>
            </a:r>
            <a:r>
              <a:rPr lang="en-US" altLang="ko-KR" sz="2000" dirty="0"/>
              <a:t> at least one </a:t>
            </a:r>
            <a:r>
              <a:rPr lang="en-US" altLang="ko-KR" sz="2000" dirty="0" smtClean="0"/>
              <a:t>object which </a:t>
            </a:r>
            <a:r>
              <a:rPr lang="en-US" altLang="ko-KR" sz="2000" dirty="0"/>
              <a:t>can </a:t>
            </a:r>
            <a:r>
              <a:rPr lang="en-US" altLang="ko-KR" sz="2000" dirty="0" smtClean="0"/>
              <a:t>change the </a:t>
            </a:r>
            <a:r>
              <a:rPr lang="en-US" altLang="ko-KR" sz="2000" dirty="0"/>
              <a:t>position.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7" y="4607716"/>
            <a:ext cx="4234911" cy="2145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471" y="4607716"/>
            <a:ext cx="4403831" cy="21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Readings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http://www.cse.unsw.edu.au/~cs9018/readings/projective_texture_mapping.pdf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https://www.slideshare.net/Mark_Kilgard/11texture</a:t>
            </a:r>
            <a:endParaRPr lang="en-US" altLang="ko-KR" dirty="0"/>
          </a:p>
          <a:p>
            <a:r>
              <a:rPr lang="en-US" altLang="ko-KR" dirty="0"/>
              <a:t>https://www.slideshare.net/Mark_Kilgard/shadow-mappingwith-todays-opengl-hardware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3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Mapping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Aka, “Projected Texturing for Shadow Mapping”</a:t>
            </a:r>
            <a:endParaRPr lang="ko-KR" altLang="en-US" dirty="0"/>
          </a:p>
        </p:txBody>
      </p:sp>
      <p:pic>
        <p:nvPicPr>
          <p:cNvPr id="4" name="Picture 6" descr="shadowc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8" y="2908337"/>
            <a:ext cx="3505200" cy="2630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shadowcast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26" y="2908337"/>
            <a:ext cx="3505200" cy="2630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shadowcast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00" y="3271081"/>
            <a:ext cx="1900238" cy="1905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64626" y="5699909"/>
            <a:ext cx="31788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MS PGothic" panose="020B0600070205080204" pitchFamily="34" charset="-128"/>
              </a:rPr>
              <a:t>Depth map from light’s point of view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MS PGothic" panose="020B0600070205080204" pitchFamily="34" charset="-128"/>
              </a:rPr>
              <a:t>is re-used as a texture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MS PGothic" panose="020B0600070205080204" pitchFamily="34" charset="-128"/>
              </a:rPr>
              <a:t>re-projected into eye’s view </a:t>
            </a:r>
            <a:br>
              <a:rPr lang="en-US" altLang="ko-KR" sz="1400" dirty="0">
                <a:ea typeface="MS PGothic" panose="020B0600070205080204" pitchFamily="34" charset="-128"/>
              </a:rPr>
            </a:br>
            <a:r>
              <a:rPr lang="en-US" altLang="ko-KR" sz="1400" dirty="0">
                <a:ea typeface="MS PGothic" panose="020B0600070205080204" pitchFamily="34" charset="-128"/>
              </a:rPr>
              <a:t>to generate shadows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98772" y="5660841"/>
            <a:ext cx="3330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0" hangingPunct="0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“what the light sees”</a:t>
            </a:r>
          </a:p>
        </p:txBody>
      </p:sp>
    </p:spTree>
    <p:extLst>
      <p:ext uri="{BB962C8B-B14F-4D97-AF65-F5344CB8AC3E}">
        <p14:creationId xmlns:p14="http://schemas.microsoft.com/office/powerpoint/2010/main" val="417889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Mapping Algorithm</a:t>
            </a:r>
            <a:endParaRPr lang="ko-KR" altLang="en-US" dirty="0"/>
          </a:p>
        </p:txBody>
      </p:sp>
      <p:sp>
        <p:nvSpPr>
          <p:cNvPr id="4" name="내용 개체 틀 24"/>
          <p:cNvSpPr>
            <a:spLocks noGrp="1"/>
          </p:cNvSpPr>
          <p:nvPr>
            <p:ph sz="quarter" idx="10"/>
          </p:nvPr>
        </p:nvSpPr>
        <p:spPr>
          <a:xfrm>
            <a:off x="1381820" y="1897811"/>
            <a:ext cx="9026275" cy="4471894"/>
          </a:xfrm>
        </p:spPr>
        <p:txBody>
          <a:bodyPr>
            <a:noAutofit/>
          </a:bodyPr>
          <a:lstStyle/>
          <a:p>
            <a:pPr marL="361950" indent="0" defTabSz="361950">
              <a:buNone/>
            </a:pPr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pPr marL="361950" indent="0" defTabSz="36195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for each frame {</a:t>
            </a:r>
          </a:p>
          <a:p>
            <a:pPr marL="361950" indent="0" defTabSz="36195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Construct the shadow map;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a static scene, this can be outside the loop</a:t>
            </a:r>
            <a:endParaRPr lang="en-US" altLang="ko-KR" sz="14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361950" indent="0" defTabSz="36195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 the shadow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matrix = Q * projection *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modelview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lights, 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this can be outside the loop</a:t>
            </a:r>
            <a:endParaRPr lang="en-US" altLang="ko-KR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361950" indent="0" defTabSz="36195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In rendering the scene {</a:t>
            </a:r>
          </a:p>
          <a:p>
            <a:pPr marL="361950" indent="0" defTabSz="36195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find out the shadow map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coords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of the vertex;	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vertex </a:t>
            </a:r>
            <a:r>
              <a:rPr lang="en-US" altLang="ko-KR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shader</a:t>
            </a:r>
            <a:endParaRPr lang="en-US" altLang="ko-KR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361950" indent="0" defTabSz="361950">
              <a:buNone/>
            </a:pP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sh_coords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Q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 projection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modelview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 vertex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61950" indent="0" defTabSz="361950">
              <a:buNone/>
            </a:pP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sh_coords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sh_texture_matrix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 vertex;</a:t>
            </a:r>
          </a:p>
          <a:p>
            <a:pPr marL="361950" indent="0" defTabSz="36195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find out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the shadow map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coords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of the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fragment;	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frag </a:t>
            </a:r>
            <a:r>
              <a:rPr lang="en-US" altLang="ko-KR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shader</a:t>
            </a:r>
            <a:endParaRPr lang="en-US" altLang="ko-KR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361950" indent="0" defTabSz="36195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automatically done by making </a:t>
            </a:r>
            <a:r>
              <a:rPr lang="en-US" altLang="ko-KR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sh_coords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varying</a:t>
            </a:r>
          </a:p>
          <a:p>
            <a:pPr marL="361950" indent="0" defTabSz="361950"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if the fragment is in shadow, 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frag </a:t>
            </a:r>
            <a:r>
              <a:rPr lang="en-US" altLang="ko-KR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shader</a:t>
            </a:r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pPr marL="361950" indent="0" defTabSz="36195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gl_FragColor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shadeFactor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gl_Color.rgb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indent="0" defTabSz="361950">
              <a:buNone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729268" y="4269123"/>
            <a:ext cx="2242869" cy="97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6954912" y="4520242"/>
            <a:ext cx="3017225" cy="7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20572" y="5246089"/>
            <a:ext cx="217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You can use either of these</a:t>
            </a:r>
            <a:endParaRPr lang="ko-KR" altLang="en-US" sz="1200" dirty="0"/>
          </a:p>
        </p:txBody>
      </p:sp>
      <p:pic>
        <p:nvPicPr>
          <p:cNvPr id="14" name="Picture 2" descr="http://www.yaldex.com/open-gl/images/341equ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57"/>
          <a:stretch/>
        </p:blipFill>
        <p:spPr bwMode="auto">
          <a:xfrm>
            <a:off x="1874586" y="5894259"/>
            <a:ext cx="796948" cy="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787375" y="6115788"/>
            <a:ext cx="6215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Q matrix is used to transform coordinate from clip-space ([-1 1]^3) to texture-space ([0, 1]^3)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769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Mapping Algorithm</a:t>
            </a:r>
            <a:endParaRPr lang="ko-KR" altLang="en-US" dirty="0"/>
          </a:p>
        </p:txBody>
      </p:sp>
      <p:pic>
        <p:nvPicPr>
          <p:cNvPr id="3074" name="Picture 2" descr="Coordinate spac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5" y="1921489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hadowc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55" y="1757587"/>
            <a:ext cx="3505200" cy="2630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shadowcast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17" y="4662005"/>
            <a:ext cx="1900238" cy="1905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8039819" y="4015207"/>
            <a:ext cx="146649" cy="1639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627527" y="5675790"/>
            <a:ext cx="146649" cy="1639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4" idx="0"/>
          </p:cNvCxnSpPr>
          <p:nvPr/>
        </p:nvCxnSpPr>
        <p:spPr>
          <a:xfrm flipV="1">
            <a:off x="6753995" y="4179110"/>
            <a:ext cx="1285824" cy="15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4" idx="3"/>
            <a:endCxn id="8" idx="2"/>
          </p:cNvCxnSpPr>
          <p:nvPr/>
        </p:nvCxnSpPr>
        <p:spPr>
          <a:xfrm flipV="1">
            <a:off x="7237460" y="5757741"/>
            <a:ext cx="2390067" cy="13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0529" y="576229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Same vertex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886" y="278393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Camera screen space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07886" y="5483700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Light screen space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5399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Mapping Algorithm</a:t>
            </a:r>
            <a:endParaRPr lang="ko-KR" altLang="en-US" dirty="0"/>
          </a:p>
        </p:txBody>
      </p:sp>
      <p:pic>
        <p:nvPicPr>
          <p:cNvPr id="3074" name="Picture 2" descr="Coordinate spac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5" y="1921489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4"/>
          <p:cNvSpPr txBox="1">
            <a:spLocks/>
          </p:cNvSpPr>
          <p:nvPr/>
        </p:nvSpPr>
        <p:spPr>
          <a:xfrm>
            <a:off x="6231569" y="1690688"/>
            <a:ext cx="5038876" cy="4632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defTabSz="361950"/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for each frame {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Construct the shadow map;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a static scene, this can be outside the loop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In rendering the scene {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vertex_shader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out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shadow_coord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defTabSz="361950"/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vertex_camera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Cam_Prj_mat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Cam_View_Mat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vertex_world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shadow_coord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Q*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Lgt_Prj_mat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Lgt_Prj_Mat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vertex_world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361950" defTabSz="361950"/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361950" defTabSz="361950"/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frag_shader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{…}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5" name="Picture 2" descr="http://www.yaldex.com/open-gl/images/341equ0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57"/>
          <a:stretch/>
        </p:blipFill>
        <p:spPr bwMode="auto">
          <a:xfrm>
            <a:off x="6958198" y="6045788"/>
            <a:ext cx="796948" cy="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4302" y="62024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Q: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00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Mapping Algorithm</a:t>
            </a:r>
            <a:endParaRPr lang="ko-KR" altLang="en-US" dirty="0"/>
          </a:p>
        </p:txBody>
      </p:sp>
      <p:pic>
        <p:nvPicPr>
          <p:cNvPr id="3074" name="Picture 2" descr="Coordinate spac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5" y="1921489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4"/>
          <p:cNvSpPr txBox="1">
            <a:spLocks/>
          </p:cNvSpPr>
          <p:nvPr/>
        </p:nvSpPr>
        <p:spPr>
          <a:xfrm>
            <a:off x="6231569" y="1690688"/>
            <a:ext cx="5672884" cy="4632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defTabSz="361950"/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for each frame {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Construct the shadow map;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a static scene, this can be outside the loop</a:t>
            </a:r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In rendering the scene {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vertex_shader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{…}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frag_shader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uniform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shadow_map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in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shadow_coord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	…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	depth =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shadow_map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(Q*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shadow_coord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if(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shadow_coord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.z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&lt; depth ) 						 		visibility = 1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else visibility = 0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…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gl_FragColor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visibility *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computed_shade.rgb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defTabSz="361950"/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61950" defTabSz="361950"/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9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the scene [20pts]</a:t>
            </a:r>
          </a:p>
          <a:p>
            <a:r>
              <a:rPr lang="en-US" altLang="ko-KR" dirty="0"/>
              <a:t>Create the light sources [15pts]</a:t>
            </a:r>
          </a:p>
          <a:p>
            <a:r>
              <a:rPr lang="en-US" altLang="ko-KR" dirty="0"/>
              <a:t>Toggle the light sources [15pts]</a:t>
            </a:r>
          </a:p>
          <a:p>
            <a:r>
              <a:rPr lang="en-US" altLang="ko-KR" dirty="0"/>
              <a:t>The Depth Overlay [30pts]</a:t>
            </a:r>
          </a:p>
          <a:p>
            <a:r>
              <a:rPr lang="en-US" altLang="ko-KR" dirty="0"/>
              <a:t>Shadow for moving object and light [20pts]</a:t>
            </a:r>
          </a:p>
          <a:p>
            <a:endParaRPr lang="en-US" altLang="ko-KR" dirty="0"/>
          </a:p>
          <a:p>
            <a:r>
              <a:rPr lang="en-US" altLang="ko-KR" b="1" dirty="0"/>
              <a:t>Highly recommend to use </a:t>
            </a:r>
            <a:r>
              <a:rPr lang="en-US" altLang="ko-KR" b="1" dirty="0" err="1"/>
              <a:t>shader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Due date : 5/29 11:55 pm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63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the Scene [20pts]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77653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scene should have at least </a:t>
            </a:r>
            <a:r>
              <a:rPr lang="en-US" altLang="ko-KR" sz="2000" dirty="0" smtClean="0"/>
              <a:t>one ground (</a:t>
            </a:r>
            <a:r>
              <a:rPr lang="en-US" altLang="ko-KR" sz="2000" dirty="0"/>
              <a:t>plane) </a:t>
            </a:r>
            <a:r>
              <a:rPr lang="en-US" altLang="ko-KR" sz="2000" dirty="0" smtClean="0"/>
              <a:t>to cast the shadow.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The scene should have at least one model loaded from </a:t>
            </a:r>
            <a:r>
              <a:rPr lang="en-US" altLang="ko-KR" sz="2000" dirty="0" smtClean="0"/>
              <a:t>an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file.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You are not allowed to use library to load this model. </a:t>
            </a:r>
            <a:r>
              <a:rPr lang="en-US" altLang="ko-KR" sz="2000" b="1" dirty="0" smtClean="0"/>
              <a:t>Create your own </a:t>
            </a:r>
            <a:r>
              <a:rPr lang="en-US" altLang="ko-KR" sz="2000" b="1" dirty="0" err="1" smtClean="0"/>
              <a:t>obj</a:t>
            </a:r>
            <a:r>
              <a:rPr lang="en-US" altLang="ko-KR" sz="2000" b="1" dirty="0" smtClean="0"/>
              <a:t> loader.</a:t>
            </a:r>
            <a:endParaRPr lang="en-US" altLang="ko-KR" sz="2000" b="1" dirty="0"/>
          </a:p>
          <a:p>
            <a:endParaRPr lang="en-US" altLang="ko-KR" sz="1800" dirty="0"/>
          </a:p>
          <a:p>
            <a:r>
              <a:rPr lang="en-US" altLang="ko-KR" sz="1800" dirty="0"/>
              <a:t>Example of </a:t>
            </a:r>
            <a:r>
              <a:rPr lang="en-US" altLang="ko-KR" sz="1800" dirty="0" err="1"/>
              <a:t>obj</a:t>
            </a:r>
            <a:r>
              <a:rPr lang="en-US" altLang="ko-KR" sz="1800" dirty="0"/>
              <a:t> model</a:t>
            </a:r>
          </a:p>
          <a:p>
            <a:pPr lvl="1"/>
            <a:r>
              <a:rPr lang="en-US" altLang="ko-KR" sz="1400" dirty="0"/>
              <a:t>http://graphics.stanford.edu/data/3Dscanrep/</a:t>
            </a:r>
          </a:p>
        </p:txBody>
      </p:sp>
      <p:pic>
        <p:nvPicPr>
          <p:cNvPr id="1026" name="Picture 2" descr="opengl shadow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/>
          <a:stretch/>
        </p:blipFill>
        <p:spPr bwMode="auto">
          <a:xfrm>
            <a:off x="7050048" y="2039478"/>
            <a:ext cx="4412855" cy="32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Create/Toggle the Light sources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the light sources [15pts]</a:t>
            </a:r>
          </a:p>
          <a:p>
            <a:pPr lvl="1"/>
            <a:r>
              <a:rPr lang="en-US" altLang="ko-KR" dirty="0"/>
              <a:t>You should make at least two point light sources and at least one directional light sources.</a:t>
            </a:r>
          </a:p>
          <a:p>
            <a:pPr lvl="2"/>
            <a:r>
              <a:rPr lang="en-US" altLang="ko-KR" dirty="0" smtClean="0"/>
              <a:t>The above means you need to create multiple shadow maps.</a:t>
            </a:r>
          </a:p>
          <a:p>
            <a:pPr lvl="2"/>
            <a:r>
              <a:rPr lang="en-US" altLang="ko-KR" dirty="0" smtClean="0"/>
              <a:t>You </a:t>
            </a:r>
            <a:r>
              <a:rPr lang="en-US" altLang="ko-KR" dirty="0"/>
              <a:t>can set position, direction, color and other attributes as you want.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Toggle the light sources [15pts]</a:t>
            </a:r>
          </a:p>
          <a:p>
            <a:pPr lvl="1"/>
            <a:r>
              <a:rPr lang="en-US" altLang="ko-KR" dirty="0"/>
              <a:t>For each light source bind a key to “turn on” and “turn off” the light source.</a:t>
            </a:r>
          </a:p>
          <a:p>
            <a:pPr lvl="2"/>
            <a:r>
              <a:rPr lang="en-US" altLang="ko-KR" dirty="0"/>
              <a:t>Let’s say, bind ‘1’ for the first light source. If you press ‘1’ light source should be turn off and press ‘1’ again light source should be turn 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11831</TotalTime>
  <Words>665</Words>
  <Application>Microsoft Office PowerPoint</Application>
  <PresentationFormat>와이드스크린</PresentationFormat>
  <Paragraphs>118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MS PGothic</vt:lpstr>
      <vt:lpstr>굴림</vt:lpstr>
      <vt:lpstr>맑은 고딕</vt:lpstr>
      <vt:lpstr>Arial</vt:lpstr>
      <vt:lpstr>Consolas</vt:lpstr>
      <vt:lpstr>Office 테마</vt:lpstr>
      <vt:lpstr>Shadow Mapping</vt:lpstr>
      <vt:lpstr>Shadow Mapping Algorithm</vt:lpstr>
      <vt:lpstr>Shadow Mapping Algorithm</vt:lpstr>
      <vt:lpstr>Shadow Mapping Algorithm</vt:lpstr>
      <vt:lpstr>Shadow Mapping Algorithm</vt:lpstr>
      <vt:lpstr>Shadow Mapping Algorithm</vt:lpstr>
      <vt:lpstr>Shadow Mapping</vt:lpstr>
      <vt:lpstr>Create the Scene [20pts]</vt:lpstr>
      <vt:lpstr>Create/Toggle the Light sources</vt:lpstr>
      <vt:lpstr>Depth Overlay [20pts]</vt:lpstr>
      <vt:lpstr>Shadow for moving object and light [20pts]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Wonjun Lee</dc:creator>
  <cp:lastModifiedBy>User</cp:lastModifiedBy>
  <cp:revision>21</cp:revision>
  <cp:lastPrinted>2017-05-27T11:31:32Z</cp:lastPrinted>
  <dcterms:created xsi:type="dcterms:W3CDTF">2017-05-07T12:33:36Z</dcterms:created>
  <dcterms:modified xsi:type="dcterms:W3CDTF">2017-06-04T13:32:49Z</dcterms:modified>
</cp:coreProperties>
</file>