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7" r:id="rId2"/>
    <p:sldId id="256" r:id="rId3"/>
    <p:sldId id="257" r:id="rId4"/>
    <p:sldId id="260" r:id="rId5"/>
    <p:sldId id="259" r:id="rId6"/>
    <p:sldId id="262" r:id="rId7"/>
    <p:sldId id="258" r:id="rId8"/>
    <p:sldId id="264" r:id="rId9"/>
    <p:sldId id="268" r:id="rId10"/>
    <p:sldId id="265" r:id="rId11"/>
    <p:sldId id="269" r:id="rId12"/>
    <p:sldId id="270" r:id="rId13"/>
    <p:sldId id="273" r:id="rId14"/>
    <p:sldId id="274" r:id="rId15"/>
    <p:sldId id="266" r:id="rId16"/>
    <p:sldId id="271" r:id="rId17"/>
    <p:sldId id="275" r:id="rId18"/>
    <p:sldId id="276" r:id="rId19"/>
    <p:sldId id="261" r:id="rId20"/>
    <p:sldId id="263" r:id="rId21"/>
    <p:sldId id="272"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33846-7162-46BD-94CB-CBA29F8C6187}" v="2556" dt="2022-04-03T04:39:27.164"/>
    <p1510:client id="{694BEE28-ADCA-4C5D-8AAF-C37E91AD7E52}" v="1383" dt="2022-04-03T12:35:07.1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3" autoAdjust="0"/>
    <p:restoredTop sz="94660"/>
  </p:normalViewPr>
  <p:slideViewPr>
    <p:cSldViewPr snapToGrid="0">
      <p:cViewPr varScale="1">
        <p:scale>
          <a:sx n="127" d="100"/>
          <a:sy n="127" d="100"/>
        </p:scale>
        <p:origin x="4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5851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313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795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69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26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65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043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141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581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1975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12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4/3/2022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84039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066799" y="1997141"/>
            <a:ext cx="10058400" cy="1371600"/>
          </a:xfrm>
        </p:spPr>
        <p:txBody>
          <a:bodyPr>
            <a:normAutofit/>
          </a:bodyPr>
          <a:lstStyle/>
          <a:p>
            <a:r>
              <a:rPr lang="es-ES" sz="2800" dirty="0"/>
              <a:t>" LA COMPUTACION PROGRAMABLE SE DEBE A LA INVENCION DE LAS MEMORIAS "</a:t>
            </a:r>
          </a:p>
        </p:txBody>
      </p:sp>
      <p:sp>
        <p:nvSpPr>
          <p:cNvPr id="10" name="TextBox 9">
            <a:extLst>
              <a:ext uri="{FF2B5EF4-FFF2-40B4-BE49-F238E27FC236}">
                <a16:creationId xmlns:a16="http://schemas.microsoft.com/office/drawing/2014/main" id="{3DF91489-7FB1-408D-BA4A-598476566C58}"/>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3" name="Picture 2">
            <a:extLst>
              <a:ext uri="{FF2B5EF4-FFF2-40B4-BE49-F238E27FC236}">
                <a16:creationId xmlns:a16="http://schemas.microsoft.com/office/drawing/2014/main" id="{7B74EF53-77FD-4CE9-B13C-249EC942B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028" y="3762698"/>
            <a:ext cx="4844656" cy="1517929"/>
          </a:xfrm>
          <a:prstGeom prst="rect">
            <a:avLst/>
          </a:prstGeom>
        </p:spPr>
      </p:pic>
      <p:pic>
        <p:nvPicPr>
          <p:cNvPr id="6" name="Picture 5">
            <a:extLst>
              <a:ext uri="{FF2B5EF4-FFF2-40B4-BE49-F238E27FC236}">
                <a16:creationId xmlns:a16="http://schemas.microsoft.com/office/drawing/2014/main" id="{679C1276-AB11-48DB-A9CF-8DDEE43E1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079" y="3832648"/>
            <a:ext cx="3454047" cy="1447979"/>
          </a:xfrm>
          <a:prstGeom prst="rect">
            <a:avLst/>
          </a:prstGeom>
        </p:spPr>
      </p:pic>
    </p:spTree>
    <p:extLst>
      <p:ext uri="{BB962C8B-B14F-4D97-AF65-F5344CB8AC3E}">
        <p14:creationId xmlns:p14="http://schemas.microsoft.com/office/powerpoint/2010/main" val="71410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Título 2">
            <a:extLst>
              <a:ext uri="{FF2B5EF4-FFF2-40B4-BE49-F238E27FC236}">
                <a16:creationId xmlns:a16="http://schemas.microsoft.com/office/drawing/2014/main" id="{39B47028-3B89-31B5-3629-C8E94A892A54}"/>
              </a:ext>
            </a:extLst>
          </p:cNvPr>
          <p:cNvSpPr>
            <a:spLocks noGrp="1"/>
          </p:cNvSpPr>
          <p:nvPr>
            <p:ph type="title"/>
          </p:nvPr>
        </p:nvSpPr>
        <p:spPr>
          <a:xfrm>
            <a:off x="3815878" y="1207712"/>
            <a:ext cx="10058400" cy="1371600"/>
          </a:xfrm>
        </p:spPr>
        <p:txBody>
          <a:bodyPr>
            <a:normAutofit/>
          </a:bodyPr>
          <a:lstStyle/>
          <a:p>
            <a:r>
              <a:rPr lang="es-ES" sz="3200" u="sng" dirty="0"/>
              <a:t>MEMORIAS SECUNDARIAS</a:t>
            </a:r>
          </a:p>
        </p:txBody>
      </p:sp>
      <p:sp>
        <p:nvSpPr>
          <p:cNvPr id="4" name="CuadroTexto 3">
            <a:extLst>
              <a:ext uri="{FF2B5EF4-FFF2-40B4-BE49-F238E27FC236}">
                <a16:creationId xmlns:a16="http://schemas.microsoft.com/office/drawing/2014/main" id="{6ED87C66-7337-B75F-A955-E6E8AB192856}"/>
              </a:ext>
            </a:extLst>
          </p:cNvPr>
          <p:cNvSpPr txBox="1"/>
          <p:nvPr/>
        </p:nvSpPr>
        <p:spPr>
          <a:xfrm>
            <a:off x="1387765" y="2236355"/>
            <a:ext cx="761538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MASIVO</a:t>
            </a:r>
          </a:p>
          <a:p>
            <a:endParaRPr lang="es-ES" sz="3200" dirty="0"/>
          </a:p>
          <a:p>
            <a:r>
              <a:rPr lang="es-ES" sz="3200" dirty="0"/>
              <a:t>PERMANENTE (No volátil)</a:t>
            </a:r>
          </a:p>
          <a:p>
            <a:endParaRPr lang="es-ES" sz="3200" dirty="0"/>
          </a:p>
          <a:p>
            <a:r>
              <a:rPr lang="es-ES" sz="3200" dirty="0"/>
              <a:t>MAYOR CAPACIDAD</a:t>
            </a:r>
          </a:p>
          <a:p>
            <a:endParaRPr lang="es-ES" sz="3200" dirty="0"/>
          </a:p>
          <a:p>
            <a:r>
              <a:rPr lang="es-ES" sz="3200" dirty="0"/>
              <a:t>MENOR VELOCIDAD</a:t>
            </a:r>
          </a:p>
        </p:txBody>
      </p:sp>
      <p:sp>
        <p:nvSpPr>
          <p:cNvPr id="12" name="TextBox 11">
            <a:extLst>
              <a:ext uri="{FF2B5EF4-FFF2-40B4-BE49-F238E27FC236}">
                <a16:creationId xmlns:a16="http://schemas.microsoft.com/office/drawing/2014/main" id="{BBD15099-E70A-4354-9B21-CE567E983C2F}"/>
              </a:ext>
            </a:extLst>
          </p:cNvPr>
          <p:cNvSpPr txBox="1"/>
          <p:nvPr/>
        </p:nvSpPr>
        <p:spPr>
          <a:xfrm>
            <a:off x="5636553" y="776229"/>
            <a:ext cx="1186815" cy="369332"/>
          </a:xfrm>
          <a:prstGeom prst="rect">
            <a:avLst/>
          </a:prstGeom>
          <a:noFill/>
        </p:spPr>
        <p:txBody>
          <a:bodyPr wrap="square">
            <a:spAutoFit/>
          </a:bodyPr>
          <a:lstStyle/>
          <a:p>
            <a:r>
              <a:rPr lang="es-ES" dirty="0"/>
              <a:t>Equipo 9</a:t>
            </a:r>
          </a:p>
        </p:txBody>
      </p:sp>
      <p:pic>
        <p:nvPicPr>
          <p:cNvPr id="6" name="Picture 5">
            <a:extLst>
              <a:ext uri="{FF2B5EF4-FFF2-40B4-BE49-F238E27FC236}">
                <a16:creationId xmlns:a16="http://schemas.microsoft.com/office/drawing/2014/main" id="{0BEEE9A5-52D6-4451-A7BA-387EE03D3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607" y="2467697"/>
            <a:ext cx="4199076" cy="2957349"/>
          </a:xfrm>
          <a:prstGeom prst="rect">
            <a:avLst/>
          </a:prstGeom>
        </p:spPr>
      </p:pic>
    </p:spTree>
    <p:extLst>
      <p:ext uri="{BB962C8B-B14F-4D97-AF65-F5344CB8AC3E}">
        <p14:creationId xmlns:p14="http://schemas.microsoft.com/office/powerpoint/2010/main" val="23560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532743" y="1092537"/>
            <a:ext cx="10058400" cy="1371600"/>
          </a:xfrm>
        </p:spPr>
        <p:txBody>
          <a:bodyPr/>
          <a:lstStyle/>
          <a:p>
            <a:r>
              <a:rPr lang="es-ES" u="sng"/>
              <a:t>MEMORIAS SECUNDARIAS</a:t>
            </a:r>
          </a:p>
        </p:txBody>
      </p:sp>
      <p:sp>
        <p:nvSpPr>
          <p:cNvPr id="2" name="CuadroTexto 1">
            <a:extLst>
              <a:ext uri="{FF2B5EF4-FFF2-40B4-BE49-F238E27FC236}">
                <a16:creationId xmlns:a16="http://schemas.microsoft.com/office/drawing/2014/main" id="{4646B4B9-A0FF-CB56-3FC1-993750EBE480}"/>
              </a:ext>
            </a:extLst>
          </p:cNvPr>
          <p:cNvSpPr txBox="1"/>
          <p:nvPr/>
        </p:nvSpPr>
        <p:spPr>
          <a:xfrm>
            <a:off x="2547258" y="2315029"/>
            <a:ext cx="949234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t>MAGNETICAS (grabación magnética, disco/s giratorios)</a:t>
            </a:r>
          </a:p>
          <a:p>
            <a:endParaRPr lang="es-ES" sz="2800" dirty="0"/>
          </a:p>
          <a:p>
            <a:r>
              <a:rPr lang="es-ES" sz="2800" dirty="0"/>
              <a:t>OPTICAS (escritura y lectura en múltiples posiciones por pulsos eléctricos)</a:t>
            </a:r>
          </a:p>
          <a:p>
            <a:endParaRPr lang="es-ES" sz="2800" dirty="0"/>
          </a:p>
          <a:p>
            <a:r>
              <a:rPr lang="es-ES" sz="2800" dirty="0"/>
              <a:t>ESTADO SOLIDO(escritura y lectura por láser)</a:t>
            </a:r>
          </a:p>
        </p:txBody>
      </p:sp>
      <p:sp>
        <p:nvSpPr>
          <p:cNvPr id="11" name="TextBox 10">
            <a:extLst>
              <a:ext uri="{FF2B5EF4-FFF2-40B4-BE49-F238E27FC236}">
                <a16:creationId xmlns:a16="http://schemas.microsoft.com/office/drawing/2014/main" id="{A8CBF8FA-4273-48F1-9A48-B08949F8B527}"/>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71930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445657" y="1092537"/>
            <a:ext cx="10058400" cy="1371600"/>
          </a:xfrm>
        </p:spPr>
        <p:txBody>
          <a:bodyPr/>
          <a:lstStyle/>
          <a:p>
            <a:r>
              <a:rPr lang="es-ES" u="sng"/>
              <a:t>MEMORIAS SECUNDARIAS</a:t>
            </a:r>
            <a:endParaRPr lang="es-ES" u="sng" dirty="0"/>
          </a:p>
        </p:txBody>
      </p:sp>
      <p:sp>
        <p:nvSpPr>
          <p:cNvPr id="2" name="CuadroTexto 1">
            <a:extLst>
              <a:ext uri="{FF2B5EF4-FFF2-40B4-BE49-F238E27FC236}">
                <a16:creationId xmlns:a16="http://schemas.microsoft.com/office/drawing/2014/main" id="{BA4E2FDB-2F55-45F7-1DC5-ED4A1B825E1A}"/>
              </a:ext>
            </a:extLst>
          </p:cNvPr>
          <p:cNvSpPr txBox="1"/>
          <p:nvPr/>
        </p:nvSpPr>
        <p:spPr>
          <a:xfrm>
            <a:off x="4550229" y="234405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MAGNETICAS</a:t>
            </a:r>
          </a:p>
        </p:txBody>
      </p:sp>
      <p:pic>
        <p:nvPicPr>
          <p:cNvPr id="3" name="Imagen 3" descr="Icono&#10;&#10;Descripción generada automáticamente">
            <a:extLst>
              <a:ext uri="{FF2B5EF4-FFF2-40B4-BE49-F238E27FC236}">
                <a16:creationId xmlns:a16="http://schemas.microsoft.com/office/drawing/2014/main" id="{6B6A15B9-A29B-41BB-0B2D-F33D5C841C09}"/>
              </a:ext>
            </a:extLst>
          </p:cNvPr>
          <p:cNvPicPr>
            <a:picLocks noChangeAspect="1"/>
          </p:cNvPicPr>
          <p:nvPr/>
        </p:nvPicPr>
        <p:blipFill>
          <a:blip r:embed="rId2"/>
          <a:stretch>
            <a:fillRect/>
          </a:stretch>
        </p:blipFill>
        <p:spPr>
          <a:xfrm>
            <a:off x="4869543" y="3095308"/>
            <a:ext cx="2743200" cy="2728412"/>
          </a:xfrm>
          <a:prstGeom prst="rect">
            <a:avLst/>
          </a:prstGeom>
        </p:spPr>
      </p:pic>
      <p:sp>
        <p:nvSpPr>
          <p:cNvPr id="4" name="CuadroTexto 3">
            <a:extLst>
              <a:ext uri="{FF2B5EF4-FFF2-40B4-BE49-F238E27FC236}">
                <a16:creationId xmlns:a16="http://schemas.microsoft.com/office/drawing/2014/main" id="{25992075-BA6C-A9A7-32AF-907FB7E3291D}"/>
              </a:ext>
            </a:extLst>
          </p:cNvPr>
          <p:cNvSpPr txBox="1"/>
          <p:nvPr/>
        </p:nvSpPr>
        <p:spPr>
          <a:xfrm>
            <a:off x="7610475" y="3756932"/>
            <a:ext cx="38172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HARD DRIVE DISK</a:t>
            </a:r>
          </a:p>
        </p:txBody>
      </p:sp>
      <p:sp>
        <p:nvSpPr>
          <p:cNvPr id="13" name="TextBox 12">
            <a:extLst>
              <a:ext uri="{FF2B5EF4-FFF2-40B4-BE49-F238E27FC236}">
                <a16:creationId xmlns:a16="http://schemas.microsoft.com/office/drawing/2014/main" id="{F7A9777A-ED29-4C0D-AFD3-1C019CF3FCD0}"/>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159733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445657" y="1092537"/>
            <a:ext cx="10058400" cy="1371600"/>
          </a:xfrm>
        </p:spPr>
        <p:txBody>
          <a:bodyPr/>
          <a:lstStyle/>
          <a:p>
            <a:r>
              <a:rPr lang="es-ES" u="sng" dirty="0"/>
              <a:t>MEMORIAS Ópticas</a:t>
            </a:r>
          </a:p>
        </p:txBody>
      </p:sp>
      <p:sp>
        <p:nvSpPr>
          <p:cNvPr id="4" name="CuadroTexto 3">
            <a:extLst>
              <a:ext uri="{FF2B5EF4-FFF2-40B4-BE49-F238E27FC236}">
                <a16:creationId xmlns:a16="http://schemas.microsoft.com/office/drawing/2014/main" id="{25992075-BA6C-A9A7-32AF-907FB7E3291D}"/>
              </a:ext>
            </a:extLst>
          </p:cNvPr>
          <p:cNvSpPr txBox="1"/>
          <p:nvPr/>
        </p:nvSpPr>
        <p:spPr>
          <a:xfrm>
            <a:off x="2506980" y="2446172"/>
            <a:ext cx="1323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DVD</a:t>
            </a:r>
          </a:p>
        </p:txBody>
      </p:sp>
      <p:sp>
        <p:nvSpPr>
          <p:cNvPr id="13" name="CuadroTexto 12">
            <a:extLst>
              <a:ext uri="{FF2B5EF4-FFF2-40B4-BE49-F238E27FC236}">
                <a16:creationId xmlns:a16="http://schemas.microsoft.com/office/drawing/2014/main" id="{E9F87BA4-3F1D-3806-0821-F850E97F7CEC}"/>
              </a:ext>
            </a:extLst>
          </p:cNvPr>
          <p:cNvSpPr txBox="1"/>
          <p:nvPr/>
        </p:nvSpPr>
        <p:spPr>
          <a:xfrm>
            <a:off x="2506980" y="3333884"/>
            <a:ext cx="1323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CD</a:t>
            </a:r>
          </a:p>
        </p:txBody>
      </p:sp>
      <p:sp>
        <p:nvSpPr>
          <p:cNvPr id="14" name="CuadroTexto 13">
            <a:extLst>
              <a:ext uri="{FF2B5EF4-FFF2-40B4-BE49-F238E27FC236}">
                <a16:creationId xmlns:a16="http://schemas.microsoft.com/office/drawing/2014/main" id="{AEC896A0-7A11-70D5-7C5F-FEB9870561B3}"/>
              </a:ext>
            </a:extLst>
          </p:cNvPr>
          <p:cNvSpPr txBox="1"/>
          <p:nvPr/>
        </p:nvSpPr>
        <p:spPr>
          <a:xfrm>
            <a:off x="2511498" y="3985626"/>
            <a:ext cx="24548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BLU - RAY</a:t>
            </a:r>
          </a:p>
        </p:txBody>
      </p:sp>
      <p:sp>
        <p:nvSpPr>
          <p:cNvPr id="15" name="TextBox 14">
            <a:extLst>
              <a:ext uri="{FF2B5EF4-FFF2-40B4-BE49-F238E27FC236}">
                <a16:creationId xmlns:a16="http://schemas.microsoft.com/office/drawing/2014/main" id="{967A1F2E-17BE-4ECE-964B-EE02199FD5A1}"/>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6" name="Picture 5">
            <a:extLst>
              <a:ext uri="{FF2B5EF4-FFF2-40B4-BE49-F238E27FC236}">
                <a16:creationId xmlns:a16="http://schemas.microsoft.com/office/drawing/2014/main" id="{8FF6A48E-FE96-488B-87C9-8C798CCC3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364" y="2361660"/>
            <a:ext cx="4601568" cy="2566812"/>
          </a:xfrm>
          <a:prstGeom prst="rect">
            <a:avLst/>
          </a:prstGeom>
        </p:spPr>
      </p:pic>
    </p:spTree>
    <p:extLst>
      <p:ext uri="{BB962C8B-B14F-4D97-AF65-F5344CB8AC3E}">
        <p14:creationId xmlns:p14="http://schemas.microsoft.com/office/powerpoint/2010/main" val="351911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904370" y="1157198"/>
            <a:ext cx="8569667" cy="1371600"/>
          </a:xfrm>
        </p:spPr>
        <p:txBody>
          <a:bodyPr/>
          <a:lstStyle/>
          <a:p>
            <a:r>
              <a:rPr lang="es-ES" u="sng" dirty="0"/>
              <a:t>MEMORIAS DE ESTADO SOLIDO</a:t>
            </a:r>
          </a:p>
        </p:txBody>
      </p:sp>
      <p:sp>
        <p:nvSpPr>
          <p:cNvPr id="3" name="CuadroTexto 2">
            <a:extLst>
              <a:ext uri="{FF2B5EF4-FFF2-40B4-BE49-F238E27FC236}">
                <a16:creationId xmlns:a16="http://schemas.microsoft.com/office/drawing/2014/main" id="{D019BBA9-5334-7CF5-26CE-F659E033D2F4}"/>
              </a:ext>
            </a:extLst>
          </p:cNvPr>
          <p:cNvSpPr txBox="1"/>
          <p:nvPr/>
        </p:nvSpPr>
        <p:spPr>
          <a:xfrm>
            <a:off x="2036753" y="2861638"/>
            <a:ext cx="52370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Unidades de estado solido</a:t>
            </a:r>
          </a:p>
          <a:p>
            <a:pPr algn="l"/>
            <a:endParaRPr lang="es-ES" sz="2800" dirty="0"/>
          </a:p>
          <a:p>
            <a:pPr algn="l"/>
            <a:r>
              <a:rPr lang="es-ES" sz="2800" dirty="0"/>
              <a:t>Pendrive</a:t>
            </a:r>
          </a:p>
          <a:p>
            <a:r>
              <a:rPr lang="es-ES" sz="2800" dirty="0"/>
              <a:t>SSD (Solid </a:t>
            </a:r>
            <a:r>
              <a:rPr lang="es-ES" sz="2800" dirty="0" err="1"/>
              <a:t>State</a:t>
            </a:r>
            <a:r>
              <a:rPr lang="es-ES" sz="2800" dirty="0"/>
              <a:t> Drive)</a:t>
            </a:r>
          </a:p>
        </p:txBody>
      </p:sp>
      <p:sp>
        <p:nvSpPr>
          <p:cNvPr id="11" name="TextBox 10">
            <a:extLst>
              <a:ext uri="{FF2B5EF4-FFF2-40B4-BE49-F238E27FC236}">
                <a16:creationId xmlns:a16="http://schemas.microsoft.com/office/drawing/2014/main" id="{FE621199-CAD8-45F9-A838-1EF1A993E41D}"/>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7" name="Picture 6">
            <a:extLst>
              <a:ext uri="{FF2B5EF4-FFF2-40B4-BE49-F238E27FC236}">
                <a16:creationId xmlns:a16="http://schemas.microsoft.com/office/drawing/2014/main" id="{F99BDB05-3D22-4C1D-8778-B6B04E7A0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1012" y="2598491"/>
            <a:ext cx="4054324" cy="3040743"/>
          </a:xfrm>
          <a:prstGeom prst="rect">
            <a:avLst/>
          </a:prstGeom>
        </p:spPr>
      </p:pic>
    </p:spTree>
    <p:extLst>
      <p:ext uri="{BB962C8B-B14F-4D97-AF65-F5344CB8AC3E}">
        <p14:creationId xmlns:p14="http://schemas.microsoft.com/office/powerpoint/2010/main" val="15578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4508663" y="960895"/>
            <a:ext cx="3327971" cy="1371600"/>
          </a:xfrm>
        </p:spPr>
        <p:txBody>
          <a:bodyPr>
            <a:normAutofit/>
          </a:bodyPr>
          <a:lstStyle/>
          <a:p>
            <a:r>
              <a:rPr lang="es-ES" sz="3200" dirty="0"/>
              <a:t>VON NEUMANN</a:t>
            </a:r>
          </a:p>
        </p:txBody>
      </p:sp>
      <p:sp>
        <p:nvSpPr>
          <p:cNvPr id="6" name="CuadroTexto 5">
            <a:extLst>
              <a:ext uri="{FF2B5EF4-FFF2-40B4-BE49-F238E27FC236}">
                <a16:creationId xmlns:a16="http://schemas.microsoft.com/office/drawing/2014/main" id="{740E462F-3E1D-FAB5-C8CE-FCF7F6C969B1}"/>
              </a:ext>
            </a:extLst>
          </p:cNvPr>
          <p:cNvSpPr txBox="1"/>
          <p:nvPr/>
        </p:nvSpPr>
        <p:spPr>
          <a:xfrm>
            <a:off x="2958398" y="1921791"/>
            <a:ext cx="73036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MEMORIA PRINCIPAL EN EL MODELO DE VON NEUMANN</a:t>
            </a:r>
          </a:p>
        </p:txBody>
      </p:sp>
      <p:pic>
        <p:nvPicPr>
          <p:cNvPr id="7" name="Imagen 8" descr="Diagrama&#10;&#10;Descripción generada automáticamente">
            <a:extLst>
              <a:ext uri="{FF2B5EF4-FFF2-40B4-BE49-F238E27FC236}">
                <a16:creationId xmlns:a16="http://schemas.microsoft.com/office/drawing/2014/main" id="{94D74590-CB5A-AC18-D859-FCEC458F9FBB}"/>
              </a:ext>
            </a:extLst>
          </p:cNvPr>
          <p:cNvPicPr>
            <a:picLocks noChangeAspect="1"/>
          </p:cNvPicPr>
          <p:nvPr/>
        </p:nvPicPr>
        <p:blipFill>
          <a:blip r:embed="rId2"/>
          <a:stretch>
            <a:fillRect/>
          </a:stretch>
        </p:blipFill>
        <p:spPr>
          <a:xfrm>
            <a:off x="3630274" y="2281471"/>
            <a:ext cx="5384799" cy="3816325"/>
          </a:xfrm>
          <a:prstGeom prst="rect">
            <a:avLst/>
          </a:prstGeom>
        </p:spPr>
      </p:pic>
      <p:sp>
        <p:nvSpPr>
          <p:cNvPr id="13" name="TextBox 12">
            <a:extLst>
              <a:ext uri="{FF2B5EF4-FFF2-40B4-BE49-F238E27FC236}">
                <a16:creationId xmlns:a16="http://schemas.microsoft.com/office/drawing/2014/main" id="{6BA7019B-4576-41E2-B134-A4DBFED0C220}"/>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337952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378527" y="1185230"/>
            <a:ext cx="10058400" cy="1371600"/>
          </a:xfrm>
        </p:spPr>
        <p:txBody>
          <a:bodyPr/>
          <a:lstStyle/>
          <a:p>
            <a:r>
              <a:rPr lang="es-ES" u="sng" dirty="0"/>
              <a:t>EVOLUCIÓN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050308" y="2559627"/>
            <a:ext cx="15309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7" name="CuadroTexto 6">
            <a:extLst>
              <a:ext uri="{FF2B5EF4-FFF2-40B4-BE49-F238E27FC236}">
                <a16:creationId xmlns:a16="http://schemas.microsoft.com/office/drawing/2014/main" id="{8674F3B2-8318-1710-561C-762AEA1C4537}"/>
              </a:ext>
            </a:extLst>
          </p:cNvPr>
          <p:cNvSpPr txBox="1"/>
          <p:nvPr/>
        </p:nvSpPr>
        <p:spPr>
          <a:xfrm>
            <a:off x="7239866" y="22926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VOLTAJE</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743450" y="5189073"/>
            <a:ext cx="4209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2002.    2004.   2007.   2014.   2020</a:t>
            </a:r>
          </a:p>
        </p:txBody>
      </p:sp>
      <p:sp>
        <p:nvSpPr>
          <p:cNvPr id="10" name="CuadroTexto 9">
            <a:extLst>
              <a:ext uri="{FF2B5EF4-FFF2-40B4-BE49-F238E27FC236}">
                <a16:creationId xmlns:a16="http://schemas.microsoft.com/office/drawing/2014/main" id="{1C9E670D-D76F-9B23-2063-7C715C2BC5AD}"/>
              </a:ext>
            </a:extLst>
          </p:cNvPr>
          <p:cNvSpPr txBox="1"/>
          <p:nvPr/>
        </p:nvSpPr>
        <p:spPr>
          <a:xfrm>
            <a:off x="4889395" y="2537944"/>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2.5V</a:t>
            </a:r>
          </a:p>
        </p:txBody>
      </p:sp>
      <p:sp>
        <p:nvSpPr>
          <p:cNvPr id="22" name="CuadroTexto 21">
            <a:extLst>
              <a:ext uri="{FF2B5EF4-FFF2-40B4-BE49-F238E27FC236}">
                <a16:creationId xmlns:a16="http://schemas.microsoft.com/office/drawing/2014/main" id="{DFF842E0-951D-210F-EF78-7EB7C062BF7E}"/>
              </a:ext>
            </a:extLst>
          </p:cNvPr>
          <p:cNvSpPr txBox="1"/>
          <p:nvPr/>
        </p:nvSpPr>
        <p:spPr>
          <a:xfrm>
            <a:off x="5761849" y="2981851"/>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1.8V</a:t>
            </a:r>
          </a:p>
        </p:txBody>
      </p:sp>
      <p:sp>
        <p:nvSpPr>
          <p:cNvPr id="24" name="CuadroTexto 23">
            <a:extLst>
              <a:ext uri="{FF2B5EF4-FFF2-40B4-BE49-F238E27FC236}">
                <a16:creationId xmlns:a16="http://schemas.microsoft.com/office/drawing/2014/main" id="{94EE7208-4887-682E-34B3-F4AC133236F2}"/>
              </a:ext>
            </a:extLst>
          </p:cNvPr>
          <p:cNvSpPr txBox="1"/>
          <p:nvPr/>
        </p:nvSpPr>
        <p:spPr>
          <a:xfrm>
            <a:off x="6848186" y="3419055"/>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1.5V</a:t>
            </a:r>
          </a:p>
        </p:txBody>
      </p:sp>
      <p:sp>
        <p:nvSpPr>
          <p:cNvPr id="26" name="CuadroTexto 25">
            <a:extLst>
              <a:ext uri="{FF2B5EF4-FFF2-40B4-BE49-F238E27FC236}">
                <a16:creationId xmlns:a16="http://schemas.microsoft.com/office/drawing/2014/main" id="{A04A878F-D360-9455-7290-5370FD2E7E80}"/>
              </a:ext>
            </a:extLst>
          </p:cNvPr>
          <p:cNvSpPr txBox="1"/>
          <p:nvPr/>
        </p:nvSpPr>
        <p:spPr>
          <a:xfrm>
            <a:off x="8055183" y="4006876"/>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1.2V</a:t>
            </a:r>
          </a:p>
        </p:txBody>
      </p:sp>
      <p:sp>
        <p:nvSpPr>
          <p:cNvPr id="28" name="CuadroTexto 27">
            <a:extLst>
              <a:ext uri="{FF2B5EF4-FFF2-40B4-BE49-F238E27FC236}">
                <a16:creationId xmlns:a16="http://schemas.microsoft.com/office/drawing/2014/main" id="{4E291D2B-3EAD-23CE-ED97-4660C92912F2}"/>
              </a:ext>
            </a:extLst>
          </p:cNvPr>
          <p:cNvSpPr txBox="1"/>
          <p:nvPr/>
        </p:nvSpPr>
        <p:spPr>
          <a:xfrm>
            <a:off x="8367488" y="4653961"/>
            <a:ext cx="9247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1.1 V</a:t>
            </a:r>
          </a:p>
        </p:txBody>
      </p:sp>
      <p:sp>
        <p:nvSpPr>
          <p:cNvPr id="30" name="TextBox 29">
            <a:extLst>
              <a:ext uri="{FF2B5EF4-FFF2-40B4-BE49-F238E27FC236}">
                <a16:creationId xmlns:a16="http://schemas.microsoft.com/office/drawing/2014/main" id="{B96BB800-7DDB-42F9-9AA0-4C31A39AED62}"/>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12" name="Picture 11">
            <a:extLst>
              <a:ext uri="{FF2B5EF4-FFF2-40B4-BE49-F238E27FC236}">
                <a16:creationId xmlns:a16="http://schemas.microsoft.com/office/drawing/2014/main" id="{4C5950BA-510A-465E-BC85-C05C12897249}"/>
              </a:ext>
            </a:extLst>
          </p:cNvPr>
          <p:cNvPicPr>
            <a:picLocks noChangeAspect="1"/>
          </p:cNvPicPr>
          <p:nvPr/>
        </p:nvPicPr>
        <p:blipFill>
          <a:blip r:embed="rId2"/>
          <a:stretch>
            <a:fillRect/>
          </a:stretch>
        </p:blipFill>
        <p:spPr>
          <a:xfrm>
            <a:off x="4889395" y="3737426"/>
            <a:ext cx="2994129" cy="1277564"/>
          </a:xfrm>
          <a:prstGeom prst="rect">
            <a:avLst/>
          </a:prstGeom>
        </p:spPr>
      </p:pic>
    </p:spTree>
    <p:extLst>
      <p:ext uri="{BB962C8B-B14F-4D97-AF65-F5344CB8AC3E}">
        <p14:creationId xmlns:p14="http://schemas.microsoft.com/office/powerpoint/2010/main" val="3838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378527" y="1185230"/>
            <a:ext cx="10058400" cy="1371600"/>
          </a:xfrm>
        </p:spPr>
        <p:txBody>
          <a:bodyPr/>
          <a:lstStyle/>
          <a:p>
            <a:r>
              <a:rPr lang="es-ES" u="sng"/>
              <a:t>EVOLUCION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050308" y="2582779"/>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408527" y="5122816"/>
            <a:ext cx="5906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     2002.       2004.     2007.      2014.   ==&gt;  2020</a:t>
            </a:r>
          </a:p>
        </p:txBody>
      </p:sp>
      <p:sp>
        <p:nvSpPr>
          <p:cNvPr id="11" name="CuadroTexto 10">
            <a:extLst>
              <a:ext uri="{FF2B5EF4-FFF2-40B4-BE49-F238E27FC236}">
                <a16:creationId xmlns:a16="http://schemas.microsoft.com/office/drawing/2014/main" id="{C347534E-9489-D9C2-AE31-8122D5AD5470}"/>
              </a:ext>
            </a:extLst>
          </p:cNvPr>
          <p:cNvSpPr txBox="1"/>
          <p:nvPr/>
        </p:nvSpPr>
        <p:spPr>
          <a:xfrm>
            <a:off x="8330911" y="2223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a:t>CAPACIDAD (Gb)</a:t>
            </a:r>
          </a:p>
        </p:txBody>
      </p:sp>
      <p:sp>
        <p:nvSpPr>
          <p:cNvPr id="24" name="TextBox 23">
            <a:extLst>
              <a:ext uri="{FF2B5EF4-FFF2-40B4-BE49-F238E27FC236}">
                <a16:creationId xmlns:a16="http://schemas.microsoft.com/office/drawing/2014/main" id="{11B9229E-CE12-400B-AE1C-06D29D809536}"/>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18" name="Picture 17">
            <a:extLst>
              <a:ext uri="{FF2B5EF4-FFF2-40B4-BE49-F238E27FC236}">
                <a16:creationId xmlns:a16="http://schemas.microsoft.com/office/drawing/2014/main" id="{30CF240D-C8C3-4FC6-BBAA-8AC85795207D}"/>
              </a:ext>
            </a:extLst>
          </p:cNvPr>
          <p:cNvPicPr>
            <a:picLocks noChangeAspect="1"/>
          </p:cNvPicPr>
          <p:nvPr/>
        </p:nvPicPr>
        <p:blipFill>
          <a:blip r:embed="rId2"/>
          <a:stretch>
            <a:fillRect/>
          </a:stretch>
        </p:blipFill>
        <p:spPr>
          <a:xfrm>
            <a:off x="4806583" y="2581604"/>
            <a:ext cx="3574472" cy="2452930"/>
          </a:xfrm>
          <a:prstGeom prst="rect">
            <a:avLst/>
          </a:prstGeom>
        </p:spPr>
      </p:pic>
      <p:pic>
        <p:nvPicPr>
          <p:cNvPr id="20" name="Picture 19">
            <a:extLst>
              <a:ext uri="{FF2B5EF4-FFF2-40B4-BE49-F238E27FC236}">
                <a16:creationId xmlns:a16="http://schemas.microsoft.com/office/drawing/2014/main" id="{348D8042-883F-48A7-A321-40675BAC4E31}"/>
              </a:ext>
            </a:extLst>
          </p:cNvPr>
          <p:cNvPicPr>
            <a:picLocks noChangeAspect="1"/>
          </p:cNvPicPr>
          <p:nvPr/>
        </p:nvPicPr>
        <p:blipFill>
          <a:blip r:embed="rId3"/>
          <a:stretch>
            <a:fillRect/>
          </a:stretch>
        </p:blipFill>
        <p:spPr>
          <a:xfrm>
            <a:off x="8920741" y="3117793"/>
            <a:ext cx="1061385" cy="265346"/>
          </a:xfrm>
          <a:prstGeom prst="rect">
            <a:avLst/>
          </a:prstGeom>
        </p:spPr>
      </p:pic>
      <p:pic>
        <p:nvPicPr>
          <p:cNvPr id="26" name="Picture 25">
            <a:extLst>
              <a:ext uri="{FF2B5EF4-FFF2-40B4-BE49-F238E27FC236}">
                <a16:creationId xmlns:a16="http://schemas.microsoft.com/office/drawing/2014/main" id="{16BFE604-3730-4007-BBF1-59669EF27EE9}"/>
              </a:ext>
            </a:extLst>
          </p:cNvPr>
          <p:cNvPicPr>
            <a:picLocks noChangeAspect="1"/>
          </p:cNvPicPr>
          <p:nvPr/>
        </p:nvPicPr>
        <p:blipFill>
          <a:blip r:embed="rId4"/>
          <a:stretch>
            <a:fillRect/>
          </a:stretch>
        </p:blipFill>
        <p:spPr>
          <a:xfrm>
            <a:off x="8896913" y="2700323"/>
            <a:ext cx="1037232" cy="272606"/>
          </a:xfrm>
          <a:prstGeom prst="rect">
            <a:avLst/>
          </a:prstGeom>
        </p:spPr>
      </p:pic>
      <p:pic>
        <p:nvPicPr>
          <p:cNvPr id="35" name="Picture 34">
            <a:extLst>
              <a:ext uri="{FF2B5EF4-FFF2-40B4-BE49-F238E27FC236}">
                <a16:creationId xmlns:a16="http://schemas.microsoft.com/office/drawing/2014/main" id="{17E12352-C5B3-45FE-B0A1-E875788B7F87}"/>
              </a:ext>
            </a:extLst>
          </p:cNvPr>
          <p:cNvPicPr>
            <a:picLocks noChangeAspect="1"/>
          </p:cNvPicPr>
          <p:nvPr/>
        </p:nvPicPr>
        <p:blipFill>
          <a:blip r:embed="rId5"/>
          <a:stretch>
            <a:fillRect/>
          </a:stretch>
        </p:blipFill>
        <p:spPr>
          <a:xfrm>
            <a:off x="8920741" y="3576489"/>
            <a:ext cx="1143337" cy="304335"/>
          </a:xfrm>
          <a:prstGeom prst="rect">
            <a:avLst/>
          </a:prstGeom>
        </p:spPr>
      </p:pic>
      <p:pic>
        <p:nvPicPr>
          <p:cNvPr id="37" name="Picture 36">
            <a:extLst>
              <a:ext uri="{FF2B5EF4-FFF2-40B4-BE49-F238E27FC236}">
                <a16:creationId xmlns:a16="http://schemas.microsoft.com/office/drawing/2014/main" id="{DEE3D6E5-297B-43E3-B168-9807C1E7785E}"/>
              </a:ext>
            </a:extLst>
          </p:cNvPr>
          <p:cNvPicPr>
            <a:picLocks noChangeAspect="1"/>
          </p:cNvPicPr>
          <p:nvPr/>
        </p:nvPicPr>
        <p:blipFill>
          <a:blip r:embed="rId6"/>
          <a:stretch>
            <a:fillRect/>
          </a:stretch>
        </p:blipFill>
        <p:spPr>
          <a:xfrm>
            <a:off x="8869206" y="3993715"/>
            <a:ext cx="1164453" cy="333810"/>
          </a:xfrm>
          <a:prstGeom prst="rect">
            <a:avLst/>
          </a:prstGeom>
        </p:spPr>
      </p:pic>
      <p:pic>
        <p:nvPicPr>
          <p:cNvPr id="39" name="Picture 38">
            <a:extLst>
              <a:ext uri="{FF2B5EF4-FFF2-40B4-BE49-F238E27FC236}">
                <a16:creationId xmlns:a16="http://schemas.microsoft.com/office/drawing/2014/main" id="{EC04A34B-850F-4784-AE42-33374C4C43E7}"/>
              </a:ext>
            </a:extLst>
          </p:cNvPr>
          <p:cNvPicPr>
            <a:picLocks noChangeAspect="1"/>
          </p:cNvPicPr>
          <p:nvPr/>
        </p:nvPicPr>
        <p:blipFill>
          <a:blip r:embed="rId7"/>
          <a:stretch>
            <a:fillRect/>
          </a:stretch>
        </p:blipFill>
        <p:spPr>
          <a:xfrm>
            <a:off x="8923171" y="4501127"/>
            <a:ext cx="1152236" cy="381000"/>
          </a:xfrm>
          <a:prstGeom prst="rect">
            <a:avLst/>
          </a:prstGeom>
        </p:spPr>
      </p:pic>
    </p:spTree>
    <p:extLst>
      <p:ext uri="{BB962C8B-B14F-4D97-AF65-F5344CB8AC3E}">
        <p14:creationId xmlns:p14="http://schemas.microsoft.com/office/powerpoint/2010/main" val="217945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3316022" y="977974"/>
            <a:ext cx="7251595" cy="1371600"/>
          </a:xfrm>
        </p:spPr>
        <p:txBody>
          <a:bodyPr>
            <a:normAutofit/>
          </a:bodyPr>
          <a:lstStyle/>
          <a:p>
            <a:r>
              <a:rPr lang="es-ES" sz="3200" u="sng" dirty="0"/>
              <a:t>EVOLUCION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079034" y="2515354"/>
            <a:ext cx="1404201"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756151" y="5119832"/>
            <a:ext cx="5906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2002.      2004.     2007.       2014.          2020</a:t>
            </a:r>
          </a:p>
        </p:txBody>
      </p:sp>
      <p:sp>
        <p:nvSpPr>
          <p:cNvPr id="11" name="CuadroTexto 10">
            <a:extLst>
              <a:ext uri="{FF2B5EF4-FFF2-40B4-BE49-F238E27FC236}">
                <a16:creationId xmlns:a16="http://schemas.microsoft.com/office/drawing/2014/main" id="{C347534E-9489-D9C2-AE31-8122D5AD5470}"/>
              </a:ext>
            </a:extLst>
          </p:cNvPr>
          <p:cNvSpPr txBox="1"/>
          <p:nvPr/>
        </p:nvSpPr>
        <p:spPr>
          <a:xfrm>
            <a:off x="8803710" y="19912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a:t>VELOCIDAD (MHz)</a:t>
            </a:r>
          </a:p>
        </p:txBody>
      </p:sp>
      <p:sp>
        <p:nvSpPr>
          <p:cNvPr id="24" name="TextBox 23">
            <a:extLst>
              <a:ext uri="{FF2B5EF4-FFF2-40B4-BE49-F238E27FC236}">
                <a16:creationId xmlns:a16="http://schemas.microsoft.com/office/drawing/2014/main" id="{692747AF-0F5C-4EC3-B3DF-A445577F35AB}"/>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7" name="Picture 6">
            <a:extLst>
              <a:ext uri="{FF2B5EF4-FFF2-40B4-BE49-F238E27FC236}">
                <a16:creationId xmlns:a16="http://schemas.microsoft.com/office/drawing/2014/main" id="{BDC8732D-C679-4D18-8A8C-A4457DD0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963" y="2327006"/>
            <a:ext cx="4069295" cy="2733699"/>
          </a:xfrm>
          <a:prstGeom prst="rect">
            <a:avLst/>
          </a:prstGeom>
        </p:spPr>
      </p:pic>
      <p:pic>
        <p:nvPicPr>
          <p:cNvPr id="12" name="Picture 11">
            <a:extLst>
              <a:ext uri="{FF2B5EF4-FFF2-40B4-BE49-F238E27FC236}">
                <a16:creationId xmlns:a16="http://schemas.microsoft.com/office/drawing/2014/main" id="{8FE4926A-0B46-4B79-BAC9-700A2D9E7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7057" y="2508738"/>
            <a:ext cx="428685" cy="304843"/>
          </a:xfrm>
          <a:prstGeom prst="rect">
            <a:avLst/>
          </a:prstGeom>
        </p:spPr>
      </p:pic>
      <p:pic>
        <p:nvPicPr>
          <p:cNvPr id="18" name="Picture 17">
            <a:extLst>
              <a:ext uri="{FF2B5EF4-FFF2-40B4-BE49-F238E27FC236}">
                <a16:creationId xmlns:a16="http://schemas.microsoft.com/office/drawing/2014/main" id="{D550351F-593E-4ED7-B734-EC9010347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057" y="2970033"/>
            <a:ext cx="533474" cy="323895"/>
          </a:xfrm>
          <a:prstGeom prst="rect">
            <a:avLst/>
          </a:prstGeom>
        </p:spPr>
      </p:pic>
      <p:pic>
        <p:nvPicPr>
          <p:cNvPr id="26" name="Picture 25">
            <a:extLst>
              <a:ext uri="{FF2B5EF4-FFF2-40B4-BE49-F238E27FC236}">
                <a16:creationId xmlns:a16="http://schemas.microsoft.com/office/drawing/2014/main" id="{7A4821BA-917B-4BF4-B044-DFF50A77A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580" y="3467575"/>
            <a:ext cx="879362" cy="369332"/>
          </a:xfrm>
          <a:prstGeom prst="rect">
            <a:avLst/>
          </a:prstGeom>
        </p:spPr>
      </p:pic>
      <p:pic>
        <p:nvPicPr>
          <p:cNvPr id="35" name="Picture 34">
            <a:extLst>
              <a:ext uri="{FF2B5EF4-FFF2-40B4-BE49-F238E27FC236}">
                <a16:creationId xmlns:a16="http://schemas.microsoft.com/office/drawing/2014/main" id="{C4431CA2-343D-426D-9D42-A4192E500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3984" y="4010554"/>
            <a:ext cx="1133633" cy="438211"/>
          </a:xfrm>
          <a:prstGeom prst="rect">
            <a:avLst/>
          </a:prstGeom>
        </p:spPr>
      </p:pic>
      <p:pic>
        <p:nvPicPr>
          <p:cNvPr id="37" name="Picture 36">
            <a:extLst>
              <a:ext uri="{FF2B5EF4-FFF2-40B4-BE49-F238E27FC236}">
                <a16:creationId xmlns:a16="http://schemas.microsoft.com/office/drawing/2014/main" id="{AEBE7ABF-33C5-41A6-A734-66E1782F12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6543" y="4585576"/>
            <a:ext cx="1352739" cy="590632"/>
          </a:xfrm>
          <a:prstGeom prst="rect">
            <a:avLst/>
          </a:prstGeom>
        </p:spPr>
      </p:pic>
    </p:spTree>
    <p:extLst>
      <p:ext uri="{BB962C8B-B14F-4D97-AF65-F5344CB8AC3E}">
        <p14:creationId xmlns:p14="http://schemas.microsoft.com/office/powerpoint/2010/main" val="110705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8E42786E-F49F-C028-F14E-CD88441F65F0}"/>
              </a:ext>
            </a:extLst>
          </p:cNvPr>
          <p:cNvSpPr txBox="1"/>
          <p:nvPr/>
        </p:nvSpPr>
        <p:spPr>
          <a:xfrm>
            <a:off x="5052080" y="1600121"/>
            <a:ext cx="46020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LATENCIA</a:t>
            </a:r>
          </a:p>
        </p:txBody>
      </p:sp>
      <p:sp>
        <p:nvSpPr>
          <p:cNvPr id="5" name="CuadroTexto 4">
            <a:extLst>
              <a:ext uri="{FF2B5EF4-FFF2-40B4-BE49-F238E27FC236}">
                <a16:creationId xmlns:a16="http://schemas.microsoft.com/office/drawing/2014/main" id="{91A26E6E-E8AE-236A-6591-7E017885E77E}"/>
              </a:ext>
            </a:extLst>
          </p:cNvPr>
          <p:cNvSpPr txBox="1"/>
          <p:nvPr/>
        </p:nvSpPr>
        <p:spPr>
          <a:xfrm>
            <a:off x="3701184" y="2644775"/>
            <a:ext cx="48560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ea typeface="+mn-lt"/>
                <a:cs typeface="+mn-lt"/>
              </a:rPr>
              <a:t>Cantidad de ciclos de reloj entre una petición y su respuesta.</a:t>
            </a:r>
            <a:endParaRPr lang="es-ES" sz="2800" dirty="0"/>
          </a:p>
        </p:txBody>
      </p:sp>
      <p:pic>
        <p:nvPicPr>
          <p:cNvPr id="6" name="Gráfico 6" descr="Reloj despertador con relleno sólido">
            <a:extLst>
              <a:ext uri="{FF2B5EF4-FFF2-40B4-BE49-F238E27FC236}">
                <a16:creationId xmlns:a16="http://schemas.microsoft.com/office/drawing/2014/main" id="{A3EFAF3A-79E4-2047-C872-6B3D4EA79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3709" y="2619666"/>
            <a:ext cx="1664854" cy="1595579"/>
          </a:xfrm>
          <a:prstGeom prst="rect">
            <a:avLst/>
          </a:prstGeom>
        </p:spPr>
      </p:pic>
      <p:sp>
        <p:nvSpPr>
          <p:cNvPr id="7" name="CuadroTexto 6">
            <a:extLst>
              <a:ext uri="{FF2B5EF4-FFF2-40B4-BE49-F238E27FC236}">
                <a16:creationId xmlns:a16="http://schemas.microsoft.com/office/drawing/2014/main" id="{C9C47EA9-FBF7-7B39-B3B8-264FA0D88505}"/>
              </a:ext>
            </a:extLst>
          </p:cNvPr>
          <p:cNvSpPr txBox="1"/>
          <p:nvPr/>
        </p:nvSpPr>
        <p:spPr>
          <a:xfrm>
            <a:off x="5304561" y="4438650"/>
            <a:ext cx="1600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Petición </a:t>
            </a:r>
          </a:p>
        </p:txBody>
      </p:sp>
      <p:sp>
        <p:nvSpPr>
          <p:cNvPr id="38" name="CuadroTexto 37">
            <a:extLst>
              <a:ext uri="{FF2B5EF4-FFF2-40B4-BE49-F238E27FC236}">
                <a16:creationId xmlns:a16="http://schemas.microsoft.com/office/drawing/2014/main" id="{23408317-8FF5-CDCB-DAE7-55C688419BDB}"/>
              </a:ext>
            </a:extLst>
          </p:cNvPr>
          <p:cNvSpPr txBox="1"/>
          <p:nvPr/>
        </p:nvSpPr>
        <p:spPr>
          <a:xfrm>
            <a:off x="5252605" y="5177559"/>
            <a:ext cx="14385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Respuesta</a:t>
            </a:r>
          </a:p>
        </p:txBody>
      </p:sp>
      <p:sp>
        <p:nvSpPr>
          <p:cNvPr id="9" name="Flecha: a la derecha 8">
            <a:extLst>
              <a:ext uri="{FF2B5EF4-FFF2-40B4-BE49-F238E27FC236}">
                <a16:creationId xmlns:a16="http://schemas.microsoft.com/office/drawing/2014/main" id="{1E96093C-E831-7DA1-2B4B-FD6B57772A43}"/>
              </a:ext>
            </a:extLst>
          </p:cNvPr>
          <p:cNvSpPr/>
          <p:nvPr/>
        </p:nvSpPr>
        <p:spPr>
          <a:xfrm>
            <a:off x="4678830" y="4839126"/>
            <a:ext cx="2291772" cy="18472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Flecha: a la derecha 38">
            <a:extLst>
              <a:ext uri="{FF2B5EF4-FFF2-40B4-BE49-F238E27FC236}">
                <a16:creationId xmlns:a16="http://schemas.microsoft.com/office/drawing/2014/main" id="{132E3F92-320C-C8CC-A535-D32B346E02B4}"/>
              </a:ext>
            </a:extLst>
          </p:cNvPr>
          <p:cNvSpPr/>
          <p:nvPr/>
        </p:nvSpPr>
        <p:spPr>
          <a:xfrm rot="10800000">
            <a:off x="4649966" y="5070035"/>
            <a:ext cx="2291772" cy="18472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Gráfico 25" descr="Cmd (terminal) contorno">
            <a:extLst>
              <a:ext uri="{FF2B5EF4-FFF2-40B4-BE49-F238E27FC236}">
                <a16:creationId xmlns:a16="http://schemas.microsoft.com/office/drawing/2014/main" id="{90664580-37AB-99A5-AE2F-A89C07A017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8254" y="4611255"/>
            <a:ext cx="914400" cy="914400"/>
          </a:xfrm>
          <a:prstGeom prst="rect">
            <a:avLst/>
          </a:prstGeom>
        </p:spPr>
      </p:pic>
      <p:pic>
        <p:nvPicPr>
          <p:cNvPr id="26" name="Gráfico 29" descr="Cmd (terminal) con relleno sólido">
            <a:extLst>
              <a:ext uri="{FF2B5EF4-FFF2-40B4-BE49-F238E27FC236}">
                <a16:creationId xmlns:a16="http://schemas.microsoft.com/office/drawing/2014/main" id="{F6EA98A8-19E4-B987-06F3-31922C328E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8356" y="4615584"/>
            <a:ext cx="914400" cy="914400"/>
          </a:xfrm>
          <a:prstGeom prst="rect">
            <a:avLst/>
          </a:prstGeom>
        </p:spPr>
      </p:pic>
      <p:sp>
        <p:nvSpPr>
          <p:cNvPr id="22" name="CuadroTexto 14">
            <a:extLst>
              <a:ext uri="{FF2B5EF4-FFF2-40B4-BE49-F238E27FC236}">
                <a16:creationId xmlns:a16="http://schemas.microsoft.com/office/drawing/2014/main" id="{76D8937F-1860-42DF-8F36-8B3E35A81CCA}"/>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295361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6" name="Rectangle 65">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ítulo 1"/>
          <p:cNvSpPr>
            <a:spLocks noGrp="1"/>
          </p:cNvSpPr>
          <p:nvPr>
            <p:ph type="ctrTitle"/>
          </p:nvPr>
        </p:nvSpPr>
        <p:spPr>
          <a:xfrm>
            <a:off x="1368452" y="1280935"/>
            <a:ext cx="4819151" cy="1023390"/>
          </a:xfrm>
        </p:spPr>
        <p:txBody>
          <a:bodyPr vert="horz" lIns="91440" tIns="45720" rIns="91440" bIns="45720" rtlCol="0" anchor="ctr">
            <a:normAutofit/>
          </a:bodyPr>
          <a:lstStyle/>
          <a:p>
            <a:r>
              <a:rPr lang="en-US" sz="3200" dirty="0"/>
              <a:t>MEMORIAS</a:t>
            </a:r>
          </a:p>
        </p:txBody>
      </p:sp>
      <p:sp>
        <p:nvSpPr>
          <p:cNvPr id="3" name="Subtítulo 2"/>
          <p:cNvSpPr>
            <a:spLocks noGrp="1"/>
          </p:cNvSpPr>
          <p:nvPr>
            <p:ph type="subTitle" idx="1"/>
          </p:nvPr>
        </p:nvSpPr>
        <p:spPr>
          <a:xfrm>
            <a:off x="8166947" y="128929"/>
            <a:ext cx="3508282" cy="514061"/>
          </a:xfrm>
        </p:spPr>
        <p:txBody>
          <a:bodyPr vert="horz" lIns="91440" tIns="45720" rIns="91440" bIns="45720" rtlCol="0" anchor="t">
            <a:normAutofit fontScale="92500" lnSpcReduction="20000"/>
          </a:bodyPr>
          <a:lstStyle/>
          <a:p>
            <a:pPr>
              <a:spcAft>
                <a:spcPts val="600"/>
              </a:spcAft>
            </a:pPr>
            <a:r>
              <a:rPr lang="en-US" dirty="0"/>
              <a:t>MEMORIAS PRINMMMMEMOCIPALES</a:t>
            </a:r>
          </a:p>
        </p:txBody>
      </p:sp>
      <p:sp>
        <p:nvSpPr>
          <p:cNvPr id="68" name="Rectangle 67">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5" descr="Gesto de doble toque con relleno sólido">
            <a:extLst>
              <a:ext uri="{FF2B5EF4-FFF2-40B4-BE49-F238E27FC236}">
                <a16:creationId xmlns:a16="http://schemas.microsoft.com/office/drawing/2014/main" id="{6F398C71-6A6E-AA80-C545-A46AEE12E0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7785" y="1182654"/>
            <a:ext cx="2628054" cy="2628054"/>
          </a:xfrm>
          <a:prstGeom prst="rect">
            <a:avLst/>
          </a:prstGeom>
        </p:spPr>
      </p:pic>
      <p:pic>
        <p:nvPicPr>
          <p:cNvPr id="6" name="Gráfico 6" descr="Gesto de doble toque contorno">
            <a:extLst>
              <a:ext uri="{FF2B5EF4-FFF2-40B4-BE49-F238E27FC236}">
                <a16:creationId xmlns:a16="http://schemas.microsoft.com/office/drawing/2014/main" id="{F125E25B-F24A-7B38-0A6A-458A31FA1F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5433" y="4489752"/>
            <a:ext cx="2624328" cy="2624328"/>
          </a:xfrm>
          <a:prstGeom prst="rect">
            <a:avLst/>
          </a:prstGeom>
        </p:spPr>
      </p:pic>
      <p:pic>
        <p:nvPicPr>
          <p:cNvPr id="4" name="Picture 3" descr="Fondo abstracto de curvas oscuras">
            <a:extLst>
              <a:ext uri="{FF2B5EF4-FFF2-40B4-BE49-F238E27FC236}">
                <a16:creationId xmlns:a16="http://schemas.microsoft.com/office/drawing/2014/main" id="{EF639701-EECA-7049-966E-A9D91F477D20}"/>
              </a:ext>
            </a:extLst>
          </p:cNvPr>
          <p:cNvPicPr>
            <a:picLocks noChangeAspect="1"/>
          </p:cNvPicPr>
          <p:nvPr/>
        </p:nvPicPr>
        <p:blipFill rotWithShape="1">
          <a:blip r:embed="rId6"/>
          <a:srcRect t="3736" r="-2" b="21262"/>
          <a:stretch/>
        </p:blipFill>
        <p:spPr>
          <a:xfrm>
            <a:off x="-5151158" y="4488113"/>
            <a:ext cx="2943575" cy="1655771"/>
          </a:xfrm>
          <a:prstGeom prst="rect">
            <a:avLst/>
          </a:prstGeom>
        </p:spPr>
      </p:pic>
      <p:sp>
        <p:nvSpPr>
          <p:cNvPr id="7" name="CuadroTexto 6">
            <a:extLst>
              <a:ext uri="{FF2B5EF4-FFF2-40B4-BE49-F238E27FC236}">
                <a16:creationId xmlns:a16="http://schemas.microsoft.com/office/drawing/2014/main" id="{514D99A7-8DCA-A703-2398-DB30054DD05C}"/>
              </a:ext>
            </a:extLst>
          </p:cNvPr>
          <p:cNvSpPr txBox="1"/>
          <p:nvPr/>
        </p:nvSpPr>
        <p:spPr>
          <a:xfrm>
            <a:off x="8106228" y="3701144"/>
            <a:ext cx="3425371"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s-ES" sz="2000" dirty="0"/>
              <a:t>MEMORIAS SECUNDARIAS</a:t>
            </a:r>
          </a:p>
          <a:p>
            <a:pPr>
              <a:spcAft>
                <a:spcPts val="600"/>
              </a:spcAft>
            </a:pPr>
            <a:r>
              <a:rPr lang="es-ES" sz="2000" dirty="0"/>
              <a:t>=&gt;Capacidad</a:t>
            </a:r>
          </a:p>
        </p:txBody>
      </p:sp>
      <p:sp>
        <p:nvSpPr>
          <p:cNvPr id="8" name="CuadroTexto 7">
            <a:extLst>
              <a:ext uri="{FF2B5EF4-FFF2-40B4-BE49-F238E27FC236}">
                <a16:creationId xmlns:a16="http://schemas.microsoft.com/office/drawing/2014/main" id="{C9C909E9-6ACB-589C-337C-2707A4C67057}"/>
              </a:ext>
            </a:extLst>
          </p:cNvPr>
          <p:cNvSpPr txBox="1"/>
          <p:nvPr/>
        </p:nvSpPr>
        <p:spPr>
          <a:xfrm>
            <a:off x="8447314" y="6458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MEMORIAS PRINCIPALES =&gt;Velocidad</a:t>
            </a:r>
            <a:endParaRPr lang="es-ES" dirty="0"/>
          </a:p>
        </p:txBody>
      </p:sp>
      <p:sp>
        <p:nvSpPr>
          <p:cNvPr id="18" name="CuadroTexto 14">
            <a:extLst>
              <a:ext uri="{FF2B5EF4-FFF2-40B4-BE49-F238E27FC236}">
                <a16:creationId xmlns:a16="http://schemas.microsoft.com/office/drawing/2014/main" id="{DAF3FFC8-227D-423D-96CB-FE792522159D}"/>
              </a:ext>
            </a:extLst>
          </p:cNvPr>
          <p:cNvSpPr txBox="1"/>
          <p:nvPr/>
        </p:nvSpPr>
        <p:spPr>
          <a:xfrm>
            <a:off x="3317941" y="784385"/>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
        <p:nvSpPr>
          <p:cNvPr id="19" name="CuadroTexto 14">
            <a:extLst>
              <a:ext uri="{FF2B5EF4-FFF2-40B4-BE49-F238E27FC236}">
                <a16:creationId xmlns:a16="http://schemas.microsoft.com/office/drawing/2014/main" id="{A878C7FF-F347-468E-B3FC-510190B17585}"/>
              </a:ext>
            </a:extLst>
          </p:cNvPr>
          <p:cNvSpPr txBox="1"/>
          <p:nvPr/>
        </p:nvSpPr>
        <p:spPr>
          <a:xfrm>
            <a:off x="1666102" y="5162150"/>
            <a:ext cx="4411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Integrantes: Agustín Sosa , María De Los Angeles Sánchez , Gabriel González Castellví</a:t>
            </a:r>
          </a:p>
        </p:txBody>
      </p:sp>
      <p:pic>
        <p:nvPicPr>
          <p:cNvPr id="10" name="Picture 9">
            <a:extLst>
              <a:ext uri="{FF2B5EF4-FFF2-40B4-BE49-F238E27FC236}">
                <a16:creationId xmlns:a16="http://schemas.microsoft.com/office/drawing/2014/main" id="{1B60EA1E-174F-4977-9F52-5C93DEF749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7647" y="2109108"/>
            <a:ext cx="2531729" cy="283584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5C829B88-3FCB-DEFF-477D-22C2F97D5A77}"/>
              </a:ext>
            </a:extLst>
          </p:cNvPr>
          <p:cNvSpPr txBox="1"/>
          <p:nvPr/>
        </p:nvSpPr>
        <p:spPr>
          <a:xfrm>
            <a:off x="2888673" y="1485900"/>
            <a:ext cx="81580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u="sng" dirty="0"/>
              <a:t>LATENCIA VS TIEMPO DE EJECUCIÓN DE UNA TAREA</a:t>
            </a:r>
          </a:p>
        </p:txBody>
      </p:sp>
      <p:sp>
        <p:nvSpPr>
          <p:cNvPr id="4" name="Flecha: hacia arriba 3">
            <a:extLst>
              <a:ext uri="{FF2B5EF4-FFF2-40B4-BE49-F238E27FC236}">
                <a16:creationId xmlns:a16="http://schemas.microsoft.com/office/drawing/2014/main" id="{42DB4DA8-9713-987D-62D1-4B7A7759105B}"/>
              </a:ext>
            </a:extLst>
          </p:cNvPr>
          <p:cNvSpPr/>
          <p:nvPr/>
        </p:nvSpPr>
        <p:spPr>
          <a:xfrm>
            <a:off x="2648376" y="1945443"/>
            <a:ext cx="155864" cy="3186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hacia arriba 13">
            <a:extLst>
              <a:ext uri="{FF2B5EF4-FFF2-40B4-BE49-F238E27FC236}">
                <a16:creationId xmlns:a16="http://schemas.microsoft.com/office/drawing/2014/main" id="{7DDED302-D16D-3472-F6E8-737FBE5E46FB}"/>
              </a:ext>
            </a:extLst>
          </p:cNvPr>
          <p:cNvSpPr/>
          <p:nvPr/>
        </p:nvSpPr>
        <p:spPr>
          <a:xfrm rot="5400000" flipH="1">
            <a:off x="6472808" y="1157466"/>
            <a:ext cx="259772" cy="78335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3C275035-A9D3-E770-1112-D094A58C4BC2}"/>
              </a:ext>
            </a:extLst>
          </p:cNvPr>
          <p:cNvSpPr txBox="1"/>
          <p:nvPr/>
        </p:nvSpPr>
        <p:spPr>
          <a:xfrm>
            <a:off x="2175741" y="4184650"/>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L1</a:t>
            </a:r>
          </a:p>
        </p:txBody>
      </p:sp>
      <p:sp>
        <p:nvSpPr>
          <p:cNvPr id="6" name="CuadroTexto 5">
            <a:extLst>
              <a:ext uri="{FF2B5EF4-FFF2-40B4-BE49-F238E27FC236}">
                <a16:creationId xmlns:a16="http://schemas.microsoft.com/office/drawing/2014/main" id="{F72755C6-D1C3-AF2E-3628-EAEEFCEC3948}"/>
              </a:ext>
            </a:extLst>
          </p:cNvPr>
          <p:cNvSpPr txBox="1"/>
          <p:nvPr/>
        </p:nvSpPr>
        <p:spPr>
          <a:xfrm>
            <a:off x="1446935" y="4650797"/>
            <a:ext cx="13231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CPU 3Ghz</a:t>
            </a:r>
          </a:p>
        </p:txBody>
      </p:sp>
      <p:sp>
        <p:nvSpPr>
          <p:cNvPr id="17" name="CuadroTexto 16">
            <a:extLst>
              <a:ext uri="{FF2B5EF4-FFF2-40B4-BE49-F238E27FC236}">
                <a16:creationId xmlns:a16="http://schemas.microsoft.com/office/drawing/2014/main" id="{5BE08AC1-4AF3-ABB0-CAF5-1E3227ED65A6}"/>
              </a:ext>
            </a:extLst>
          </p:cNvPr>
          <p:cNvSpPr txBox="1"/>
          <p:nvPr/>
        </p:nvSpPr>
        <p:spPr>
          <a:xfrm>
            <a:off x="2175740" y="3237922"/>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L3</a:t>
            </a:r>
          </a:p>
        </p:txBody>
      </p:sp>
      <p:sp>
        <p:nvSpPr>
          <p:cNvPr id="18" name="CuadroTexto 17">
            <a:extLst>
              <a:ext uri="{FF2B5EF4-FFF2-40B4-BE49-F238E27FC236}">
                <a16:creationId xmlns:a16="http://schemas.microsoft.com/office/drawing/2014/main" id="{89DD48E3-8CE8-CA3E-9505-B3C870122EA3}"/>
              </a:ext>
            </a:extLst>
          </p:cNvPr>
          <p:cNvSpPr txBox="1"/>
          <p:nvPr/>
        </p:nvSpPr>
        <p:spPr>
          <a:xfrm>
            <a:off x="2175740" y="3682421"/>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L2</a:t>
            </a:r>
          </a:p>
        </p:txBody>
      </p:sp>
      <p:sp>
        <p:nvSpPr>
          <p:cNvPr id="19" name="CuadroTexto 18">
            <a:extLst>
              <a:ext uri="{FF2B5EF4-FFF2-40B4-BE49-F238E27FC236}">
                <a16:creationId xmlns:a16="http://schemas.microsoft.com/office/drawing/2014/main" id="{F54C8E6E-2384-1E32-CB52-D9EE13C57394}"/>
              </a:ext>
            </a:extLst>
          </p:cNvPr>
          <p:cNvSpPr txBox="1"/>
          <p:nvPr/>
        </p:nvSpPr>
        <p:spPr>
          <a:xfrm>
            <a:off x="2048740" y="2435513"/>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SSD</a:t>
            </a:r>
          </a:p>
        </p:txBody>
      </p:sp>
      <p:sp>
        <p:nvSpPr>
          <p:cNvPr id="20" name="CuadroTexto 19">
            <a:extLst>
              <a:ext uri="{FF2B5EF4-FFF2-40B4-BE49-F238E27FC236}">
                <a16:creationId xmlns:a16="http://schemas.microsoft.com/office/drawing/2014/main" id="{8B771C14-66A4-24E8-E504-6AEBCCAD036E}"/>
              </a:ext>
            </a:extLst>
          </p:cNvPr>
          <p:cNvSpPr txBox="1"/>
          <p:nvPr/>
        </p:nvSpPr>
        <p:spPr>
          <a:xfrm>
            <a:off x="1973695" y="2804967"/>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RAM</a:t>
            </a:r>
          </a:p>
        </p:txBody>
      </p:sp>
      <p:sp>
        <p:nvSpPr>
          <p:cNvPr id="22" name="CuadroTexto 21">
            <a:extLst>
              <a:ext uri="{FF2B5EF4-FFF2-40B4-BE49-F238E27FC236}">
                <a16:creationId xmlns:a16="http://schemas.microsoft.com/office/drawing/2014/main" id="{12ED97A4-598F-DD10-95EF-1586DCC499C0}"/>
              </a:ext>
            </a:extLst>
          </p:cNvPr>
          <p:cNvSpPr txBox="1"/>
          <p:nvPr/>
        </p:nvSpPr>
        <p:spPr>
          <a:xfrm>
            <a:off x="1003876" y="2037194"/>
            <a:ext cx="2616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DISCO RIGIDO</a:t>
            </a:r>
          </a:p>
        </p:txBody>
      </p:sp>
      <p:sp>
        <p:nvSpPr>
          <p:cNvPr id="7" name="CuadroTexto 6">
            <a:extLst>
              <a:ext uri="{FF2B5EF4-FFF2-40B4-BE49-F238E27FC236}">
                <a16:creationId xmlns:a16="http://schemas.microsoft.com/office/drawing/2014/main" id="{73CB87EC-EAFA-EF47-206A-96BC6A3FF187}"/>
              </a:ext>
            </a:extLst>
          </p:cNvPr>
          <p:cNvSpPr txBox="1"/>
          <p:nvPr/>
        </p:nvSpPr>
        <p:spPr>
          <a:xfrm>
            <a:off x="1428173" y="1624445"/>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Latencia</a:t>
            </a:r>
          </a:p>
        </p:txBody>
      </p:sp>
      <p:sp>
        <p:nvSpPr>
          <p:cNvPr id="24" name="CuadroTexto 23">
            <a:extLst>
              <a:ext uri="{FF2B5EF4-FFF2-40B4-BE49-F238E27FC236}">
                <a16:creationId xmlns:a16="http://schemas.microsoft.com/office/drawing/2014/main" id="{0D5E0B89-AC7D-1B6B-59E7-31954D540F5C}"/>
              </a:ext>
            </a:extLst>
          </p:cNvPr>
          <p:cNvSpPr txBox="1"/>
          <p:nvPr/>
        </p:nvSpPr>
        <p:spPr>
          <a:xfrm>
            <a:off x="4955309" y="5203536"/>
            <a:ext cx="2656608" cy="380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Tiempo de ejecución</a:t>
            </a:r>
          </a:p>
        </p:txBody>
      </p:sp>
      <p:sp>
        <p:nvSpPr>
          <p:cNvPr id="9" name="CuadroTexto 8">
            <a:extLst>
              <a:ext uri="{FF2B5EF4-FFF2-40B4-BE49-F238E27FC236}">
                <a16:creationId xmlns:a16="http://schemas.microsoft.com/office/drawing/2014/main" id="{35DFC204-088C-D732-51D4-94BC61358103}"/>
              </a:ext>
            </a:extLst>
          </p:cNvPr>
          <p:cNvSpPr txBox="1"/>
          <p:nvPr/>
        </p:nvSpPr>
        <p:spPr>
          <a:xfrm>
            <a:off x="3222048" y="4186092"/>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0.9</a:t>
            </a:r>
          </a:p>
        </p:txBody>
      </p:sp>
      <p:sp>
        <p:nvSpPr>
          <p:cNvPr id="26" name="CuadroTexto 25">
            <a:extLst>
              <a:ext uri="{FF2B5EF4-FFF2-40B4-BE49-F238E27FC236}">
                <a16:creationId xmlns:a16="http://schemas.microsoft.com/office/drawing/2014/main" id="{824DAEB2-D13F-B93A-594E-BCEE076E68BA}"/>
              </a:ext>
            </a:extLst>
          </p:cNvPr>
          <p:cNvSpPr txBox="1"/>
          <p:nvPr/>
        </p:nvSpPr>
        <p:spPr>
          <a:xfrm>
            <a:off x="2806412" y="4688320"/>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0.3 </a:t>
            </a:r>
          </a:p>
        </p:txBody>
      </p:sp>
      <p:sp>
        <p:nvSpPr>
          <p:cNvPr id="28" name="CuadroTexto 27">
            <a:extLst>
              <a:ext uri="{FF2B5EF4-FFF2-40B4-BE49-F238E27FC236}">
                <a16:creationId xmlns:a16="http://schemas.microsoft.com/office/drawing/2014/main" id="{32251883-C2DF-7BB4-9EBB-87A14C479678}"/>
              </a:ext>
            </a:extLst>
          </p:cNvPr>
          <p:cNvSpPr txBox="1"/>
          <p:nvPr/>
        </p:nvSpPr>
        <p:spPr>
          <a:xfrm>
            <a:off x="3758911" y="3683864"/>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2.8</a:t>
            </a:r>
          </a:p>
        </p:txBody>
      </p:sp>
      <p:sp>
        <p:nvSpPr>
          <p:cNvPr id="30" name="CuadroTexto 29">
            <a:extLst>
              <a:ext uri="{FF2B5EF4-FFF2-40B4-BE49-F238E27FC236}">
                <a16:creationId xmlns:a16="http://schemas.microsoft.com/office/drawing/2014/main" id="{413CDF57-DE07-1859-43EF-EAAF97CD04ED}"/>
              </a:ext>
            </a:extLst>
          </p:cNvPr>
          <p:cNvSpPr txBox="1"/>
          <p:nvPr/>
        </p:nvSpPr>
        <p:spPr>
          <a:xfrm>
            <a:off x="6645275" y="2431182"/>
            <a:ext cx="780473" cy="375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7-150</a:t>
            </a:r>
          </a:p>
        </p:txBody>
      </p:sp>
      <p:sp>
        <p:nvSpPr>
          <p:cNvPr id="32" name="CuadroTexto 31">
            <a:extLst>
              <a:ext uri="{FF2B5EF4-FFF2-40B4-BE49-F238E27FC236}">
                <a16:creationId xmlns:a16="http://schemas.microsoft.com/office/drawing/2014/main" id="{FA7F4B96-7F63-157B-F999-867D8D49A201}"/>
              </a:ext>
            </a:extLst>
          </p:cNvPr>
          <p:cNvSpPr txBox="1"/>
          <p:nvPr/>
        </p:nvSpPr>
        <p:spPr>
          <a:xfrm>
            <a:off x="4099502" y="3233591"/>
            <a:ext cx="699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12.9</a:t>
            </a:r>
          </a:p>
        </p:txBody>
      </p:sp>
      <p:sp>
        <p:nvSpPr>
          <p:cNvPr id="33" name="CuadroTexto 32">
            <a:extLst>
              <a:ext uri="{FF2B5EF4-FFF2-40B4-BE49-F238E27FC236}">
                <a16:creationId xmlns:a16="http://schemas.microsoft.com/office/drawing/2014/main" id="{D0C7792D-A891-56EC-F719-C4D5F14CE216}"/>
              </a:ext>
            </a:extLst>
          </p:cNvPr>
          <p:cNvSpPr txBox="1"/>
          <p:nvPr/>
        </p:nvSpPr>
        <p:spPr>
          <a:xfrm>
            <a:off x="4578638" y="2806409"/>
            <a:ext cx="11152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70-100</a:t>
            </a:r>
          </a:p>
        </p:txBody>
      </p:sp>
      <p:sp>
        <p:nvSpPr>
          <p:cNvPr id="34" name="CuadroTexto 33">
            <a:extLst>
              <a:ext uri="{FF2B5EF4-FFF2-40B4-BE49-F238E27FC236}">
                <a16:creationId xmlns:a16="http://schemas.microsoft.com/office/drawing/2014/main" id="{78834709-3B7F-D1BA-DB4C-03EC784B22B9}"/>
              </a:ext>
            </a:extLst>
          </p:cNvPr>
          <p:cNvSpPr txBox="1"/>
          <p:nvPr/>
        </p:nvSpPr>
        <p:spPr>
          <a:xfrm>
            <a:off x="9167956" y="2217591"/>
            <a:ext cx="780473" cy="375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1-10</a:t>
            </a:r>
          </a:p>
        </p:txBody>
      </p:sp>
      <p:sp>
        <p:nvSpPr>
          <p:cNvPr id="11" name="CuadroTexto 10">
            <a:extLst>
              <a:ext uri="{FF2B5EF4-FFF2-40B4-BE49-F238E27FC236}">
                <a16:creationId xmlns:a16="http://schemas.microsoft.com/office/drawing/2014/main" id="{B375FD39-0876-82FC-E893-ABE0AC47EBBC}"/>
              </a:ext>
            </a:extLst>
          </p:cNvPr>
          <p:cNvSpPr txBox="1"/>
          <p:nvPr/>
        </p:nvSpPr>
        <p:spPr>
          <a:xfrm>
            <a:off x="3976832" y="41384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nanosegundos</a:t>
            </a:r>
          </a:p>
        </p:txBody>
      </p:sp>
      <p:sp>
        <p:nvSpPr>
          <p:cNvPr id="13" name="CuadroTexto 12">
            <a:extLst>
              <a:ext uri="{FF2B5EF4-FFF2-40B4-BE49-F238E27FC236}">
                <a16:creationId xmlns:a16="http://schemas.microsoft.com/office/drawing/2014/main" id="{96427B83-B898-8CB5-C4E0-0F8D46B29F5C}"/>
              </a:ext>
            </a:extLst>
          </p:cNvPr>
          <p:cNvSpPr txBox="1"/>
          <p:nvPr/>
        </p:nvSpPr>
        <p:spPr>
          <a:xfrm>
            <a:off x="6244070" y="26534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microsegundos</a:t>
            </a:r>
          </a:p>
        </p:txBody>
      </p:sp>
      <p:sp>
        <p:nvSpPr>
          <p:cNvPr id="35" name="CuadroTexto 34">
            <a:extLst>
              <a:ext uri="{FF2B5EF4-FFF2-40B4-BE49-F238E27FC236}">
                <a16:creationId xmlns:a16="http://schemas.microsoft.com/office/drawing/2014/main" id="{6FC6E8D0-3C4E-3945-D091-F780C8828188}"/>
              </a:ext>
            </a:extLst>
          </p:cNvPr>
          <p:cNvSpPr txBox="1"/>
          <p:nvPr/>
        </p:nvSpPr>
        <p:spPr>
          <a:xfrm>
            <a:off x="8951478" y="25148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milisegundos</a:t>
            </a:r>
          </a:p>
        </p:txBody>
      </p:sp>
      <p:sp>
        <p:nvSpPr>
          <p:cNvPr id="36" name="CuadroTexto 14">
            <a:extLst>
              <a:ext uri="{FF2B5EF4-FFF2-40B4-BE49-F238E27FC236}">
                <a16:creationId xmlns:a16="http://schemas.microsoft.com/office/drawing/2014/main" id="{EC118713-A32F-48AE-A592-671F16F8D52F}"/>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171123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066800" y="642594"/>
            <a:ext cx="10058400" cy="6128326"/>
          </a:xfrm>
        </p:spPr>
        <p:txBody>
          <a:bodyPr>
            <a:normAutofit fontScale="90000"/>
          </a:bodyPr>
          <a:lstStyle/>
          <a:p>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r>
              <a:rPr lang="es-ES" sz="3600" dirty="0">
                <a:ea typeface="+mj-lt"/>
                <a:cs typeface="+mj-lt"/>
              </a:rPr>
              <a:t>CONCLUSION:</a:t>
            </a:r>
            <a:br>
              <a:rPr lang="es-ES" u="sng" dirty="0">
                <a:ea typeface="+mj-lt"/>
                <a:cs typeface="+mj-lt"/>
              </a:rPr>
            </a:br>
            <a:r>
              <a:rPr lang="es-ES" sz="3100" dirty="0"/>
              <a:t>la evolución de las memorias ha sido tan importante como la evolución del CPU, su acompañamiento se traduce  en la notable mejora que vemos hoy en día tanto en velocidad como capacidad en las potentes computadoras.</a:t>
            </a:r>
            <a:br>
              <a:rPr lang="es-ES" sz="4000" u="sng" dirty="0"/>
            </a:br>
            <a:br>
              <a:rPr lang="es-ES" u="sng" dirty="0"/>
            </a:br>
            <a:br>
              <a:rPr lang="es-ES" u="sng" dirty="0"/>
            </a:br>
            <a:endParaRPr lang="es-ES" u="sng" dirty="0"/>
          </a:p>
        </p:txBody>
      </p:sp>
      <p:pic>
        <p:nvPicPr>
          <p:cNvPr id="3" name="Picture 2">
            <a:extLst>
              <a:ext uri="{FF2B5EF4-FFF2-40B4-BE49-F238E27FC236}">
                <a16:creationId xmlns:a16="http://schemas.microsoft.com/office/drawing/2014/main" id="{E27C738E-14E7-496D-A422-81EA9297A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967" y="1446715"/>
            <a:ext cx="4756227" cy="2123882"/>
          </a:xfrm>
          <a:prstGeom prst="rect">
            <a:avLst/>
          </a:prstGeom>
        </p:spPr>
      </p:pic>
      <p:sp>
        <p:nvSpPr>
          <p:cNvPr id="12" name="TextBox 11">
            <a:extLst>
              <a:ext uri="{FF2B5EF4-FFF2-40B4-BE49-F238E27FC236}">
                <a16:creationId xmlns:a16="http://schemas.microsoft.com/office/drawing/2014/main" id="{0E28E2CA-836E-4318-AB81-BD36721B5BF6}"/>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23008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F09B3358-14D4-B5B0-2BA0-CD4230477F8A}"/>
              </a:ext>
            </a:extLst>
          </p:cNvPr>
          <p:cNvSpPr>
            <a:spLocks noGrp="1"/>
          </p:cNvSpPr>
          <p:nvPr>
            <p:ph type="title"/>
          </p:nvPr>
        </p:nvSpPr>
        <p:spPr>
          <a:xfrm>
            <a:off x="3172875" y="-117004"/>
            <a:ext cx="9792208" cy="1527078"/>
          </a:xfrm>
        </p:spPr>
        <p:txBody>
          <a:bodyPr>
            <a:normAutofit/>
          </a:bodyPr>
          <a:lstStyle/>
          <a:p>
            <a:r>
              <a:rPr lang="es-ES"/>
              <a:t>MEMORIAS PRINCIPALES</a:t>
            </a:r>
          </a:p>
        </p:txBody>
      </p:sp>
      <p:sp>
        <p:nvSpPr>
          <p:cNvPr id="3" name="Marcador de contenido 2">
            <a:extLst>
              <a:ext uri="{FF2B5EF4-FFF2-40B4-BE49-F238E27FC236}">
                <a16:creationId xmlns:a16="http://schemas.microsoft.com/office/drawing/2014/main" id="{3210AD19-0E96-8981-EE32-E3F4D70EDA7F}"/>
              </a:ext>
            </a:extLst>
          </p:cNvPr>
          <p:cNvSpPr>
            <a:spLocks noGrp="1"/>
          </p:cNvSpPr>
          <p:nvPr>
            <p:ph idx="1"/>
          </p:nvPr>
        </p:nvSpPr>
        <p:spPr>
          <a:xfrm>
            <a:off x="1244785" y="953031"/>
            <a:ext cx="10764665" cy="4954952"/>
          </a:xfrm>
        </p:spPr>
        <p:txBody>
          <a:bodyPr vert="horz" lIns="91440" tIns="45720" rIns="91440" bIns="45720" rtlCol="0" anchor="t">
            <a:normAutofit fontScale="70000" lnSpcReduction="20000"/>
          </a:bodyPr>
          <a:lstStyle/>
          <a:p>
            <a:pPr marL="0" indent="0">
              <a:buNone/>
            </a:pPr>
            <a:endParaRPr lang="es-ES" sz="3200" b="1" u="sng" dirty="0"/>
          </a:p>
          <a:p>
            <a:pPr marL="0" indent="0">
              <a:buNone/>
            </a:pPr>
            <a:r>
              <a:rPr lang="es-ES" sz="3200" b="1" u="sng" dirty="0"/>
              <a:t>RAM</a:t>
            </a:r>
            <a:r>
              <a:rPr lang="es-ES" sz="3200" u="sng" dirty="0"/>
              <a:t> </a:t>
            </a:r>
            <a:r>
              <a:rPr lang="es-ES" sz="3200" dirty="0"/>
              <a:t>(Memoria de acceso aleatorio). Temporal Volátil.</a:t>
            </a:r>
          </a:p>
          <a:p>
            <a:pPr marL="0" indent="0">
              <a:buNone/>
            </a:pPr>
            <a:endParaRPr lang="es-ES" sz="3200" dirty="0"/>
          </a:p>
          <a:p>
            <a:pPr marL="0" indent="0">
              <a:buNone/>
            </a:pPr>
            <a:r>
              <a:rPr lang="es-ES" sz="3200" u="sng" dirty="0"/>
              <a:t>VRAM</a:t>
            </a:r>
            <a:r>
              <a:rPr lang="es-ES" sz="3200" dirty="0"/>
              <a:t>(RAM optimizada para adaptadores de videos).</a:t>
            </a:r>
          </a:p>
          <a:p>
            <a:pPr marL="0" indent="0">
              <a:buNone/>
            </a:pPr>
            <a:endParaRPr lang="es-ES" sz="3200" dirty="0"/>
          </a:p>
          <a:p>
            <a:pPr marL="0" indent="0">
              <a:buNone/>
            </a:pPr>
            <a:r>
              <a:rPr lang="es-ES" sz="3200" b="1" u="sng" dirty="0"/>
              <a:t>ROM</a:t>
            </a:r>
            <a:r>
              <a:rPr lang="es-ES" sz="3200" dirty="0"/>
              <a:t>(Memoria de solo lectura, permanente, configuración </a:t>
            </a:r>
          </a:p>
          <a:p>
            <a:pPr marL="0" indent="0">
              <a:buNone/>
            </a:pPr>
            <a:r>
              <a:rPr lang="es-ES" sz="3200" dirty="0"/>
              <a:t>inicial de arranque y funciones básicas).</a:t>
            </a:r>
          </a:p>
          <a:p>
            <a:pPr marL="0" indent="0">
              <a:buNone/>
            </a:pPr>
            <a:endParaRPr lang="es-ES" dirty="0"/>
          </a:p>
          <a:p>
            <a:pPr marL="0" indent="0">
              <a:buNone/>
            </a:pPr>
            <a:endParaRPr lang="es-ES" sz="3200" dirty="0"/>
          </a:p>
          <a:p>
            <a:pPr marL="0" indent="0">
              <a:buClr>
                <a:srgbClr val="262626"/>
              </a:buClr>
              <a:buNone/>
            </a:pPr>
            <a:r>
              <a:rPr lang="es-ES" sz="3200" b="1" u="sng" dirty="0"/>
              <a:t>CACHE</a:t>
            </a:r>
            <a:r>
              <a:rPr lang="es-ES" sz="3200" dirty="0"/>
              <a:t> (ubicada entre CPU y RAM).</a:t>
            </a:r>
          </a:p>
          <a:p>
            <a:pPr marL="0" indent="0">
              <a:buNone/>
            </a:pPr>
            <a:endParaRPr lang="es-ES" sz="3200" dirty="0"/>
          </a:p>
          <a:p>
            <a:pPr marL="0" indent="0">
              <a:buNone/>
            </a:pPr>
            <a:endParaRPr lang="es-ES" sz="3200" dirty="0"/>
          </a:p>
          <a:p>
            <a:pPr marL="0" indent="0">
              <a:buNone/>
            </a:pPr>
            <a:r>
              <a:rPr lang="es-ES" sz="3200" b="1" u="sng" dirty="0"/>
              <a:t>REGISTROS </a:t>
            </a:r>
            <a:r>
              <a:rPr lang="es-ES" sz="3200" dirty="0"/>
              <a:t>(Almacenamiento de alta velocidad)</a:t>
            </a:r>
            <a:endParaRPr lang="es-ES" dirty="0"/>
          </a:p>
        </p:txBody>
      </p:sp>
      <p:pic>
        <p:nvPicPr>
          <p:cNvPr id="7" name="Picture 6">
            <a:extLst>
              <a:ext uri="{FF2B5EF4-FFF2-40B4-BE49-F238E27FC236}">
                <a16:creationId xmlns:a16="http://schemas.microsoft.com/office/drawing/2014/main" id="{1B4C27EE-66A5-474D-92BA-EC44606093A7}"/>
              </a:ext>
            </a:extLst>
          </p:cNvPr>
          <p:cNvPicPr>
            <a:picLocks noChangeAspect="1"/>
          </p:cNvPicPr>
          <p:nvPr/>
        </p:nvPicPr>
        <p:blipFill>
          <a:blip r:embed="rId2"/>
          <a:stretch>
            <a:fillRect/>
          </a:stretch>
        </p:blipFill>
        <p:spPr>
          <a:xfrm rot="18887460">
            <a:off x="10116454" y="944145"/>
            <a:ext cx="1040232" cy="1084363"/>
          </a:xfrm>
          <a:prstGeom prst="rect">
            <a:avLst/>
          </a:prstGeom>
        </p:spPr>
      </p:pic>
      <p:pic>
        <p:nvPicPr>
          <p:cNvPr id="11" name="Picture 10">
            <a:extLst>
              <a:ext uri="{FF2B5EF4-FFF2-40B4-BE49-F238E27FC236}">
                <a16:creationId xmlns:a16="http://schemas.microsoft.com/office/drawing/2014/main" id="{27E3F1AC-44DE-46A1-8E53-04914152E80E}"/>
              </a:ext>
            </a:extLst>
          </p:cNvPr>
          <p:cNvPicPr>
            <a:picLocks noChangeAspect="1"/>
          </p:cNvPicPr>
          <p:nvPr/>
        </p:nvPicPr>
        <p:blipFill>
          <a:blip r:embed="rId3"/>
          <a:stretch>
            <a:fillRect/>
          </a:stretch>
        </p:blipFill>
        <p:spPr>
          <a:xfrm>
            <a:off x="10012377" y="1972062"/>
            <a:ext cx="1248385" cy="966323"/>
          </a:xfrm>
          <a:prstGeom prst="rect">
            <a:avLst/>
          </a:prstGeom>
        </p:spPr>
      </p:pic>
      <p:pic>
        <p:nvPicPr>
          <p:cNvPr id="13" name="Picture 12">
            <a:extLst>
              <a:ext uri="{FF2B5EF4-FFF2-40B4-BE49-F238E27FC236}">
                <a16:creationId xmlns:a16="http://schemas.microsoft.com/office/drawing/2014/main" id="{D4040160-0CC4-4323-9A03-CDCBAD64765C}"/>
              </a:ext>
            </a:extLst>
          </p:cNvPr>
          <p:cNvPicPr>
            <a:picLocks noChangeAspect="1"/>
          </p:cNvPicPr>
          <p:nvPr/>
        </p:nvPicPr>
        <p:blipFill>
          <a:blip r:embed="rId4"/>
          <a:stretch>
            <a:fillRect/>
          </a:stretch>
        </p:blipFill>
        <p:spPr>
          <a:xfrm>
            <a:off x="10127151" y="2963789"/>
            <a:ext cx="1018835" cy="1103738"/>
          </a:xfrm>
          <a:prstGeom prst="rect">
            <a:avLst/>
          </a:prstGeom>
        </p:spPr>
      </p:pic>
      <p:pic>
        <p:nvPicPr>
          <p:cNvPr id="17" name="Picture 16">
            <a:extLst>
              <a:ext uri="{FF2B5EF4-FFF2-40B4-BE49-F238E27FC236}">
                <a16:creationId xmlns:a16="http://schemas.microsoft.com/office/drawing/2014/main" id="{11BBFF85-65ED-442B-A72A-E5B7BDC42878}"/>
              </a:ext>
            </a:extLst>
          </p:cNvPr>
          <p:cNvPicPr>
            <a:picLocks noChangeAspect="1"/>
          </p:cNvPicPr>
          <p:nvPr/>
        </p:nvPicPr>
        <p:blipFill>
          <a:blip r:embed="rId5"/>
          <a:stretch>
            <a:fillRect/>
          </a:stretch>
        </p:blipFill>
        <p:spPr>
          <a:xfrm>
            <a:off x="9136443" y="4107144"/>
            <a:ext cx="2350272" cy="890877"/>
          </a:xfrm>
          <a:prstGeom prst="rect">
            <a:avLst/>
          </a:prstGeom>
        </p:spPr>
      </p:pic>
      <p:pic>
        <p:nvPicPr>
          <p:cNvPr id="21" name="Picture 20">
            <a:extLst>
              <a:ext uri="{FF2B5EF4-FFF2-40B4-BE49-F238E27FC236}">
                <a16:creationId xmlns:a16="http://schemas.microsoft.com/office/drawing/2014/main" id="{D760454E-A267-4562-8D8B-5D0F5C0F4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564" y="5134598"/>
            <a:ext cx="2278151" cy="1432900"/>
          </a:xfrm>
          <a:prstGeom prst="rect">
            <a:avLst/>
          </a:prstGeom>
        </p:spPr>
      </p:pic>
    </p:spTree>
    <p:extLst>
      <p:ext uri="{BB962C8B-B14F-4D97-AF65-F5344CB8AC3E}">
        <p14:creationId xmlns:p14="http://schemas.microsoft.com/office/powerpoint/2010/main" val="66008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14E86AD6-DBD1-A816-5CD7-FCBFC7D20EE4}"/>
              </a:ext>
            </a:extLst>
          </p:cNvPr>
          <p:cNvSpPr txBox="1"/>
          <p:nvPr/>
        </p:nvSpPr>
        <p:spPr>
          <a:xfrm>
            <a:off x="2530764" y="2617355"/>
            <a:ext cx="10814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CPU</a:t>
            </a:r>
          </a:p>
        </p:txBody>
      </p:sp>
      <p:sp>
        <p:nvSpPr>
          <p:cNvPr id="34" name="CuadroTexto 33">
            <a:extLst>
              <a:ext uri="{FF2B5EF4-FFF2-40B4-BE49-F238E27FC236}">
                <a16:creationId xmlns:a16="http://schemas.microsoft.com/office/drawing/2014/main" id="{556AD893-3118-AC2D-72A2-7F99ECD42FC9}"/>
              </a:ext>
            </a:extLst>
          </p:cNvPr>
          <p:cNvSpPr txBox="1"/>
          <p:nvPr/>
        </p:nvSpPr>
        <p:spPr>
          <a:xfrm>
            <a:off x="5722268" y="3327406"/>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35" name="CuadroTexto 34">
            <a:extLst>
              <a:ext uri="{FF2B5EF4-FFF2-40B4-BE49-F238E27FC236}">
                <a16:creationId xmlns:a16="http://schemas.microsoft.com/office/drawing/2014/main" id="{AF54B45D-D68C-1350-2B8C-280A4E32B362}"/>
              </a:ext>
            </a:extLst>
          </p:cNvPr>
          <p:cNvSpPr txBox="1"/>
          <p:nvPr/>
        </p:nvSpPr>
        <p:spPr>
          <a:xfrm>
            <a:off x="5635069" y="1839499"/>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15" name="CuadroTexto 14">
            <a:extLst>
              <a:ext uri="{FF2B5EF4-FFF2-40B4-BE49-F238E27FC236}">
                <a16:creationId xmlns:a16="http://schemas.microsoft.com/office/drawing/2014/main" id="{B105775F-92EF-E601-8A55-4290CB07FD62}"/>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
        <p:nvSpPr>
          <p:cNvPr id="20" name="Flecha: a la derecha 19">
            <a:extLst>
              <a:ext uri="{FF2B5EF4-FFF2-40B4-BE49-F238E27FC236}">
                <a16:creationId xmlns:a16="http://schemas.microsoft.com/office/drawing/2014/main" id="{D946FEE9-595D-FB7D-9093-E53ACA7BD8D9}"/>
              </a:ext>
            </a:extLst>
          </p:cNvPr>
          <p:cNvSpPr/>
          <p:nvPr/>
        </p:nvSpPr>
        <p:spPr>
          <a:xfrm rot="-1020000">
            <a:off x="3395099" y="2349019"/>
            <a:ext cx="2089724" cy="20204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a la derecha 35">
            <a:extLst>
              <a:ext uri="{FF2B5EF4-FFF2-40B4-BE49-F238E27FC236}">
                <a16:creationId xmlns:a16="http://schemas.microsoft.com/office/drawing/2014/main" id="{A877483D-73C2-76C4-118A-F5BEB87A4F8A}"/>
              </a:ext>
            </a:extLst>
          </p:cNvPr>
          <p:cNvSpPr/>
          <p:nvPr/>
        </p:nvSpPr>
        <p:spPr>
          <a:xfrm rot="1080000">
            <a:off x="3385329" y="3367871"/>
            <a:ext cx="2187859" cy="1789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a la derecha 36">
            <a:extLst>
              <a:ext uri="{FF2B5EF4-FFF2-40B4-BE49-F238E27FC236}">
                <a16:creationId xmlns:a16="http://schemas.microsoft.com/office/drawing/2014/main" id="{09354D5D-C26C-6D10-6D19-84E83470E9FB}"/>
              </a:ext>
            </a:extLst>
          </p:cNvPr>
          <p:cNvSpPr/>
          <p:nvPr/>
        </p:nvSpPr>
        <p:spPr>
          <a:xfrm rot="1080000">
            <a:off x="3325689" y="3555564"/>
            <a:ext cx="2187859" cy="1789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09E42D10-C23B-A661-114F-84D3880ECCD6}"/>
              </a:ext>
            </a:extLst>
          </p:cNvPr>
          <p:cNvSpPr txBox="1"/>
          <p:nvPr/>
        </p:nvSpPr>
        <p:spPr>
          <a:xfrm rot="20597082">
            <a:off x="3222268" y="179928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Single </a:t>
            </a:r>
            <a:r>
              <a:rPr lang="es-ES" sz="2000" dirty="0" err="1"/>
              <a:t>channel</a:t>
            </a:r>
            <a:endParaRPr lang="es-ES" sz="2000" dirty="0"/>
          </a:p>
        </p:txBody>
      </p:sp>
      <p:sp>
        <p:nvSpPr>
          <p:cNvPr id="40" name="CuadroTexto 39">
            <a:extLst>
              <a:ext uri="{FF2B5EF4-FFF2-40B4-BE49-F238E27FC236}">
                <a16:creationId xmlns:a16="http://schemas.microsoft.com/office/drawing/2014/main" id="{E305FEB7-2437-3D99-10DA-1A5AC00F3A42}"/>
              </a:ext>
            </a:extLst>
          </p:cNvPr>
          <p:cNvSpPr txBox="1"/>
          <p:nvPr/>
        </p:nvSpPr>
        <p:spPr>
          <a:xfrm rot="1092076">
            <a:off x="3276677" y="38860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Dual </a:t>
            </a:r>
            <a:r>
              <a:rPr lang="es-ES" sz="2000" dirty="0" err="1"/>
              <a:t>channel</a:t>
            </a:r>
          </a:p>
        </p:txBody>
      </p:sp>
      <p:sp>
        <p:nvSpPr>
          <p:cNvPr id="28" name="CuadroTexto 27">
            <a:extLst>
              <a:ext uri="{FF2B5EF4-FFF2-40B4-BE49-F238E27FC236}">
                <a16:creationId xmlns:a16="http://schemas.microsoft.com/office/drawing/2014/main" id="{BA7D066B-E5E4-21EA-7AA8-AFF3627493A2}"/>
              </a:ext>
            </a:extLst>
          </p:cNvPr>
          <p:cNvSpPr txBox="1"/>
          <p:nvPr/>
        </p:nvSpPr>
        <p:spPr>
          <a:xfrm>
            <a:off x="7087495" y="182184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Única señal a ancho de banda y frecuencia determinada</a:t>
            </a:r>
          </a:p>
        </p:txBody>
      </p:sp>
      <p:sp>
        <p:nvSpPr>
          <p:cNvPr id="42" name="CuadroTexto 41">
            <a:extLst>
              <a:ext uri="{FF2B5EF4-FFF2-40B4-BE49-F238E27FC236}">
                <a16:creationId xmlns:a16="http://schemas.microsoft.com/office/drawing/2014/main" id="{592CB839-C2E8-6A1F-7888-6C3169DD28EB}"/>
              </a:ext>
            </a:extLst>
          </p:cNvPr>
          <p:cNvSpPr txBox="1"/>
          <p:nvPr/>
        </p:nvSpPr>
        <p:spPr>
          <a:xfrm>
            <a:off x="5705953" y="3942443"/>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43" name="Cerrar llave 42">
            <a:extLst>
              <a:ext uri="{FF2B5EF4-FFF2-40B4-BE49-F238E27FC236}">
                <a16:creationId xmlns:a16="http://schemas.microsoft.com/office/drawing/2014/main" id="{126B263D-32B1-79EB-9CB4-0058E0C585AD}"/>
              </a:ext>
            </a:extLst>
          </p:cNvPr>
          <p:cNvSpPr/>
          <p:nvPr/>
        </p:nvSpPr>
        <p:spPr>
          <a:xfrm>
            <a:off x="6718709" y="3493186"/>
            <a:ext cx="421408" cy="9236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2000"/>
          </a:p>
        </p:txBody>
      </p:sp>
      <p:sp>
        <p:nvSpPr>
          <p:cNvPr id="44" name="CuadroTexto 43">
            <a:extLst>
              <a:ext uri="{FF2B5EF4-FFF2-40B4-BE49-F238E27FC236}">
                <a16:creationId xmlns:a16="http://schemas.microsoft.com/office/drawing/2014/main" id="{BE6699EF-B85D-3C7E-A106-11D470639B1C}"/>
              </a:ext>
            </a:extLst>
          </p:cNvPr>
          <p:cNvSpPr txBox="1"/>
          <p:nvPr/>
        </p:nvSpPr>
        <p:spPr>
          <a:xfrm>
            <a:off x="7140117" y="3643795"/>
            <a:ext cx="38304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Misma capacidad, velocidad, frecuencia, latencia y fabricante </a:t>
            </a:r>
          </a:p>
        </p:txBody>
      </p:sp>
      <p:sp>
        <p:nvSpPr>
          <p:cNvPr id="45" name="CuadroTexto 44">
            <a:extLst>
              <a:ext uri="{FF2B5EF4-FFF2-40B4-BE49-F238E27FC236}">
                <a16:creationId xmlns:a16="http://schemas.microsoft.com/office/drawing/2014/main" id="{30D36D47-0F34-860E-A061-582FB134F304}"/>
              </a:ext>
            </a:extLst>
          </p:cNvPr>
          <p:cNvSpPr txBox="1"/>
          <p:nvPr/>
        </p:nvSpPr>
        <p:spPr>
          <a:xfrm>
            <a:off x="4648699" y="4918921"/>
            <a:ext cx="38977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Capacidad = capacidad + capacidad</a:t>
            </a:r>
          </a:p>
          <a:p>
            <a:r>
              <a:rPr lang="es-ES" dirty="0"/>
              <a:t>Velocidad = velocidad + velocidad</a:t>
            </a:r>
          </a:p>
        </p:txBody>
      </p:sp>
    </p:spTree>
    <p:extLst>
      <p:ext uri="{BB962C8B-B14F-4D97-AF65-F5344CB8AC3E}">
        <p14:creationId xmlns:p14="http://schemas.microsoft.com/office/powerpoint/2010/main" val="159155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AB91A4EB-23DD-3469-9B33-EFEA0B758A26}"/>
              </a:ext>
            </a:extLst>
          </p:cNvPr>
          <p:cNvSpPr txBox="1"/>
          <p:nvPr/>
        </p:nvSpPr>
        <p:spPr>
          <a:xfrm>
            <a:off x="5135880" y="140392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600" dirty="0"/>
              <a:t>CACHE</a:t>
            </a:r>
          </a:p>
        </p:txBody>
      </p:sp>
      <p:sp>
        <p:nvSpPr>
          <p:cNvPr id="5" name="CuadroTexto 4">
            <a:extLst>
              <a:ext uri="{FF2B5EF4-FFF2-40B4-BE49-F238E27FC236}">
                <a16:creationId xmlns:a16="http://schemas.microsoft.com/office/drawing/2014/main" id="{73A03B9B-7D92-76BA-C1C3-180255F3691E}"/>
              </a:ext>
            </a:extLst>
          </p:cNvPr>
          <p:cNvSpPr txBox="1"/>
          <p:nvPr/>
        </p:nvSpPr>
        <p:spPr>
          <a:xfrm>
            <a:off x="2387135" y="2553338"/>
            <a:ext cx="999837" cy="590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CPU</a:t>
            </a:r>
          </a:p>
        </p:txBody>
      </p:sp>
      <p:sp>
        <p:nvSpPr>
          <p:cNvPr id="24" name="CuadroTexto 23">
            <a:extLst>
              <a:ext uri="{FF2B5EF4-FFF2-40B4-BE49-F238E27FC236}">
                <a16:creationId xmlns:a16="http://schemas.microsoft.com/office/drawing/2014/main" id="{4CBC771C-3E7D-142E-FB01-7F3E504C8D21}"/>
              </a:ext>
            </a:extLst>
          </p:cNvPr>
          <p:cNvSpPr txBox="1"/>
          <p:nvPr/>
        </p:nvSpPr>
        <p:spPr>
          <a:xfrm>
            <a:off x="5188555" y="2485593"/>
            <a:ext cx="16463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CACHE</a:t>
            </a:r>
          </a:p>
        </p:txBody>
      </p:sp>
      <p:sp>
        <p:nvSpPr>
          <p:cNvPr id="26" name="CuadroTexto 25">
            <a:extLst>
              <a:ext uri="{FF2B5EF4-FFF2-40B4-BE49-F238E27FC236}">
                <a16:creationId xmlns:a16="http://schemas.microsoft.com/office/drawing/2014/main" id="{F1473B45-5883-083E-0C95-3B8780D87C32}"/>
              </a:ext>
            </a:extLst>
          </p:cNvPr>
          <p:cNvSpPr txBox="1"/>
          <p:nvPr/>
        </p:nvSpPr>
        <p:spPr>
          <a:xfrm>
            <a:off x="8637329" y="2445616"/>
            <a:ext cx="16463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RAM</a:t>
            </a:r>
          </a:p>
        </p:txBody>
      </p:sp>
      <p:sp>
        <p:nvSpPr>
          <p:cNvPr id="6" name="Flecha: curvada hacia arriba 5">
            <a:extLst>
              <a:ext uri="{FF2B5EF4-FFF2-40B4-BE49-F238E27FC236}">
                <a16:creationId xmlns:a16="http://schemas.microsoft.com/office/drawing/2014/main" id="{071F4204-DFC6-B16E-35DF-DFD052FECB04}"/>
              </a:ext>
            </a:extLst>
          </p:cNvPr>
          <p:cNvSpPr/>
          <p:nvPr/>
        </p:nvSpPr>
        <p:spPr>
          <a:xfrm rot="10800000">
            <a:off x="6745240" y="2284003"/>
            <a:ext cx="1679862" cy="6811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lecha: curvada hacia abajo 6">
            <a:extLst>
              <a:ext uri="{FF2B5EF4-FFF2-40B4-BE49-F238E27FC236}">
                <a16:creationId xmlns:a16="http://schemas.microsoft.com/office/drawing/2014/main" id="{89AF39BF-A4D5-7D50-6883-F40278361C27}"/>
              </a:ext>
            </a:extLst>
          </p:cNvPr>
          <p:cNvSpPr/>
          <p:nvPr/>
        </p:nvSpPr>
        <p:spPr>
          <a:xfrm rot="10800000">
            <a:off x="3320375" y="3098927"/>
            <a:ext cx="1656772" cy="894772"/>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Flecha: a la derecha 8">
            <a:extLst>
              <a:ext uri="{FF2B5EF4-FFF2-40B4-BE49-F238E27FC236}">
                <a16:creationId xmlns:a16="http://schemas.microsoft.com/office/drawing/2014/main" id="{7EFA45D8-B1A8-5F1A-2074-063B988AE0EC}"/>
              </a:ext>
            </a:extLst>
          </p:cNvPr>
          <p:cNvSpPr/>
          <p:nvPr/>
        </p:nvSpPr>
        <p:spPr>
          <a:xfrm>
            <a:off x="3436978" y="2696210"/>
            <a:ext cx="1506679" cy="25977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1" name="CuadroTexto 10">
            <a:extLst>
              <a:ext uri="{FF2B5EF4-FFF2-40B4-BE49-F238E27FC236}">
                <a16:creationId xmlns:a16="http://schemas.microsoft.com/office/drawing/2014/main" id="{FF3FD327-CC7F-52F0-FAC1-716897FA633B}"/>
              </a:ext>
            </a:extLst>
          </p:cNvPr>
          <p:cNvSpPr txBox="1"/>
          <p:nvPr/>
        </p:nvSpPr>
        <p:spPr>
          <a:xfrm>
            <a:off x="3641729" y="2368672"/>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30" name="CuadroTexto 29">
            <a:extLst>
              <a:ext uri="{FF2B5EF4-FFF2-40B4-BE49-F238E27FC236}">
                <a16:creationId xmlns:a16="http://schemas.microsoft.com/office/drawing/2014/main" id="{378CAA28-5716-7161-83E9-5AFE27FB07F6}"/>
              </a:ext>
            </a:extLst>
          </p:cNvPr>
          <p:cNvSpPr txBox="1"/>
          <p:nvPr/>
        </p:nvSpPr>
        <p:spPr>
          <a:xfrm>
            <a:off x="3836583" y="4042734"/>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32" name="CuadroTexto 31">
            <a:extLst>
              <a:ext uri="{FF2B5EF4-FFF2-40B4-BE49-F238E27FC236}">
                <a16:creationId xmlns:a16="http://schemas.microsoft.com/office/drawing/2014/main" id="{F43C3707-BCEF-F6FB-102D-D77F5412E6CD}"/>
              </a:ext>
            </a:extLst>
          </p:cNvPr>
          <p:cNvSpPr txBox="1"/>
          <p:nvPr/>
        </p:nvSpPr>
        <p:spPr>
          <a:xfrm>
            <a:off x="7222485" y="1843235"/>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13" name="CuadroTexto 12">
            <a:extLst>
              <a:ext uri="{FF2B5EF4-FFF2-40B4-BE49-F238E27FC236}">
                <a16:creationId xmlns:a16="http://schemas.microsoft.com/office/drawing/2014/main" id="{DA3BDB73-E7C6-6310-191D-95EAF9A7595B}"/>
              </a:ext>
            </a:extLst>
          </p:cNvPr>
          <p:cNvSpPr txBox="1"/>
          <p:nvPr/>
        </p:nvSpPr>
        <p:spPr>
          <a:xfrm>
            <a:off x="8329789" y="369557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CPU copia en CACHE datos relevantes que necesita de la RAM en forma rápida</a:t>
            </a:r>
          </a:p>
        </p:txBody>
      </p:sp>
      <p:pic>
        <p:nvPicPr>
          <p:cNvPr id="34" name="Picture 33">
            <a:extLst>
              <a:ext uri="{FF2B5EF4-FFF2-40B4-BE49-F238E27FC236}">
                <a16:creationId xmlns:a16="http://schemas.microsoft.com/office/drawing/2014/main" id="{9FFF8F26-A176-4A07-A0E4-AFC24FE45CE3}"/>
              </a:ext>
            </a:extLst>
          </p:cNvPr>
          <p:cNvPicPr>
            <a:picLocks noChangeAspect="1"/>
          </p:cNvPicPr>
          <p:nvPr/>
        </p:nvPicPr>
        <p:blipFill>
          <a:blip r:embed="rId2"/>
          <a:stretch>
            <a:fillRect/>
          </a:stretch>
        </p:blipFill>
        <p:spPr>
          <a:xfrm>
            <a:off x="4614245" y="4340202"/>
            <a:ext cx="3355635" cy="1271963"/>
          </a:xfrm>
          <a:prstGeom prst="rect">
            <a:avLst/>
          </a:prstGeom>
        </p:spPr>
      </p:pic>
      <p:sp>
        <p:nvSpPr>
          <p:cNvPr id="35" name="CuadroTexto 14">
            <a:extLst>
              <a:ext uri="{FF2B5EF4-FFF2-40B4-BE49-F238E27FC236}">
                <a16:creationId xmlns:a16="http://schemas.microsoft.com/office/drawing/2014/main" id="{F7119EE0-62A3-4EDB-8759-693B84BD77A9}"/>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218693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7868" y="1715387"/>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A1E3BEE9-538B-273A-09E5-D0D61025D259}"/>
              </a:ext>
            </a:extLst>
          </p:cNvPr>
          <p:cNvSpPr txBox="1"/>
          <p:nvPr/>
        </p:nvSpPr>
        <p:spPr>
          <a:xfrm>
            <a:off x="5381572" y="141800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CACHÉ</a:t>
            </a:r>
          </a:p>
        </p:txBody>
      </p:sp>
      <p:sp>
        <p:nvSpPr>
          <p:cNvPr id="4" name="CuadroTexto 3">
            <a:extLst>
              <a:ext uri="{FF2B5EF4-FFF2-40B4-BE49-F238E27FC236}">
                <a16:creationId xmlns:a16="http://schemas.microsoft.com/office/drawing/2014/main" id="{6A3AAED4-4424-696F-38D6-CEB48D58303E}"/>
              </a:ext>
            </a:extLst>
          </p:cNvPr>
          <p:cNvSpPr txBox="1"/>
          <p:nvPr/>
        </p:nvSpPr>
        <p:spPr>
          <a:xfrm>
            <a:off x="5569613" y="3447649"/>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L1</a:t>
            </a:r>
          </a:p>
        </p:txBody>
      </p:sp>
      <p:sp>
        <p:nvSpPr>
          <p:cNvPr id="14" name="CuadroTexto 13">
            <a:extLst>
              <a:ext uri="{FF2B5EF4-FFF2-40B4-BE49-F238E27FC236}">
                <a16:creationId xmlns:a16="http://schemas.microsoft.com/office/drawing/2014/main" id="{D0815773-A5D9-F451-8D4F-8DE94E07740D}"/>
              </a:ext>
            </a:extLst>
          </p:cNvPr>
          <p:cNvSpPr txBox="1"/>
          <p:nvPr/>
        </p:nvSpPr>
        <p:spPr>
          <a:xfrm>
            <a:off x="5565775" y="4044808"/>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L2</a:t>
            </a:r>
          </a:p>
        </p:txBody>
      </p:sp>
      <p:sp>
        <p:nvSpPr>
          <p:cNvPr id="15" name="CuadroTexto 14">
            <a:extLst>
              <a:ext uri="{FF2B5EF4-FFF2-40B4-BE49-F238E27FC236}">
                <a16:creationId xmlns:a16="http://schemas.microsoft.com/office/drawing/2014/main" id="{C795B321-834B-4CD4-310F-AD29A034DBB9}"/>
              </a:ext>
            </a:extLst>
          </p:cNvPr>
          <p:cNvSpPr txBox="1"/>
          <p:nvPr/>
        </p:nvSpPr>
        <p:spPr>
          <a:xfrm>
            <a:off x="5565775" y="4630276"/>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L3</a:t>
            </a:r>
          </a:p>
        </p:txBody>
      </p:sp>
      <p:sp>
        <p:nvSpPr>
          <p:cNvPr id="17" name="CuadroTexto 16">
            <a:extLst>
              <a:ext uri="{FF2B5EF4-FFF2-40B4-BE49-F238E27FC236}">
                <a16:creationId xmlns:a16="http://schemas.microsoft.com/office/drawing/2014/main" id="{E8109B3D-B588-B428-3B7D-C3243630BCAC}"/>
              </a:ext>
            </a:extLst>
          </p:cNvPr>
          <p:cNvSpPr txBox="1"/>
          <p:nvPr/>
        </p:nvSpPr>
        <p:spPr>
          <a:xfrm>
            <a:off x="5565775" y="5213665"/>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solidFill>
                  <a:srgbClr val="FF0000"/>
                </a:solidFill>
              </a:rPr>
              <a:t>L4</a:t>
            </a:r>
          </a:p>
        </p:txBody>
      </p:sp>
      <p:sp>
        <p:nvSpPr>
          <p:cNvPr id="5" name="Rectángulo 4">
            <a:extLst>
              <a:ext uri="{FF2B5EF4-FFF2-40B4-BE49-F238E27FC236}">
                <a16:creationId xmlns:a16="http://schemas.microsoft.com/office/drawing/2014/main" id="{4E3EC975-3B49-E9E4-7140-C0FB0A84968A}"/>
              </a:ext>
            </a:extLst>
          </p:cNvPr>
          <p:cNvSpPr/>
          <p:nvPr/>
        </p:nvSpPr>
        <p:spPr>
          <a:xfrm>
            <a:off x="5378691" y="2117389"/>
            <a:ext cx="2643907" cy="929407"/>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D3C490C3-5991-19C8-6DCB-22771E76E7BF}"/>
              </a:ext>
            </a:extLst>
          </p:cNvPr>
          <p:cNvSpPr txBox="1"/>
          <p:nvPr/>
        </p:nvSpPr>
        <p:spPr>
          <a:xfrm>
            <a:off x="5623712" y="2314172"/>
            <a:ext cx="3251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dirty="0"/>
              <a:t>PROCESADOR</a:t>
            </a:r>
          </a:p>
        </p:txBody>
      </p:sp>
      <p:pic>
        <p:nvPicPr>
          <p:cNvPr id="9" name="Gráfico 10" descr="gráfico curvo de palo de hockey con relleno sólido">
            <a:extLst>
              <a:ext uri="{FF2B5EF4-FFF2-40B4-BE49-F238E27FC236}">
                <a16:creationId xmlns:a16="http://schemas.microsoft.com/office/drawing/2014/main" id="{783C7915-EC47-0A55-9CAF-40BF6BCF7B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7049" y="3891783"/>
            <a:ext cx="2346035" cy="2057400"/>
          </a:xfrm>
          <a:prstGeom prst="rect">
            <a:avLst/>
          </a:prstGeom>
        </p:spPr>
      </p:pic>
      <p:sp>
        <p:nvSpPr>
          <p:cNvPr id="11" name="CuadroTexto 10">
            <a:extLst>
              <a:ext uri="{FF2B5EF4-FFF2-40B4-BE49-F238E27FC236}">
                <a16:creationId xmlns:a16="http://schemas.microsoft.com/office/drawing/2014/main" id="{BD50FFA9-FD51-C8D6-642D-A0B6528ACC86}"/>
              </a:ext>
            </a:extLst>
          </p:cNvPr>
          <p:cNvSpPr txBox="1"/>
          <p:nvPr/>
        </p:nvSpPr>
        <p:spPr>
          <a:xfrm>
            <a:off x="6460177" y="3269556"/>
            <a:ext cx="36091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000" b="1" dirty="0"/>
              <a:t>VELOCIDAD/CAPACIDAD</a:t>
            </a:r>
          </a:p>
        </p:txBody>
      </p:sp>
      <p:sp>
        <p:nvSpPr>
          <p:cNvPr id="22" name="CuadroTexto 14">
            <a:extLst>
              <a:ext uri="{FF2B5EF4-FFF2-40B4-BE49-F238E27FC236}">
                <a16:creationId xmlns:a16="http://schemas.microsoft.com/office/drawing/2014/main" id="{2C3B4630-F92B-4FBA-9AA6-86CC3D1DE1E9}"/>
              </a:ext>
            </a:extLst>
          </p:cNvPr>
          <p:cNvSpPr txBox="1"/>
          <p:nvPr/>
        </p:nvSpPr>
        <p:spPr>
          <a:xfrm>
            <a:off x="5684724" y="7613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13" name="Picture 12">
            <a:extLst>
              <a:ext uri="{FF2B5EF4-FFF2-40B4-BE49-F238E27FC236}">
                <a16:creationId xmlns:a16="http://schemas.microsoft.com/office/drawing/2014/main" id="{DE66AF65-F16B-4337-949E-F99DF6E7E3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550" y="1988929"/>
            <a:ext cx="4198543" cy="2795246"/>
          </a:xfrm>
          <a:prstGeom prst="rect">
            <a:avLst/>
          </a:prstGeom>
        </p:spPr>
      </p:pic>
    </p:spTree>
    <p:extLst>
      <p:ext uri="{BB962C8B-B14F-4D97-AF65-F5344CB8AC3E}">
        <p14:creationId xmlns:p14="http://schemas.microsoft.com/office/powerpoint/2010/main" val="109789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546990" y="1919617"/>
            <a:ext cx="9515374" cy="808612"/>
          </a:xfrm>
        </p:spPr>
        <p:txBody>
          <a:bodyPr vert="horz" lIns="91440" tIns="45720" rIns="91440" bIns="45720" rtlCol="0" anchor="ctr">
            <a:normAutofit fontScale="90000"/>
          </a:bodyPr>
          <a:lstStyle/>
          <a:p>
            <a:pPr algn="ctr">
              <a:lnSpc>
                <a:spcPct val="83000"/>
              </a:lnSpc>
            </a:pPr>
            <a:r>
              <a:rPr lang="en-US" sz="3100" cap="all" spc="-100" dirty="0"/>
              <a:t>Registros:</a:t>
            </a: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DEE42503-319D-6D07-CD47-FB72862581AA}"/>
              </a:ext>
            </a:extLst>
          </p:cNvPr>
          <p:cNvSpPr txBox="1"/>
          <p:nvPr/>
        </p:nvSpPr>
        <p:spPr>
          <a:xfrm>
            <a:off x="4017192" y="2427788"/>
            <a:ext cx="58492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u="sng" dirty="0"/>
              <a:t>REGISTROS DE DATOS:</a:t>
            </a:r>
            <a:r>
              <a:rPr lang="es-ES" sz="2400" dirty="0"/>
              <a:t> almacena datos a transferir a la memoria.</a:t>
            </a:r>
          </a:p>
          <a:p>
            <a:endParaRPr lang="es-ES" sz="2400" dirty="0"/>
          </a:p>
          <a:p>
            <a:r>
              <a:rPr lang="es-ES" sz="2400" u="sng" dirty="0"/>
              <a:t>REGISTROS DE DIRECCIONES:</a:t>
            </a:r>
            <a:r>
              <a:rPr lang="es-ES" sz="2400" dirty="0"/>
              <a:t> almacena la ubicación de la memoria de los datos a acceder.</a:t>
            </a:r>
          </a:p>
          <a:p>
            <a:endParaRPr lang="es-ES" sz="2400" dirty="0"/>
          </a:p>
          <a:p>
            <a:endParaRPr lang="es-ES" sz="2400" dirty="0"/>
          </a:p>
          <a:p>
            <a:endParaRPr lang="es-ES" sz="2400" dirty="0"/>
          </a:p>
        </p:txBody>
      </p:sp>
      <p:sp>
        <p:nvSpPr>
          <p:cNvPr id="15" name="Flecha: a la derecha 14">
            <a:extLst>
              <a:ext uri="{FF2B5EF4-FFF2-40B4-BE49-F238E27FC236}">
                <a16:creationId xmlns:a16="http://schemas.microsoft.com/office/drawing/2014/main" id="{3004E1CE-2CD5-9ED7-4538-DFFE71ED395A}"/>
              </a:ext>
            </a:extLst>
          </p:cNvPr>
          <p:cNvSpPr/>
          <p:nvPr/>
        </p:nvSpPr>
        <p:spPr>
          <a:xfrm>
            <a:off x="7277979" y="2772012"/>
            <a:ext cx="1673202" cy="698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B424A020-4133-E374-857A-9D1227AA7C35}"/>
              </a:ext>
            </a:extLst>
          </p:cNvPr>
          <p:cNvSpPr txBox="1"/>
          <p:nvPr/>
        </p:nvSpPr>
        <p:spPr>
          <a:xfrm>
            <a:off x="7524059" y="29363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solidFill>
                  <a:schemeClr val="bg1"/>
                </a:solidFill>
              </a:rPr>
              <a:t>DATOS</a:t>
            </a:r>
          </a:p>
        </p:txBody>
      </p:sp>
      <p:pic>
        <p:nvPicPr>
          <p:cNvPr id="24" name="Picture 23">
            <a:extLst>
              <a:ext uri="{FF2B5EF4-FFF2-40B4-BE49-F238E27FC236}">
                <a16:creationId xmlns:a16="http://schemas.microsoft.com/office/drawing/2014/main" id="{DC43D8FE-2554-4D71-8D44-B69500575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824" y="4362784"/>
            <a:ext cx="2605370" cy="1638713"/>
          </a:xfrm>
          <a:prstGeom prst="rect">
            <a:avLst/>
          </a:prstGeom>
        </p:spPr>
      </p:pic>
      <p:sp>
        <p:nvSpPr>
          <p:cNvPr id="26" name="CuadroTexto 14">
            <a:extLst>
              <a:ext uri="{FF2B5EF4-FFF2-40B4-BE49-F238E27FC236}">
                <a16:creationId xmlns:a16="http://schemas.microsoft.com/office/drawing/2014/main" id="{DDBDE2F7-87EA-4D7D-9338-E4B6203E6DC1}"/>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5" name="Picture 4">
            <a:extLst>
              <a:ext uri="{FF2B5EF4-FFF2-40B4-BE49-F238E27FC236}">
                <a16:creationId xmlns:a16="http://schemas.microsoft.com/office/drawing/2014/main" id="{A5A4B2E1-C4CC-4285-B3DB-10364C002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23" y="2427788"/>
            <a:ext cx="2882782" cy="2830286"/>
          </a:xfrm>
          <a:prstGeom prst="rect">
            <a:avLst/>
          </a:prstGeom>
        </p:spPr>
      </p:pic>
    </p:spTree>
    <p:extLst>
      <p:ext uri="{BB962C8B-B14F-4D97-AF65-F5344CB8AC3E}">
        <p14:creationId xmlns:p14="http://schemas.microsoft.com/office/powerpoint/2010/main" val="259552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16" name="Título 15">
            <a:extLst>
              <a:ext uri="{FF2B5EF4-FFF2-40B4-BE49-F238E27FC236}">
                <a16:creationId xmlns:a16="http://schemas.microsoft.com/office/drawing/2014/main" id="{41DC6197-C23D-2882-52B4-5D989535C7B7}"/>
              </a:ext>
            </a:extLst>
          </p:cNvPr>
          <p:cNvSpPr>
            <a:spLocks noGrp="1"/>
          </p:cNvSpPr>
          <p:nvPr>
            <p:ph type="title"/>
          </p:nvPr>
        </p:nvSpPr>
        <p:spPr>
          <a:xfrm>
            <a:off x="5047009" y="1065153"/>
            <a:ext cx="4551219" cy="1371600"/>
          </a:xfrm>
        </p:spPr>
        <p:txBody>
          <a:bodyPr>
            <a:normAutofit/>
          </a:bodyPr>
          <a:lstStyle/>
          <a:p>
            <a:r>
              <a:rPr lang="es-ES" sz="3200" u="sng" dirty="0"/>
              <a:t>REGISTROS</a:t>
            </a:r>
          </a:p>
        </p:txBody>
      </p:sp>
      <p:sp>
        <p:nvSpPr>
          <p:cNvPr id="36" name="CuadroTexto 35">
            <a:extLst>
              <a:ext uri="{FF2B5EF4-FFF2-40B4-BE49-F238E27FC236}">
                <a16:creationId xmlns:a16="http://schemas.microsoft.com/office/drawing/2014/main" id="{E2CFB3E5-58E4-1ADF-3588-1B23E5BA6103}"/>
              </a:ext>
            </a:extLst>
          </p:cNvPr>
          <p:cNvSpPr txBox="1"/>
          <p:nvPr/>
        </p:nvSpPr>
        <p:spPr>
          <a:xfrm>
            <a:off x="1302679" y="2013232"/>
            <a:ext cx="107389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Memoria de muy alta velocidad para acceder a la información importante de manera rápida.</a:t>
            </a:r>
          </a:p>
        </p:txBody>
      </p:sp>
      <p:sp>
        <p:nvSpPr>
          <p:cNvPr id="37" name="CuadroTexto 36">
            <a:extLst>
              <a:ext uri="{FF2B5EF4-FFF2-40B4-BE49-F238E27FC236}">
                <a16:creationId xmlns:a16="http://schemas.microsoft.com/office/drawing/2014/main" id="{0B6FA59E-BF18-DCDD-5D1F-85FB003D9CB8}"/>
              </a:ext>
            </a:extLst>
          </p:cNvPr>
          <p:cNvSpPr txBox="1"/>
          <p:nvPr/>
        </p:nvSpPr>
        <p:spPr>
          <a:xfrm>
            <a:off x="4634881" y="2900754"/>
            <a:ext cx="7119257"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Program counter </a:t>
            </a:r>
            <a:r>
              <a:rPr lang="es-ES" dirty="0"/>
              <a:t>(calcula la cantidad de ejecución y apunta a próxima </a:t>
            </a:r>
          </a:p>
          <a:p>
            <a:r>
              <a:rPr lang="es-ES" dirty="0"/>
              <a:t>instrucción a ejecutarse).</a:t>
            </a:r>
          </a:p>
        </p:txBody>
      </p:sp>
      <p:sp>
        <p:nvSpPr>
          <p:cNvPr id="38" name="CuadroTexto 37">
            <a:extLst>
              <a:ext uri="{FF2B5EF4-FFF2-40B4-BE49-F238E27FC236}">
                <a16:creationId xmlns:a16="http://schemas.microsoft.com/office/drawing/2014/main" id="{9F2FB23E-287B-3075-8720-D61B7B1619AA}"/>
              </a:ext>
            </a:extLst>
          </p:cNvPr>
          <p:cNvSpPr txBox="1"/>
          <p:nvPr/>
        </p:nvSpPr>
        <p:spPr>
          <a:xfrm>
            <a:off x="4643788" y="3760396"/>
            <a:ext cx="40567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a:p>
            <a:r>
              <a:rPr lang="es-ES" dirty="0"/>
              <a:t>Registros de </a:t>
            </a:r>
            <a:r>
              <a:rPr lang="es-ES" sz="2000" dirty="0"/>
              <a:t>instrucciones</a:t>
            </a:r>
          </a:p>
        </p:txBody>
      </p:sp>
      <p:sp>
        <p:nvSpPr>
          <p:cNvPr id="39" name="CuadroTexto 38">
            <a:extLst>
              <a:ext uri="{FF2B5EF4-FFF2-40B4-BE49-F238E27FC236}">
                <a16:creationId xmlns:a16="http://schemas.microsoft.com/office/drawing/2014/main" id="{A737FA90-0EFA-75B2-CBE5-E6156A2A3AC6}"/>
              </a:ext>
            </a:extLst>
          </p:cNvPr>
          <p:cNvSpPr txBox="1"/>
          <p:nvPr/>
        </p:nvSpPr>
        <p:spPr>
          <a:xfrm>
            <a:off x="4642139" y="352684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Registro de </a:t>
            </a:r>
            <a:r>
              <a:rPr lang="es-ES" sz="2000" dirty="0"/>
              <a:t>datos</a:t>
            </a:r>
          </a:p>
        </p:txBody>
      </p:sp>
      <p:sp>
        <p:nvSpPr>
          <p:cNvPr id="40" name="CuadroTexto 39">
            <a:extLst>
              <a:ext uri="{FF2B5EF4-FFF2-40B4-BE49-F238E27FC236}">
                <a16:creationId xmlns:a16="http://schemas.microsoft.com/office/drawing/2014/main" id="{CB27641D-E8AD-25CD-233D-EBC3A4D1BF43}"/>
              </a:ext>
            </a:extLst>
          </p:cNvPr>
          <p:cNvSpPr txBox="1"/>
          <p:nvPr/>
        </p:nvSpPr>
        <p:spPr>
          <a:xfrm>
            <a:off x="4629272" y="4695047"/>
            <a:ext cx="45429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Registros de </a:t>
            </a:r>
            <a:r>
              <a:rPr lang="es-ES" sz="2400" dirty="0"/>
              <a:t>direcciones</a:t>
            </a:r>
          </a:p>
        </p:txBody>
      </p:sp>
      <p:sp>
        <p:nvSpPr>
          <p:cNvPr id="41" name="CuadroTexto 40">
            <a:extLst>
              <a:ext uri="{FF2B5EF4-FFF2-40B4-BE49-F238E27FC236}">
                <a16:creationId xmlns:a16="http://schemas.microsoft.com/office/drawing/2014/main" id="{39CB4D9B-A02A-BA43-3A7B-DA1573563724}"/>
              </a:ext>
            </a:extLst>
          </p:cNvPr>
          <p:cNvSpPr txBox="1"/>
          <p:nvPr/>
        </p:nvSpPr>
        <p:spPr>
          <a:xfrm>
            <a:off x="4642138" y="5310092"/>
            <a:ext cx="67401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Acumulador: Es un registro en el que se almacenan los </a:t>
            </a:r>
            <a:r>
              <a:rPr lang="es-ES" b="0" i="0" dirty="0">
                <a:solidFill>
                  <a:srgbClr val="202122"/>
                </a:solidFill>
                <a:effectLst/>
                <a:latin typeface="Arial" panose="020B0604020202020204" pitchFamily="34" charset="0"/>
              </a:rPr>
              <a:t>resultados aritméticos y lógicos intermedios que serán tratados</a:t>
            </a:r>
            <a:r>
              <a:rPr lang="es-ES" dirty="0"/>
              <a:t> por la ALU.</a:t>
            </a:r>
          </a:p>
          <a:p>
            <a:endParaRPr lang="es-ES" sz="2400" dirty="0"/>
          </a:p>
        </p:txBody>
      </p:sp>
      <p:sp>
        <p:nvSpPr>
          <p:cNvPr id="17" name="CuadroTexto 14">
            <a:extLst>
              <a:ext uri="{FF2B5EF4-FFF2-40B4-BE49-F238E27FC236}">
                <a16:creationId xmlns:a16="http://schemas.microsoft.com/office/drawing/2014/main" id="{5A785D67-F571-4EA5-995B-55CC4376304A}"/>
              </a:ext>
            </a:extLst>
          </p:cNvPr>
          <p:cNvSpPr txBox="1"/>
          <p:nvPr/>
        </p:nvSpPr>
        <p:spPr>
          <a:xfrm>
            <a:off x="5627630" y="797525"/>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3" name="Picture 2">
            <a:extLst>
              <a:ext uri="{FF2B5EF4-FFF2-40B4-BE49-F238E27FC236}">
                <a16:creationId xmlns:a16="http://schemas.microsoft.com/office/drawing/2014/main" id="{9D9B27FF-D1C3-4803-AD78-A63A671ED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28" y="3129334"/>
            <a:ext cx="3682413" cy="2658702"/>
          </a:xfrm>
          <a:prstGeom prst="rect">
            <a:avLst/>
          </a:prstGeom>
        </p:spPr>
      </p:pic>
    </p:spTree>
    <p:extLst>
      <p:ext uri="{BB962C8B-B14F-4D97-AF65-F5344CB8AC3E}">
        <p14:creationId xmlns:p14="http://schemas.microsoft.com/office/powerpoint/2010/main" val="1975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810164" y="1196776"/>
            <a:ext cx="10058400" cy="1371600"/>
          </a:xfrm>
        </p:spPr>
        <p:txBody>
          <a:bodyPr/>
          <a:lstStyle/>
          <a:p>
            <a:r>
              <a:rPr lang="es-ES" u="sng"/>
              <a:t>CICLO DE LA MAQUINA</a:t>
            </a:r>
          </a:p>
        </p:txBody>
      </p:sp>
      <p:pic>
        <p:nvPicPr>
          <p:cNvPr id="2" name="Imagen 2" descr="Diagrama&#10;&#10;Descripción generada automáticamente">
            <a:extLst>
              <a:ext uri="{FF2B5EF4-FFF2-40B4-BE49-F238E27FC236}">
                <a16:creationId xmlns:a16="http://schemas.microsoft.com/office/drawing/2014/main" id="{A2A512CE-7F5D-7D4C-3E68-896FF972F6AC}"/>
              </a:ext>
            </a:extLst>
          </p:cNvPr>
          <p:cNvPicPr>
            <a:picLocks noChangeAspect="1"/>
          </p:cNvPicPr>
          <p:nvPr/>
        </p:nvPicPr>
        <p:blipFill>
          <a:blip r:embed="rId2"/>
          <a:stretch>
            <a:fillRect/>
          </a:stretch>
        </p:blipFill>
        <p:spPr>
          <a:xfrm>
            <a:off x="2503715" y="2358081"/>
            <a:ext cx="4963885" cy="3607780"/>
          </a:xfrm>
          <a:prstGeom prst="rect">
            <a:avLst/>
          </a:prstGeom>
        </p:spPr>
      </p:pic>
      <p:sp>
        <p:nvSpPr>
          <p:cNvPr id="3" name="CuadroTexto 2">
            <a:extLst>
              <a:ext uri="{FF2B5EF4-FFF2-40B4-BE49-F238E27FC236}">
                <a16:creationId xmlns:a16="http://schemas.microsoft.com/office/drawing/2014/main" id="{BC4F42EB-28A7-BB7E-533B-77926DCA95D8}"/>
              </a:ext>
            </a:extLst>
          </p:cNvPr>
          <p:cNvSpPr txBox="1"/>
          <p:nvPr/>
        </p:nvSpPr>
        <p:spPr>
          <a:xfrm>
            <a:off x="7409543" y="2569029"/>
            <a:ext cx="349794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ea typeface="+mn-lt"/>
                <a:cs typeface="+mn-lt"/>
              </a:rPr>
              <a:t>1-BUSCAR</a:t>
            </a:r>
          </a:p>
          <a:p>
            <a:endParaRPr lang="es-ES" sz="2800" dirty="0"/>
          </a:p>
          <a:p>
            <a:r>
              <a:rPr lang="es-ES" sz="2800" dirty="0"/>
              <a:t>2-DECODIFICAR</a:t>
            </a:r>
          </a:p>
          <a:p>
            <a:endParaRPr lang="es-ES" sz="2800" dirty="0"/>
          </a:p>
          <a:p>
            <a:r>
              <a:rPr lang="es-ES" sz="2800" dirty="0"/>
              <a:t>3-EJECUTAR</a:t>
            </a:r>
          </a:p>
          <a:p>
            <a:endParaRPr lang="es-ES" sz="2800" dirty="0"/>
          </a:p>
          <a:p>
            <a:r>
              <a:rPr lang="es-ES" sz="2800" dirty="0"/>
              <a:t>4-ALMACENAR</a:t>
            </a:r>
          </a:p>
        </p:txBody>
      </p:sp>
      <p:sp>
        <p:nvSpPr>
          <p:cNvPr id="12" name="TextBox 11">
            <a:extLst>
              <a:ext uri="{FF2B5EF4-FFF2-40B4-BE49-F238E27FC236}">
                <a16:creationId xmlns:a16="http://schemas.microsoft.com/office/drawing/2014/main" id="{72F4C8E9-E890-4D60-AA48-7DD25600E66B}"/>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1685659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121</TotalTime>
  <Words>576</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Gill Sans MT</vt:lpstr>
      <vt:lpstr>SavonVTI</vt:lpstr>
      <vt:lpstr>" LA COMPUTACION PROGRAMABLE SE DEBE A LA INVENCION DE LAS MEMORIAS "</vt:lpstr>
      <vt:lpstr>MEMORIAS</vt:lpstr>
      <vt:lpstr>MEMORIAS PRINCIPALES</vt:lpstr>
      <vt:lpstr> </vt:lpstr>
      <vt:lpstr> </vt:lpstr>
      <vt:lpstr> </vt:lpstr>
      <vt:lpstr>Registros: </vt:lpstr>
      <vt:lpstr>REGISTROS</vt:lpstr>
      <vt:lpstr>CICLO DE LA MAQUINA</vt:lpstr>
      <vt:lpstr>MEMORIAS SECUNDARIAS</vt:lpstr>
      <vt:lpstr>MEMORIAS SECUNDARIAS</vt:lpstr>
      <vt:lpstr>MEMORIAS SECUNDARIAS</vt:lpstr>
      <vt:lpstr>MEMORIAS Ópticas</vt:lpstr>
      <vt:lpstr>MEMORIAS DE ESTADO SOLIDO</vt:lpstr>
      <vt:lpstr>VON NEUMANN</vt:lpstr>
      <vt:lpstr>EVOLUCIÓN DE LAS MEMORIAS RAM</vt:lpstr>
      <vt:lpstr>EVOLUCION DE LAS MEMORIAS RAM</vt:lpstr>
      <vt:lpstr>EVOLUCION DE LAS MEMORIAS RAM</vt:lpstr>
      <vt:lpstr> </vt:lpstr>
      <vt:lpstr> </vt:lpstr>
      <vt:lpstr>       CONCLUSION: la evolución de las memorias ha sido tan importante como la evolución del CPU, su acompañamiento se traduce  en la notable mejora que vemos hoy en día tanto en velocidad como capacidad en las potentes computadoras.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dc:creator>
  <cp:lastModifiedBy>Gabriel</cp:lastModifiedBy>
  <cp:revision>975</cp:revision>
  <dcterms:created xsi:type="dcterms:W3CDTF">2022-04-03T01:48:46Z</dcterms:created>
  <dcterms:modified xsi:type="dcterms:W3CDTF">2022-04-03T22:48:15Z</dcterms:modified>
</cp:coreProperties>
</file>