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Margarine"/>
      <p:regular r:id="rId43"/>
    </p:embeddedFont>
    <p:embeddedFont>
      <p:font typeface="Comforta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B2A89D-0720-4DE4-A6B3-BD2F41B10B29}">
  <a:tblStyle styleId="{6FB2A89D-0720-4DE4-A6B3-BD2F41B10B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4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6.xml"/><Relationship Id="rId44" Type="http://schemas.openxmlformats.org/officeDocument/2006/relationships/font" Target="fonts/Comfortaa-regular.fntdata"/><Relationship Id="rId21" Type="http://schemas.openxmlformats.org/officeDocument/2006/relationships/slide" Target="slides/slide15.xml"/><Relationship Id="rId43" Type="http://schemas.openxmlformats.org/officeDocument/2006/relationships/font" Target="fonts/Margarine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a2f7b38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a2f7b38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a9bf7d2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a9bf7d2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a9bf7d2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a9bf7d2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a9bf7d26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a9bf7d26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a9bf7d26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a9bf7d2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a9bf7d26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a9bf7d2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a9bf7d26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a9bf7d26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a9bf7d26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a9bf7d26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a9bf7d2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ea9bf7d2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a9bf7d26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a9bf7d26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a9bf7d26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a9bf7d26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a2f7b385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a2f7b385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a9bf7d26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a9bf7d26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a9bf7d26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ea9bf7d26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a9bf7d26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ea9bf7d26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a9f34068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ea9f34068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ea9f34068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ea9f34068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ea9f34068c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ea9f34068c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ea9f34068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ea9f34068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ea9f34068c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ea9f34068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ea9f34068c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ea9f34068c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ea9f34068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ea9f34068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a2f7b385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a2f7b385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ea9f34068c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ea9f34068c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ea9f34068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ea9f34068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ea9f34068c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ea9f34068c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a2f7b385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a2f7b385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a2f7b385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a2f7b385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a2f7b385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a2f7b385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a2f7b385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a2f7b385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a2f7b385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a2f7b385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34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Relationship Id="rId4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11" Type="http://schemas.openxmlformats.org/officeDocument/2006/relationships/image" Target="../media/image13.png"/><Relationship Id="rId10" Type="http://schemas.openxmlformats.org/officeDocument/2006/relationships/image" Target="../media/image17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484375" y="28950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Laboratory of Advanced Programming</a:t>
            </a:r>
            <a:endParaRPr sz="1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A.Y. 2023 - 2024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29676" t="0"/>
          <a:stretch/>
        </p:blipFill>
        <p:spPr>
          <a:xfrm>
            <a:off x="2566325" y="588900"/>
            <a:ext cx="4223000" cy="16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57013" y="3803813"/>
            <a:ext cx="88416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Elisa De Bellis 1858927       </a:t>
            </a:r>
            <a:endParaRPr sz="11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Maria Diana Calugaru 1893272      </a:t>
            </a:r>
            <a:endParaRPr sz="11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Lorenzo Mastrandrea 1892793     </a:t>
            </a:r>
            <a:endParaRPr sz="11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Lorenzo Frangella 1899674</a:t>
            </a:r>
            <a:endParaRPr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926750" y="2051950"/>
            <a:ext cx="5921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Nutriverse: The Complete App for Nutritionists and Clients</a:t>
            </a:r>
            <a:endParaRPr b="1" sz="15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Manage Your Practice, Track Your Progress!</a:t>
            </a:r>
            <a:endParaRPr b="1" sz="15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165" name="Google Shape;165;p22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6124575" y="1699449"/>
            <a:ext cx="2559300" cy="109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see the available slots of a nutritionist, so that I can choose one among them for booking.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Client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6124575" y="3276122"/>
            <a:ext cx="2559300" cy="122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book an appointment with a nutritionist, so that I can schedule a consultation without having to make a phone call or send an email.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00" y="1318450"/>
            <a:ext cx="5456275" cy="34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175" name="Google Shape;175;p23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6200775" y="2309049"/>
            <a:ext cx="2559300" cy="109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see my bookings, so that I can have a history of all my consultations.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Client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00" y="1521000"/>
            <a:ext cx="5864500" cy="30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184" name="Google Shape;184;p24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6124575" y="2309049"/>
            <a:ext cx="2559300" cy="109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access my current food plan, so that I can understand what I should eat and how much.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Client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25" y="1435800"/>
            <a:ext cx="5436340" cy="34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193" name="Google Shape;193;p25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6124575" y="2309049"/>
            <a:ext cx="2559300" cy="109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search for recipes, so that I can vary meals depending on the ingredients of my food plan.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Client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900" y="1497375"/>
            <a:ext cx="5520025" cy="33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202" name="Google Shape;202;p26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6124575" y="2309049"/>
            <a:ext cx="2559300" cy="109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see my progress, so that I can see my changes in time about weight, body fat, body cm.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Client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50" y="1359600"/>
            <a:ext cx="5538800" cy="35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7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211" name="Google Shape;211;p27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6245525" y="1618949"/>
            <a:ext cx="2559300" cy="109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see the reviews about a nutritionist, so that I can read other people's experience with him/her.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Client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00" y="1618950"/>
            <a:ext cx="5734050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/>
          <p:nvPr/>
        </p:nvSpPr>
        <p:spPr>
          <a:xfrm>
            <a:off x="6245525" y="3268124"/>
            <a:ext cx="2559300" cy="109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leave a review about a nutritionist, so that I can describe my experience with him/her.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335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221" name="Google Shape;221;p28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6245525" y="2469250"/>
            <a:ext cx="2559300" cy="85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nutritionist, I want to be able to see my patients, so that I can keep track of them.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Nutritionist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25" y="1435800"/>
            <a:ext cx="5532349" cy="35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9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335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230" name="Google Shape;230;p29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6245525" y="2469250"/>
            <a:ext cx="2559300" cy="85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nutritionist, I want to be able to see my agenda, so that I can see all the appointments with my patients.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Nutritionist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33" name="Google Shape;23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89" y="1435800"/>
            <a:ext cx="5667085" cy="35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0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335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239" name="Google Shape;239;p30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6245525" y="2469250"/>
            <a:ext cx="2559300" cy="850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nutritionist, I want to be able to create a food plan for a specific patient, so that I can schedule his/her meals.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Nutritionist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500" y="1435800"/>
            <a:ext cx="57340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335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248" name="Google Shape;248;p31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6245525" y="2222500"/>
            <a:ext cx="2559300" cy="109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nutritionist, I want to be able to search for a specific ingredient, so that I can insert it in the food plan with an associated quantity.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Nutritionist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350" y="1362525"/>
            <a:ext cx="57340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859625" y="302400"/>
            <a:ext cx="530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Table of content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209525" y="921200"/>
            <a:ext cx="5956800" cy="3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01 </a:t>
            </a:r>
            <a:r>
              <a:rPr lang="it" sz="24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Project Description</a:t>
            </a:r>
            <a:br>
              <a:rPr lang="it" sz="24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</a:br>
            <a:endParaRPr sz="500">
              <a:solidFill>
                <a:schemeClr val="dk2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02 </a:t>
            </a:r>
            <a:r>
              <a:rPr lang="it" sz="24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User Stories &amp; Mockups</a:t>
            </a:r>
            <a:endParaRPr sz="2400">
              <a:solidFill>
                <a:schemeClr val="dk2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03 </a:t>
            </a:r>
            <a:r>
              <a:rPr lang="it" sz="24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Function points</a:t>
            </a:r>
            <a:endParaRPr sz="2400">
              <a:solidFill>
                <a:schemeClr val="dk2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04 </a:t>
            </a:r>
            <a:r>
              <a:rPr lang="it" sz="24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Workflow organization</a:t>
            </a:r>
            <a:endParaRPr sz="2400">
              <a:solidFill>
                <a:schemeClr val="dk2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05 </a:t>
            </a:r>
            <a:r>
              <a:rPr lang="it" sz="24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Product backlog</a:t>
            </a:r>
            <a:endParaRPr sz="2400">
              <a:solidFill>
                <a:schemeClr val="dk2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06 </a:t>
            </a:r>
            <a:r>
              <a:rPr lang="it" sz="24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Demo</a:t>
            </a:r>
            <a:endParaRPr sz="2400">
              <a:solidFill>
                <a:schemeClr val="dk2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2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335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257" name="Google Shape;257;p32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6245525" y="2373700"/>
            <a:ext cx="2559300" cy="94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nutritionist, I want to be able to update the progress of a patient, so that I can keep his/her information up to date.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Nutritionist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50" y="1423000"/>
            <a:ext cx="5736400" cy="35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335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266" name="Google Shape;266;p33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6245525" y="2373700"/>
            <a:ext cx="2559300" cy="94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nutritionist, I want to be able to read the reviews about me, so that I can see my patients' opinions.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Nutritionist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00" y="1541625"/>
            <a:ext cx="5845775" cy="31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4"/>
          <p:cNvPicPr preferRelativeResize="0"/>
          <p:nvPr/>
        </p:nvPicPr>
        <p:blipFill rotWithShape="1">
          <a:blip r:embed="rId3">
            <a:alphaModFix/>
          </a:blip>
          <a:srcRect b="35328" l="11029" r="21843" t="124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275" name="Google Shape;275;p34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03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Function points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2454750" y="9375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Effort estimation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525" y="1962725"/>
            <a:ext cx="2977825" cy="188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278" name="Google Shape;27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8299" y="2561550"/>
            <a:ext cx="712999" cy="78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279" name="Google Shape;27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6223" y="2561549"/>
            <a:ext cx="713000" cy="785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2839450" y="1997250"/>
            <a:ext cx="37122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Nutriverse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2839449" y="3346650"/>
            <a:ext cx="38628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ILF            </a:t>
            </a: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 ILF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82" name="Google Shape;282;p34"/>
          <p:cNvCxnSpPr/>
          <p:nvPr/>
        </p:nvCxnSpPr>
        <p:spPr>
          <a:xfrm>
            <a:off x="1940100" y="2344150"/>
            <a:ext cx="13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4"/>
          <p:cNvCxnSpPr>
            <a:stCxn id="277" idx="1"/>
          </p:cNvCxnSpPr>
          <p:nvPr/>
        </p:nvCxnSpPr>
        <p:spPr>
          <a:xfrm rot="10800000">
            <a:off x="1955225" y="2902525"/>
            <a:ext cx="1293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1787700" y="1941875"/>
            <a:ext cx="15039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1815675" y="2501088"/>
            <a:ext cx="15039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EQ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1815675" y="3163825"/>
            <a:ext cx="15039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EO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87" name="Google Shape;287;p34"/>
          <p:cNvCxnSpPr/>
          <p:nvPr/>
        </p:nvCxnSpPr>
        <p:spPr>
          <a:xfrm rot="10800000">
            <a:off x="1955225" y="3512125"/>
            <a:ext cx="1293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8" name="Google Shape;28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5873" y="3206999"/>
            <a:ext cx="713000" cy="785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289" name="Google Shape;28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5873" y="1951599"/>
            <a:ext cx="713000" cy="785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cxnSp>
        <p:nvCxnSpPr>
          <p:cNvPr id="290" name="Google Shape;290;p34"/>
          <p:cNvCxnSpPr>
            <a:endCxn id="289" idx="1"/>
          </p:cNvCxnSpPr>
          <p:nvPr/>
        </p:nvCxnSpPr>
        <p:spPr>
          <a:xfrm flipH="1" rot="10800000">
            <a:off x="6256573" y="2344149"/>
            <a:ext cx="1149300" cy="2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1" name="Google Shape;291;p34"/>
          <p:cNvCxnSpPr>
            <a:endCxn id="288" idx="1"/>
          </p:cNvCxnSpPr>
          <p:nvPr/>
        </p:nvCxnSpPr>
        <p:spPr>
          <a:xfrm>
            <a:off x="6226273" y="3338849"/>
            <a:ext cx="11796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7010425" y="1512000"/>
            <a:ext cx="15039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7010425" y="4066450"/>
            <a:ext cx="15039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5"/>
          <p:cNvPicPr preferRelativeResize="0"/>
          <p:nvPr/>
        </p:nvPicPr>
        <p:blipFill rotWithShape="1">
          <a:blip r:embed="rId3">
            <a:alphaModFix/>
          </a:blip>
          <a:srcRect b="35328" l="11029" r="21843" t="124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299" name="Google Shape;299;p35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03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Function points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2454750" y="8613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Internal logical file (ILF)</a:t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788" y="1744736"/>
            <a:ext cx="1942011" cy="129530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302" name="Google Shape;302;p35"/>
          <p:cNvSpPr txBox="1"/>
          <p:nvPr>
            <p:ph idx="1" type="body"/>
          </p:nvPr>
        </p:nvSpPr>
        <p:spPr>
          <a:xfrm>
            <a:off x="4904006" y="1768400"/>
            <a:ext cx="2421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Nutriverse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4904006" y="2693305"/>
            <a:ext cx="25194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ILF              ILF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04" name="Google Shape;304;p35"/>
          <p:cNvCxnSpPr/>
          <p:nvPr/>
        </p:nvCxnSpPr>
        <p:spPr>
          <a:xfrm>
            <a:off x="4371475" y="2089475"/>
            <a:ext cx="7728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5"/>
          <p:cNvCxnSpPr/>
          <p:nvPr/>
        </p:nvCxnSpPr>
        <p:spPr>
          <a:xfrm rot="10800000">
            <a:off x="4371700" y="2450550"/>
            <a:ext cx="774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4533450" y="1804925"/>
            <a:ext cx="465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4504350" y="2189950"/>
            <a:ext cx="560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EQ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8" name="Google Shape;308;p35"/>
          <p:cNvSpPr txBox="1"/>
          <p:nvPr>
            <p:ph idx="1" type="body"/>
          </p:nvPr>
        </p:nvSpPr>
        <p:spPr>
          <a:xfrm>
            <a:off x="4481175" y="2561650"/>
            <a:ext cx="560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EO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9" name="Google Shape;30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2033" y="2597586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310" name="Google Shape;31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2033" y="1737110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cxnSp>
        <p:nvCxnSpPr>
          <p:cNvPr id="311" name="Google Shape;311;p35"/>
          <p:cNvCxnSpPr>
            <a:endCxn id="310" idx="1"/>
          </p:cNvCxnSpPr>
          <p:nvPr/>
        </p:nvCxnSpPr>
        <p:spPr>
          <a:xfrm flipH="1" rot="10800000">
            <a:off x="7132633" y="2006172"/>
            <a:ext cx="74940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2" name="Google Shape;312;p35"/>
          <p:cNvCxnSpPr>
            <a:endCxn id="309" idx="1"/>
          </p:cNvCxnSpPr>
          <p:nvPr/>
        </p:nvCxnSpPr>
        <p:spPr>
          <a:xfrm>
            <a:off x="7112533" y="2688148"/>
            <a:ext cx="769500" cy="1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7624138" y="1435800"/>
            <a:ext cx="981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4" name="Google Shape;314;p35"/>
          <p:cNvSpPr txBox="1"/>
          <p:nvPr>
            <p:ph idx="1" type="body"/>
          </p:nvPr>
        </p:nvSpPr>
        <p:spPr>
          <a:xfrm>
            <a:off x="7624138" y="3186671"/>
            <a:ext cx="981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15" name="Google Shape;315;p35"/>
          <p:cNvCxnSpPr/>
          <p:nvPr/>
        </p:nvCxnSpPr>
        <p:spPr>
          <a:xfrm rot="10800000">
            <a:off x="4371700" y="2831550"/>
            <a:ext cx="774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6" name="Google Shape;316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8185" y="2179950"/>
            <a:ext cx="488715" cy="538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317" name="Google Shape;31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0185" y="2179950"/>
            <a:ext cx="488715" cy="538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318" name="Google Shape;318;p35"/>
          <p:cNvSpPr/>
          <p:nvPr/>
        </p:nvSpPr>
        <p:spPr>
          <a:xfrm>
            <a:off x="778975" y="16564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 txBox="1"/>
          <p:nvPr/>
        </p:nvSpPr>
        <p:spPr>
          <a:xfrm>
            <a:off x="778975" y="16312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User account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- 5 DET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7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1989750" y="19573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778975" y="22660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5"/>
          <p:cNvSpPr txBox="1"/>
          <p:nvPr/>
        </p:nvSpPr>
        <p:spPr>
          <a:xfrm>
            <a:off x="778975" y="22408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Nutritionist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account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- 9 DET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7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778975" y="28756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"/>
          <p:cNvSpPr txBox="1"/>
          <p:nvPr/>
        </p:nvSpPr>
        <p:spPr>
          <a:xfrm>
            <a:off x="778975" y="2850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Booking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- 10 DET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7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778975" y="34852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"/>
          <p:cNvSpPr txBox="1"/>
          <p:nvPr/>
        </p:nvSpPr>
        <p:spPr>
          <a:xfrm>
            <a:off x="778975" y="34600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Ingredients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- 2 DET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7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778975" y="40948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 txBox="1"/>
          <p:nvPr/>
        </p:nvSpPr>
        <p:spPr>
          <a:xfrm>
            <a:off x="778975" y="40696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Progress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- 8 DET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7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3750775" y="34852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5"/>
          <p:cNvSpPr txBox="1"/>
          <p:nvPr/>
        </p:nvSpPr>
        <p:spPr>
          <a:xfrm>
            <a:off x="3750775" y="34600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Food plan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- 3 DET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7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1" name="Google Shape;331;p35"/>
          <p:cNvSpPr/>
          <p:nvPr/>
        </p:nvSpPr>
        <p:spPr>
          <a:xfrm>
            <a:off x="3750775" y="40948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"/>
          <p:cNvSpPr txBox="1"/>
          <p:nvPr/>
        </p:nvSpPr>
        <p:spPr>
          <a:xfrm>
            <a:off x="3750775" y="40696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Reviews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- 4 DET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7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33" name="Google Shape;333;p35"/>
          <p:cNvSpPr/>
          <p:nvPr/>
        </p:nvSpPr>
        <p:spPr>
          <a:xfrm>
            <a:off x="1989750" y="25669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1989750" y="31765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/>
          <p:nvPr/>
        </p:nvSpPr>
        <p:spPr>
          <a:xfrm>
            <a:off x="1989750" y="37861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1989750" y="43957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/>
          <p:nvPr/>
        </p:nvSpPr>
        <p:spPr>
          <a:xfrm>
            <a:off x="4961550" y="37861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4961550" y="43957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6"/>
          <p:cNvPicPr preferRelativeResize="0"/>
          <p:nvPr/>
        </p:nvPicPr>
        <p:blipFill rotWithShape="1">
          <a:blip r:embed="rId3">
            <a:alphaModFix/>
          </a:blip>
          <a:srcRect b="35328" l="11029" r="21843" t="124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344" name="Google Shape;344;p36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03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Function points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345" name="Google Shape;345;p36"/>
          <p:cNvSpPr txBox="1"/>
          <p:nvPr>
            <p:ph idx="1" type="body"/>
          </p:nvPr>
        </p:nvSpPr>
        <p:spPr>
          <a:xfrm>
            <a:off x="2454750" y="8613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External interface</a:t>
            </a:r>
            <a:r>
              <a:rPr b="1"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file (EIF)</a:t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46" name="Google Shape;34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788" y="2125736"/>
            <a:ext cx="1942011" cy="129530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347" name="Google Shape;347;p36"/>
          <p:cNvSpPr txBox="1"/>
          <p:nvPr>
            <p:ph idx="1" type="body"/>
          </p:nvPr>
        </p:nvSpPr>
        <p:spPr>
          <a:xfrm>
            <a:off x="4904006" y="2149400"/>
            <a:ext cx="2421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Nutriverse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8" name="Google Shape;348;p36"/>
          <p:cNvSpPr txBox="1"/>
          <p:nvPr>
            <p:ph idx="1" type="body"/>
          </p:nvPr>
        </p:nvSpPr>
        <p:spPr>
          <a:xfrm>
            <a:off x="4904006" y="3074305"/>
            <a:ext cx="25194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ILF              ILF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49" name="Google Shape;349;p36"/>
          <p:cNvCxnSpPr/>
          <p:nvPr/>
        </p:nvCxnSpPr>
        <p:spPr>
          <a:xfrm>
            <a:off x="4371475" y="2470475"/>
            <a:ext cx="7728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6"/>
          <p:cNvCxnSpPr/>
          <p:nvPr/>
        </p:nvCxnSpPr>
        <p:spPr>
          <a:xfrm rot="10800000">
            <a:off x="4371700" y="2831550"/>
            <a:ext cx="774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6"/>
          <p:cNvSpPr txBox="1"/>
          <p:nvPr>
            <p:ph idx="1" type="body"/>
          </p:nvPr>
        </p:nvSpPr>
        <p:spPr>
          <a:xfrm>
            <a:off x="4533450" y="2185925"/>
            <a:ext cx="465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2" name="Google Shape;352;p36"/>
          <p:cNvSpPr txBox="1"/>
          <p:nvPr>
            <p:ph idx="1" type="body"/>
          </p:nvPr>
        </p:nvSpPr>
        <p:spPr>
          <a:xfrm>
            <a:off x="4504350" y="2570950"/>
            <a:ext cx="560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EQ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3" name="Google Shape;353;p36"/>
          <p:cNvSpPr txBox="1"/>
          <p:nvPr>
            <p:ph idx="1" type="body"/>
          </p:nvPr>
        </p:nvSpPr>
        <p:spPr>
          <a:xfrm>
            <a:off x="4481175" y="2942650"/>
            <a:ext cx="560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EO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54" name="Google Shape;35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0558" y="2537861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355" name="Google Shape;35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008" y="2551335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cxnSp>
        <p:nvCxnSpPr>
          <p:cNvPr id="356" name="Google Shape;356;p36"/>
          <p:cNvCxnSpPr/>
          <p:nvPr/>
        </p:nvCxnSpPr>
        <p:spPr>
          <a:xfrm flipH="1" rot="10800000">
            <a:off x="7132758" y="2383634"/>
            <a:ext cx="74940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57" name="Google Shape;357;p36"/>
          <p:cNvCxnSpPr/>
          <p:nvPr/>
        </p:nvCxnSpPr>
        <p:spPr>
          <a:xfrm>
            <a:off x="7112533" y="3069148"/>
            <a:ext cx="769500" cy="1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8" name="Google Shape;358;p36"/>
          <p:cNvSpPr txBox="1"/>
          <p:nvPr>
            <p:ph idx="1" type="body"/>
          </p:nvPr>
        </p:nvSpPr>
        <p:spPr>
          <a:xfrm>
            <a:off x="7624138" y="1816800"/>
            <a:ext cx="981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9" name="Google Shape;359;p36"/>
          <p:cNvSpPr txBox="1"/>
          <p:nvPr>
            <p:ph idx="1" type="body"/>
          </p:nvPr>
        </p:nvSpPr>
        <p:spPr>
          <a:xfrm>
            <a:off x="7624138" y="3567671"/>
            <a:ext cx="981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60" name="Google Shape;360;p36"/>
          <p:cNvCxnSpPr/>
          <p:nvPr/>
        </p:nvCxnSpPr>
        <p:spPr>
          <a:xfrm rot="10800000">
            <a:off x="4371700" y="3212550"/>
            <a:ext cx="774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1" name="Google Shape;36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3385" y="2978488"/>
            <a:ext cx="488715" cy="538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362" name="Google Shape;36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0298" y="2154550"/>
            <a:ext cx="488715" cy="538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363" name="Google Shape;363;p36"/>
          <p:cNvSpPr/>
          <p:nvPr/>
        </p:nvSpPr>
        <p:spPr>
          <a:xfrm>
            <a:off x="1007575" y="22660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6"/>
          <p:cNvSpPr txBox="1"/>
          <p:nvPr/>
        </p:nvSpPr>
        <p:spPr>
          <a:xfrm>
            <a:off x="1007575" y="22408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Nutritional values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- 10 DET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5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5" name="Google Shape;365;p36"/>
          <p:cNvSpPr/>
          <p:nvPr/>
        </p:nvSpPr>
        <p:spPr>
          <a:xfrm>
            <a:off x="2218350" y="25669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1007575" y="28756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6"/>
          <p:cNvSpPr txBox="1"/>
          <p:nvPr/>
        </p:nvSpPr>
        <p:spPr>
          <a:xfrm>
            <a:off x="1007575" y="2850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Recipes suggestions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- 8 DET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5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2218350" y="31765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37"/>
          <p:cNvPicPr preferRelativeResize="0"/>
          <p:nvPr/>
        </p:nvPicPr>
        <p:blipFill rotWithShape="1">
          <a:blip r:embed="rId3">
            <a:alphaModFix/>
          </a:blip>
          <a:srcRect b="35328" l="11029" r="21843" t="124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374" name="Google Shape;374;p37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03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Function points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375" name="Google Shape;375;p37"/>
          <p:cNvSpPr txBox="1"/>
          <p:nvPr>
            <p:ph idx="1" type="body"/>
          </p:nvPr>
        </p:nvSpPr>
        <p:spPr>
          <a:xfrm>
            <a:off x="2691625" y="73105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External query (EQ)</a:t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76" name="Google Shape;37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788" y="1744736"/>
            <a:ext cx="1942011" cy="129530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377" name="Google Shape;377;p37"/>
          <p:cNvSpPr txBox="1"/>
          <p:nvPr>
            <p:ph idx="1" type="body"/>
          </p:nvPr>
        </p:nvSpPr>
        <p:spPr>
          <a:xfrm>
            <a:off x="4904006" y="1768400"/>
            <a:ext cx="2421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Nutriverse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4904006" y="2693305"/>
            <a:ext cx="25194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ILF              ILF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79" name="Google Shape;379;p37"/>
          <p:cNvCxnSpPr/>
          <p:nvPr/>
        </p:nvCxnSpPr>
        <p:spPr>
          <a:xfrm>
            <a:off x="4371475" y="2089475"/>
            <a:ext cx="772800" cy="1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37"/>
          <p:cNvCxnSpPr/>
          <p:nvPr/>
        </p:nvCxnSpPr>
        <p:spPr>
          <a:xfrm rot="10800000">
            <a:off x="4371700" y="2450550"/>
            <a:ext cx="774300" cy="3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7"/>
          <p:cNvSpPr txBox="1"/>
          <p:nvPr>
            <p:ph idx="1" type="body"/>
          </p:nvPr>
        </p:nvSpPr>
        <p:spPr>
          <a:xfrm>
            <a:off x="4533450" y="1804925"/>
            <a:ext cx="465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2" name="Google Shape;382;p37"/>
          <p:cNvSpPr txBox="1"/>
          <p:nvPr>
            <p:ph idx="1" type="body"/>
          </p:nvPr>
        </p:nvSpPr>
        <p:spPr>
          <a:xfrm>
            <a:off x="4504350" y="2189950"/>
            <a:ext cx="560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EQ</a:t>
            </a:r>
            <a:endParaRPr b="1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3" name="Google Shape;383;p37"/>
          <p:cNvSpPr txBox="1"/>
          <p:nvPr>
            <p:ph idx="1" type="body"/>
          </p:nvPr>
        </p:nvSpPr>
        <p:spPr>
          <a:xfrm>
            <a:off x="4481175" y="2561650"/>
            <a:ext cx="560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EO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84" name="Google Shape;38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0558" y="2156861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385" name="Google Shape;38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008" y="2170335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cxnSp>
        <p:nvCxnSpPr>
          <p:cNvPr id="386" name="Google Shape;386;p37"/>
          <p:cNvCxnSpPr/>
          <p:nvPr/>
        </p:nvCxnSpPr>
        <p:spPr>
          <a:xfrm flipH="1" rot="10800000">
            <a:off x="7132758" y="2002634"/>
            <a:ext cx="74940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87" name="Google Shape;387;p37"/>
          <p:cNvCxnSpPr/>
          <p:nvPr/>
        </p:nvCxnSpPr>
        <p:spPr>
          <a:xfrm>
            <a:off x="7112533" y="2688148"/>
            <a:ext cx="769500" cy="1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88" name="Google Shape;388;p37"/>
          <p:cNvSpPr txBox="1"/>
          <p:nvPr>
            <p:ph idx="1" type="body"/>
          </p:nvPr>
        </p:nvSpPr>
        <p:spPr>
          <a:xfrm>
            <a:off x="7624138" y="1435800"/>
            <a:ext cx="981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9" name="Google Shape;389;p37"/>
          <p:cNvSpPr txBox="1"/>
          <p:nvPr>
            <p:ph idx="1" type="body"/>
          </p:nvPr>
        </p:nvSpPr>
        <p:spPr>
          <a:xfrm>
            <a:off x="7624138" y="3186671"/>
            <a:ext cx="981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390" name="Google Shape;390;p37"/>
          <p:cNvCxnSpPr/>
          <p:nvPr/>
        </p:nvCxnSpPr>
        <p:spPr>
          <a:xfrm rot="10800000">
            <a:off x="4371700" y="2831550"/>
            <a:ext cx="774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7"/>
          <p:cNvSpPr/>
          <p:nvPr/>
        </p:nvSpPr>
        <p:spPr>
          <a:xfrm>
            <a:off x="931375" y="13516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7"/>
          <p:cNvSpPr txBox="1"/>
          <p:nvPr/>
        </p:nvSpPr>
        <p:spPr>
          <a:xfrm>
            <a:off x="931375" y="1326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Search a nutritionist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- 1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 3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2142150" y="16525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931375" y="19612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"/>
          <p:cNvSpPr txBox="1"/>
          <p:nvPr/>
        </p:nvSpPr>
        <p:spPr>
          <a:xfrm>
            <a:off x="931375" y="19360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See available slots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RET - 2 FTR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 3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2142150" y="22621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931375" y="25708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"/>
          <p:cNvSpPr txBox="1"/>
          <p:nvPr/>
        </p:nvSpPr>
        <p:spPr>
          <a:xfrm>
            <a:off x="931375" y="25456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Visualize my appointments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 </a:t>
            </a: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RET - 10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4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2142150" y="28717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7"/>
          <p:cNvSpPr/>
          <p:nvPr/>
        </p:nvSpPr>
        <p:spPr>
          <a:xfrm>
            <a:off x="931375" y="31804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7"/>
          <p:cNvSpPr txBox="1"/>
          <p:nvPr/>
        </p:nvSpPr>
        <p:spPr>
          <a:xfrm>
            <a:off x="931375" y="31552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Search an ingredient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- 1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 3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2142150" y="34813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"/>
          <p:cNvSpPr/>
          <p:nvPr/>
        </p:nvSpPr>
        <p:spPr>
          <a:xfrm>
            <a:off x="931375" y="37900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7"/>
          <p:cNvSpPr txBox="1"/>
          <p:nvPr/>
        </p:nvSpPr>
        <p:spPr>
          <a:xfrm>
            <a:off x="931375" y="37648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Visualize food plan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RET - 3 FTR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 3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2142150" y="40909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7"/>
          <p:cNvSpPr/>
          <p:nvPr/>
        </p:nvSpPr>
        <p:spPr>
          <a:xfrm>
            <a:off x="931375" y="43996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7"/>
          <p:cNvSpPr txBox="1"/>
          <p:nvPr/>
        </p:nvSpPr>
        <p:spPr>
          <a:xfrm>
            <a:off x="931375" y="4374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Visualize progress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RET - 8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4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2142150" y="47005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3674575" y="37900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7"/>
          <p:cNvSpPr txBox="1"/>
          <p:nvPr/>
        </p:nvSpPr>
        <p:spPr>
          <a:xfrm>
            <a:off x="3674575" y="37648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Visualize reviews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 RET - 4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3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4885350" y="40909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7"/>
          <p:cNvSpPr/>
          <p:nvPr/>
        </p:nvSpPr>
        <p:spPr>
          <a:xfrm>
            <a:off x="3674575" y="43996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7"/>
          <p:cNvSpPr txBox="1"/>
          <p:nvPr/>
        </p:nvSpPr>
        <p:spPr>
          <a:xfrm>
            <a:off x="3674575" y="4374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Visualize my patients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RET - 2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3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4885350" y="47005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8408" y="1713135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416" name="Google Shape;41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8408" y="2627535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38"/>
          <p:cNvPicPr preferRelativeResize="0"/>
          <p:nvPr/>
        </p:nvPicPr>
        <p:blipFill rotWithShape="1">
          <a:blip r:embed="rId3">
            <a:alphaModFix/>
          </a:blip>
          <a:srcRect b="35328" l="11029" r="21843" t="124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422" name="Google Shape;422;p38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03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Function points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423" name="Google Shape;423;p38"/>
          <p:cNvSpPr txBox="1"/>
          <p:nvPr>
            <p:ph idx="1" type="body"/>
          </p:nvPr>
        </p:nvSpPr>
        <p:spPr>
          <a:xfrm>
            <a:off x="2691625" y="73105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External input (EI)</a:t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24" name="Google Shape;4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788" y="1363736"/>
            <a:ext cx="1942011" cy="129530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425" name="Google Shape;425;p38"/>
          <p:cNvSpPr txBox="1"/>
          <p:nvPr>
            <p:ph idx="1" type="body"/>
          </p:nvPr>
        </p:nvSpPr>
        <p:spPr>
          <a:xfrm>
            <a:off x="4904006" y="1387400"/>
            <a:ext cx="2421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Nutriverse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6" name="Google Shape;426;p38"/>
          <p:cNvSpPr txBox="1"/>
          <p:nvPr>
            <p:ph idx="1" type="body"/>
          </p:nvPr>
        </p:nvSpPr>
        <p:spPr>
          <a:xfrm>
            <a:off x="4904006" y="2312305"/>
            <a:ext cx="25194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ILF              ILF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27" name="Google Shape;427;p38"/>
          <p:cNvCxnSpPr/>
          <p:nvPr/>
        </p:nvCxnSpPr>
        <p:spPr>
          <a:xfrm>
            <a:off x="4371475" y="1708475"/>
            <a:ext cx="772800" cy="132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8"/>
          <p:cNvCxnSpPr/>
          <p:nvPr/>
        </p:nvCxnSpPr>
        <p:spPr>
          <a:xfrm rot="10800000">
            <a:off x="4371700" y="2069550"/>
            <a:ext cx="774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4533450" y="1423925"/>
            <a:ext cx="465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EI</a:t>
            </a:r>
            <a:endParaRPr b="1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0" name="Google Shape;430;p38"/>
          <p:cNvSpPr txBox="1"/>
          <p:nvPr>
            <p:ph idx="1" type="body"/>
          </p:nvPr>
        </p:nvSpPr>
        <p:spPr>
          <a:xfrm>
            <a:off x="4504350" y="1808950"/>
            <a:ext cx="560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EQ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1" name="Google Shape;431;p38"/>
          <p:cNvSpPr txBox="1"/>
          <p:nvPr>
            <p:ph idx="1" type="body"/>
          </p:nvPr>
        </p:nvSpPr>
        <p:spPr>
          <a:xfrm>
            <a:off x="4481175" y="2180650"/>
            <a:ext cx="560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EO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32" name="Google Shape;43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0558" y="1775861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433" name="Google Shape;43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008" y="1789335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cxnSp>
        <p:nvCxnSpPr>
          <p:cNvPr id="434" name="Google Shape;434;p38"/>
          <p:cNvCxnSpPr/>
          <p:nvPr/>
        </p:nvCxnSpPr>
        <p:spPr>
          <a:xfrm flipH="1" rot="10800000">
            <a:off x="7132758" y="1621634"/>
            <a:ext cx="74940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5" name="Google Shape;435;p38"/>
          <p:cNvCxnSpPr/>
          <p:nvPr/>
        </p:nvCxnSpPr>
        <p:spPr>
          <a:xfrm>
            <a:off x="7112533" y="2307148"/>
            <a:ext cx="769500" cy="1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36" name="Google Shape;436;p38"/>
          <p:cNvSpPr txBox="1"/>
          <p:nvPr>
            <p:ph idx="1" type="body"/>
          </p:nvPr>
        </p:nvSpPr>
        <p:spPr>
          <a:xfrm>
            <a:off x="7624138" y="1054800"/>
            <a:ext cx="981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7" name="Google Shape;437;p38"/>
          <p:cNvSpPr txBox="1"/>
          <p:nvPr>
            <p:ph idx="1" type="body"/>
          </p:nvPr>
        </p:nvSpPr>
        <p:spPr>
          <a:xfrm>
            <a:off x="7624138" y="2805671"/>
            <a:ext cx="981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38" name="Google Shape;438;p38"/>
          <p:cNvCxnSpPr/>
          <p:nvPr/>
        </p:nvCxnSpPr>
        <p:spPr>
          <a:xfrm rot="10800000">
            <a:off x="4371700" y="2450550"/>
            <a:ext cx="774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38"/>
          <p:cNvSpPr/>
          <p:nvPr/>
        </p:nvSpPr>
        <p:spPr>
          <a:xfrm>
            <a:off x="931375" y="13516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8"/>
          <p:cNvSpPr txBox="1"/>
          <p:nvPr/>
        </p:nvSpPr>
        <p:spPr>
          <a:xfrm>
            <a:off x="931375" y="1326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Create user account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- 5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3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1" name="Google Shape;441;p38"/>
          <p:cNvSpPr/>
          <p:nvPr/>
        </p:nvSpPr>
        <p:spPr>
          <a:xfrm>
            <a:off x="2142150" y="16525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8"/>
          <p:cNvSpPr/>
          <p:nvPr/>
        </p:nvSpPr>
        <p:spPr>
          <a:xfrm>
            <a:off x="931375" y="19612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8"/>
          <p:cNvSpPr txBox="1"/>
          <p:nvPr/>
        </p:nvSpPr>
        <p:spPr>
          <a:xfrm>
            <a:off x="931375" y="19360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Create nutritionist account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- 9 FTR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3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4" name="Google Shape;444;p38"/>
          <p:cNvSpPr/>
          <p:nvPr/>
        </p:nvSpPr>
        <p:spPr>
          <a:xfrm>
            <a:off x="2142150" y="22621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8"/>
          <p:cNvSpPr/>
          <p:nvPr/>
        </p:nvSpPr>
        <p:spPr>
          <a:xfrm>
            <a:off x="931375" y="25708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8"/>
          <p:cNvSpPr txBox="1"/>
          <p:nvPr/>
        </p:nvSpPr>
        <p:spPr>
          <a:xfrm>
            <a:off x="931375" y="25456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Login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- 2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3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2142150" y="28717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8"/>
          <p:cNvSpPr/>
          <p:nvPr/>
        </p:nvSpPr>
        <p:spPr>
          <a:xfrm>
            <a:off x="931375" y="31804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8"/>
          <p:cNvSpPr txBox="1"/>
          <p:nvPr/>
        </p:nvSpPr>
        <p:spPr>
          <a:xfrm>
            <a:off x="931375" y="31552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User profile edit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- 3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3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0" name="Google Shape;450;p38"/>
          <p:cNvSpPr/>
          <p:nvPr/>
        </p:nvSpPr>
        <p:spPr>
          <a:xfrm>
            <a:off x="2142150" y="34813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8"/>
          <p:cNvSpPr/>
          <p:nvPr/>
        </p:nvSpPr>
        <p:spPr>
          <a:xfrm>
            <a:off x="931375" y="37900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8"/>
          <p:cNvSpPr txBox="1"/>
          <p:nvPr/>
        </p:nvSpPr>
        <p:spPr>
          <a:xfrm>
            <a:off x="931375" y="37648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Nutritionist profile edit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- 5 FTR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3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2142150" y="40909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931375" y="43996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8"/>
          <p:cNvSpPr txBox="1"/>
          <p:nvPr/>
        </p:nvSpPr>
        <p:spPr>
          <a:xfrm>
            <a:off x="931375" y="4374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Log out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- 1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3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2142150" y="47005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8"/>
          <p:cNvSpPr/>
          <p:nvPr/>
        </p:nvSpPr>
        <p:spPr>
          <a:xfrm>
            <a:off x="3674575" y="37900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 txBox="1"/>
          <p:nvPr/>
        </p:nvSpPr>
        <p:spPr>
          <a:xfrm>
            <a:off x="3674575" y="37648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New appointment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RET - 10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4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9" name="Google Shape;459;p38"/>
          <p:cNvSpPr/>
          <p:nvPr/>
        </p:nvSpPr>
        <p:spPr>
          <a:xfrm>
            <a:off x="4885350" y="40909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"/>
          <p:cNvSpPr/>
          <p:nvPr/>
        </p:nvSpPr>
        <p:spPr>
          <a:xfrm>
            <a:off x="3674575" y="43996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8"/>
          <p:cNvSpPr txBox="1"/>
          <p:nvPr/>
        </p:nvSpPr>
        <p:spPr>
          <a:xfrm>
            <a:off x="3674575" y="4374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Ingredient quantity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- 1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3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2" name="Google Shape;462;p38"/>
          <p:cNvSpPr/>
          <p:nvPr/>
        </p:nvSpPr>
        <p:spPr>
          <a:xfrm>
            <a:off x="4885350" y="47005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8"/>
          <p:cNvSpPr/>
          <p:nvPr/>
        </p:nvSpPr>
        <p:spPr>
          <a:xfrm>
            <a:off x="6417775" y="37900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"/>
          <p:cNvSpPr txBox="1"/>
          <p:nvPr/>
        </p:nvSpPr>
        <p:spPr>
          <a:xfrm>
            <a:off x="6417775" y="37648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Update progress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 </a:t>
            </a: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RET - 8 FTR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4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5" name="Google Shape;465;p38"/>
          <p:cNvSpPr/>
          <p:nvPr/>
        </p:nvSpPr>
        <p:spPr>
          <a:xfrm>
            <a:off x="7628550" y="40909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8"/>
          <p:cNvSpPr/>
          <p:nvPr/>
        </p:nvSpPr>
        <p:spPr>
          <a:xfrm>
            <a:off x="6417775" y="43996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8"/>
          <p:cNvSpPr txBox="1"/>
          <p:nvPr/>
        </p:nvSpPr>
        <p:spPr>
          <a:xfrm>
            <a:off x="6417775" y="43744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Insert review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RET - 3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3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68" name="Google Shape;468;p38"/>
          <p:cNvSpPr/>
          <p:nvPr/>
        </p:nvSpPr>
        <p:spPr>
          <a:xfrm>
            <a:off x="7628550" y="47005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9" name="Google Shape;46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8408" y="1332135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470" name="Google Shape;47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8408" y="2246535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471" name="Google Shape;471;p38"/>
          <p:cNvSpPr/>
          <p:nvPr/>
        </p:nvSpPr>
        <p:spPr>
          <a:xfrm>
            <a:off x="3674575" y="31804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8"/>
          <p:cNvSpPr txBox="1"/>
          <p:nvPr/>
        </p:nvSpPr>
        <p:spPr>
          <a:xfrm>
            <a:off x="3674575" y="31552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Send message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1 RET - 3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 3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3" name="Google Shape;473;p38"/>
          <p:cNvSpPr/>
          <p:nvPr/>
        </p:nvSpPr>
        <p:spPr>
          <a:xfrm>
            <a:off x="4885350" y="34813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>
            <a:off x="6395575" y="3156500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 txBox="1"/>
          <p:nvPr/>
        </p:nvSpPr>
        <p:spPr>
          <a:xfrm>
            <a:off x="6395575" y="3131225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Create food plan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RET - 3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3 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6" name="Google Shape;476;p38"/>
          <p:cNvSpPr/>
          <p:nvPr/>
        </p:nvSpPr>
        <p:spPr>
          <a:xfrm>
            <a:off x="7606350" y="3457350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9"/>
          <p:cNvPicPr preferRelativeResize="0"/>
          <p:nvPr/>
        </p:nvPicPr>
        <p:blipFill rotWithShape="1">
          <a:blip r:embed="rId3">
            <a:alphaModFix/>
          </a:blip>
          <a:srcRect b="35328" l="11029" r="21843" t="124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482" name="Google Shape;482;p39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03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Function points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483" name="Google Shape;483;p39"/>
          <p:cNvSpPr txBox="1"/>
          <p:nvPr>
            <p:ph idx="1" type="body"/>
          </p:nvPr>
        </p:nvSpPr>
        <p:spPr>
          <a:xfrm>
            <a:off x="2530950" y="10137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External output (EO)</a:t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84" name="Google Shape;48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0788" y="2201936"/>
            <a:ext cx="1942011" cy="129530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485" name="Google Shape;485;p39"/>
          <p:cNvSpPr txBox="1"/>
          <p:nvPr>
            <p:ph idx="1" type="body"/>
          </p:nvPr>
        </p:nvSpPr>
        <p:spPr>
          <a:xfrm>
            <a:off x="4904006" y="2149400"/>
            <a:ext cx="2421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Nutriverse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6" name="Google Shape;486;p39"/>
          <p:cNvSpPr txBox="1"/>
          <p:nvPr>
            <p:ph idx="1" type="body"/>
          </p:nvPr>
        </p:nvSpPr>
        <p:spPr>
          <a:xfrm>
            <a:off x="4904006" y="3074305"/>
            <a:ext cx="25194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ILF              ILF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87" name="Google Shape;487;p39"/>
          <p:cNvCxnSpPr/>
          <p:nvPr/>
        </p:nvCxnSpPr>
        <p:spPr>
          <a:xfrm>
            <a:off x="4371475" y="2470475"/>
            <a:ext cx="7728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39"/>
          <p:cNvCxnSpPr/>
          <p:nvPr/>
        </p:nvCxnSpPr>
        <p:spPr>
          <a:xfrm rot="10800000">
            <a:off x="4371700" y="2831550"/>
            <a:ext cx="774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9" name="Google Shape;489;p39"/>
          <p:cNvSpPr txBox="1"/>
          <p:nvPr>
            <p:ph idx="1" type="body"/>
          </p:nvPr>
        </p:nvSpPr>
        <p:spPr>
          <a:xfrm>
            <a:off x="4533450" y="2185925"/>
            <a:ext cx="465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0" name="Google Shape;490;p39"/>
          <p:cNvSpPr txBox="1"/>
          <p:nvPr>
            <p:ph idx="1" type="body"/>
          </p:nvPr>
        </p:nvSpPr>
        <p:spPr>
          <a:xfrm>
            <a:off x="4504350" y="2570950"/>
            <a:ext cx="560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EQ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1" name="Google Shape;491;p39"/>
          <p:cNvSpPr txBox="1"/>
          <p:nvPr>
            <p:ph idx="1" type="body"/>
          </p:nvPr>
        </p:nvSpPr>
        <p:spPr>
          <a:xfrm>
            <a:off x="4481175" y="2942650"/>
            <a:ext cx="560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EO</a:t>
            </a:r>
            <a:endParaRPr b="1">
              <a:solidFill>
                <a:srgbClr val="CC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92" name="Google Shape;49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0558" y="2537861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493" name="Google Shape;49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0008" y="2551335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cxnSp>
        <p:nvCxnSpPr>
          <p:cNvPr id="494" name="Google Shape;494;p39"/>
          <p:cNvCxnSpPr/>
          <p:nvPr/>
        </p:nvCxnSpPr>
        <p:spPr>
          <a:xfrm flipH="1" rot="10800000">
            <a:off x="7132758" y="2383634"/>
            <a:ext cx="749400" cy="1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95" name="Google Shape;495;p39"/>
          <p:cNvCxnSpPr/>
          <p:nvPr/>
        </p:nvCxnSpPr>
        <p:spPr>
          <a:xfrm>
            <a:off x="7112533" y="3069148"/>
            <a:ext cx="769500" cy="17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96" name="Google Shape;496;p39"/>
          <p:cNvSpPr txBox="1"/>
          <p:nvPr>
            <p:ph idx="1" type="body"/>
          </p:nvPr>
        </p:nvSpPr>
        <p:spPr>
          <a:xfrm>
            <a:off x="7624138" y="1816800"/>
            <a:ext cx="981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7" name="Google Shape;497;p39"/>
          <p:cNvSpPr txBox="1"/>
          <p:nvPr>
            <p:ph idx="1" type="body"/>
          </p:nvPr>
        </p:nvSpPr>
        <p:spPr>
          <a:xfrm>
            <a:off x="7624138" y="3567671"/>
            <a:ext cx="9810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EIF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498" name="Google Shape;498;p39"/>
          <p:cNvCxnSpPr/>
          <p:nvPr/>
        </p:nvCxnSpPr>
        <p:spPr>
          <a:xfrm rot="10800000">
            <a:off x="4371700" y="3212550"/>
            <a:ext cx="774300" cy="3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39"/>
          <p:cNvSpPr/>
          <p:nvPr/>
        </p:nvSpPr>
        <p:spPr>
          <a:xfrm>
            <a:off x="1007575" y="23422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9"/>
          <p:cNvSpPr txBox="1"/>
          <p:nvPr/>
        </p:nvSpPr>
        <p:spPr>
          <a:xfrm>
            <a:off x="1007575" y="23170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Visualize progress plots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RET - 3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4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1" name="Google Shape;501;p39"/>
          <p:cNvSpPr/>
          <p:nvPr/>
        </p:nvSpPr>
        <p:spPr>
          <a:xfrm>
            <a:off x="2218350" y="26431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9"/>
          <p:cNvSpPr/>
          <p:nvPr/>
        </p:nvSpPr>
        <p:spPr>
          <a:xfrm>
            <a:off x="1007575" y="2951875"/>
            <a:ext cx="2519400" cy="538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"/>
          <p:cNvSpPr txBox="1"/>
          <p:nvPr/>
        </p:nvSpPr>
        <p:spPr>
          <a:xfrm>
            <a:off x="1007575" y="2926600"/>
            <a:ext cx="242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Visualize average rating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RET - 2 FTR        </a:t>
            </a:r>
            <a:r>
              <a:rPr b="1" lang="it" sz="12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       4 FP</a:t>
            </a:r>
            <a:endParaRPr b="1" sz="12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4" name="Google Shape;504;p39"/>
          <p:cNvSpPr/>
          <p:nvPr/>
        </p:nvSpPr>
        <p:spPr>
          <a:xfrm>
            <a:off x="2218350" y="3252725"/>
            <a:ext cx="465000" cy="6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5" name="Google Shape;50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2108" y="2090122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506" name="Google Shape;50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8033" y="3016972"/>
            <a:ext cx="464988" cy="5381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40"/>
          <p:cNvPicPr preferRelativeResize="0"/>
          <p:nvPr/>
        </p:nvPicPr>
        <p:blipFill rotWithShape="1">
          <a:blip r:embed="rId3">
            <a:alphaModFix/>
          </a:blip>
          <a:srcRect b="39318" l="14836" r="21840" t="1244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512" name="Google Shape;512;p40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03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Function Points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2454750" y="9375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COCOMO II</a:t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14" name="Google Shape;51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2573" y="1838325"/>
            <a:ext cx="822133" cy="78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515" name="Google Shape;51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9100" y="1838325"/>
            <a:ext cx="925822" cy="78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pic>
        <p:nvPicPr>
          <p:cNvPr id="516" name="Google Shape;51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2775" y="1834262"/>
            <a:ext cx="822125" cy="78511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517" name="Google Shape;517;p40"/>
          <p:cNvSpPr txBox="1"/>
          <p:nvPr>
            <p:ph idx="1" type="body"/>
          </p:nvPr>
        </p:nvSpPr>
        <p:spPr>
          <a:xfrm>
            <a:off x="1160300" y="2697325"/>
            <a:ext cx="17334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Function</a:t>
            </a:r>
            <a:endParaRPr b="1" sz="24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points</a:t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8" name="Google Shape;518;p40"/>
          <p:cNvSpPr txBox="1"/>
          <p:nvPr>
            <p:ph idx="1" type="body"/>
          </p:nvPr>
        </p:nvSpPr>
        <p:spPr>
          <a:xfrm>
            <a:off x="3973950" y="2705025"/>
            <a:ext cx="17334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Lines of code</a:t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9" name="Google Shape;519;p40"/>
          <p:cNvSpPr txBox="1"/>
          <p:nvPr>
            <p:ph idx="1" type="body"/>
          </p:nvPr>
        </p:nvSpPr>
        <p:spPr>
          <a:xfrm>
            <a:off x="6685775" y="2705025"/>
            <a:ext cx="17334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Estimated time</a:t>
            </a:r>
            <a:endParaRPr b="1"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0" name="Google Shape;520;p40"/>
          <p:cNvSpPr txBox="1"/>
          <p:nvPr>
            <p:ph idx="1" type="body"/>
          </p:nvPr>
        </p:nvSpPr>
        <p:spPr>
          <a:xfrm>
            <a:off x="759600" y="3838725"/>
            <a:ext cx="23871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124 unadjusted FP</a:t>
            </a:r>
            <a:endParaRPr b="1"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1" name="Google Shape;521;p40"/>
          <p:cNvSpPr txBox="1"/>
          <p:nvPr>
            <p:ph idx="1" type="body"/>
          </p:nvPr>
        </p:nvSpPr>
        <p:spPr>
          <a:xfrm>
            <a:off x="3911429" y="3838725"/>
            <a:ext cx="19107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9920 SLOC</a:t>
            </a:r>
            <a:endParaRPr b="1"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2" name="Google Shape;522;p40"/>
          <p:cNvSpPr txBox="1"/>
          <p:nvPr>
            <p:ph idx="1" type="body"/>
          </p:nvPr>
        </p:nvSpPr>
        <p:spPr>
          <a:xfrm>
            <a:off x="6738300" y="3838725"/>
            <a:ext cx="1822200" cy="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rPr>
              <a:t>10.2 Months</a:t>
            </a:r>
            <a:endParaRPr b="1">
              <a:solidFill>
                <a:srgbClr val="38761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523" name="Google Shape;523;p40"/>
          <p:cNvCxnSpPr/>
          <p:nvPr/>
        </p:nvCxnSpPr>
        <p:spPr>
          <a:xfrm>
            <a:off x="3231275" y="1784425"/>
            <a:ext cx="0" cy="29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40"/>
          <p:cNvCxnSpPr/>
          <p:nvPr/>
        </p:nvCxnSpPr>
        <p:spPr>
          <a:xfrm>
            <a:off x="5974475" y="1708225"/>
            <a:ext cx="5700" cy="29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41"/>
          <p:cNvPicPr preferRelativeResize="0"/>
          <p:nvPr/>
        </p:nvPicPr>
        <p:blipFill rotWithShape="1">
          <a:blip r:embed="rId3">
            <a:alphaModFix/>
          </a:blip>
          <a:srcRect b="39318" l="14836" r="21840" t="1244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530" name="Google Shape;530;p41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04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Workflow organization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pic>
        <p:nvPicPr>
          <p:cNvPr id="531" name="Google Shape;53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050" y="3538925"/>
            <a:ext cx="7165749" cy="63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1"/>
          <p:cNvSpPr/>
          <p:nvPr/>
        </p:nvSpPr>
        <p:spPr>
          <a:xfrm>
            <a:off x="1723913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713F"/>
              </a:solidFill>
            </a:endParaRPr>
          </a:p>
        </p:txBody>
      </p:sp>
      <p:grpSp>
        <p:nvGrpSpPr>
          <p:cNvPr id="533" name="Google Shape;533;p41"/>
          <p:cNvGrpSpPr/>
          <p:nvPr/>
        </p:nvGrpSpPr>
        <p:grpSpPr>
          <a:xfrm>
            <a:off x="369672" y="1960450"/>
            <a:ext cx="1578303" cy="1897975"/>
            <a:chOff x="369672" y="1960450"/>
            <a:chExt cx="1578303" cy="1897975"/>
          </a:xfrm>
        </p:grpSpPr>
        <p:sp>
          <p:nvSpPr>
            <p:cNvPr id="534" name="Google Shape;534;p41"/>
            <p:cNvSpPr/>
            <p:nvPr/>
          </p:nvSpPr>
          <p:spPr>
            <a:xfrm>
              <a:off x="86167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713F"/>
                </a:solidFill>
              </a:endParaRPr>
            </a:p>
          </p:txBody>
        </p:sp>
        <p:sp>
          <p:nvSpPr>
            <p:cNvPr id="535" name="Google Shape;535;p41"/>
            <p:cNvSpPr txBox="1"/>
            <p:nvPr/>
          </p:nvSpPr>
          <p:spPr>
            <a:xfrm>
              <a:off x="861525" y="2121625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it" sz="8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Sprint 1</a:t>
              </a:r>
              <a:endParaRPr b="1"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6" name="Google Shape;536;p41"/>
            <p:cNvSpPr txBox="1"/>
            <p:nvPr/>
          </p:nvSpPr>
          <p:spPr>
            <a:xfrm>
              <a:off x="369675" y="2664225"/>
              <a:ext cx="1578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Account management</a:t>
              </a:r>
              <a:endParaRPr b="1" sz="10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" name="Google Shape;537;p41"/>
            <p:cNvSpPr txBox="1"/>
            <p:nvPr/>
          </p:nvSpPr>
          <p:spPr>
            <a:xfrm>
              <a:off x="369672" y="3121025"/>
              <a:ext cx="1578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8" name="Google Shape;538;p41"/>
          <p:cNvGrpSpPr/>
          <p:nvPr/>
        </p:nvGrpSpPr>
        <p:grpSpPr>
          <a:xfrm>
            <a:off x="2114712" y="1960450"/>
            <a:ext cx="1537206" cy="1897975"/>
            <a:chOff x="2114712" y="1960450"/>
            <a:chExt cx="1537206" cy="1897975"/>
          </a:xfrm>
        </p:grpSpPr>
        <p:sp>
          <p:nvSpPr>
            <p:cNvPr id="539" name="Google Shape;539;p41"/>
            <p:cNvSpPr/>
            <p:nvPr/>
          </p:nvSpPr>
          <p:spPr>
            <a:xfrm>
              <a:off x="2586168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713F"/>
                </a:solidFill>
              </a:endParaRPr>
            </a:p>
          </p:txBody>
        </p:sp>
        <p:sp>
          <p:nvSpPr>
            <p:cNvPr id="540" name="Google Shape;540;p41"/>
            <p:cNvSpPr txBox="1"/>
            <p:nvPr/>
          </p:nvSpPr>
          <p:spPr>
            <a:xfrm>
              <a:off x="2114712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Booking and chat</a:t>
              </a:r>
              <a:endParaRPr b="1" sz="10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p41"/>
            <p:cNvSpPr txBox="1"/>
            <p:nvPr/>
          </p:nvSpPr>
          <p:spPr>
            <a:xfrm>
              <a:off x="2114718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2" name="Google Shape;542;p41"/>
            <p:cNvSpPr txBox="1"/>
            <p:nvPr/>
          </p:nvSpPr>
          <p:spPr>
            <a:xfrm>
              <a:off x="2541587" y="2109375"/>
              <a:ext cx="6732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it" sz="8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Sprint 2</a:t>
              </a:r>
              <a:endParaRPr b="1"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3" name="Google Shape;543;p41"/>
          <p:cNvGrpSpPr/>
          <p:nvPr/>
        </p:nvGrpSpPr>
        <p:grpSpPr>
          <a:xfrm>
            <a:off x="3818650" y="1960450"/>
            <a:ext cx="1537202" cy="1897973"/>
            <a:chOff x="3818650" y="1960450"/>
            <a:chExt cx="1537202" cy="1897973"/>
          </a:xfrm>
        </p:grpSpPr>
        <p:sp>
          <p:nvSpPr>
            <p:cNvPr id="544" name="Google Shape;544;p41"/>
            <p:cNvSpPr/>
            <p:nvPr/>
          </p:nvSpPr>
          <p:spPr>
            <a:xfrm>
              <a:off x="4290102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713F"/>
                </a:solidFill>
              </a:endParaRPr>
            </a:p>
          </p:txBody>
        </p:sp>
        <p:sp>
          <p:nvSpPr>
            <p:cNvPr id="545" name="Google Shape;545;p41"/>
            <p:cNvSpPr txBox="1"/>
            <p:nvPr/>
          </p:nvSpPr>
          <p:spPr>
            <a:xfrm>
              <a:off x="3818650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Foodplan and receipes</a:t>
              </a:r>
              <a:endParaRPr b="1" sz="10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41"/>
            <p:cNvSpPr txBox="1"/>
            <p:nvPr/>
          </p:nvSpPr>
          <p:spPr>
            <a:xfrm>
              <a:off x="3818652" y="3121023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7" name="Google Shape;547;p41"/>
            <p:cNvSpPr txBox="1"/>
            <p:nvPr/>
          </p:nvSpPr>
          <p:spPr>
            <a:xfrm>
              <a:off x="4289950" y="2121625"/>
              <a:ext cx="594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it" sz="8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Sprint 3</a:t>
              </a:r>
              <a:endParaRPr b="1"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8" name="Google Shape;548;p41"/>
          <p:cNvGrpSpPr/>
          <p:nvPr/>
        </p:nvGrpSpPr>
        <p:grpSpPr>
          <a:xfrm>
            <a:off x="5527887" y="1960450"/>
            <a:ext cx="1537203" cy="1897975"/>
            <a:chOff x="5527887" y="1960450"/>
            <a:chExt cx="1537203" cy="1897975"/>
          </a:xfrm>
        </p:grpSpPr>
        <p:sp>
          <p:nvSpPr>
            <p:cNvPr id="549" name="Google Shape;549;p41"/>
            <p:cNvSpPr/>
            <p:nvPr/>
          </p:nvSpPr>
          <p:spPr>
            <a:xfrm>
              <a:off x="5999340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713F"/>
                </a:solidFill>
              </a:endParaRPr>
            </a:p>
          </p:txBody>
        </p:sp>
        <p:sp>
          <p:nvSpPr>
            <p:cNvPr id="550" name="Google Shape;550;p41"/>
            <p:cNvSpPr txBox="1"/>
            <p:nvPr/>
          </p:nvSpPr>
          <p:spPr>
            <a:xfrm>
              <a:off x="552788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Progress</a:t>
              </a:r>
              <a:endParaRPr b="1" sz="10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1" name="Google Shape;551;p41"/>
            <p:cNvSpPr txBox="1"/>
            <p:nvPr/>
          </p:nvSpPr>
          <p:spPr>
            <a:xfrm>
              <a:off x="5527890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it" sz="8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2" name="Google Shape;552;p41"/>
            <p:cNvSpPr txBox="1"/>
            <p:nvPr/>
          </p:nvSpPr>
          <p:spPr>
            <a:xfrm>
              <a:off x="5999350" y="2121625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it" sz="8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Sprint 4</a:t>
              </a:r>
              <a:endParaRPr b="1"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3" name="Google Shape;553;p41"/>
          <p:cNvGrpSpPr/>
          <p:nvPr/>
        </p:nvGrpSpPr>
        <p:grpSpPr>
          <a:xfrm>
            <a:off x="7237137" y="1960450"/>
            <a:ext cx="1537206" cy="1897975"/>
            <a:chOff x="7237137" y="1960450"/>
            <a:chExt cx="1537206" cy="1897975"/>
          </a:xfrm>
        </p:grpSpPr>
        <p:sp>
          <p:nvSpPr>
            <p:cNvPr id="554" name="Google Shape;554;p41"/>
            <p:cNvSpPr/>
            <p:nvPr/>
          </p:nvSpPr>
          <p:spPr>
            <a:xfrm>
              <a:off x="7708593" y="19604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0B71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713F"/>
                </a:solidFill>
              </a:endParaRPr>
            </a:p>
          </p:txBody>
        </p:sp>
        <p:sp>
          <p:nvSpPr>
            <p:cNvPr id="555" name="Google Shape;555;p41"/>
            <p:cNvSpPr txBox="1"/>
            <p:nvPr/>
          </p:nvSpPr>
          <p:spPr>
            <a:xfrm>
              <a:off x="7237137" y="2664225"/>
              <a:ext cx="1537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0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Reviews</a:t>
              </a:r>
              <a:endParaRPr b="1" sz="10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6" name="Google Shape;556;p41"/>
            <p:cNvSpPr txBox="1"/>
            <p:nvPr/>
          </p:nvSpPr>
          <p:spPr>
            <a:xfrm>
              <a:off x="7237143" y="3121025"/>
              <a:ext cx="1537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7" name="Google Shape;557;p41"/>
            <p:cNvSpPr txBox="1"/>
            <p:nvPr/>
          </p:nvSpPr>
          <p:spPr>
            <a:xfrm>
              <a:off x="7708750" y="2121625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it" sz="8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Sprint 5</a:t>
              </a:r>
              <a:endParaRPr b="1" sz="8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8" name="Google Shape;558;p41"/>
          <p:cNvSpPr/>
          <p:nvPr/>
        </p:nvSpPr>
        <p:spPr>
          <a:xfrm>
            <a:off x="343813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713F"/>
              </a:solidFill>
            </a:endParaRPr>
          </a:p>
        </p:txBody>
      </p:sp>
      <p:sp>
        <p:nvSpPr>
          <p:cNvPr id="559" name="Google Shape;559;p41"/>
          <p:cNvSpPr/>
          <p:nvPr/>
        </p:nvSpPr>
        <p:spPr>
          <a:xfrm>
            <a:off x="518408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713F"/>
              </a:solidFill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6930038" y="22514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0B71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71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26111" l="13220" r="21975" t="1919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14025" y="211675"/>
            <a:ext cx="6395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01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Project Description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357025" y="1159125"/>
            <a:ext cx="68430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fortaa"/>
                <a:ea typeface="Comfortaa"/>
                <a:cs typeface="Comfortaa"/>
                <a:sym typeface="Comfortaa"/>
              </a:rPr>
              <a:t>Nutriverse is a common platform for nutritionists and their clients.</a:t>
            </a:r>
            <a:endParaRPr sz="22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3" name="Google Shape;73;p15" title="File:Schedule or Calendar Flat Icon.svg - Wikiped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9713" y="3636688"/>
            <a:ext cx="1139625" cy="11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9725" y="2026024"/>
            <a:ext cx="967500" cy="9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426000" y="3722738"/>
            <a:ext cx="20091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fortaa"/>
                <a:ea typeface="Comfortaa"/>
                <a:cs typeface="Comfortaa"/>
                <a:sym typeface="Comfortaa"/>
              </a:rPr>
              <a:t>Appointments and check-ups management</a:t>
            </a:r>
            <a:endParaRPr sz="22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332325" y="2292275"/>
            <a:ext cx="2009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fortaa"/>
                <a:ea typeface="Comfortaa"/>
                <a:cs typeface="Comfortaa"/>
                <a:sym typeface="Comfortaa"/>
              </a:rPr>
              <a:t>Progress tracking</a:t>
            </a:r>
            <a:endParaRPr sz="22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62900" y="2114688"/>
            <a:ext cx="20091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fortaa"/>
                <a:ea typeface="Comfortaa"/>
                <a:cs typeface="Comfortaa"/>
                <a:sym typeface="Comfortaa"/>
              </a:rPr>
              <a:t>Personalized food plan creation and visualization.</a:t>
            </a:r>
            <a:endParaRPr sz="22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62900" y="3894894"/>
            <a:ext cx="1746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Comfortaa"/>
                <a:ea typeface="Comfortaa"/>
                <a:cs typeface="Comfortaa"/>
                <a:sym typeface="Comfortaa"/>
              </a:rPr>
              <a:t>Recipes ideas.</a:t>
            </a:r>
            <a:endParaRPr sz="22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0450" y="3678500"/>
            <a:ext cx="865149" cy="86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 title="Illustrazione vettoriale di piatto con cucchiaio e forchetta ...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7025" y="2140422"/>
            <a:ext cx="1139600" cy="884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42"/>
          <p:cNvPicPr preferRelativeResize="0"/>
          <p:nvPr/>
        </p:nvPicPr>
        <p:blipFill rotWithShape="1">
          <a:blip r:embed="rId3">
            <a:alphaModFix/>
          </a:blip>
          <a:srcRect b="26111" l="13220" r="21975" t="1919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42"/>
          <p:cNvSpPr txBox="1"/>
          <p:nvPr/>
        </p:nvSpPr>
        <p:spPr>
          <a:xfrm>
            <a:off x="514025" y="211675"/>
            <a:ext cx="6395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05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Product Backlog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graphicFrame>
        <p:nvGraphicFramePr>
          <p:cNvPr id="567" name="Google Shape;567;p42"/>
          <p:cNvGraphicFramePr/>
          <p:nvPr/>
        </p:nvGraphicFramePr>
        <p:xfrm>
          <a:off x="952500" y="11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{6FB2A89D-0720-4DE4-A6B3-BD2F41B10B29}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>
                          <a:solidFill>
                            <a:srgbClr val="E0EAE8"/>
                          </a:solidFill>
                        </a:rPr>
                        <a:t>PRIORITY</a:t>
                      </a:r>
                      <a:endParaRPr b="1" sz="900">
                        <a:solidFill>
                          <a:srgbClr val="E0EAE8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>
                          <a:solidFill>
                            <a:srgbClr val="E0EAE8"/>
                          </a:solidFill>
                        </a:rPr>
                        <a:t>SPRINT</a:t>
                      </a:r>
                      <a:endParaRPr b="1" sz="900">
                        <a:solidFill>
                          <a:srgbClr val="E0EAE8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>
                          <a:solidFill>
                            <a:srgbClr val="E0EAE8"/>
                          </a:solidFill>
                        </a:rPr>
                        <a:t>FUNCTIONALITY</a:t>
                      </a:r>
                      <a:endParaRPr b="1" sz="900">
                        <a:solidFill>
                          <a:srgbClr val="E0EAE8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>
                          <a:solidFill>
                            <a:srgbClr val="E0EAE8"/>
                          </a:solidFill>
                        </a:rPr>
                        <a:t>TASK TITLE</a:t>
                      </a:r>
                      <a:endParaRPr b="1" sz="900">
                        <a:solidFill>
                          <a:srgbClr val="E0EAE8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94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1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Account management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Home Page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1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Account management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Registration (Users)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1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Account management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Registration (Nutritionists)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Medium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1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Account management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Insertion of certificate (Nutritionists)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1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Account management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Login (Users and Nutritionists)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1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Account management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Logout (Users and Nutritionists)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Low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1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Account management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Changing information into MyProfile page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43"/>
          <p:cNvPicPr preferRelativeResize="0"/>
          <p:nvPr/>
        </p:nvPicPr>
        <p:blipFill rotWithShape="1">
          <a:blip r:embed="rId3">
            <a:alphaModFix/>
          </a:blip>
          <a:srcRect b="26111" l="13220" r="21975" t="1919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3"/>
          <p:cNvSpPr txBox="1"/>
          <p:nvPr/>
        </p:nvSpPr>
        <p:spPr>
          <a:xfrm>
            <a:off x="514025" y="211675"/>
            <a:ext cx="6395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05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Product Backlog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graphicFrame>
        <p:nvGraphicFramePr>
          <p:cNvPr id="574" name="Google Shape;574;p43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{6FB2A89D-0720-4DE4-A6B3-BD2F41B10B29}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>
                          <a:solidFill>
                            <a:srgbClr val="E0EAE8"/>
                          </a:solidFill>
                        </a:rPr>
                        <a:t>PRIORITY</a:t>
                      </a:r>
                      <a:endParaRPr b="1" sz="900">
                        <a:solidFill>
                          <a:srgbClr val="E0EAE8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>
                          <a:solidFill>
                            <a:srgbClr val="E0EAE8"/>
                          </a:solidFill>
                        </a:rPr>
                        <a:t>SPRINT</a:t>
                      </a:r>
                      <a:endParaRPr b="1" sz="900">
                        <a:solidFill>
                          <a:srgbClr val="E0EAE8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>
                          <a:solidFill>
                            <a:srgbClr val="E0EAE8"/>
                          </a:solidFill>
                        </a:rPr>
                        <a:t>FUNCTIONALITY</a:t>
                      </a:r>
                      <a:endParaRPr b="1" sz="900">
                        <a:solidFill>
                          <a:srgbClr val="E0EAE8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>
                          <a:solidFill>
                            <a:srgbClr val="E0EAE8"/>
                          </a:solidFill>
                        </a:rPr>
                        <a:t>TASK TITLE</a:t>
                      </a:r>
                      <a:endParaRPr b="1" sz="900">
                        <a:solidFill>
                          <a:srgbClr val="E0EAE8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94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2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Booking and chat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Search nutritionists (Users)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2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Booking and chat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Contact nutritionists (Users)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2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Booking and chat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Chat (Nutritionists and Users)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2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Booking and chat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Booking an appointment (Users)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Medium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2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Booking and chat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View appointments (Users and Nutritionists)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Medium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3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Booking and chat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List of patients (Nutritionists)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3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Foodplan and receipes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List of ingredients in DB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44"/>
          <p:cNvPicPr preferRelativeResize="0"/>
          <p:nvPr/>
        </p:nvPicPr>
        <p:blipFill rotWithShape="1">
          <a:blip r:embed="rId3">
            <a:alphaModFix/>
          </a:blip>
          <a:srcRect b="26111" l="13220" r="21975" t="1919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44"/>
          <p:cNvSpPr txBox="1"/>
          <p:nvPr/>
        </p:nvSpPr>
        <p:spPr>
          <a:xfrm>
            <a:off x="514025" y="211675"/>
            <a:ext cx="6395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05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Product Backlog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graphicFrame>
        <p:nvGraphicFramePr>
          <p:cNvPr id="581" name="Google Shape;581;p44"/>
          <p:cNvGraphicFramePr/>
          <p:nvPr/>
        </p:nvGraphicFramePr>
        <p:xfrm>
          <a:off x="952500" y="105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{6FB2A89D-0720-4DE4-A6B3-BD2F41B10B29}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>
                          <a:solidFill>
                            <a:srgbClr val="E0EAE8"/>
                          </a:solidFill>
                        </a:rPr>
                        <a:t>PRIORITY</a:t>
                      </a:r>
                      <a:endParaRPr b="1" sz="900">
                        <a:solidFill>
                          <a:srgbClr val="E0EAE8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>
                          <a:solidFill>
                            <a:srgbClr val="E0EAE8"/>
                          </a:solidFill>
                        </a:rPr>
                        <a:t>SPRINT</a:t>
                      </a:r>
                      <a:endParaRPr b="1" sz="900">
                        <a:solidFill>
                          <a:srgbClr val="E0EAE8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>
                          <a:solidFill>
                            <a:srgbClr val="E0EAE8"/>
                          </a:solidFill>
                        </a:rPr>
                        <a:t>FUNCTIONALITY</a:t>
                      </a:r>
                      <a:endParaRPr b="1" sz="900">
                        <a:solidFill>
                          <a:srgbClr val="E0EAE8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944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900">
                          <a:solidFill>
                            <a:srgbClr val="E0EAE8"/>
                          </a:solidFill>
                        </a:rPr>
                        <a:t>TASK TITLE</a:t>
                      </a:r>
                      <a:endParaRPr b="1" sz="900">
                        <a:solidFill>
                          <a:srgbClr val="E0EAE8"/>
                        </a:solidFill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94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3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Foodplan and receipes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Creation of a new FoodPlan (Nutritionists)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394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3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Foodplan and receipes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View of a FoodPlan (Users)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High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3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Foodplan and receipes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API for recipes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Medium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4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Progress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Create progress history (Nutritionists)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Medium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4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Progress</a:t>
                      </a:r>
                      <a:endParaRPr sz="9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View of progress (Users)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Low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5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Reviews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Allow Users to add a review (Nutritionists)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Low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5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Reviews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/>
                        <a:t>View a review (Users and Nutritionists)</a:t>
                      </a:r>
                      <a:endParaRPr sz="900"/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43222" l="21587" r="22832" t="4239"/>
          <a:stretch/>
        </p:blipFill>
        <p:spPr>
          <a:xfrm>
            <a:off x="-6525" y="-49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1845025" y="1382150"/>
            <a:ext cx="4940700" cy="3554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 title="Desktop PC icon with monitor vector image | Free SV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350" y="2987987"/>
            <a:ext cx="768425" cy="76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>
            <a:stCxn id="87" idx="3"/>
          </p:cNvCxnSpPr>
          <p:nvPr/>
        </p:nvCxnSpPr>
        <p:spPr>
          <a:xfrm>
            <a:off x="1521774" y="3372200"/>
            <a:ext cx="591300" cy="54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89" name="Google Shape;89;p16" title="File:Nginx logo.svg - Wikipedia"/>
          <p:cNvPicPr preferRelativeResize="0"/>
          <p:nvPr/>
        </p:nvPicPr>
        <p:blipFill rotWithShape="1">
          <a:blip r:embed="rId5">
            <a:alphaModFix/>
          </a:blip>
          <a:srcRect b="0" l="0" r="77444" t="0"/>
          <a:stretch/>
        </p:blipFill>
        <p:spPr>
          <a:xfrm>
            <a:off x="2530950" y="3565900"/>
            <a:ext cx="278200" cy="2571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/>
          <p:nvPr/>
        </p:nvCxnSpPr>
        <p:spPr>
          <a:xfrm>
            <a:off x="2809149" y="3372200"/>
            <a:ext cx="591300" cy="54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91" name="Google Shape;91;p16" title="Server icon vector image | Free SV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9025" y="2140225"/>
            <a:ext cx="59130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 title="Server icon vector image | Free SV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1425" y="2292625"/>
            <a:ext cx="59130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title="Server icon vector image | Free SV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3825" y="2445025"/>
            <a:ext cx="59130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 title="File:Node.js logo 2015.svg - Wikipedia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53174" y="3036325"/>
            <a:ext cx="644311" cy="17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/>
          <p:nvPr/>
        </p:nvCxnSpPr>
        <p:spPr>
          <a:xfrm>
            <a:off x="3400450" y="2722700"/>
            <a:ext cx="5100" cy="6603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 rot="10800000">
            <a:off x="3400625" y="2728200"/>
            <a:ext cx="668400" cy="117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97" name="Google Shape;97;p16"/>
          <p:cNvCxnSpPr/>
          <p:nvPr/>
        </p:nvCxnSpPr>
        <p:spPr>
          <a:xfrm>
            <a:off x="3405550" y="3372200"/>
            <a:ext cx="3600" cy="9816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 rot="10800000">
            <a:off x="3400450" y="4352450"/>
            <a:ext cx="1435800" cy="117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99" name="Google Shape;99;p16" title="Server icon vector image | Free SV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4150" y="2383288"/>
            <a:ext cx="59130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 title="File:MongoDB Logo.svg - Wikipedia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08225" y="3036313"/>
            <a:ext cx="643149" cy="17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 title="Server icon vector image | Free SV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6237" y="3884825"/>
            <a:ext cx="59130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 title="Server icon vector image | Free SV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8637" y="4037225"/>
            <a:ext cx="59130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 title="Plik:React Logo SVG.svg – Wikipedia, wolna encyklopedia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21622" y="4476113"/>
            <a:ext cx="385966" cy="350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6"/>
          <p:cNvCxnSpPr>
            <a:stCxn id="93" idx="3"/>
          </p:cNvCxnSpPr>
          <p:nvPr/>
        </p:nvCxnSpPr>
        <p:spPr>
          <a:xfrm>
            <a:off x="4965125" y="2740675"/>
            <a:ext cx="743100" cy="81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4701625" y="3283000"/>
            <a:ext cx="8400" cy="3774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/>
          <p:nvPr/>
        </p:nvCxnSpPr>
        <p:spPr>
          <a:xfrm rot="10800000">
            <a:off x="4701600" y="3657650"/>
            <a:ext cx="2439900" cy="5100"/>
          </a:xfrm>
          <a:prstGeom prst="straightConnector1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med" w="med" type="stealth"/>
            <a:tailEnd len="med" w="med" type="none"/>
          </a:ln>
        </p:spPr>
      </p:cxnSp>
      <p:pic>
        <p:nvPicPr>
          <p:cNvPr id="107" name="Google Shape;107;p16" title="Server icon vector image | Free SV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1500" y="3282988"/>
            <a:ext cx="59130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503353" y="3657653"/>
            <a:ext cx="887299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 title="Server icon vector image | Free SV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65475" y="2974588"/>
            <a:ext cx="591300" cy="5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55600" y="1167400"/>
            <a:ext cx="575350" cy="4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2060850" y="140950"/>
            <a:ext cx="530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infrastructure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117" name="Google Shape;117;p17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25" y="1426575"/>
            <a:ext cx="5452275" cy="344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6199500" y="2517388"/>
            <a:ext cx="2709000" cy="126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website visitor, I want to read information about the services, so that I can have an overview of what I can do.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Homepage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126" name="Google Shape;126;p18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5171600" y="2030300"/>
            <a:ext cx="2559300" cy="97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website visitor, I want to be able to register as a normal user, so that I can have a personalized experience.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Registration</a:t>
            </a: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5171600" y="3314488"/>
            <a:ext cx="2559300" cy="97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website visitor, I want to be able to register as a nutritionist, so that I can have a personalized platform.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 b="15542" l="54202" r="849" t="2268"/>
          <a:stretch/>
        </p:blipFill>
        <p:spPr>
          <a:xfrm>
            <a:off x="1434750" y="1435800"/>
            <a:ext cx="2676825" cy="34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136" name="Google Shape;136;p19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5578475" y="1729812"/>
            <a:ext cx="2559300" cy="97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user, I want to be able to login, so that I can see my personal information.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Login 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5578475" y="2961138"/>
            <a:ext cx="2559300" cy="97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user, I want to be able to log out, so that I can end my session.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b="57956" l="671" r="54246" t="1706"/>
          <a:stretch/>
        </p:blipFill>
        <p:spPr>
          <a:xfrm>
            <a:off x="1338400" y="1691750"/>
            <a:ext cx="3597650" cy="22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146" name="Google Shape;146;p20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6060325" y="2524537"/>
            <a:ext cx="2559300" cy="97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user, I want to be able to edit my profile, so that I can customize information about me.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Edit Profile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25" y="1630000"/>
            <a:ext cx="51054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20102" l="0" r="7313" t="0"/>
          <a:stretch/>
        </p:blipFill>
        <p:spPr>
          <a:xfrm>
            <a:off x="0" y="-109725"/>
            <a:ext cx="9144000" cy="5253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  <p:sp>
        <p:nvSpPr>
          <p:cNvPr id="155" name="Google Shape;155;p21"/>
          <p:cNvSpPr txBox="1"/>
          <p:nvPr/>
        </p:nvSpPr>
        <p:spPr>
          <a:xfrm>
            <a:off x="203500" y="0"/>
            <a:ext cx="6873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>
                <a:solidFill>
                  <a:schemeClr val="dk2"/>
                </a:solidFill>
                <a:latin typeface="Margarine"/>
                <a:ea typeface="Margarine"/>
                <a:cs typeface="Margarine"/>
                <a:sym typeface="Margarine"/>
              </a:rPr>
              <a:t>02</a:t>
            </a:r>
            <a:r>
              <a:rPr b="1" lang="it" sz="3900">
                <a:solidFill>
                  <a:srgbClr val="739449"/>
                </a:solidFill>
                <a:latin typeface="Margarine"/>
                <a:ea typeface="Margarine"/>
                <a:cs typeface="Margarine"/>
                <a:sym typeface="Margarine"/>
              </a:rPr>
              <a:t> User Stories &amp; Mockups</a:t>
            </a:r>
            <a:endParaRPr b="1" sz="3900">
              <a:solidFill>
                <a:srgbClr val="739449"/>
              </a:solidFill>
              <a:latin typeface="Margarine"/>
              <a:ea typeface="Margarine"/>
              <a:cs typeface="Margarine"/>
              <a:sym typeface="Margarine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6124575" y="1817462"/>
            <a:ext cx="2559300" cy="97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search for a nutritionist, so that I can find the ones near me.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2378550" y="785100"/>
            <a:ext cx="43869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Client Section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350" y="1349124"/>
            <a:ext cx="5500725" cy="34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>
            <a:off x="6124575" y="3276137"/>
            <a:ext cx="2559300" cy="97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Comfortaa"/>
                <a:ea typeface="Comfortaa"/>
                <a:cs typeface="Comfortaa"/>
                <a:sym typeface="Comfortaa"/>
              </a:rPr>
              <a:t>As a client, I want to be able to contact a nutritionist, so that I can ask him/her more information.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