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omfortaa" panose="020B0604020202020204" charset="0"/>
      <p:regular r:id="rId35"/>
      <p:bold r:id="rId36"/>
    </p:embeddedFont>
    <p:embeddedFont>
      <p:font typeface="Margarine" panose="020B0604020202020204" charset="0"/>
      <p:regular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B2A89D-0720-4DE4-A6B3-BD2F41B10B29}">
  <a:tblStyle styleId="{6FB2A89D-0720-4DE4-A6B3-BD2F41B10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a2f7b3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a2f7b3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a9bf7d2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a9bf7d2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a9bf7d2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a9bf7d2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a9bf7d26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a9bf7d26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a9bf7d26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a9bf7d26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a9bf7d26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a9bf7d26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a9bf7d26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a9bf7d26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a9bf7d26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a9bf7d26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a9bf7d26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a9bf7d26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a9bf7d26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a9bf7d26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a9bf7d26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a9bf7d26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a2f7b385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a2f7b385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a9bf7d26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a9bf7d26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a9bf7d26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a9bf7d26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a9bf7d26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a9bf7d26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a9f34068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a9f34068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a9f34068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a9f34068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a9f34068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ea9f34068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a9f34068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a9f34068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a9f34068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ea9f34068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ea9f34068c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ea9f34068c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a9f34068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ea9f34068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a2f7b385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a2f7b385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ea9f34068c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ea9f34068c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a9f34068c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ea9f34068c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ea9f34068c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ea9f34068c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2f7b385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2f7b385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2f7b385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a2f7b385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a2f7b385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a2f7b385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a2f7b385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a2f7b385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2f7b385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a2f7b385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484375" y="28950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Laboratory of Advanced Programming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A.Y. 2023 - 2024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r="29676"/>
          <a:stretch/>
        </p:blipFill>
        <p:spPr>
          <a:xfrm>
            <a:off x="2566325" y="588900"/>
            <a:ext cx="4223000" cy="16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7013" y="3803813"/>
            <a:ext cx="88416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Elisa De Bellis 1858927       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Maria Diana Calugaru 1893272      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Lorenzo Mastrandrea 1892793     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Lorenzo Frangella 1899674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26750" y="2051950"/>
            <a:ext cx="5921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Nutriverse: The Complete App for Nutritionists and Clients</a:t>
            </a:r>
            <a:endParaRPr sz="15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Manage Your Practice, Track Your Progress!</a:t>
            </a:r>
            <a:endParaRPr sz="15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65" name="Google Shape;165;p22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6124575" y="1699449"/>
            <a:ext cx="2559300" cy="1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the available slots of a nutritionist, so that I can choose one among them for booking.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124575" y="3276122"/>
            <a:ext cx="2559300" cy="1220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book an appointment with a nutritionist, so that I can schedule a consultation without having to make a phone call or send an email.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00" y="1318450"/>
            <a:ext cx="5456275" cy="34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75" name="Google Shape;175;p23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6200775" y="2309049"/>
            <a:ext cx="2559300" cy="1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my bookings, so that I can have a history of all my consultations.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00" y="1521000"/>
            <a:ext cx="5864500" cy="3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84" name="Google Shape;184;p24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124575" y="2309049"/>
            <a:ext cx="2559300" cy="1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access my current food plan, so that I can understand what I should eat and how much.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25" y="1435800"/>
            <a:ext cx="5436340" cy="34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93" name="Google Shape;193;p25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124575" y="2309049"/>
            <a:ext cx="2559300" cy="1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search for recipes, so that I can vary meals depending on the ingredients of my food plan.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00" y="1497375"/>
            <a:ext cx="5520025" cy="33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02" name="Google Shape;202;p26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6124575" y="2309049"/>
            <a:ext cx="2559300" cy="1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my progress, so that I can see my changes in time about weight, body fat, body cm.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50" y="1359600"/>
            <a:ext cx="5538800" cy="35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11" name="Google Shape;211;p27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245525" y="1618949"/>
            <a:ext cx="2559300" cy="1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the reviews about a nutritionist, so that I can read other people's experience with him/her.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00" y="1618950"/>
            <a:ext cx="57340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6245525" y="3268124"/>
            <a:ext cx="2559300" cy="1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leave a review about a nutritionist, so that I can describe my experience with him/her.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1" name="Google Shape;221;p28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6245525" y="2469250"/>
            <a:ext cx="2559300" cy="85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see my patients, so that I can keep track of them.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25" y="1435800"/>
            <a:ext cx="5532349" cy="35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30" name="Google Shape;230;p29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6245525" y="2469250"/>
            <a:ext cx="2559300" cy="85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see my agenda, so that I can see all the appointments with my patients.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89" y="1435800"/>
            <a:ext cx="5667085" cy="35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39" name="Google Shape;239;p30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6245525" y="2469250"/>
            <a:ext cx="2559300" cy="85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create a food plan for a specific patient, so that I can schedule his/her meals.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00" y="1435800"/>
            <a:ext cx="57340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48" name="Google Shape;248;p31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6245525" y="2222500"/>
            <a:ext cx="2559300" cy="109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search for a specific ingredient, so that I can insert it in the food plan with an associated quantity.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50" y="1362525"/>
            <a:ext cx="57340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859625" y="302400"/>
            <a:ext cx="5306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Table of content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09525" y="921200"/>
            <a:ext cx="5956800" cy="3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01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Project Description</a:t>
            </a:r>
            <a:b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</a:br>
            <a:endParaRPr sz="5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02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User Stories &amp; Mockups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03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Function points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04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Workflow organization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05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Product backlog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06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Demo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57" name="Google Shape;257;p32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245525" y="2373700"/>
            <a:ext cx="2559300" cy="94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update the progress of a patient, so that I can keep his/her information up to date.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50" y="1423000"/>
            <a:ext cx="5736400" cy="3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66" name="Google Shape;266;p33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6245525" y="2373700"/>
            <a:ext cx="2559300" cy="94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read the reviews about me, so that I can see my patients' opinions.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00" y="1541625"/>
            <a:ext cx="5845775" cy="31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l="11029" t="12449" r="21843" b="353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75" name="Google Shape;275;p34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2454750" y="9375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Effort estimation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525" y="1962725"/>
            <a:ext cx="2977825" cy="188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299" y="2561550"/>
            <a:ext cx="712999" cy="78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279" name="Google Shape;2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223" y="2561549"/>
            <a:ext cx="713000" cy="785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2839450" y="1997250"/>
            <a:ext cx="37122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body" idx="1"/>
          </p:nvPr>
        </p:nvSpPr>
        <p:spPr>
          <a:xfrm>
            <a:off x="2839449" y="3346650"/>
            <a:ext cx="38628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1940100" y="2344150"/>
            <a:ext cx="130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34"/>
          <p:cNvCxnSpPr>
            <a:stCxn id="277" idx="1"/>
          </p:cNvCxnSpPr>
          <p:nvPr/>
        </p:nvCxnSpPr>
        <p:spPr>
          <a:xfrm rot="10800000">
            <a:off x="1955225" y="2902525"/>
            <a:ext cx="1293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1787700" y="1941875"/>
            <a:ext cx="15039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1815675" y="2501088"/>
            <a:ext cx="15039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34"/>
          <p:cNvSpPr txBox="1">
            <a:spLocks noGrp="1"/>
          </p:cNvSpPr>
          <p:nvPr>
            <p:ph type="body" idx="1"/>
          </p:nvPr>
        </p:nvSpPr>
        <p:spPr>
          <a:xfrm>
            <a:off x="1815675" y="3163825"/>
            <a:ext cx="15039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7" name="Google Shape;287;p34"/>
          <p:cNvCxnSpPr/>
          <p:nvPr/>
        </p:nvCxnSpPr>
        <p:spPr>
          <a:xfrm rot="10800000">
            <a:off x="1955225" y="3512125"/>
            <a:ext cx="1293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873" y="3206999"/>
            <a:ext cx="713000" cy="785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289" name="Google Shape;28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873" y="1951599"/>
            <a:ext cx="713000" cy="785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290" name="Google Shape;290;p34"/>
          <p:cNvCxnSpPr>
            <a:endCxn id="289" idx="1"/>
          </p:cNvCxnSpPr>
          <p:nvPr/>
        </p:nvCxnSpPr>
        <p:spPr>
          <a:xfrm rot="10800000" flipH="1">
            <a:off x="6256573" y="2344149"/>
            <a:ext cx="1149300" cy="2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1" name="Google Shape;291;p34"/>
          <p:cNvCxnSpPr>
            <a:endCxn id="288" idx="1"/>
          </p:cNvCxnSpPr>
          <p:nvPr/>
        </p:nvCxnSpPr>
        <p:spPr>
          <a:xfrm>
            <a:off x="6226273" y="3338849"/>
            <a:ext cx="1179600" cy="2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2" name="Google Shape;292;p34"/>
          <p:cNvSpPr txBox="1">
            <a:spLocks noGrp="1"/>
          </p:cNvSpPr>
          <p:nvPr>
            <p:ph type="body" idx="1"/>
          </p:nvPr>
        </p:nvSpPr>
        <p:spPr>
          <a:xfrm>
            <a:off x="7010425" y="1512000"/>
            <a:ext cx="15039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7010425" y="4066450"/>
            <a:ext cx="15039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" name="Google Shape;282;p34">
            <a:extLst>
              <a:ext uri="{FF2B5EF4-FFF2-40B4-BE49-F238E27FC236}">
                <a16:creationId xmlns:a16="http://schemas.microsoft.com/office/drawing/2014/main" id="{2BB0453A-C451-E3F1-EB25-30E8989A69C3}"/>
              </a:ext>
            </a:extLst>
          </p:cNvPr>
          <p:cNvCxnSpPr>
            <a:cxnSpLocks/>
            <a:endCxn id="277" idx="1"/>
          </p:cNvCxnSpPr>
          <p:nvPr/>
        </p:nvCxnSpPr>
        <p:spPr>
          <a:xfrm>
            <a:off x="2011275" y="2902525"/>
            <a:ext cx="123725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l="11029" t="12449" r="21843" b="353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99" name="Google Shape;299;p35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body" idx="1"/>
          </p:nvPr>
        </p:nvSpPr>
        <p:spPr>
          <a:xfrm>
            <a:off x="2454750" y="8613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Internal logical file (ILF)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1744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302" name="Google Shape;302;p35"/>
          <p:cNvSpPr txBox="1">
            <a:spLocks noGrp="1"/>
          </p:cNvSpPr>
          <p:nvPr>
            <p:ph type="body" idx="1"/>
          </p:nvPr>
        </p:nvSpPr>
        <p:spPr>
          <a:xfrm>
            <a:off x="4904006" y="1768400"/>
            <a:ext cx="242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body" idx="1"/>
          </p:nvPr>
        </p:nvSpPr>
        <p:spPr>
          <a:xfrm>
            <a:off x="4904006" y="2693305"/>
            <a:ext cx="2519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04" name="Google Shape;304;p35"/>
          <p:cNvCxnSpPr/>
          <p:nvPr/>
        </p:nvCxnSpPr>
        <p:spPr>
          <a:xfrm>
            <a:off x="4371475" y="2089475"/>
            <a:ext cx="7728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/>
          <p:cNvCxnSpPr/>
          <p:nvPr/>
        </p:nvCxnSpPr>
        <p:spPr>
          <a:xfrm rot="10800000">
            <a:off x="4371700" y="2450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" name="Google Shape;306;p35"/>
          <p:cNvSpPr txBox="1">
            <a:spLocks noGrp="1"/>
          </p:cNvSpPr>
          <p:nvPr>
            <p:ph type="body" idx="1"/>
          </p:nvPr>
        </p:nvSpPr>
        <p:spPr>
          <a:xfrm>
            <a:off x="4533450" y="1804925"/>
            <a:ext cx="465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04350" y="21899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4481175" y="25616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033" y="2597586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310" name="Google Shape;3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033" y="1737110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311" name="Google Shape;311;p35"/>
          <p:cNvCxnSpPr>
            <a:endCxn id="310" idx="1"/>
          </p:cNvCxnSpPr>
          <p:nvPr/>
        </p:nvCxnSpPr>
        <p:spPr>
          <a:xfrm rot="10800000" flipH="1">
            <a:off x="7132633" y="2006172"/>
            <a:ext cx="7494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" name="Google Shape;312;p35"/>
          <p:cNvCxnSpPr>
            <a:endCxn id="309" idx="1"/>
          </p:cNvCxnSpPr>
          <p:nvPr/>
        </p:nvCxnSpPr>
        <p:spPr>
          <a:xfrm>
            <a:off x="7112533" y="2688148"/>
            <a:ext cx="7695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13" name="Google Shape;313;p35"/>
          <p:cNvSpPr txBox="1">
            <a:spLocks noGrp="1"/>
          </p:cNvSpPr>
          <p:nvPr>
            <p:ph type="body" idx="1"/>
          </p:nvPr>
        </p:nvSpPr>
        <p:spPr>
          <a:xfrm>
            <a:off x="7624138" y="1435800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7624138" y="3186671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15" name="Google Shape;315;p35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6" name="Google Shape;31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185" y="2179950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317" name="Google Shape;31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185" y="2179950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318" name="Google Shape;318;p35"/>
          <p:cNvSpPr/>
          <p:nvPr/>
        </p:nvSpPr>
        <p:spPr>
          <a:xfrm>
            <a:off x="778975" y="16564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778975" y="1631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account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- 5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1989750" y="19573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778975" y="22660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/>
          <p:nvPr/>
        </p:nvSpPr>
        <p:spPr>
          <a:xfrm>
            <a:off x="778975" y="2240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Nutritionist account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- 9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778975" y="2875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778975" y="2850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Booking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- 10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7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778975" y="34852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/>
          <p:nvPr/>
        </p:nvSpPr>
        <p:spPr>
          <a:xfrm>
            <a:off x="778975" y="3460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Ingredients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- 2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778975" y="40948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778975" y="4069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- 8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3750775" y="34852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3750775" y="3460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Food plan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- 3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3750775" y="40948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 txBox="1"/>
          <p:nvPr/>
        </p:nvSpPr>
        <p:spPr>
          <a:xfrm>
            <a:off x="3750775" y="4069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Reviews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- 4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1989750" y="25669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1989750" y="3176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1989750" y="37861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1989750" y="43957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4961550" y="37861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4961550" y="43957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282;p34">
            <a:extLst>
              <a:ext uri="{FF2B5EF4-FFF2-40B4-BE49-F238E27FC236}">
                <a16:creationId xmlns:a16="http://schemas.microsoft.com/office/drawing/2014/main" id="{E23D1483-DA6C-E21F-1A09-65D1BED147DB}"/>
              </a:ext>
            </a:extLst>
          </p:cNvPr>
          <p:cNvCxnSpPr>
            <a:cxnSpLocks/>
          </p:cNvCxnSpPr>
          <p:nvPr/>
        </p:nvCxnSpPr>
        <p:spPr>
          <a:xfrm>
            <a:off x="4371475" y="2445751"/>
            <a:ext cx="79603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 l="11029" t="12449" r="21843" b="353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344" name="Google Shape;344;p36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body" idx="1"/>
          </p:nvPr>
        </p:nvSpPr>
        <p:spPr>
          <a:xfrm>
            <a:off x="2454750" y="8613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interface file (EIF)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2125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347" name="Google Shape;347;p36"/>
          <p:cNvSpPr txBox="1">
            <a:spLocks noGrp="1"/>
          </p:cNvSpPr>
          <p:nvPr>
            <p:ph type="body" idx="1"/>
          </p:nvPr>
        </p:nvSpPr>
        <p:spPr>
          <a:xfrm>
            <a:off x="4904006" y="2149400"/>
            <a:ext cx="242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8" name="Google Shape;348;p36"/>
          <p:cNvSpPr txBox="1">
            <a:spLocks noGrp="1"/>
          </p:cNvSpPr>
          <p:nvPr>
            <p:ph type="body" idx="1"/>
          </p:nvPr>
        </p:nvSpPr>
        <p:spPr>
          <a:xfrm>
            <a:off x="4904006" y="3074305"/>
            <a:ext cx="2519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49" name="Google Shape;349;p36"/>
          <p:cNvCxnSpPr/>
          <p:nvPr/>
        </p:nvCxnSpPr>
        <p:spPr>
          <a:xfrm>
            <a:off x="4371475" y="2470475"/>
            <a:ext cx="7728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36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36"/>
          <p:cNvSpPr txBox="1">
            <a:spLocks noGrp="1"/>
          </p:cNvSpPr>
          <p:nvPr>
            <p:ph type="body" idx="1"/>
          </p:nvPr>
        </p:nvSpPr>
        <p:spPr>
          <a:xfrm>
            <a:off x="4533450" y="2185925"/>
            <a:ext cx="465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body" idx="1"/>
          </p:nvPr>
        </p:nvSpPr>
        <p:spPr>
          <a:xfrm>
            <a:off x="4504350" y="25709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3" name="Google Shape;353;p36"/>
          <p:cNvSpPr txBox="1">
            <a:spLocks noGrp="1"/>
          </p:cNvSpPr>
          <p:nvPr>
            <p:ph type="body" idx="1"/>
          </p:nvPr>
        </p:nvSpPr>
        <p:spPr>
          <a:xfrm>
            <a:off x="4481175" y="29426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2537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355" name="Google Shape;3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2551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356" name="Google Shape;356;p36"/>
          <p:cNvCxnSpPr/>
          <p:nvPr/>
        </p:nvCxnSpPr>
        <p:spPr>
          <a:xfrm rot="10800000" flipH="1">
            <a:off x="7132758" y="2383634"/>
            <a:ext cx="7494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7" name="Google Shape;357;p36"/>
          <p:cNvCxnSpPr/>
          <p:nvPr/>
        </p:nvCxnSpPr>
        <p:spPr>
          <a:xfrm>
            <a:off x="7112533" y="3069148"/>
            <a:ext cx="7695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58" name="Google Shape;358;p36"/>
          <p:cNvSpPr txBox="1">
            <a:spLocks noGrp="1"/>
          </p:cNvSpPr>
          <p:nvPr>
            <p:ph type="body" idx="1"/>
          </p:nvPr>
        </p:nvSpPr>
        <p:spPr>
          <a:xfrm>
            <a:off x="7624138" y="1816800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9" name="Google Shape;359;p36"/>
          <p:cNvSpPr txBox="1">
            <a:spLocks noGrp="1"/>
          </p:cNvSpPr>
          <p:nvPr>
            <p:ph type="body" idx="1"/>
          </p:nvPr>
        </p:nvSpPr>
        <p:spPr>
          <a:xfrm>
            <a:off x="7624138" y="3567671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0" name="Google Shape;360;p36"/>
          <p:cNvCxnSpPr/>
          <p:nvPr/>
        </p:nvCxnSpPr>
        <p:spPr>
          <a:xfrm rot="10800000">
            <a:off x="4371700" y="3212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3385" y="2978488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362" name="Google Shape;36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0298" y="2154550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363" name="Google Shape;363;p36"/>
          <p:cNvSpPr/>
          <p:nvPr/>
        </p:nvSpPr>
        <p:spPr>
          <a:xfrm>
            <a:off x="1007575" y="22660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1007575" y="2240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Nutritional values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- 10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5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2218350" y="25669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1007575" y="2875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1007575" y="2850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Recipes suggestions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- 8 DET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5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2218350" y="3176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282;p34">
            <a:extLst>
              <a:ext uri="{FF2B5EF4-FFF2-40B4-BE49-F238E27FC236}">
                <a16:creationId xmlns:a16="http://schemas.microsoft.com/office/drawing/2014/main" id="{CB99B201-C2BF-DB5F-578C-00DEA227DD0D}"/>
              </a:ext>
            </a:extLst>
          </p:cNvPr>
          <p:cNvCxnSpPr>
            <a:cxnSpLocks/>
          </p:cNvCxnSpPr>
          <p:nvPr/>
        </p:nvCxnSpPr>
        <p:spPr>
          <a:xfrm flipV="1">
            <a:off x="4371475" y="2829576"/>
            <a:ext cx="773460" cy="19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/>
          </a:blip>
          <a:srcRect l="11029" t="12449" r="21843" b="353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422" name="Google Shape;422;p38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423" name="Google Shape;423;p38"/>
          <p:cNvSpPr txBox="1">
            <a:spLocks noGrp="1"/>
          </p:cNvSpPr>
          <p:nvPr>
            <p:ph type="body" idx="1"/>
          </p:nvPr>
        </p:nvSpPr>
        <p:spPr>
          <a:xfrm>
            <a:off x="2691625" y="73105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input (EI)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24" name="Google Shape;4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1363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425" name="Google Shape;425;p38"/>
          <p:cNvSpPr txBox="1">
            <a:spLocks noGrp="1"/>
          </p:cNvSpPr>
          <p:nvPr>
            <p:ph type="body" idx="1"/>
          </p:nvPr>
        </p:nvSpPr>
        <p:spPr>
          <a:xfrm>
            <a:off x="4904006" y="1387400"/>
            <a:ext cx="242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6" name="Google Shape;426;p38"/>
          <p:cNvSpPr txBox="1">
            <a:spLocks noGrp="1"/>
          </p:cNvSpPr>
          <p:nvPr>
            <p:ph type="body" idx="1"/>
          </p:nvPr>
        </p:nvSpPr>
        <p:spPr>
          <a:xfrm>
            <a:off x="4904006" y="2312305"/>
            <a:ext cx="2519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27" name="Google Shape;427;p38"/>
          <p:cNvCxnSpPr/>
          <p:nvPr/>
        </p:nvCxnSpPr>
        <p:spPr>
          <a:xfrm>
            <a:off x="4371475" y="1708475"/>
            <a:ext cx="772800" cy="1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38"/>
          <p:cNvCxnSpPr/>
          <p:nvPr/>
        </p:nvCxnSpPr>
        <p:spPr>
          <a:xfrm rot="10800000">
            <a:off x="4371700" y="2069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429;p38"/>
          <p:cNvSpPr txBox="1">
            <a:spLocks noGrp="1"/>
          </p:cNvSpPr>
          <p:nvPr>
            <p:ph type="body" idx="1"/>
          </p:nvPr>
        </p:nvSpPr>
        <p:spPr>
          <a:xfrm>
            <a:off x="4533450" y="1423925"/>
            <a:ext cx="465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0" name="Google Shape;430;p38"/>
          <p:cNvSpPr txBox="1">
            <a:spLocks noGrp="1"/>
          </p:cNvSpPr>
          <p:nvPr>
            <p:ph type="body" idx="1"/>
          </p:nvPr>
        </p:nvSpPr>
        <p:spPr>
          <a:xfrm>
            <a:off x="4504350" y="18089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4481175" y="21806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1775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433" name="Google Shape;4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1789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434" name="Google Shape;434;p38"/>
          <p:cNvCxnSpPr/>
          <p:nvPr/>
        </p:nvCxnSpPr>
        <p:spPr>
          <a:xfrm rot="10800000" flipH="1">
            <a:off x="7132758" y="1621634"/>
            <a:ext cx="7494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5" name="Google Shape;435;p38"/>
          <p:cNvCxnSpPr/>
          <p:nvPr/>
        </p:nvCxnSpPr>
        <p:spPr>
          <a:xfrm>
            <a:off x="7112533" y="2307148"/>
            <a:ext cx="7695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7624138" y="1054800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7" name="Google Shape;437;p38"/>
          <p:cNvSpPr txBox="1">
            <a:spLocks noGrp="1"/>
          </p:cNvSpPr>
          <p:nvPr>
            <p:ph type="body" idx="1"/>
          </p:nvPr>
        </p:nvSpPr>
        <p:spPr>
          <a:xfrm>
            <a:off x="7624138" y="2805671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38" name="Google Shape;438;p38"/>
          <p:cNvCxnSpPr/>
          <p:nvPr/>
        </p:nvCxnSpPr>
        <p:spPr>
          <a:xfrm rot="10800000">
            <a:off x="4371700" y="2450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38"/>
          <p:cNvSpPr/>
          <p:nvPr/>
        </p:nvSpPr>
        <p:spPr>
          <a:xfrm>
            <a:off x="931375" y="1351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931375" y="1326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Create user account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- 5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2142150" y="1652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931375" y="19612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 txBox="1"/>
          <p:nvPr/>
        </p:nvSpPr>
        <p:spPr>
          <a:xfrm>
            <a:off x="931375" y="1936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Create nutritionist account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- 9 FTR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2142150" y="22621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931375" y="25708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8"/>
          <p:cNvSpPr txBox="1"/>
          <p:nvPr/>
        </p:nvSpPr>
        <p:spPr>
          <a:xfrm>
            <a:off x="931375" y="2545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- 2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2142150" y="28717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931375" y="31804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8"/>
          <p:cNvSpPr txBox="1"/>
          <p:nvPr/>
        </p:nvSpPr>
        <p:spPr>
          <a:xfrm>
            <a:off x="931375" y="3155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profile edit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- 3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2142150" y="34813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931375" y="37900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9313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Nutritionist profile edit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- 5 FTR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2142150" y="40909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931375" y="4399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8"/>
          <p:cNvSpPr txBox="1"/>
          <p:nvPr/>
        </p:nvSpPr>
        <p:spPr>
          <a:xfrm>
            <a:off x="9313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Log out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2142150" y="4700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3674575" y="37900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8"/>
          <p:cNvSpPr txBox="1"/>
          <p:nvPr/>
        </p:nvSpPr>
        <p:spPr>
          <a:xfrm>
            <a:off x="36745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New appointment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- 10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4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9" name="Google Shape;459;p38"/>
          <p:cNvSpPr/>
          <p:nvPr/>
        </p:nvSpPr>
        <p:spPr>
          <a:xfrm>
            <a:off x="4885350" y="40909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3674575" y="4399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8"/>
          <p:cNvSpPr txBox="1"/>
          <p:nvPr/>
        </p:nvSpPr>
        <p:spPr>
          <a:xfrm>
            <a:off x="36745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Ingredient quantity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4885350" y="4700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6417775" y="37900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8"/>
          <p:cNvSpPr txBox="1"/>
          <p:nvPr/>
        </p:nvSpPr>
        <p:spPr>
          <a:xfrm>
            <a:off x="64177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Update progress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- 8 FTR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7628550" y="40909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6417775" y="4399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64177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Insert review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- 3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7628550" y="4700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9" name="Google Shape;4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13321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470" name="Google Shape;4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22465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471" name="Google Shape;471;p38"/>
          <p:cNvSpPr/>
          <p:nvPr/>
        </p:nvSpPr>
        <p:spPr>
          <a:xfrm>
            <a:off x="3674575" y="31804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3674575" y="3155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Send message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- 3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4885350" y="34813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6395575" y="3156500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6395575" y="3131225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Create food plan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- 3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7606350" y="3457350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282;p34">
            <a:extLst>
              <a:ext uri="{FF2B5EF4-FFF2-40B4-BE49-F238E27FC236}">
                <a16:creationId xmlns:a16="http://schemas.microsoft.com/office/drawing/2014/main" id="{A8DA22EC-B4A9-B759-A745-7845840F9A5E}"/>
              </a:ext>
            </a:extLst>
          </p:cNvPr>
          <p:cNvCxnSpPr>
            <a:cxnSpLocks/>
          </p:cNvCxnSpPr>
          <p:nvPr/>
        </p:nvCxnSpPr>
        <p:spPr>
          <a:xfrm flipV="1">
            <a:off x="4469886" y="2061926"/>
            <a:ext cx="720203" cy="76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7"/>
          <p:cNvPicPr preferRelativeResize="0"/>
          <p:nvPr/>
        </p:nvPicPr>
        <p:blipFill rotWithShape="1">
          <a:blip r:embed="rId3">
            <a:alphaModFix/>
          </a:blip>
          <a:srcRect l="11029" t="12449" r="21843" b="353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374" name="Google Shape;374;p37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2691625" y="73105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query (EQ)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1744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377" name="Google Shape;377;p37"/>
          <p:cNvSpPr txBox="1">
            <a:spLocks noGrp="1"/>
          </p:cNvSpPr>
          <p:nvPr>
            <p:ph type="body" idx="1"/>
          </p:nvPr>
        </p:nvSpPr>
        <p:spPr>
          <a:xfrm>
            <a:off x="4904006" y="1768400"/>
            <a:ext cx="242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1"/>
          </p:nvPr>
        </p:nvSpPr>
        <p:spPr>
          <a:xfrm>
            <a:off x="4904006" y="2693305"/>
            <a:ext cx="2519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79" name="Google Shape;379;p37"/>
          <p:cNvCxnSpPr/>
          <p:nvPr/>
        </p:nvCxnSpPr>
        <p:spPr>
          <a:xfrm>
            <a:off x="4371475" y="2089475"/>
            <a:ext cx="772800" cy="13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7"/>
          <p:cNvCxnSpPr/>
          <p:nvPr/>
        </p:nvCxnSpPr>
        <p:spPr>
          <a:xfrm rot="10800000">
            <a:off x="4371700" y="2450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37"/>
          <p:cNvSpPr txBox="1">
            <a:spLocks noGrp="1"/>
          </p:cNvSpPr>
          <p:nvPr>
            <p:ph type="body" idx="1"/>
          </p:nvPr>
        </p:nvSpPr>
        <p:spPr>
          <a:xfrm>
            <a:off x="4533450" y="1804925"/>
            <a:ext cx="465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4504350" y="21899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4481175" y="25616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2156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385" name="Google Shape;3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2170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386" name="Google Shape;386;p37"/>
          <p:cNvCxnSpPr/>
          <p:nvPr/>
        </p:nvCxnSpPr>
        <p:spPr>
          <a:xfrm rot="10800000" flipH="1">
            <a:off x="7132758" y="2002634"/>
            <a:ext cx="7494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7"/>
          <p:cNvCxnSpPr/>
          <p:nvPr/>
        </p:nvCxnSpPr>
        <p:spPr>
          <a:xfrm>
            <a:off x="7112533" y="2688148"/>
            <a:ext cx="7695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8" name="Google Shape;388;p37"/>
          <p:cNvSpPr txBox="1">
            <a:spLocks noGrp="1"/>
          </p:cNvSpPr>
          <p:nvPr>
            <p:ph type="body" idx="1"/>
          </p:nvPr>
        </p:nvSpPr>
        <p:spPr>
          <a:xfrm>
            <a:off x="7624138" y="1435800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7624138" y="3186671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37"/>
          <p:cNvSpPr/>
          <p:nvPr/>
        </p:nvSpPr>
        <p:spPr>
          <a:xfrm>
            <a:off x="931375" y="1351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 txBox="1"/>
          <p:nvPr/>
        </p:nvSpPr>
        <p:spPr>
          <a:xfrm>
            <a:off x="931375" y="1326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Search a nutritionist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142150" y="1652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931375" y="19612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931375" y="1936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See available slots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- 2 FTR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2142150" y="22621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931375" y="25708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 txBox="1"/>
          <p:nvPr/>
        </p:nvSpPr>
        <p:spPr>
          <a:xfrm>
            <a:off x="931375" y="2545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my appointments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- 10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2142150" y="28717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931375" y="31804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 txBox="1"/>
          <p:nvPr/>
        </p:nvSpPr>
        <p:spPr>
          <a:xfrm>
            <a:off x="931375" y="3155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Search an ingredient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2142150" y="34813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931375" y="37900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 txBox="1"/>
          <p:nvPr/>
        </p:nvSpPr>
        <p:spPr>
          <a:xfrm>
            <a:off x="9313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food plan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- 3 FTR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2142150" y="40909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931375" y="4399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 txBox="1"/>
          <p:nvPr/>
        </p:nvSpPr>
        <p:spPr>
          <a:xfrm>
            <a:off x="9313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progress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- 8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4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2142150" y="4700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3674575" y="37900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36745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reviews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- 4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4885350" y="40909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3674575" y="43996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 txBox="1"/>
          <p:nvPr/>
        </p:nvSpPr>
        <p:spPr>
          <a:xfrm>
            <a:off x="36745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my patients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- 2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4885350" y="47005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5" name="Google Shape;4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17131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416" name="Google Shape;4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26275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2" name="Google Shape;282;p34">
            <a:extLst>
              <a:ext uri="{FF2B5EF4-FFF2-40B4-BE49-F238E27FC236}">
                <a16:creationId xmlns:a16="http://schemas.microsoft.com/office/drawing/2014/main" id="{EBDF9072-E253-EEF9-929B-B6BE082A7C64}"/>
              </a:ext>
            </a:extLst>
          </p:cNvPr>
          <p:cNvCxnSpPr>
            <a:cxnSpLocks/>
          </p:cNvCxnSpPr>
          <p:nvPr/>
        </p:nvCxnSpPr>
        <p:spPr>
          <a:xfrm flipV="1">
            <a:off x="4481175" y="2445751"/>
            <a:ext cx="652472" cy="47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/>
          <p:cNvPicPr preferRelativeResize="0"/>
          <p:nvPr/>
        </p:nvPicPr>
        <p:blipFill rotWithShape="1">
          <a:blip r:embed="rId3">
            <a:alphaModFix/>
          </a:blip>
          <a:srcRect l="11029" t="12449" r="21843" b="353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482" name="Google Shape;482;p39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483" name="Google Shape;483;p39"/>
          <p:cNvSpPr txBox="1">
            <a:spLocks noGrp="1"/>
          </p:cNvSpPr>
          <p:nvPr>
            <p:ph type="body" idx="1"/>
          </p:nvPr>
        </p:nvSpPr>
        <p:spPr>
          <a:xfrm>
            <a:off x="2530950" y="10137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output (EO)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22019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485" name="Google Shape;485;p39"/>
          <p:cNvSpPr txBox="1">
            <a:spLocks noGrp="1"/>
          </p:cNvSpPr>
          <p:nvPr>
            <p:ph type="body" idx="1"/>
          </p:nvPr>
        </p:nvSpPr>
        <p:spPr>
          <a:xfrm>
            <a:off x="4904006" y="2149400"/>
            <a:ext cx="242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6" name="Google Shape;486;p39"/>
          <p:cNvSpPr txBox="1">
            <a:spLocks noGrp="1"/>
          </p:cNvSpPr>
          <p:nvPr>
            <p:ph type="body" idx="1"/>
          </p:nvPr>
        </p:nvSpPr>
        <p:spPr>
          <a:xfrm>
            <a:off x="4904006" y="3074305"/>
            <a:ext cx="25194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87" name="Google Shape;487;p39"/>
          <p:cNvCxnSpPr/>
          <p:nvPr/>
        </p:nvCxnSpPr>
        <p:spPr>
          <a:xfrm>
            <a:off x="4371475" y="2470475"/>
            <a:ext cx="772800" cy="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p39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" name="Google Shape;489;p39"/>
          <p:cNvSpPr txBox="1">
            <a:spLocks noGrp="1"/>
          </p:cNvSpPr>
          <p:nvPr>
            <p:ph type="body" idx="1"/>
          </p:nvPr>
        </p:nvSpPr>
        <p:spPr>
          <a:xfrm>
            <a:off x="4533450" y="2185925"/>
            <a:ext cx="465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0" name="Google Shape;490;p39"/>
          <p:cNvSpPr txBox="1">
            <a:spLocks noGrp="1"/>
          </p:cNvSpPr>
          <p:nvPr>
            <p:ph type="body" idx="1"/>
          </p:nvPr>
        </p:nvSpPr>
        <p:spPr>
          <a:xfrm>
            <a:off x="4504350" y="25709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1" name="Google Shape;491;p39"/>
          <p:cNvSpPr txBox="1">
            <a:spLocks noGrp="1"/>
          </p:cNvSpPr>
          <p:nvPr>
            <p:ph type="body" idx="1"/>
          </p:nvPr>
        </p:nvSpPr>
        <p:spPr>
          <a:xfrm>
            <a:off x="4481175" y="2942650"/>
            <a:ext cx="5607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92" name="Google Shape;4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2537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493" name="Google Shape;49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2551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494" name="Google Shape;494;p39"/>
          <p:cNvCxnSpPr/>
          <p:nvPr/>
        </p:nvCxnSpPr>
        <p:spPr>
          <a:xfrm rot="10800000" flipH="1">
            <a:off x="7132758" y="2383634"/>
            <a:ext cx="7494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95" name="Google Shape;495;p39"/>
          <p:cNvCxnSpPr/>
          <p:nvPr/>
        </p:nvCxnSpPr>
        <p:spPr>
          <a:xfrm>
            <a:off x="7112533" y="3069148"/>
            <a:ext cx="7695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96" name="Google Shape;496;p39"/>
          <p:cNvSpPr txBox="1">
            <a:spLocks noGrp="1"/>
          </p:cNvSpPr>
          <p:nvPr>
            <p:ph type="body" idx="1"/>
          </p:nvPr>
        </p:nvSpPr>
        <p:spPr>
          <a:xfrm>
            <a:off x="7624138" y="1816800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7" name="Google Shape;497;p39"/>
          <p:cNvSpPr txBox="1">
            <a:spLocks noGrp="1"/>
          </p:cNvSpPr>
          <p:nvPr>
            <p:ph type="body" idx="1"/>
          </p:nvPr>
        </p:nvSpPr>
        <p:spPr>
          <a:xfrm>
            <a:off x="7624138" y="3567671"/>
            <a:ext cx="9810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98" name="Google Shape;498;p39"/>
          <p:cNvCxnSpPr/>
          <p:nvPr/>
        </p:nvCxnSpPr>
        <p:spPr>
          <a:xfrm rot="10800000">
            <a:off x="4371700" y="3212550"/>
            <a:ext cx="774300" cy="39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9"/>
          <p:cNvSpPr/>
          <p:nvPr/>
        </p:nvSpPr>
        <p:spPr>
          <a:xfrm>
            <a:off x="1007575" y="23422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9"/>
          <p:cNvSpPr txBox="1"/>
          <p:nvPr/>
        </p:nvSpPr>
        <p:spPr>
          <a:xfrm>
            <a:off x="1007575" y="2317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progress plots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- 3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2218350" y="26431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1007575" y="2951875"/>
            <a:ext cx="2519400" cy="5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9"/>
          <p:cNvSpPr txBox="1"/>
          <p:nvPr/>
        </p:nvSpPr>
        <p:spPr>
          <a:xfrm>
            <a:off x="1007575" y="2926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average rating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- 2 FTR        </a:t>
            </a:r>
            <a:r>
              <a:rPr lang="it" sz="1200" b="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sz="1200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2218350" y="3252725"/>
            <a:ext cx="465000" cy="6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5" name="Google Shape;5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108" y="2090122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506" name="Google Shape;5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033" y="3016972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cxnSp>
        <p:nvCxnSpPr>
          <p:cNvPr id="2" name="Google Shape;282;p34">
            <a:extLst>
              <a:ext uri="{FF2B5EF4-FFF2-40B4-BE49-F238E27FC236}">
                <a16:creationId xmlns:a16="http://schemas.microsoft.com/office/drawing/2014/main" id="{50398826-A0B6-A2E1-66D8-E3CB0494C805}"/>
              </a:ext>
            </a:extLst>
          </p:cNvPr>
          <p:cNvCxnSpPr>
            <a:cxnSpLocks/>
          </p:cNvCxnSpPr>
          <p:nvPr/>
        </p:nvCxnSpPr>
        <p:spPr>
          <a:xfrm flipV="1">
            <a:off x="4371475" y="2829576"/>
            <a:ext cx="796037" cy="19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0"/>
          <p:cNvPicPr preferRelativeResize="0"/>
          <p:nvPr/>
        </p:nvPicPr>
        <p:blipFill rotWithShape="1">
          <a:blip r:embed="rId3">
            <a:alphaModFix/>
          </a:blip>
          <a:srcRect l="14836" t="12448" r="21840" b="3931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12" name="Google Shape;512;p40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513" name="Google Shape;513;p40"/>
          <p:cNvSpPr txBox="1">
            <a:spLocks noGrp="1"/>
          </p:cNvSpPr>
          <p:nvPr>
            <p:ph type="body" idx="1"/>
          </p:nvPr>
        </p:nvSpPr>
        <p:spPr>
          <a:xfrm>
            <a:off x="2454750" y="9375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COCOMO II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14" name="Google Shape;5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73" y="1838325"/>
            <a:ext cx="822133" cy="78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515" name="Google Shape;5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100" y="1838325"/>
            <a:ext cx="925822" cy="78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516" name="Google Shape;5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775" y="1834262"/>
            <a:ext cx="822125" cy="78511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17" name="Google Shape;517;p40"/>
          <p:cNvSpPr txBox="1">
            <a:spLocks noGrp="1"/>
          </p:cNvSpPr>
          <p:nvPr>
            <p:ph type="body" idx="1"/>
          </p:nvPr>
        </p:nvSpPr>
        <p:spPr>
          <a:xfrm>
            <a:off x="1160300" y="2697325"/>
            <a:ext cx="17334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Function</a:t>
            </a:r>
            <a:endParaRPr sz="24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points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40"/>
          <p:cNvSpPr txBox="1">
            <a:spLocks noGrp="1"/>
          </p:cNvSpPr>
          <p:nvPr>
            <p:ph type="body" idx="1"/>
          </p:nvPr>
        </p:nvSpPr>
        <p:spPr>
          <a:xfrm>
            <a:off x="3973950" y="2705025"/>
            <a:ext cx="17334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Lines of code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9" name="Google Shape;519;p40"/>
          <p:cNvSpPr txBox="1">
            <a:spLocks noGrp="1"/>
          </p:cNvSpPr>
          <p:nvPr>
            <p:ph type="body" idx="1"/>
          </p:nvPr>
        </p:nvSpPr>
        <p:spPr>
          <a:xfrm>
            <a:off x="6685775" y="2705025"/>
            <a:ext cx="17334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Estimated time</a:t>
            </a:r>
            <a:endParaRPr sz="3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0" name="Google Shape;520;p40"/>
          <p:cNvSpPr txBox="1">
            <a:spLocks noGrp="1"/>
          </p:cNvSpPr>
          <p:nvPr>
            <p:ph type="body" idx="1"/>
          </p:nvPr>
        </p:nvSpPr>
        <p:spPr>
          <a:xfrm>
            <a:off x="759600" y="3838725"/>
            <a:ext cx="23871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124 unadjusted FP</a:t>
            </a:r>
            <a:endParaRPr b="1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1" name="Google Shape;521;p40"/>
          <p:cNvSpPr txBox="1">
            <a:spLocks noGrp="1"/>
          </p:cNvSpPr>
          <p:nvPr>
            <p:ph type="body" idx="1"/>
          </p:nvPr>
        </p:nvSpPr>
        <p:spPr>
          <a:xfrm>
            <a:off x="3911429" y="3838725"/>
            <a:ext cx="19107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9920 SLOC</a:t>
            </a:r>
            <a:endParaRPr b="1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6738300" y="3838725"/>
            <a:ext cx="18222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10.2 Months</a:t>
            </a:r>
            <a:endParaRPr b="1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23" name="Google Shape;523;p40"/>
          <p:cNvCxnSpPr/>
          <p:nvPr/>
        </p:nvCxnSpPr>
        <p:spPr>
          <a:xfrm>
            <a:off x="3231275" y="1784425"/>
            <a:ext cx="0" cy="29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40"/>
          <p:cNvCxnSpPr/>
          <p:nvPr/>
        </p:nvCxnSpPr>
        <p:spPr>
          <a:xfrm>
            <a:off x="5974475" y="1708225"/>
            <a:ext cx="5700" cy="29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41"/>
          <p:cNvPicPr preferRelativeResize="0"/>
          <p:nvPr/>
        </p:nvPicPr>
        <p:blipFill rotWithShape="1">
          <a:blip r:embed="rId3">
            <a:alphaModFix/>
          </a:blip>
          <a:srcRect l="14836" t="12448" r="21840" b="3931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30" name="Google Shape;530;p41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04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Workflow organization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050" y="3538925"/>
            <a:ext cx="7165749" cy="6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1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71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713F"/>
              </a:solidFill>
            </a:endParaRPr>
          </a:p>
        </p:txBody>
      </p:sp>
      <p:grpSp>
        <p:nvGrpSpPr>
          <p:cNvPr id="533" name="Google Shape;533;p41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534" name="Google Shape;534;p41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35" name="Google Shape;535;p41"/>
            <p:cNvSpPr txBox="1"/>
            <p:nvPr/>
          </p:nvSpPr>
          <p:spPr>
            <a:xfrm>
              <a:off x="861525" y="21216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t" sz="8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sz="8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" name="Google Shape;536;p41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Account management</a:t>
              </a:r>
              <a:endParaRPr sz="10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41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8" name="Google Shape;538;p41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539" name="Google Shape;539;p41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40" name="Google Shape;540;p41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Booking and chat</a:t>
              </a:r>
              <a:endParaRPr sz="10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41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" name="Google Shape;542;p41"/>
            <p:cNvSpPr txBox="1"/>
            <p:nvPr/>
          </p:nvSpPr>
          <p:spPr>
            <a:xfrm>
              <a:off x="2541587" y="2109375"/>
              <a:ext cx="6732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t" sz="8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sz="8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" name="Google Shape;543;p41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544" name="Google Shape;544;p41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45" name="Google Shape;545;p41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Foodplan and receipes</a:t>
              </a:r>
              <a:endParaRPr sz="10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41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41"/>
            <p:cNvSpPr txBox="1"/>
            <p:nvPr/>
          </p:nvSpPr>
          <p:spPr>
            <a:xfrm>
              <a:off x="4289950" y="2121625"/>
              <a:ext cx="59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t" sz="8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3</a:t>
              </a:r>
              <a:endParaRPr sz="8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8" name="Google Shape;548;p41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549" name="Google Shape;549;p41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50" name="Google Shape;550;p41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Progress</a:t>
              </a:r>
              <a:endParaRPr sz="10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41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t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41"/>
            <p:cNvSpPr txBox="1"/>
            <p:nvPr/>
          </p:nvSpPr>
          <p:spPr>
            <a:xfrm>
              <a:off x="5999350" y="21216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t" sz="8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4</a:t>
              </a:r>
              <a:endParaRPr sz="8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3" name="Google Shape;553;p41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554" name="Google Shape;554;p41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0B7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55" name="Google Shape;555;p41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endParaRPr sz="10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41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41"/>
            <p:cNvSpPr txBox="1"/>
            <p:nvPr/>
          </p:nvSpPr>
          <p:spPr>
            <a:xfrm>
              <a:off x="7708750" y="21216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t" sz="800" b="1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5</a:t>
              </a:r>
              <a:endParaRPr sz="800"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71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713F"/>
              </a:solidFill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71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713F"/>
              </a:solidFill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6930038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0B71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71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l="13220" t="19192" r="21975" b="26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01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Project Description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57025" y="1159125"/>
            <a:ext cx="6843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Nutriverse is a common platform for nutritionists and their clients.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 title="File:Schedule or Calendar Flat Icon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713" y="3636688"/>
            <a:ext cx="1139625" cy="11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725" y="2026024"/>
            <a:ext cx="967500" cy="9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426000" y="3722738"/>
            <a:ext cx="20091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Appointments and check-ups management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332325" y="2292275"/>
            <a:ext cx="2009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Progress tracking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62900" y="2114688"/>
            <a:ext cx="2009100" cy="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Personalized food plan creation and visualization.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62900" y="3894894"/>
            <a:ext cx="1746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Recipes ideas.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450" y="3678500"/>
            <a:ext cx="865149" cy="8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title="Illustrazione vettoriale di piatto con cucchiaio e forchetta ..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7025" y="2140422"/>
            <a:ext cx="1139600" cy="88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42"/>
          <p:cNvPicPr preferRelativeResize="0"/>
          <p:nvPr/>
        </p:nvPicPr>
        <p:blipFill rotWithShape="1">
          <a:blip r:embed="rId3">
            <a:alphaModFix/>
          </a:blip>
          <a:srcRect l="13220" t="19192" r="21975" b="26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2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05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Product Backlog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graphicFrame>
        <p:nvGraphicFramePr>
          <p:cNvPr id="567" name="Google Shape;567;p42"/>
          <p:cNvGraphicFramePr/>
          <p:nvPr/>
        </p:nvGraphicFramePr>
        <p:xfrm>
          <a:off x="952500" y="1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{6FB2A89D-0720-4DE4-A6B3-BD2F41B10B29}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PRIORITY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SPRINT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FUNCTIONALITY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TASK TITLE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Home Page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Registration (Users)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Registration (Nutritionists)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Insertion of certificate (Nutritionists)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Login (Users and Nutritionists)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Logout (Users and Nutritionists)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Low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Changing information into MyProfile page</a:t>
                      </a:r>
                      <a:endParaRPr sz="900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3"/>
          <p:cNvPicPr preferRelativeResize="0"/>
          <p:nvPr/>
        </p:nvPicPr>
        <p:blipFill rotWithShape="1">
          <a:blip r:embed="rId3">
            <a:alphaModFix/>
          </a:blip>
          <a:srcRect l="13220" t="19192" r="21975" b="26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05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Product Backlog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graphicFrame>
        <p:nvGraphicFramePr>
          <p:cNvPr id="574" name="Google Shape;574;p43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{6FB2A89D-0720-4DE4-A6B3-BD2F41B10B29}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PRIORITY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SPRINT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FUNCTIONALITY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TASK TITLE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Search nutritionists (Users)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Contact nutritionists (Users)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Chat (Nutritionists and Users)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 appointment (Users)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appointments (Users and Nutritionists)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List of patients (Nutritionists)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List of ingredients in DB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44"/>
          <p:cNvPicPr preferRelativeResize="0"/>
          <p:nvPr/>
        </p:nvPicPr>
        <p:blipFill rotWithShape="1">
          <a:blip r:embed="rId3">
            <a:alphaModFix/>
          </a:blip>
          <a:srcRect l="13220" t="19192" r="21975" b="261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4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05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Product Backlog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graphicFrame>
        <p:nvGraphicFramePr>
          <p:cNvPr id="581" name="Google Shape;581;p44"/>
          <p:cNvGraphicFramePr/>
          <p:nvPr/>
        </p:nvGraphicFramePr>
        <p:xfrm>
          <a:off x="952500" y="105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{6FB2A89D-0720-4DE4-A6B3-BD2F41B10B29}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PRIORITY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SPRINT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FUNCTIONALITY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 b="1">
                          <a:solidFill>
                            <a:srgbClr val="E0EAE8"/>
                          </a:solidFill>
                        </a:rPr>
                        <a:t>TASK TITLE</a:t>
                      </a:r>
                      <a:endParaRPr sz="900" b="1">
                        <a:solidFill>
                          <a:srgbClr val="E0EAE8"/>
                        </a:solidFill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94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Creation of a new FoodPlan (Nutritionists)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394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of a FoodPlan (Users)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API for recipes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4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Progress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Create progress history (Nutritionists)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4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Progress</a:t>
                      </a:r>
                      <a:endParaRPr sz="9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of progress (Users)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Low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5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Reviews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Allow Users to add a review (Nutritionists)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Low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5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Reviews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a review (Users and Nutritionists)</a:t>
                      </a:r>
                      <a:endParaRPr sz="900"/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l="21587" t="4239" r="22832" b="43222"/>
          <a:stretch/>
        </p:blipFill>
        <p:spPr>
          <a:xfrm>
            <a:off x="-6525" y="-49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845025" y="1382150"/>
            <a:ext cx="4940700" cy="355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6" title="Desktop PC icon with monitor vector image | Free 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50" y="2987987"/>
            <a:ext cx="768425" cy="76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>
            <a:stCxn id="87" idx="3"/>
          </p:cNvCxnSpPr>
          <p:nvPr/>
        </p:nvCxnSpPr>
        <p:spPr>
          <a:xfrm>
            <a:off x="1521774" y="3372200"/>
            <a:ext cx="591300" cy="54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stealth" w="med" len="med"/>
          </a:ln>
        </p:spPr>
      </p:cxnSp>
      <p:pic>
        <p:nvPicPr>
          <p:cNvPr id="89" name="Google Shape;89;p16" title="File:Nginx logo.svg - Wikipedia"/>
          <p:cNvPicPr preferRelativeResize="0"/>
          <p:nvPr/>
        </p:nvPicPr>
        <p:blipFill rotWithShape="1">
          <a:blip r:embed="rId5">
            <a:alphaModFix/>
          </a:blip>
          <a:srcRect r="77444"/>
          <a:stretch/>
        </p:blipFill>
        <p:spPr>
          <a:xfrm>
            <a:off x="2530950" y="3565900"/>
            <a:ext cx="278200" cy="2571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2809149" y="3372200"/>
            <a:ext cx="591300" cy="54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91" name="Google Shape;91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9025" y="21402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425" y="22926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3825" y="24450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File:Node.js logo 2015.svg - Wikipedia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3174" y="3036325"/>
            <a:ext cx="644311" cy="17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>
            <a:off x="3400450" y="2722700"/>
            <a:ext cx="5100" cy="6603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/>
          <p:nvPr/>
        </p:nvCxnSpPr>
        <p:spPr>
          <a:xfrm rot="10800000">
            <a:off x="3400625" y="2728200"/>
            <a:ext cx="668400" cy="117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97" name="Google Shape;97;p16"/>
          <p:cNvCxnSpPr/>
          <p:nvPr/>
        </p:nvCxnSpPr>
        <p:spPr>
          <a:xfrm>
            <a:off x="3405550" y="3372200"/>
            <a:ext cx="3600" cy="9816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3400450" y="4352450"/>
            <a:ext cx="1435800" cy="117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99" name="Google Shape;99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4150" y="2383288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title="File:MongoDB Logo.svg - Wikipedia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8225" y="3036313"/>
            <a:ext cx="643149" cy="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6237" y="38848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637" y="40372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 title="Plik:React Logo SVG.svg – Wikipedia, wolna encyklopedia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1622" y="4476113"/>
            <a:ext cx="385966" cy="35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>
            <a:stCxn id="93" idx="3"/>
          </p:cNvCxnSpPr>
          <p:nvPr/>
        </p:nvCxnSpPr>
        <p:spPr>
          <a:xfrm>
            <a:off x="4965125" y="2740675"/>
            <a:ext cx="743100" cy="81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4701625" y="3283000"/>
            <a:ext cx="8400" cy="3774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/>
          <p:nvPr/>
        </p:nvCxnSpPr>
        <p:spPr>
          <a:xfrm rot="10800000">
            <a:off x="4701600" y="3657650"/>
            <a:ext cx="2439900" cy="510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  <p:pic>
        <p:nvPicPr>
          <p:cNvPr id="107" name="Google Shape;107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500" y="3282988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03353" y="3657653"/>
            <a:ext cx="887299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5475" y="2974588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5600" y="1167400"/>
            <a:ext cx="575350" cy="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060850" y="140950"/>
            <a:ext cx="5306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infrastructure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17" name="Google Shape;117;p17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25" y="1426575"/>
            <a:ext cx="5452275" cy="34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6199500" y="2517388"/>
            <a:ext cx="2709000" cy="12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website visitor, I want to read information about the services, so that I can have an overview of what I can do.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Homepage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26" name="Google Shape;126;p18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171600" y="2030300"/>
            <a:ext cx="2559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website visitor, I want to be able to register as a normal user, so that I can have a personalized experience.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Registration 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171600" y="3314488"/>
            <a:ext cx="2559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website visitor, I want to be able to register as a nutritionist, so that I can have a personalized platform.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l="54202" t="2268" r="849" b="15542"/>
          <a:stretch/>
        </p:blipFill>
        <p:spPr>
          <a:xfrm>
            <a:off x="1434750" y="1435800"/>
            <a:ext cx="2676825" cy="34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36" name="Google Shape;136;p19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578475" y="1729812"/>
            <a:ext cx="2559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user, I want to be able to login, so that I can see my personal information.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Login 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578475" y="2961138"/>
            <a:ext cx="2559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user, I want to be able to log out, so that I can end my session.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l="671" t="1706" r="54246" b="57956"/>
          <a:stretch/>
        </p:blipFill>
        <p:spPr>
          <a:xfrm>
            <a:off x="1338400" y="1691750"/>
            <a:ext cx="3597650" cy="2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46" name="Google Shape;146;p20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060325" y="2524537"/>
            <a:ext cx="2559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user, I want to be able to edit my profile, so that I can customize information about me.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Edit Profile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25" y="1630000"/>
            <a:ext cx="51054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r="7313" b="20102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155" name="Google Shape;155;p21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b="1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lang="it" sz="3900" b="1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sz="3900" b="1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124575" y="1817462"/>
            <a:ext cx="2559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search for a nutritionist, so that I can find the ones near me.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50" y="1349124"/>
            <a:ext cx="5500725" cy="34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6124575" y="3276137"/>
            <a:ext cx="2559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contact a nutritionist, so that I can ask him/her more information.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Microsoft Office PowerPoint</Application>
  <PresentationFormat>On-screen Show (16:9)</PresentationFormat>
  <Paragraphs>319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Margarine</vt:lpstr>
      <vt:lpstr>Comfortaa</vt:lpstr>
      <vt:lpstr>Arial</vt:lpstr>
      <vt:lpstr>Roboto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Diana Calugaru</cp:lastModifiedBy>
  <cp:revision>1</cp:revision>
  <dcterms:modified xsi:type="dcterms:W3CDTF">2024-07-18T10:15:23Z</dcterms:modified>
</cp:coreProperties>
</file>