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63" r:id="rId4"/>
    <p:sldId id="258" r:id="rId5"/>
    <p:sldId id="285" r:id="rId6"/>
    <p:sldId id="260" r:id="rId7"/>
    <p:sldId id="287" r:id="rId8"/>
    <p:sldId id="286" r:id="rId9"/>
    <p:sldId id="261" r:id="rId10"/>
    <p:sldId id="257" r:id="rId11"/>
    <p:sldId id="259" r:id="rId12"/>
    <p:sldId id="268" r:id="rId13"/>
    <p:sldId id="269" r:id="rId14"/>
    <p:sldId id="277" r:id="rId15"/>
    <p:sldId id="270" r:id="rId16"/>
    <p:sldId id="276" r:id="rId17"/>
    <p:sldId id="279" r:id="rId18"/>
    <p:sldId id="283" r:id="rId1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8AAE39-D336-455D-985D-638635E6FBEF}"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3FD9896-A187-4A21-9030-F4E23E6B7454}">
      <dgm:prSet/>
      <dgm:spPr/>
      <dgm:t>
        <a:bodyPr/>
        <a:lstStyle/>
        <a:p>
          <a:r>
            <a:rPr lang="en-US"/>
            <a:t>a) sistemele de acest tip sunt compuse din agenţi individuali; </a:t>
          </a:r>
        </a:p>
      </dgm:t>
    </dgm:pt>
    <dgm:pt modelId="{AB88E0F1-B189-40A1-8896-7E47A8290C0C}" type="parTrans" cxnId="{909562A1-5639-460F-A6E8-DF08AB05A6D0}">
      <dgm:prSet/>
      <dgm:spPr/>
      <dgm:t>
        <a:bodyPr/>
        <a:lstStyle/>
        <a:p>
          <a:endParaRPr lang="en-US"/>
        </a:p>
      </dgm:t>
    </dgm:pt>
    <dgm:pt modelId="{D7F66C3E-44C2-41D4-AA71-2D31552BC010}" type="sibTrans" cxnId="{909562A1-5639-460F-A6E8-DF08AB05A6D0}">
      <dgm:prSet/>
      <dgm:spPr/>
      <dgm:t>
        <a:bodyPr/>
        <a:lstStyle/>
        <a:p>
          <a:endParaRPr lang="en-US"/>
        </a:p>
      </dgm:t>
    </dgm:pt>
    <dgm:pt modelId="{869864A7-82D8-4744-96EB-6B8891876BE5}">
      <dgm:prSet/>
      <dgm:spPr/>
      <dgm:t>
        <a:bodyPr/>
        <a:lstStyle/>
        <a:p>
          <a:r>
            <a:rPr lang="en-US"/>
            <a:t>b) agenţii au interpretări şi desfăşoară acţiuni bazate pe propriile lor modele mentale; </a:t>
          </a:r>
        </a:p>
      </dgm:t>
    </dgm:pt>
    <dgm:pt modelId="{7782B9D5-4B6D-451A-BA12-9FB18FDF8408}" type="parTrans" cxnId="{14CAD4B7-E0F3-4CC1-887E-F856148B2EDC}">
      <dgm:prSet/>
      <dgm:spPr/>
      <dgm:t>
        <a:bodyPr/>
        <a:lstStyle/>
        <a:p>
          <a:endParaRPr lang="en-US"/>
        </a:p>
      </dgm:t>
    </dgm:pt>
    <dgm:pt modelId="{B90A2497-8E68-4730-BEFF-710B72B997F5}" type="sibTrans" cxnId="{14CAD4B7-E0F3-4CC1-887E-F856148B2EDC}">
      <dgm:prSet/>
      <dgm:spPr/>
      <dgm:t>
        <a:bodyPr/>
        <a:lstStyle/>
        <a:p>
          <a:endParaRPr lang="en-US"/>
        </a:p>
      </dgm:t>
    </dgm:pt>
    <dgm:pt modelId="{1AF5BD67-5463-4FEC-86C1-076A37835DD0}">
      <dgm:prSet/>
      <dgm:spPr/>
      <dgm:t>
        <a:bodyPr/>
        <a:lstStyle/>
        <a:p>
          <a:r>
            <a:rPr lang="en-US"/>
            <a:t>c) agenţii pot avea, fiecare, propriul său model mental sau îl pot împărtăşi cu ceilalţi agenţi;</a:t>
          </a:r>
        </a:p>
      </dgm:t>
    </dgm:pt>
    <dgm:pt modelId="{E2616641-DA72-4194-AEF0-CF0AEF93971D}" type="parTrans" cxnId="{B2662BDC-49FA-49A3-8BAD-15A3835C659A}">
      <dgm:prSet/>
      <dgm:spPr/>
      <dgm:t>
        <a:bodyPr/>
        <a:lstStyle/>
        <a:p>
          <a:endParaRPr lang="en-US"/>
        </a:p>
      </dgm:t>
    </dgm:pt>
    <dgm:pt modelId="{C641F6BD-C6C8-4387-B8ED-EFB7C4466FD6}" type="sibTrans" cxnId="{B2662BDC-49FA-49A3-8BAD-15A3835C659A}">
      <dgm:prSet/>
      <dgm:spPr/>
      <dgm:t>
        <a:bodyPr/>
        <a:lstStyle/>
        <a:p>
          <a:endParaRPr lang="en-US"/>
        </a:p>
      </dgm:t>
    </dgm:pt>
    <dgm:pt modelId="{DBD27A8B-0B13-4AAC-8F74-E690728D78F9}">
      <dgm:prSet/>
      <dgm:spPr/>
      <dgm:t>
        <a:bodyPr/>
        <a:lstStyle/>
        <a:p>
          <a:r>
            <a:rPr lang="ro-RO"/>
            <a:t>d) modelele mentale se pot schimba; drept urmare, învăţarea, adaptarea şi co-evoluţia sunt posibile în aceste sisteme;</a:t>
          </a:r>
          <a:endParaRPr lang="en-US"/>
        </a:p>
      </dgm:t>
    </dgm:pt>
    <dgm:pt modelId="{93627B39-59D3-4B17-8CAC-B0437BDA6928}" type="parTrans" cxnId="{D86BF459-9CE5-4FFF-BB21-8F384A070F9E}">
      <dgm:prSet/>
      <dgm:spPr/>
      <dgm:t>
        <a:bodyPr/>
        <a:lstStyle/>
        <a:p>
          <a:endParaRPr lang="en-US"/>
        </a:p>
      </dgm:t>
    </dgm:pt>
    <dgm:pt modelId="{9C12FF9B-9906-4465-96A1-7647DDEBEFDD}" type="sibTrans" cxnId="{D86BF459-9CE5-4FFF-BB21-8F384A070F9E}">
      <dgm:prSet/>
      <dgm:spPr/>
      <dgm:t>
        <a:bodyPr/>
        <a:lstStyle/>
        <a:p>
          <a:endParaRPr lang="en-US"/>
        </a:p>
      </dgm:t>
    </dgm:pt>
    <dgm:pt modelId="{314BBDF2-526C-43C1-B40D-4F5A30B88D9D}">
      <dgm:prSet/>
      <dgm:spPr/>
      <dgm:t>
        <a:bodyPr/>
        <a:lstStyle/>
        <a:p>
          <a:r>
            <a:rPr lang="ro-RO"/>
            <a:t>e) interacţiunile dintre agenţi şi dintre sisteme sunt încorporate altor sisteme;</a:t>
          </a:r>
          <a:endParaRPr lang="en-US"/>
        </a:p>
      </dgm:t>
    </dgm:pt>
    <dgm:pt modelId="{5DC46AA6-B259-42A7-A97C-3504DAD6190D}" type="parTrans" cxnId="{7895BBF0-D2CB-47D6-85E4-D4115FB1EF71}">
      <dgm:prSet/>
      <dgm:spPr/>
      <dgm:t>
        <a:bodyPr/>
        <a:lstStyle/>
        <a:p>
          <a:endParaRPr lang="en-US"/>
        </a:p>
      </dgm:t>
    </dgm:pt>
    <dgm:pt modelId="{48F3D1FB-1BC1-4C2E-9349-23787203E925}" type="sibTrans" cxnId="{7895BBF0-D2CB-47D6-85E4-D4115FB1EF71}">
      <dgm:prSet/>
      <dgm:spPr/>
      <dgm:t>
        <a:bodyPr/>
        <a:lstStyle/>
        <a:p>
          <a:endParaRPr lang="en-US"/>
        </a:p>
      </dgm:t>
    </dgm:pt>
    <dgm:pt modelId="{1B550764-E595-442F-B33A-D9A3A9980900}">
      <dgm:prSet/>
      <dgm:spPr/>
      <dgm:t>
        <a:bodyPr/>
        <a:lstStyle/>
        <a:p>
          <a:r>
            <a:rPr lang="ro-RO" dirty="0"/>
            <a:t>f) comportamentul sistemului în ansamblul său emerge din interacţiunile dintre agenţi;</a:t>
          </a:r>
          <a:endParaRPr lang="en-US" dirty="0"/>
        </a:p>
      </dgm:t>
    </dgm:pt>
    <dgm:pt modelId="{1F469C18-6016-4851-9FD8-5BC32BE1A581}" type="parTrans" cxnId="{B79936E7-C532-4FB9-93CD-941081398637}">
      <dgm:prSet/>
      <dgm:spPr/>
      <dgm:t>
        <a:bodyPr/>
        <a:lstStyle/>
        <a:p>
          <a:endParaRPr lang="en-US"/>
        </a:p>
      </dgm:t>
    </dgm:pt>
    <dgm:pt modelId="{C4A426A3-AD8D-4DE9-9942-108DBFE0A120}" type="sibTrans" cxnId="{B79936E7-C532-4FB9-93CD-941081398637}">
      <dgm:prSet/>
      <dgm:spPr/>
      <dgm:t>
        <a:bodyPr/>
        <a:lstStyle/>
        <a:p>
          <a:endParaRPr lang="en-US"/>
        </a:p>
      </dgm:t>
    </dgm:pt>
    <dgm:pt modelId="{56D65CEF-CC40-4EEF-B378-B2EEDD5F9C77}">
      <dgm:prSet/>
      <dgm:spPr/>
      <dgm:t>
        <a:bodyPr/>
        <a:lstStyle/>
        <a:p>
          <a:r>
            <a:rPr lang="ro-RO"/>
            <a:t>g) acţiunile unui agent schimbă contextul altor agenţi;</a:t>
          </a:r>
          <a:endParaRPr lang="en-US"/>
        </a:p>
      </dgm:t>
    </dgm:pt>
    <dgm:pt modelId="{25549C27-7829-4D9F-9181-17F1771A0527}" type="parTrans" cxnId="{113A01FB-4B0A-4E29-A17C-B133C3F5A51B}">
      <dgm:prSet/>
      <dgm:spPr/>
      <dgm:t>
        <a:bodyPr/>
        <a:lstStyle/>
        <a:p>
          <a:endParaRPr lang="en-US"/>
        </a:p>
      </dgm:t>
    </dgm:pt>
    <dgm:pt modelId="{11DECD38-BEC2-4BFF-B1B9-D086206EE936}" type="sibTrans" cxnId="{113A01FB-4B0A-4E29-A17C-B133C3F5A51B}">
      <dgm:prSet/>
      <dgm:spPr/>
      <dgm:t>
        <a:bodyPr/>
        <a:lstStyle/>
        <a:p>
          <a:endParaRPr lang="en-US"/>
        </a:p>
      </dgm:t>
    </dgm:pt>
    <dgm:pt modelId="{7ECF6286-43B3-4875-8CF9-D86F1D4FD50F}">
      <dgm:prSet/>
      <dgm:spPr/>
      <dgm:t>
        <a:bodyPr/>
        <a:lstStyle/>
        <a:p>
          <a:r>
            <a:rPr lang="ro-RO"/>
            <a:t>h) sistemul poate învăţa noi comportamente;</a:t>
          </a:r>
          <a:endParaRPr lang="en-US"/>
        </a:p>
      </dgm:t>
    </dgm:pt>
    <dgm:pt modelId="{BA1ADD0C-3311-4756-A3E2-CAEED494B049}" type="parTrans" cxnId="{B5B3D143-BE5C-4DAE-B197-B095BEE5C7F6}">
      <dgm:prSet/>
      <dgm:spPr/>
      <dgm:t>
        <a:bodyPr/>
        <a:lstStyle/>
        <a:p>
          <a:endParaRPr lang="en-US"/>
        </a:p>
      </dgm:t>
    </dgm:pt>
    <dgm:pt modelId="{B336F284-3A30-4579-9B69-D75A3E7C2F68}" type="sibTrans" cxnId="{B5B3D143-BE5C-4DAE-B197-B095BEE5C7F6}">
      <dgm:prSet/>
      <dgm:spPr/>
      <dgm:t>
        <a:bodyPr/>
        <a:lstStyle/>
        <a:p>
          <a:endParaRPr lang="en-US"/>
        </a:p>
      </dgm:t>
    </dgm:pt>
    <dgm:pt modelId="{3AC6C91F-5E6D-453F-8F37-1C808CBDD185}">
      <dgm:prSet/>
      <dgm:spPr/>
      <dgm:t>
        <a:bodyPr/>
        <a:lstStyle/>
        <a:p>
          <a:r>
            <a:rPr lang="ro-RO"/>
            <a:t>i) sistemul este neliniar; adică mici modificări pot conduce la schimbări majore în sistem;</a:t>
          </a:r>
          <a:endParaRPr lang="en-US"/>
        </a:p>
      </dgm:t>
    </dgm:pt>
    <dgm:pt modelId="{D1B9EC36-1492-4271-9C99-3DF883824989}" type="parTrans" cxnId="{41AB3C7E-CD02-48E7-8464-9A2D4C888DAF}">
      <dgm:prSet/>
      <dgm:spPr/>
      <dgm:t>
        <a:bodyPr/>
        <a:lstStyle/>
        <a:p>
          <a:endParaRPr lang="en-US"/>
        </a:p>
      </dgm:t>
    </dgm:pt>
    <dgm:pt modelId="{238E8C8D-A3C0-47E2-9A12-8B798EB432B2}" type="sibTrans" cxnId="{41AB3C7E-CD02-48E7-8464-9A2D4C888DAF}">
      <dgm:prSet/>
      <dgm:spPr/>
      <dgm:t>
        <a:bodyPr/>
        <a:lstStyle/>
        <a:p>
          <a:endParaRPr lang="en-US"/>
        </a:p>
      </dgm:t>
    </dgm:pt>
    <dgm:pt modelId="{6C9E5F0E-9BBD-4974-B9EA-5DC8BE223D01}">
      <dgm:prSet/>
      <dgm:spPr/>
      <dgm:t>
        <a:bodyPr/>
        <a:lstStyle/>
        <a:p>
          <a:r>
            <a:rPr lang="ro-RO"/>
            <a:t>j) comportamentul sistemului este, în general, impredictibil la nivel de detaliu;</a:t>
          </a:r>
          <a:endParaRPr lang="en-US"/>
        </a:p>
      </dgm:t>
    </dgm:pt>
    <dgm:pt modelId="{6B88661F-B0AB-43CA-8A8A-E804860E514B}" type="parTrans" cxnId="{7189537F-831E-4107-9D5B-16F949E332D3}">
      <dgm:prSet/>
      <dgm:spPr/>
      <dgm:t>
        <a:bodyPr/>
        <a:lstStyle/>
        <a:p>
          <a:endParaRPr lang="en-US"/>
        </a:p>
      </dgm:t>
    </dgm:pt>
    <dgm:pt modelId="{DAA1DF59-4AD4-4697-8375-04C2982B86AD}" type="sibTrans" cxnId="{7189537F-831E-4107-9D5B-16F949E332D3}">
      <dgm:prSet/>
      <dgm:spPr/>
      <dgm:t>
        <a:bodyPr/>
        <a:lstStyle/>
        <a:p>
          <a:endParaRPr lang="en-US"/>
        </a:p>
      </dgm:t>
    </dgm:pt>
    <dgm:pt modelId="{2DA19A63-C5FB-4C0C-8256-B01FFA235ED4}">
      <dgm:prSet/>
      <dgm:spPr/>
      <dgm:t>
        <a:bodyPr/>
        <a:lstStyle/>
        <a:p>
          <a:r>
            <a:rPr lang="ro-RO"/>
            <a:t>k) predicţiile pe termen scurt asupra comportamentului sistemului sunt, uneori, posibile;</a:t>
          </a:r>
          <a:endParaRPr lang="en-US"/>
        </a:p>
      </dgm:t>
    </dgm:pt>
    <dgm:pt modelId="{938B98FF-A36C-4C40-81A3-61EDFCE16831}" type="parTrans" cxnId="{C3F2235B-495C-48AE-9BCB-BD6FF65808E8}">
      <dgm:prSet/>
      <dgm:spPr/>
      <dgm:t>
        <a:bodyPr/>
        <a:lstStyle/>
        <a:p>
          <a:endParaRPr lang="en-US"/>
        </a:p>
      </dgm:t>
    </dgm:pt>
    <dgm:pt modelId="{A3E0CFEF-FD7C-46D3-A8F5-58F3383BF648}" type="sibTrans" cxnId="{C3F2235B-495C-48AE-9BCB-BD6FF65808E8}">
      <dgm:prSet/>
      <dgm:spPr/>
      <dgm:t>
        <a:bodyPr/>
        <a:lstStyle/>
        <a:p>
          <a:endParaRPr lang="en-US"/>
        </a:p>
      </dgm:t>
    </dgm:pt>
    <dgm:pt modelId="{F14D2CA4-B533-4C85-9056-0C1B4AE34939}">
      <dgm:prSet/>
      <dgm:spPr/>
      <dgm:t>
        <a:bodyPr/>
        <a:lstStyle/>
        <a:p>
          <a:r>
            <a:rPr lang="ro-RO"/>
            <a:t>l) ordinea este o proprietate inerentă sistemului şi nu trebuie impusă din afară;</a:t>
          </a:r>
          <a:endParaRPr lang="en-US"/>
        </a:p>
      </dgm:t>
    </dgm:pt>
    <dgm:pt modelId="{A34B236C-9BBB-4014-A4EE-29AE10AAB5FB}" type="parTrans" cxnId="{6A9E096C-886C-405D-A0A7-FAFF37A66574}">
      <dgm:prSet/>
      <dgm:spPr/>
      <dgm:t>
        <a:bodyPr/>
        <a:lstStyle/>
        <a:p>
          <a:endParaRPr lang="en-US"/>
        </a:p>
      </dgm:t>
    </dgm:pt>
    <dgm:pt modelId="{C8E072B8-4A04-43C7-8B9D-571437FC08A7}" type="sibTrans" cxnId="{6A9E096C-886C-405D-A0A7-FAFF37A66574}">
      <dgm:prSet/>
      <dgm:spPr/>
      <dgm:t>
        <a:bodyPr/>
        <a:lstStyle/>
        <a:p>
          <a:endParaRPr lang="en-US"/>
        </a:p>
      </dgm:t>
    </dgm:pt>
    <dgm:pt modelId="{B02CB815-8680-4DD4-8C45-0E69EE20512D}">
      <dgm:prSet/>
      <dgm:spPr/>
      <dgm:t>
        <a:bodyPr/>
        <a:lstStyle/>
        <a:p>
          <a:r>
            <a:rPr lang="ro-RO"/>
            <a:t>m) creativitatea şi noutatea emerg din comportamentul de ansamblu al sistemului;</a:t>
          </a:r>
          <a:endParaRPr lang="en-US"/>
        </a:p>
      </dgm:t>
    </dgm:pt>
    <dgm:pt modelId="{2A8BB5A2-FA6C-4B46-A97D-DF73528F8502}" type="parTrans" cxnId="{1AFF1BED-96AC-4938-9A16-6470490DC945}">
      <dgm:prSet/>
      <dgm:spPr/>
      <dgm:t>
        <a:bodyPr/>
        <a:lstStyle/>
        <a:p>
          <a:endParaRPr lang="en-US"/>
        </a:p>
      </dgm:t>
    </dgm:pt>
    <dgm:pt modelId="{4C9085A9-805F-42D3-A8E5-7A15273E6706}" type="sibTrans" cxnId="{1AFF1BED-96AC-4938-9A16-6470490DC945}">
      <dgm:prSet/>
      <dgm:spPr/>
      <dgm:t>
        <a:bodyPr/>
        <a:lstStyle/>
        <a:p>
          <a:endParaRPr lang="en-US"/>
        </a:p>
      </dgm:t>
    </dgm:pt>
    <dgm:pt modelId="{4AA30878-7C0C-4A13-8883-40B8AE48C9EB}">
      <dgm:prSet/>
      <dgm:spPr/>
      <dgm:t>
        <a:bodyPr/>
        <a:lstStyle/>
        <a:p>
          <a:r>
            <a:rPr lang="ro-RO"/>
            <a:t>n) sistemele sunt capabile de auto-organizare.</a:t>
          </a:r>
          <a:endParaRPr lang="en-US"/>
        </a:p>
      </dgm:t>
    </dgm:pt>
    <dgm:pt modelId="{D94DF5FB-8AB8-48BA-8EA8-7220EE707EE9}" type="parTrans" cxnId="{F0F9D90A-FB10-40D3-96FB-7C4E19CCC17F}">
      <dgm:prSet/>
      <dgm:spPr/>
      <dgm:t>
        <a:bodyPr/>
        <a:lstStyle/>
        <a:p>
          <a:endParaRPr lang="en-US"/>
        </a:p>
      </dgm:t>
    </dgm:pt>
    <dgm:pt modelId="{273F90E9-DAB6-4D2E-9FD6-92A01E2F3935}" type="sibTrans" cxnId="{F0F9D90A-FB10-40D3-96FB-7C4E19CCC17F}">
      <dgm:prSet/>
      <dgm:spPr/>
      <dgm:t>
        <a:bodyPr/>
        <a:lstStyle/>
        <a:p>
          <a:endParaRPr lang="en-US"/>
        </a:p>
      </dgm:t>
    </dgm:pt>
    <dgm:pt modelId="{C16F766E-F815-4D50-991D-78EE804BC06A}" type="pres">
      <dgm:prSet presAssocID="{5F8AAE39-D336-455D-985D-638635E6FBEF}" presName="diagram" presStyleCnt="0">
        <dgm:presLayoutVars>
          <dgm:dir/>
          <dgm:resizeHandles val="exact"/>
        </dgm:presLayoutVars>
      </dgm:prSet>
      <dgm:spPr/>
    </dgm:pt>
    <dgm:pt modelId="{698A9D82-E350-4F09-BEB6-9EBF49E05223}" type="pres">
      <dgm:prSet presAssocID="{A3FD9896-A187-4A21-9030-F4E23E6B7454}" presName="node" presStyleLbl="node1" presStyleIdx="0" presStyleCnt="14">
        <dgm:presLayoutVars>
          <dgm:bulletEnabled val="1"/>
        </dgm:presLayoutVars>
      </dgm:prSet>
      <dgm:spPr/>
    </dgm:pt>
    <dgm:pt modelId="{FC2408E5-C728-48AB-8182-3CF96593732C}" type="pres">
      <dgm:prSet presAssocID="{D7F66C3E-44C2-41D4-AA71-2D31552BC010}" presName="sibTrans" presStyleCnt="0"/>
      <dgm:spPr/>
    </dgm:pt>
    <dgm:pt modelId="{778B0507-DCC8-446D-94D1-D35071416B5F}" type="pres">
      <dgm:prSet presAssocID="{869864A7-82D8-4744-96EB-6B8891876BE5}" presName="node" presStyleLbl="node1" presStyleIdx="1" presStyleCnt="14">
        <dgm:presLayoutVars>
          <dgm:bulletEnabled val="1"/>
        </dgm:presLayoutVars>
      </dgm:prSet>
      <dgm:spPr/>
    </dgm:pt>
    <dgm:pt modelId="{9F1E78F4-D51B-4BF7-9AF6-2E69E5AFFD2C}" type="pres">
      <dgm:prSet presAssocID="{B90A2497-8E68-4730-BEFF-710B72B997F5}" presName="sibTrans" presStyleCnt="0"/>
      <dgm:spPr/>
    </dgm:pt>
    <dgm:pt modelId="{A420E3A5-D283-410A-8C65-091CFB3A1DCA}" type="pres">
      <dgm:prSet presAssocID="{1AF5BD67-5463-4FEC-86C1-076A37835DD0}" presName="node" presStyleLbl="node1" presStyleIdx="2" presStyleCnt="14">
        <dgm:presLayoutVars>
          <dgm:bulletEnabled val="1"/>
        </dgm:presLayoutVars>
      </dgm:prSet>
      <dgm:spPr/>
    </dgm:pt>
    <dgm:pt modelId="{4E3CA1A6-7A9F-4FE2-9067-8F952230D75C}" type="pres">
      <dgm:prSet presAssocID="{C641F6BD-C6C8-4387-B8ED-EFB7C4466FD6}" presName="sibTrans" presStyleCnt="0"/>
      <dgm:spPr/>
    </dgm:pt>
    <dgm:pt modelId="{8954E1BE-4B72-471E-9C99-DA5EC8EF6E41}" type="pres">
      <dgm:prSet presAssocID="{DBD27A8B-0B13-4AAC-8F74-E690728D78F9}" presName="node" presStyleLbl="node1" presStyleIdx="3" presStyleCnt="14">
        <dgm:presLayoutVars>
          <dgm:bulletEnabled val="1"/>
        </dgm:presLayoutVars>
      </dgm:prSet>
      <dgm:spPr/>
    </dgm:pt>
    <dgm:pt modelId="{FA6E4A33-9063-4240-A7C6-8691AFD81230}" type="pres">
      <dgm:prSet presAssocID="{9C12FF9B-9906-4465-96A1-7647DDEBEFDD}" presName="sibTrans" presStyleCnt="0"/>
      <dgm:spPr/>
    </dgm:pt>
    <dgm:pt modelId="{24195076-42C2-49FF-ADFB-DD76D6F8BF4E}" type="pres">
      <dgm:prSet presAssocID="{314BBDF2-526C-43C1-B40D-4F5A30B88D9D}" presName="node" presStyleLbl="node1" presStyleIdx="4" presStyleCnt="14">
        <dgm:presLayoutVars>
          <dgm:bulletEnabled val="1"/>
        </dgm:presLayoutVars>
      </dgm:prSet>
      <dgm:spPr/>
    </dgm:pt>
    <dgm:pt modelId="{FAD271EB-3D45-4AF6-A72D-5F2709900C0A}" type="pres">
      <dgm:prSet presAssocID="{48F3D1FB-1BC1-4C2E-9349-23787203E925}" presName="sibTrans" presStyleCnt="0"/>
      <dgm:spPr/>
    </dgm:pt>
    <dgm:pt modelId="{C1C39546-AFC4-4A5B-A5F1-759CCDB5DCCE}" type="pres">
      <dgm:prSet presAssocID="{1B550764-E595-442F-B33A-D9A3A9980900}" presName="node" presStyleLbl="node1" presStyleIdx="5" presStyleCnt="14">
        <dgm:presLayoutVars>
          <dgm:bulletEnabled val="1"/>
        </dgm:presLayoutVars>
      </dgm:prSet>
      <dgm:spPr/>
    </dgm:pt>
    <dgm:pt modelId="{AD1E1AEF-3763-4F1B-9847-DD9080E13987}" type="pres">
      <dgm:prSet presAssocID="{C4A426A3-AD8D-4DE9-9942-108DBFE0A120}" presName="sibTrans" presStyleCnt="0"/>
      <dgm:spPr/>
    </dgm:pt>
    <dgm:pt modelId="{206A5597-EE2C-415E-8D65-0D2390ABE2A7}" type="pres">
      <dgm:prSet presAssocID="{56D65CEF-CC40-4EEF-B378-B2EEDD5F9C77}" presName="node" presStyleLbl="node1" presStyleIdx="6" presStyleCnt="14">
        <dgm:presLayoutVars>
          <dgm:bulletEnabled val="1"/>
        </dgm:presLayoutVars>
      </dgm:prSet>
      <dgm:spPr/>
    </dgm:pt>
    <dgm:pt modelId="{3D033C43-E10D-4F47-A2E7-B6AA6967F9CE}" type="pres">
      <dgm:prSet presAssocID="{11DECD38-BEC2-4BFF-B1B9-D086206EE936}" presName="sibTrans" presStyleCnt="0"/>
      <dgm:spPr/>
    </dgm:pt>
    <dgm:pt modelId="{A47A3FB2-FBC0-49D4-A9FB-4499651BBE80}" type="pres">
      <dgm:prSet presAssocID="{7ECF6286-43B3-4875-8CF9-D86F1D4FD50F}" presName="node" presStyleLbl="node1" presStyleIdx="7" presStyleCnt="14">
        <dgm:presLayoutVars>
          <dgm:bulletEnabled val="1"/>
        </dgm:presLayoutVars>
      </dgm:prSet>
      <dgm:spPr/>
    </dgm:pt>
    <dgm:pt modelId="{FCF0B66F-5054-475A-AA63-EE2543ACCF9C}" type="pres">
      <dgm:prSet presAssocID="{B336F284-3A30-4579-9B69-D75A3E7C2F68}" presName="sibTrans" presStyleCnt="0"/>
      <dgm:spPr/>
    </dgm:pt>
    <dgm:pt modelId="{5F215213-1C21-498C-A354-6A45EB3843D4}" type="pres">
      <dgm:prSet presAssocID="{3AC6C91F-5E6D-453F-8F37-1C808CBDD185}" presName="node" presStyleLbl="node1" presStyleIdx="8" presStyleCnt="14">
        <dgm:presLayoutVars>
          <dgm:bulletEnabled val="1"/>
        </dgm:presLayoutVars>
      </dgm:prSet>
      <dgm:spPr/>
    </dgm:pt>
    <dgm:pt modelId="{C67D1F89-B2DA-4446-8754-FBFE697CF083}" type="pres">
      <dgm:prSet presAssocID="{238E8C8D-A3C0-47E2-9A12-8B798EB432B2}" presName="sibTrans" presStyleCnt="0"/>
      <dgm:spPr/>
    </dgm:pt>
    <dgm:pt modelId="{3BEB5130-D38E-45E7-8465-9F5AC9BEBF7B}" type="pres">
      <dgm:prSet presAssocID="{6C9E5F0E-9BBD-4974-B9EA-5DC8BE223D01}" presName="node" presStyleLbl="node1" presStyleIdx="9" presStyleCnt="14">
        <dgm:presLayoutVars>
          <dgm:bulletEnabled val="1"/>
        </dgm:presLayoutVars>
      </dgm:prSet>
      <dgm:spPr/>
    </dgm:pt>
    <dgm:pt modelId="{1B5A8BDC-0BAE-44B0-916C-DAA80C77F96A}" type="pres">
      <dgm:prSet presAssocID="{DAA1DF59-4AD4-4697-8375-04C2982B86AD}" presName="sibTrans" presStyleCnt="0"/>
      <dgm:spPr/>
    </dgm:pt>
    <dgm:pt modelId="{763DC17F-516D-4705-AC98-B8DFB4809A6B}" type="pres">
      <dgm:prSet presAssocID="{2DA19A63-C5FB-4C0C-8256-B01FFA235ED4}" presName="node" presStyleLbl="node1" presStyleIdx="10" presStyleCnt="14">
        <dgm:presLayoutVars>
          <dgm:bulletEnabled val="1"/>
        </dgm:presLayoutVars>
      </dgm:prSet>
      <dgm:spPr/>
    </dgm:pt>
    <dgm:pt modelId="{E25222C0-3B5B-49C3-A2D0-76FC08168C6B}" type="pres">
      <dgm:prSet presAssocID="{A3E0CFEF-FD7C-46D3-A8F5-58F3383BF648}" presName="sibTrans" presStyleCnt="0"/>
      <dgm:spPr/>
    </dgm:pt>
    <dgm:pt modelId="{6626C173-91F3-47BE-A71B-2F9C9CA845E5}" type="pres">
      <dgm:prSet presAssocID="{F14D2CA4-B533-4C85-9056-0C1B4AE34939}" presName="node" presStyleLbl="node1" presStyleIdx="11" presStyleCnt="14">
        <dgm:presLayoutVars>
          <dgm:bulletEnabled val="1"/>
        </dgm:presLayoutVars>
      </dgm:prSet>
      <dgm:spPr/>
    </dgm:pt>
    <dgm:pt modelId="{385B8815-3D33-4854-BD47-F53A7120B447}" type="pres">
      <dgm:prSet presAssocID="{C8E072B8-4A04-43C7-8B9D-571437FC08A7}" presName="sibTrans" presStyleCnt="0"/>
      <dgm:spPr/>
    </dgm:pt>
    <dgm:pt modelId="{1E0D8144-67B8-4C8C-86A2-EECBCCEC4C7A}" type="pres">
      <dgm:prSet presAssocID="{B02CB815-8680-4DD4-8C45-0E69EE20512D}" presName="node" presStyleLbl="node1" presStyleIdx="12" presStyleCnt="14">
        <dgm:presLayoutVars>
          <dgm:bulletEnabled val="1"/>
        </dgm:presLayoutVars>
      </dgm:prSet>
      <dgm:spPr/>
    </dgm:pt>
    <dgm:pt modelId="{39D70945-2EE9-4C97-A4DA-277D44E8B925}" type="pres">
      <dgm:prSet presAssocID="{4C9085A9-805F-42D3-A8E5-7A15273E6706}" presName="sibTrans" presStyleCnt="0"/>
      <dgm:spPr/>
    </dgm:pt>
    <dgm:pt modelId="{09696A48-5857-4B87-9012-E4D36254D4ED}" type="pres">
      <dgm:prSet presAssocID="{4AA30878-7C0C-4A13-8883-40B8AE48C9EB}" presName="node" presStyleLbl="node1" presStyleIdx="13" presStyleCnt="14">
        <dgm:presLayoutVars>
          <dgm:bulletEnabled val="1"/>
        </dgm:presLayoutVars>
      </dgm:prSet>
      <dgm:spPr/>
    </dgm:pt>
  </dgm:ptLst>
  <dgm:cxnLst>
    <dgm:cxn modelId="{26512503-CE6C-4BBD-BD92-7301D7C7E579}" type="presOf" srcId="{5F8AAE39-D336-455D-985D-638635E6FBEF}" destId="{C16F766E-F815-4D50-991D-78EE804BC06A}" srcOrd="0" destOrd="0" presId="urn:microsoft.com/office/officeart/2005/8/layout/default"/>
    <dgm:cxn modelId="{6F500F06-31C6-44A0-83A7-12EA70866FD4}" type="presOf" srcId="{2DA19A63-C5FB-4C0C-8256-B01FFA235ED4}" destId="{763DC17F-516D-4705-AC98-B8DFB4809A6B}" srcOrd="0" destOrd="0" presId="urn:microsoft.com/office/officeart/2005/8/layout/default"/>
    <dgm:cxn modelId="{F0F9D90A-FB10-40D3-96FB-7C4E19CCC17F}" srcId="{5F8AAE39-D336-455D-985D-638635E6FBEF}" destId="{4AA30878-7C0C-4A13-8883-40B8AE48C9EB}" srcOrd="13" destOrd="0" parTransId="{D94DF5FB-8AB8-48BA-8EA8-7220EE707EE9}" sibTransId="{273F90E9-DAB6-4D2E-9FD6-92A01E2F3935}"/>
    <dgm:cxn modelId="{04509427-B87E-4277-A427-EC5AF9B37A6A}" type="presOf" srcId="{869864A7-82D8-4744-96EB-6B8891876BE5}" destId="{778B0507-DCC8-446D-94D1-D35071416B5F}" srcOrd="0" destOrd="0" presId="urn:microsoft.com/office/officeart/2005/8/layout/default"/>
    <dgm:cxn modelId="{E7E47E3C-D9A2-4C2A-B708-6F5C062755A9}" type="presOf" srcId="{A3FD9896-A187-4A21-9030-F4E23E6B7454}" destId="{698A9D82-E350-4F09-BEB6-9EBF49E05223}" srcOrd="0" destOrd="0" presId="urn:microsoft.com/office/officeart/2005/8/layout/default"/>
    <dgm:cxn modelId="{33B1983C-06C8-4EAD-86D7-380A93050292}" type="presOf" srcId="{DBD27A8B-0B13-4AAC-8F74-E690728D78F9}" destId="{8954E1BE-4B72-471E-9C99-DA5EC8EF6E41}" srcOrd="0" destOrd="0" presId="urn:microsoft.com/office/officeart/2005/8/layout/default"/>
    <dgm:cxn modelId="{C3F2235B-495C-48AE-9BCB-BD6FF65808E8}" srcId="{5F8AAE39-D336-455D-985D-638635E6FBEF}" destId="{2DA19A63-C5FB-4C0C-8256-B01FFA235ED4}" srcOrd="10" destOrd="0" parTransId="{938B98FF-A36C-4C40-81A3-61EDFCE16831}" sibTransId="{A3E0CFEF-FD7C-46D3-A8F5-58F3383BF648}"/>
    <dgm:cxn modelId="{4065865B-9681-4413-A93D-9DDCED4DAD88}" type="presOf" srcId="{1AF5BD67-5463-4FEC-86C1-076A37835DD0}" destId="{A420E3A5-D283-410A-8C65-091CFB3A1DCA}" srcOrd="0" destOrd="0" presId="urn:microsoft.com/office/officeart/2005/8/layout/default"/>
    <dgm:cxn modelId="{FD85C85C-971B-48B8-A500-FBD848B35155}" type="presOf" srcId="{4AA30878-7C0C-4A13-8883-40B8AE48C9EB}" destId="{09696A48-5857-4B87-9012-E4D36254D4ED}" srcOrd="0" destOrd="0" presId="urn:microsoft.com/office/officeart/2005/8/layout/default"/>
    <dgm:cxn modelId="{CD3A9343-F086-405F-8A27-B1EFD4D96660}" type="presOf" srcId="{1B550764-E595-442F-B33A-D9A3A9980900}" destId="{C1C39546-AFC4-4A5B-A5F1-759CCDB5DCCE}" srcOrd="0" destOrd="0" presId="urn:microsoft.com/office/officeart/2005/8/layout/default"/>
    <dgm:cxn modelId="{B5B3D143-BE5C-4DAE-B197-B095BEE5C7F6}" srcId="{5F8AAE39-D336-455D-985D-638635E6FBEF}" destId="{7ECF6286-43B3-4875-8CF9-D86F1D4FD50F}" srcOrd="7" destOrd="0" parTransId="{BA1ADD0C-3311-4756-A3E2-CAEED494B049}" sibTransId="{B336F284-3A30-4579-9B69-D75A3E7C2F68}"/>
    <dgm:cxn modelId="{6A9E096C-886C-405D-A0A7-FAFF37A66574}" srcId="{5F8AAE39-D336-455D-985D-638635E6FBEF}" destId="{F14D2CA4-B533-4C85-9056-0C1B4AE34939}" srcOrd="11" destOrd="0" parTransId="{A34B236C-9BBB-4014-A4EE-29AE10AAB5FB}" sibTransId="{C8E072B8-4A04-43C7-8B9D-571437FC08A7}"/>
    <dgm:cxn modelId="{1C5FA072-BC83-433D-824A-D58FF923BA69}" type="presOf" srcId="{F14D2CA4-B533-4C85-9056-0C1B4AE34939}" destId="{6626C173-91F3-47BE-A71B-2F9C9CA845E5}" srcOrd="0" destOrd="0" presId="urn:microsoft.com/office/officeart/2005/8/layout/default"/>
    <dgm:cxn modelId="{D86BF459-9CE5-4FFF-BB21-8F384A070F9E}" srcId="{5F8AAE39-D336-455D-985D-638635E6FBEF}" destId="{DBD27A8B-0B13-4AAC-8F74-E690728D78F9}" srcOrd="3" destOrd="0" parTransId="{93627B39-59D3-4B17-8CAC-B0437BDA6928}" sibTransId="{9C12FF9B-9906-4465-96A1-7647DDEBEFDD}"/>
    <dgm:cxn modelId="{3B6F525A-D12D-4508-BBB5-8FCB50F79018}" type="presOf" srcId="{56D65CEF-CC40-4EEF-B378-B2EEDD5F9C77}" destId="{206A5597-EE2C-415E-8D65-0D2390ABE2A7}" srcOrd="0" destOrd="0" presId="urn:microsoft.com/office/officeart/2005/8/layout/default"/>
    <dgm:cxn modelId="{41AB3C7E-CD02-48E7-8464-9A2D4C888DAF}" srcId="{5F8AAE39-D336-455D-985D-638635E6FBEF}" destId="{3AC6C91F-5E6D-453F-8F37-1C808CBDD185}" srcOrd="8" destOrd="0" parTransId="{D1B9EC36-1492-4271-9C99-3DF883824989}" sibTransId="{238E8C8D-A3C0-47E2-9A12-8B798EB432B2}"/>
    <dgm:cxn modelId="{7189537F-831E-4107-9D5B-16F949E332D3}" srcId="{5F8AAE39-D336-455D-985D-638635E6FBEF}" destId="{6C9E5F0E-9BBD-4974-B9EA-5DC8BE223D01}" srcOrd="9" destOrd="0" parTransId="{6B88661F-B0AB-43CA-8A8A-E804860E514B}" sibTransId="{DAA1DF59-4AD4-4697-8375-04C2982B86AD}"/>
    <dgm:cxn modelId="{9AB8B78E-5DD8-4ED0-93BE-589DB2D8684C}" type="presOf" srcId="{314BBDF2-526C-43C1-B40D-4F5A30B88D9D}" destId="{24195076-42C2-49FF-ADFB-DD76D6F8BF4E}" srcOrd="0" destOrd="0" presId="urn:microsoft.com/office/officeart/2005/8/layout/default"/>
    <dgm:cxn modelId="{79D8DD96-495D-4E1A-9FA0-0308E377DE4E}" type="presOf" srcId="{6C9E5F0E-9BBD-4974-B9EA-5DC8BE223D01}" destId="{3BEB5130-D38E-45E7-8465-9F5AC9BEBF7B}" srcOrd="0" destOrd="0" presId="urn:microsoft.com/office/officeart/2005/8/layout/default"/>
    <dgm:cxn modelId="{909562A1-5639-460F-A6E8-DF08AB05A6D0}" srcId="{5F8AAE39-D336-455D-985D-638635E6FBEF}" destId="{A3FD9896-A187-4A21-9030-F4E23E6B7454}" srcOrd="0" destOrd="0" parTransId="{AB88E0F1-B189-40A1-8896-7E47A8290C0C}" sibTransId="{D7F66C3E-44C2-41D4-AA71-2D31552BC010}"/>
    <dgm:cxn modelId="{44EF78A6-DE40-4168-B2FE-D05EDFA7E884}" type="presOf" srcId="{3AC6C91F-5E6D-453F-8F37-1C808CBDD185}" destId="{5F215213-1C21-498C-A354-6A45EB3843D4}" srcOrd="0" destOrd="0" presId="urn:microsoft.com/office/officeart/2005/8/layout/default"/>
    <dgm:cxn modelId="{14CAD4B7-E0F3-4CC1-887E-F856148B2EDC}" srcId="{5F8AAE39-D336-455D-985D-638635E6FBEF}" destId="{869864A7-82D8-4744-96EB-6B8891876BE5}" srcOrd="1" destOrd="0" parTransId="{7782B9D5-4B6D-451A-BA12-9FB18FDF8408}" sibTransId="{B90A2497-8E68-4730-BEFF-710B72B997F5}"/>
    <dgm:cxn modelId="{B2662BDC-49FA-49A3-8BAD-15A3835C659A}" srcId="{5F8AAE39-D336-455D-985D-638635E6FBEF}" destId="{1AF5BD67-5463-4FEC-86C1-076A37835DD0}" srcOrd="2" destOrd="0" parTransId="{E2616641-DA72-4194-AEF0-CF0AEF93971D}" sibTransId="{C641F6BD-C6C8-4387-B8ED-EFB7C4466FD6}"/>
    <dgm:cxn modelId="{E1B859E0-A9BC-4EE9-A7BC-D028DFBBC3B8}" type="presOf" srcId="{B02CB815-8680-4DD4-8C45-0E69EE20512D}" destId="{1E0D8144-67B8-4C8C-86A2-EECBCCEC4C7A}" srcOrd="0" destOrd="0" presId="urn:microsoft.com/office/officeart/2005/8/layout/default"/>
    <dgm:cxn modelId="{B79936E7-C532-4FB9-93CD-941081398637}" srcId="{5F8AAE39-D336-455D-985D-638635E6FBEF}" destId="{1B550764-E595-442F-B33A-D9A3A9980900}" srcOrd="5" destOrd="0" parTransId="{1F469C18-6016-4851-9FD8-5BC32BE1A581}" sibTransId="{C4A426A3-AD8D-4DE9-9942-108DBFE0A120}"/>
    <dgm:cxn modelId="{1AFF1BED-96AC-4938-9A16-6470490DC945}" srcId="{5F8AAE39-D336-455D-985D-638635E6FBEF}" destId="{B02CB815-8680-4DD4-8C45-0E69EE20512D}" srcOrd="12" destOrd="0" parTransId="{2A8BB5A2-FA6C-4B46-A97D-DF73528F8502}" sibTransId="{4C9085A9-805F-42D3-A8E5-7A15273E6706}"/>
    <dgm:cxn modelId="{DFF4A3EE-CD2C-43BB-9042-DB620322C92A}" type="presOf" srcId="{7ECF6286-43B3-4875-8CF9-D86F1D4FD50F}" destId="{A47A3FB2-FBC0-49D4-A9FB-4499651BBE80}" srcOrd="0" destOrd="0" presId="urn:microsoft.com/office/officeart/2005/8/layout/default"/>
    <dgm:cxn modelId="{7895BBF0-D2CB-47D6-85E4-D4115FB1EF71}" srcId="{5F8AAE39-D336-455D-985D-638635E6FBEF}" destId="{314BBDF2-526C-43C1-B40D-4F5A30B88D9D}" srcOrd="4" destOrd="0" parTransId="{5DC46AA6-B259-42A7-A97C-3504DAD6190D}" sibTransId="{48F3D1FB-1BC1-4C2E-9349-23787203E925}"/>
    <dgm:cxn modelId="{113A01FB-4B0A-4E29-A17C-B133C3F5A51B}" srcId="{5F8AAE39-D336-455D-985D-638635E6FBEF}" destId="{56D65CEF-CC40-4EEF-B378-B2EEDD5F9C77}" srcOrd="6" destOrd="0" parTransId="{25549C27-7829-4D9F-9181-17F1771A0527}" sibTransId="{11DECD38-BEC2-4BFF-B1B9-D086206EE936}"/>
    <dgm:cxn modelId="{1729BD48-8F04-4768-9C14-5BC3F90F87B7}" type="presParOf" srcId="{C16F766E-F815-4D50-991D-78EE804BC06A}" destId="{698A9D82-E350-4F09-BEB6-9EBF49E05223}" srcOrd="0" destOrd="0" presId="urn:microsoft.com/office/officeart/2005/8/layout/default"/>
    <dgm:cxn modelId="{9803B04C-6B00-439D-9A26-1B3D9762AF19}" type="presParOf" srcId="{C16F766E-F815-4D50-991D-78EE804BC06A}" destId="{FC2408E5-C728-48AB-8182-3CF96593732C}" srcOrd="1" destOrd="0" presId="urn:microsoft.com/office/officeart/2005/8/layout/default"/>
    <dgm:cxn modelId="{B0073BF6-9B04-4EC1-B74F-1FF65A413C82}" type="presParOf" srcId="{C16F766E-F815-4D50-991D-78EE804BC06A}" destId="{778B0507-DCC8-446D-94D1-D35071416B5F}" srcOrd="2" destOrd="0" presId="urn:microsoft.com/office/officeart/2005/8/layout/default"/>
    <dgm:cxn modelId="{84B323B5-CF16-444B-ADE5-C4C17A8FFE53}" type="presParOf" srcId="{C16F766E-F815-4D50-991D-78EE804BC06A}" destId="{9F1E78F4-D51B-4BF7-9AF6-2E69E5AFFD2C}" srcOrd="3" destOrd="0" presId="urn:microsoft.com/office/officeart/2005/8/layout/default"/>
    <dgm:cxn modelId="{3EFD994A-9C82-4AD5-967C-1D726403C401}" type="presParOf" srcId="{C16F766E-F815-4D50-991D-78EE804BC06A}" destId="{A420E3A5-D283-410A-8C65-091CFB3A1DCA}" srcOrd="4" destOrd="0" presId="urn:microsoft.com/office/officeart/2005/8/layout/default"/>
    <dgm:cxn modelId="{D3657E45-3F0D-423D-AC63-89BF2C5DEA5C}" type="presParOf" srcId="{C16F766E-F815-4D50-991D-78EE804BC06A}" destId="{4E3CA1A6-7A9F-4FE2-9067-8F952230D75C}" srcOrd="5" destOrd="0" presId="urn:microsoft.com/office/officeart/2005/8/layout/default"/>
    <dgm:cxn modelId="{13D49A44-116F-4674-8A37-1C827A67391E}" type="presParOf" srcId="{C16F766E-F815-4D50-991D-78EE804BC06A}" destId="{8954E1BE-4B72-471E-9C99-DA5EC8EF6E41}" srcOrd="6" destOrd="0" presId="urn:microsoft.com/office/officeart/2005/8/layout/default"/>
    <dgm:cxn modelId="{E7CA0EF2-6AD0-4057-B0B2-6CB86BE01D92}" type="presParOf" srcId="{C16F766E-F815-4D50-991D-78EE804BC06A}" destId="{FA6E4A33-9063-4240-A7C6-8691AFD81230}" srcOrd="7" destOrd="0" presId="urn:microsoft.com/office/officeart/2005/8/layout/default"/>
    <dgm:cxn modelId="{1399E893-1A23-4002-B53A-11D2AED67B18}" type="presParOf" srcId="{C16F766E-F815-4D50-991D-78EE804BC06A}" destId="{24195076-42C2-49FF-ADFB-DD76D6F8BF4E}" srcOrd="8" destOrd="0" presId="urn:microsoft.com/office/officeart/2005/8/layout/default"/>
    <dgm:cxn modelId="{CA1F1DD9-B269-4B87-B286-AA90E103E386}" type="presParOf" srcId="{C16F766E-F815-4D50-991D-78EE804BC06A}" destId="{FAD271EB-3D45-4AF6-A72D-5F2709900C0A}" srcOrd="9" destOrd="0" presId="urn:microsoft.com/office/officeart/2005/8/layout/default"/>
    <dgm:cxn modelId="{41901264-BC6A-4BE3-B261-A65B0B7F3EC9}" type="presParOf" srcId="{C16F766E-F815-4D50-991D-78EE804BC06A}" destId="{C1C39546-AFC4-4A5B-A5F1-759CCDB5DCCE}" srcOrd="10" destOrd="0" presId="urn:microsoft.com/office/officeart/2005/8/layout/default"/>
    <dgm:cxn modelId="{E83B8EE4-5DE1-454C-B7FD-C077599AE7FA}" type="presParOf" srcId="{C16F766E-F815-4D50-991D-78EE804BC06A}" destId="{AD1E1AEF-3763-4F1B-9847-DD9080E13987}" srcOrd="11" destOrd="0" presId="urn:microsoft.com/office/officeart/2005/8/layout/default"/>
    <dgm:cxn modelId="{6ED83593-2637-44DA-B985-B341800F55DF}" type="presParOf" srcId="{C16F766E-F815-4D50-991D-78EE804BC06A}" destId="{206A5597-EE2C-415E-8D65-0D2390ABE2A7}" srcOrd="12" destOrd="0" presId="urn:microsoft.com/office/officeart/2005/8/layout/default"/>
    <dgm:cxn modelId="{C193AC69-20FE-42E1-B9A0-97B018125824}" type="presParOf" srcId="{C16F766E-F815-4D50-991D-78EE804BC06A}" destId="{3D033C43-E10D-4F47-A2E7-B6AA6967F9CE}" srcOrd="13" destOrd="0" presId="urn:microsoft.com/office/officeart/2005/8/layout/default"/>
    <dgm:cxn modelId="{5E7401EC-FC01-4F57-8EE3-5561DCAC1A3D}" type="presParOf" srcId="{C16F766E-F815-4D50-991D-78EE804BC06A}" destId="{A47A3FB2-FBC0-49D4-A9FB-4499651BBE80}" srcOrd="14" destOrd="0" presId="urn:microsoft.com/office/officeart/2005/8/layout/default"/>
    <dgm:cxn modelId="{7C932A41-92CE-44E1-8794-B35172858AB1}" type="presParOf" srcId="{C16F766E-F815-4D50-991D-78EE804BC06A}" destId="{FCF0B66F-5054-475A-AA63-EE2543ACCF9C}" srcOrd="15" destOrd="0" presId="urn:microsoft.com/office/officeart/2005/8/layout/default"/>
    <dgm:cxn modelId="{C2FD63BD-7E24-4A21-B668-817EE36047B4}" type="presParOf" srcId="{C16F766E-F815-4D50-991D-78EE804BC06A}" destId="{5F215213-1C21-498C-A354-6A45EB3843D4}" srcOrd="16" destOrd="0" presId="urn:microsoft.com/office/officeart/2005/8/layout/default"/>
    <dgm:cxn modelId="{C934BA55-AE9F-489A-8914-28ACB67D0B56}" type="presParOf" srcId="{C16F766E-F815-4D50-991D-78EE804BC06A}" destId="{C67D1F89-B2DA-4446-8754-FBFE697CF083}" srcOrd="17" destOrd="0" presId="urn:microsoft.com/office/officeart/2005/8/layout/default"/>
    <dgm:cxn modelId="{16475B4D-E10B-49D6-B26C-15FD7507D5FB}" type="presParOf" srcId="{C16F766E-F815-4D50-991D-78EE804BC06A}" destId="{3BEB5130-D38E-45E7-8465-9F5AC9BEBF7B}" srcOrd="18" destOrd="0" presId="urn:microsoft.com/office/officeart/2005/8/layout/default"/>
    <dgm:cxn modelId="{8202873C-E09B-4D04-BCC7-066EFD8D8F9B}" type="presParOf" srcId="{C16F766E-F815-4D50-991D-78EE804BC06A}" destId="{1B5A8BDC-0BAE-44B0-916C-DAA80C77F96A}" srcOrd="19" destOrd="0" presId="urn:microsoft.com/office/officeart/2005/8/layout/default"/>
    <dgm:cxn modelId="{DFE7FD68-1B9F-4B76-832B-CB0627E385F7}" type="presParOf" srcId="{C16F766E-F815-4D50-991D-78EE804BC06A}" destId="{763DC17F-516D-4705-AC98-B8DFB4809A6B}" srcOrd="20" destOrd="0" presId="urn:microsoft.com/office/officeart/2005/8/layout/default"/>
    <dgm:cxn modelId="{C79851DB-AE9C-4382-9DDF-93F99CA1724B}" type="presParOf" srcId="{C16F766E-F815-4D50-991D-78EE804BC06A}" destId="{E25222C0-3B5B-49C3-A2D0-76FC08168C6B}" srcOrd="21" destOrd="0" presId="urn:microsoft.com/office/officeart/2005/8/layout/default"/>
    <dgm:cxn modelId="{1C0D80CC-9471-4EAF-9831-8BD061B7F891}" type="presParOf" srcId="{C16F766E-F815-4D50-991D-78EE804BC06A}" destId="{6626C173-91F3-47BE-A71B-2F9C9CA845E5}" srcOrd="22" destOrd="0" presId="urn:microsoft.com/office/officeart/2005/8/layout/default"/>
    <dgm:cxn modelId="{AD6B88BF-14F8-4A06-B69B-0EB612941027}" type="presParOf" srcId="{C16F766E-F815-4D50-991D-78EE804BC06A}" destId="{385B8815-3D33-4854-BD47-F53A7120B447}" srcOrd="23" destOrd="0" presId="urn:microsoft.com/office/officeart/2005/8/layout/default"/>
    <dgm:cxn modelId="{FBD0129B-400A-4784-BA95-8D2741A1C854}" type="presParOf" srcId="{C16F766E-F815-4D50-991D-78EE804BC06A}" destId="{1E0D8144-67B8-4C8C-86A2-EECBCCEC4C7A}" srcOrd="24" destOrd="0" presId="urn:microsoft.com/office/officeart/2005/8/layout/default"/>
    <dgm:cxn modelId="{95997878-ED78-4EFC-A639-BC51F57AFA42}" type="presParOf" srcId="{C16F766E-F815-4D50-991D-78EE804BC06A}" destId="{39D70945-2EE9-4C97-A4DA-277D44E8B925}" srcOrd="25" destOrd="0" presId="urn:microsoft.com/office/officeart/2005/8/layout/default"/>
    <dgm:cxn modelId="{3558B2B0-F506-405A-B8D4-0EA53F978746}" type="presParOf" srcId="{C16F766E-F815-4D50-991D-78EE804BC06A}" destId="{09696A48-5857-4B87-9012-E4D36254D4ED}"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47F6D-D6F7-4C58-B852-B31C0B7BD52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EA6ADDD-B8E3-4BA8-904A-1501DF4D822C}">
      <dgm:prSet/>
      <dgm:spPr/>
      <dgm:t>
        <a:bodyPr/>
        <a:lstStyle/>
        <a:p>
          <a:r>
            <a:rPr lang="ro-RO"/>
            <a:t>Conectivitatea şi interdependenţa</a:t>
          </a:r>
          <a:endParaRPr lang="en-US"/>
        </a:p>
      </dgm:t>
    </dgm:pt>
    <dgm:pt modelId="{A03348FD-3EA3-4873-BE9C-0AEB433CC455}" type="parTrans" cxnId="{2E5708FE-8F8B-411D-AFF2-4F99937A5A5D}">
      <dgm:prSet/>
      <dgm:spPr/>
      <dgm:t>
        <a:bodyPr/>
        <a:lstStyle/>
        <a:p>
          <a:endParaRPr lang="en-US"/>
        </a:p>
      </dgm:t>
    </dgm:pt>
    <dgm:pt modelId="{E4BF541D-9459-4721-88F4-5C5D879FCA76}" type="sibTrans" cxnId="{2E5708FE-8F8B-411D-AFF2-4F99937A5A5D}">
      <dgm:prSet/>
      <dgm:spPr/>
      <dgm:t>
        <a:bodyPr/>
        <a:lstStyle/>
        <a:p>
          <a:endParaRPr lang="en-US"/>
        </a:p>
      </dgm:t>
    </dgm:pt>
    <dgm:pt modelId="{55177393-6F47-4DE5-B05A-E595818B8601}">
      <dgm:prSet/>
      <dgm:spPr/>
      <dgm:t>
        <a:bodyPr/>
        <a:lstStyle/>
        <a:p>
          <a:r>
            <a:rPr lang="ro-RO"/>
            <a:t>Adaptabilitatea</a:t>
          </a:r>
          <a:endParaRPr lang="en-US"/>
        </a:p>
      </dgm:t>
    </dgm:pt>
    <dgm:pt modelId="{2C34DA8F-40ED-43F6-8D46-A1C423A090F9}" type="parTrans" cxnId="{06C7323E-52A7-4186-B87E-F62B6DD621C7}">
      <dgm:prSet/>
      <dgm:spPr/>
      <dgm:t>
        <a:bodyPr/>
        <a:lstStyle/>
        <a:p>
          <a:endParaRPr lang="en-US"/>
        </a:p>
      </dgm:t>
    </dgm:pt>
    <dgm:pt modelId="{E84E5DA2-1C5B-475E-9535-7DEC48041FD8}" type="sibTrans" cxnId="{06C7323E-52A7-4186-B87E-F62B6DD621C7}">
      <dgm:prSet/>
      <dgm:spPr/>
      <dgm:t>
        <a:bodyPr/>
        <a:lstStyle/>
        <a:p>
          <a:endParaRPr lang="en-US"/>
        </a:p>
      </dgm:t>
    </dgm:pt>
    <dgm:pt modelId="{5B2FA362-F9C2-4537-B454-01EE2E5B5943}">
      <dgm:prSet/>
      <dgm:spPr/>
      <dgm:t>
        <a:bodyPr/>
        <a:lstStyle/>
        <a:p>
          <a:r>
            <a:rPr lang="ro-RO"/>
            <a:t>Auto-organizarea</a:t>
          </a:r>
          <a:endParaRPr lang="en-US"/>
        </a:p>
      </dgm:t>
    </dgm:pt>
    <dgm:pt modelId="{BF8F79D7-1EF7-4794-A600-262A7D21D06B}" type="parTrans" cxnId="{0FF9D25A-7572-4483-B358-881D0CC48916}">
      <dgm:prSet/>
      <dgm:spPr/>
      <dgm:t>
        <a:bodyPr/>
        <a:lstStyle/>
        <a:p>
          <a:endParaRPr lang="en-US"/>
        </a:p>
      </dgm:t>
    </dgm:pt>
    <dgm:pt modelId="{1DEFF580-12BB-4A3D-9C22-266410C13D40}" type="sibTrans" cxnId="{0FF9D25A-7572-4483-B358-881D0CC48916}">
      <dgm:prSet/>
      <dgm:spPr/>
      <dgm:t>
        <a:bodyPr/>
        <a:lstStyle/>
        <a:p>
          <a:endParaRPr lang="en-US"/>
        </a:p>
      </dgm:t>
    </dgm:pt>
    <dgm:pt modelId="{5261BCFF-45F8-42AB-B070-07AB78188C2D}">
      <dgm:prSet/>
      <dgm:spPr/>
      <dgm:t>
        <a:bodyPr/>
        <a:lstStyle/>
        <a:p>
          <a:r>
            <a:rPr lang="ro-RO"/>
            <a:t>Emergența</a:t>
          </a:r>
          <a:endParaRPr lang="en-US"/>
        </a:p>
      </dgm:t>
    </dgm:pt>
    <dgm:pt modelId="{13902F50-DE49-43D8-A20B-ED586FEFE12F}" type="parTrans" cxnId="{E473A004-E1B3-4B68-AC6F-E5E1F1DF2BA3}">
      <dgm:prSet/>
      <dgm:spPr/>
      <dgm:t>
        <a:bodyPr/>
        <a:lstStyle/>
        <a:p>
          <a:endParaRPr lang="en-US"/>
        </a:p>
      </dgm:t>
    </dgm:pt>
    <dgm:pt modelId="{8D37D610-D461-4F6C-A058-CDDAC180CC03}" type="sibTrans" cxnId="{E473A004-E1B3-4B68-AC6F-E5E1F1DF2BA3}">
      <dgm:prSet/>
      <dgm:spPr/>
      <dgm:t>
        <a:bodyPr/>
        <a:lstStyle/>
        <a:p>
          <a:endParaRPr lang="en-US"/>
        </a:p>
      </dgm:t>
    </dgm:pt>
    <dgm:pt modelId="{3986F710-AA18-4C85-A2F3-88FC096AF084}">
      <dgm:prSet/>
      <dgm:spPr/>
      <dgm:t>
        <a:bodyPr/>
        <a:lstStyle/>
        <a:p>
          <a:r>
            <a:rPr lang="ro-RO"/>
            <a:t>Feedback-ul</a:t>
          </a:r>
          <a:endParaRPr lang="en-US"/>
        </a:p>
      </dgm:t>
    </dgm:pt>
    <dgm:pt modelId="{7CC5C137-5D65-45AA-A06A-B5F5BE6A7D62}" type="parTrans" cxnId="{77D2667D-8D8D-4C69-A2FD-589E3B5C4291}">
      <dgm:prSet/>
      <dgm:spPr/>
      <dgm:t>
        <a:bodyPr/>
        <a:lstStyle/>
        <a:p>
          <a:endParaRPr lang="en-US"/>
        </a:p>
      </dgm:t>
    </dgm:pt>
    <dgm:pt modelId="{380800A6-FAD4-42FA-9EE9-69814143AE6B}" type="sibTrans" cxnId="{77D2667D-8D8D-4C69-A2FD-589E3B5C4291}">
      <dgm:prSet/>
      <dgm:spPr/>
      <dgm:t>
        <a:bodyPr/>
        <a:lstStyle/>
        <a:p>
          <a:endParaRPr lang="en-US"/>
        </a:p>
      </dgm:t>
    </dgm:pt>
    <dgm:pt modelId="{A9D043FD-595E-408D-B647-88315D10801C}">
      <dgm:prSet/>
      <dgm:spPr/>
      <dgm:t>
        <a:bodyPr/>
        <a:lstStyle/>
        <a:p>
          <a:r>
            <a:rPr lang="ro-RO"/>
            <a:t>Non-liniaritatea</a:t>
          </a:r>
          <a:endParaRPr lang="en-US"/>
        </a:p>
      </dgm:t>
    </dgm:pt>
    <dgm:pt modelId="{A1F7151C-5F33-4C0D-8217-9A2A2C894FC2}" type="parTrans" cxnId="{E653B9ED-743D-4CC0-8336-6FDB93FBBB88}">
      <dgm:prSet/>
      <dgm:spPr/>
      <dgm:t>
        <a:bodyPr/>
        <a:lstStyle/>
        <a:p>
          <a:endParaRPr lang="en-US"/>
        </a:p>
      </dgm:t>
    </dgm:pt>
    <dgm:pt modelId="{6BB50A96-007F-4708-914F-1812CD54B41C}" type="sibTrans" cxnId="{E653B9ED-743D-4CC0-8336-6FDB93FBBB88}">
      <dgm:prSet/>
      <dgm:spPr/>
      <dgm:t>
        <a:bodyPr/>
        <a:lstStyle/>
        <a:p>
          <a:endParaRPr lang="en-US"/>
        </a:p>
      </dgm:t>
    </dgm:pt>
    <dgm:pt modelId="{BF647724-1839-4880-8C2E-506F16DA91B2}">
      <dgm:prSet/>
      <dgm:spPr/>
      <dgm:t>
        <a:bodyPr/>
        <a:lstStyle/>
        <a:p>
          <a:r>
            <a:rPr lang="ro-RO"/>
            <a:t>Diversitatea</a:t>
          </a:r>
          <a:endParaRPr lang="en-US"/>
        </a:p>
      </dgm:t>
    </dgm:pt>
    <dgm:pt modelId="{ADE9B975-2DB0-4872-803C-E18F3D784900}" type="parTrans" cxnId="{3CF175A7-AECF-4E9D-9C15-8DE67F5A7F6E}">
      <dgm:prSet/>
      <dgm:spPr/>
      <dgm:t>
        <a:bodyPr/>
        <a:lstStyle/>
        <a:p>
          <a:endParaRPr lang="en-US"/>
        </a:p>
      </dgm:t>
    </dgm:pt>
    <dgm:pt modelId="{A1476364-5611-4804-AF07-545171CBC1FB}" type="sibTrans" cxnId="{3CF175A7-AECF-4E9D-9C15-8DE67F5A7F6E}">
      <dgm:prSet/>
      <dgm:spPr/>
      <dgm:t>
        <a:bodyPr/>
        <a:lstStyle/>
        <a:p>
          <a:endParaRPr lang="en-US"/>
        </a:p>
      </dgm:t>
    </dgm:pt>
    <dgm:pt modelId="{DFA7A23F-595F-4A8E-8196-D1E02162B7A4}">
      <dgm:prSet/>
      <dgm:spPr/>
      <dgm:t>
        <a:bodyPr/>
        <a:lstStyle/>
        <a:p>
          <a:r>
            <a:rPr lang="ro-RO"/>
            <a:t>Complexitatea</a:t>
          </a:r>
          <a:endParaRPr lang="en-US"/>
        </a:p>
      </dgm:t>
    </dgm:pt>
    <dgm:pt modelId="{B85D562F-64A6-4524-A39F-8D9BA8D9D75D}" type="parTrans" cxnId="{8104D437-D60F-48E0-BBCF-6B25F9C14006}">
      <dgm:prSet/>
      <dgm:spPr/>
      <dgm:t>
        <a:bodyPr/>
        <a:lstStyle/>
        <a:p>
          <a:endParaRPr lang="en-US"/>
        </a:p>
      </dgm:t>
    </dgm:pt>
    <dgm:pt modelId="{8DEBF31C-D9E2-4709-9631-73D9B1B09C1A}" type="sibTrans" cxnId="{8104D437-D60F-48E0-BBCF-6B25F9C14006}">
      <dgm:prSet/>
      <dgm:spPr/>
      <dgm:t>
        <a:bodyPr/>
        <a:lstStyle/>
        <a:p>
          <a:endParaRPr lang="en-US"/>
        </a:p>
      </dgm:t>
    </dgm:pt>
    <dgm:pt modelId="{83F5FB4F-777A-4ECC-A141-418E430E4FA8}" type="pres">
      <dgm:prSet presAssocID="{9C247F6D-D6F7-4C58-B852-B31C0B7BD52F}" presName="vert0" presStyleCnt="0">
        <dgm:presLayoutVars>
          <dgm:dir/>
          <dgm:animOne val="branch"/>
          <dgm:animLvl val="lvl"/>
        </dgm:presLayoutVars>
      </dgm:prSet>
      <dgm:spPr/>
    </dgm:pt>
    <dgm:pt modelId="{CB22761F-B894-4694-A0CB-9DB8239BA177}" type="pres">
      <dgm:prSet presAssocID="{1EA6ADDD-B8E3-4BA8-904A-1501DF4D822C}" presName="thickLine" presStyleLbl="alignNode1" presStyleIdx="0" presStyleCnt="8"/>
      <dgm:spPr/>
    </dgm:pt>
    <dgm:pt modelId="{07C98933-02A2-4CD8-A032-BA6410C9E6D2}" type="pres">
      <dgm:prSet presAssocID="{1EA6ADDD-B8E3-4BA8-904A-1501DF4D822C}" presName="horz1" presStyleCnt="0"/>
      <dgm:spPr/>
    </dgm:pt>
    <dgm:pt modelId="{66982B33-F5BC-4745-922C-39741F797717}" type="pres">
      <dgm:prSet presAssocID="{1EA6ADDD-B8E3-4BA8-904A-1501DF4D822C}" presName="tx1" presStyleLbl="revTx" presStyleIdx="0" presStyleCnt="8"/>
      <dgm:spPr/>
    </dgm:pt>
    <dgm:pt modelId="{D71D6E82-EB5A-4E75-96F1-4ADF775CC258}" type="pres">
      <dgm:prSet presAssocID="{1EA6ADDD-B8E3-4BA8-904A-1501DF4D822C}" presName="vert1" presStyleCnt="0"/>
      <dgm:spPr/>
    </dgm:pt>
    <dgm:pt modelId="{DA9E2351-481D-406C-96C9-A142B31C6415}" type="pres">
      <dgm:prSet presAssocID="{55177393-6F47-4DE5-B05A-E595818B8601}" presName="thickLine" presStyleLbl="alignNode1" presStyleIdx="1" presStyleCnt="8"/>
      <dgm:spPr/>
    </dgm:pt>
    <dgm:pt modelId="{90EAD5A4-346D-4ECF-84FC-44FCDD321080}" type="pres">
      <dgm:prSet presAssocID="{55177393-6F47-4DE5-B05A-E595818B8601}" presName="horz1" presStyleCnt="0"/>
      <dgm:spPr/>
    </dgm:pt>
    <dgm:pt modelId="{6DA5E88B-A283-4DA5-815A-A44685FF694F}" type="pres">
      <dgm:prSet presAssocID="{55177393-6F47-4DE5-B05A-E595818B8601}" presName="tx1" presStyleLbl="revTx" presStyleIdx="1" presStyleCnt="8"/>
      <dgm:spPr/>
    </dgm:pt>
    <dgm:pt modelId="{C334E707-254D-41A3-BBA9-88911DAA3B06}" type="pres">
      <dgm:prSet presAssocID="{55177393-6F47-4DE5-B05A-E595818B8601}" presName="vert1" presStyleCnt="0"/>
      <dgm:spPr/>
    </dgm:pt>
    <dgm:pt modelId="{BA7E949D-9896-433D-955F-17C4B169BC1A}" type="pres">
      <dgm:prSet presAssocID="{5B2FA362-F9C2-4537-B454-01EE2E5B5943}" presName="thickLine" presStyleLbl="alignNode1" presStyleIdx="2" presStyleCnt="8"/>
      <dgm:spPr/>
    </dgm:pt>
    <dgm:pt modelId="{03969560-56D7-4118-A1F4-E5DCBEA09A43}" type="pres">
      <dgm:prSet presAssocID="{5B2FA362-F9C2-4537-B454-01EE2E5B5943}" presName="horz1" presStyleCnt="0"/>
      <dgm:spPr/>
    </dgm:pt>
    <dgm:pt modelId="{36C58FDA-9655-4C2D-92E4-C83E754D38D7}" type="pres">
      <dgm:prSet presAssocID="{5B2FA362-F9C2-4537-B454-01EE2E5B5943}" presName="tx1" presStyleLbl="revTx" presStyleIdx="2" presStyleCnt="8"/>
      <dgm:spPr/>
    </dgm:pt>
    <dgm:pt modelId="{89B667CC-F494-4E29-BECD-443658BD733D}" type="pres">
      <dgm:prSet presAssocID="{5B2FA362-F9C2-4537-B454-01EE2E5B5943}" presName="vert1" presStyleCnt="0"/>
      <dgm:spPr/>
    </dgm:pt>
    <dgm:pt modelId="{FF4B852D-1CEA-480C-AB13-A8F918BA6DCD}" type="pres">
      <dgm:prSet presAssocID="{5261BCFF-45F8-42AB-B070-07AB78188C2D}" presName="thickLine" presStyleLbl="alignNode1" presStyleIdx="3" presStyleCnt="8"/>
      <dgm:spPr/>
    </dgm:pt>
    <dgm:pt modelId="{CB4C5BF3-9A64-4150-A5F3-C7DE82C00D6A}" type="pres">
      <dgm:prSet presAssocID="{5261BCFF-45F8-42AB-B070-07AB78188C2D}" presName="horz1" presStyleCnt="0"/>
      <dgm:spPr/>
    </dgm:pt>
    <dgm:pt modelId="{85A3B62B-88C5-4F38-A776-8D05DAAC115C}" type="pres">
      <dgm:prSet presAssocID="{5261BCFF-45F8-42AB-B070-07AB78188C2D}" presName="tx1" presStyleLbl="revTx" presStyleIdx="3" presStyleCnt="8"/>
      <dgm:spPr/>
    </dgm:pt>
    <dgm:pt modelId="{E7BD374D-1A69-4B43-B9F0-D9138DFCD6E9}" type="pres">
      <dgm:prSet presAssocID="{5261BCFF-45F8-42AB-B070-07AB78188C2D}" presName="vert1" presStyleCnt="0"/>
      <dgm:spPr/>
    </dgm:pt>
    <dgm:pt modelId="{A79FBEE5-0060-444A-B268-357B2E5CEF51}" type="pres">
      <dgm:prSet presAssocID="{3986F710-AA18-4C85-A2F3-88FC096AF084}" presName="thickLine" presStyleLbl="alignNode1" presStyleIdx="4" presStyleCnt="8"/>
      <dgm:spPr/>
    </dgm:pt>
    <dgm:pt modelId="{160AEEE0-51D2-4D2F-B4E0-E26BB9C5740E}" type="pres">
      <dgm:prSet presAssocID="{3986F710-AA18-4C85-A2F3-88FC096AF084}" presName="horz1" presStyleCnt="0"/>
      <dgm:spPr/>
    </dgm:pt>
    <dgm:pt modelId="{0E7CDF9C-60B0-4EF3-860A-C1B4F0E6DBD8}" type="pres">
      <dgm:prSet presAssocID="{3986F710-AA18-4C85-A2F3-88FC096AF084}" presName="tx1" presStyleLbl="revTx" presStyleIdx="4" presStyleCnt="8"/>
      <dgm:spPr/>
    </dgm:pt>
    <dgm:pt modelId="{9FAEAC98-4FF1-498E-B431-A8DD02A6E9A3}" type="pres">
      <dgm:prSet presAssocID="{3986F710-AA18-4C85-A2F3-88FC096AF084}" presName="vert1" presStyleCnt="0"/>
      <dgm:spPr/>
    </dgm:pt>
    <dgm:pt modelId="{CB260264-20C9-4514-B40B-54352F882F28}" type="pres">
      <dgm:prSet presAssocID="{A9D043FD-595E-408D-B647-88315D10801C}" presName="thickLine" presStyleLbl="alignNode1" presStyleIdx="5" presStyleCnt="8"/>
      <dgm:spPr/>
    </dgm:pt>
    <dgm:pt modelId="{746926BB-5FBF-4875-B37E-8C3E259EE76A}" type="pres">
      <dgm:prSet presAssocID="{A9D043FD-595E-408D-B647-88315D10801C}" presName="horz1" presStyleCnt="0"/>
      <dgm:spPr/>
    </dgm:pt>
    <dgm:pt modelId="{1D3A3E30-ED1E-4D7A-A54F-DAF905BB200E}" type="pres">
      <dgm:prSet presAssocID="{A9D043FD-595E-408D-B647-88315D10801C}" presName="tx1" presStyleLbl="revTx" presStyleIdx="5" presStyleCnt="8"/>
      <dgm:spPr/>
    </dgm:pt>
    <dgm:pt modelId="{EFD0807A-002F-4468-A938-483282861E15}" type="pres">
      <dgm:prSet presAssocID="{A9D043FD-595E-408D-B647-88315D10801C}" presName="vert1" presStyleCnt="0"/>
      <dgm:spPr/>
    </dgm:pt>
    <dgm:pt modelId="{396F230F-9A4A-4C88-8E11-123F7B044DF7}" type="pres">
      <dgm:prSet presAssocID="{BF647724-1839-4880-8C2E-506F16DA91B2}" presName="thickLine" presStyleLbl="alignNode1" presStyleIdx="6" presStyleCnt="8"/>
      <dgm:spPr/>
    </dgm:pt>
    <dgm:pt modelId="{184EA32D-A256-456D-B6F1-E6589E0E8330}" type="pres">
      <dgm:prSet presAssocID="{BF647724-1839-4880-8C2E-506F16DA91B2}" presName="horz1" presStyleCnt="0"/>
      <dgm:spPr/>
    </dgm:pt>
    <dgm:pt modelId="{49053907-6D59-40D9-8338-E98190726012}" type="pres">
      <dgm:prSet presAssocID="{BF647724-1839-4880-8C2E-506F16DA91B2}" presName="tx1" presStyleLbl="revTx" presStyleIdx="6" presStyleCnt="8"/>
      <dgm:spPr/>
    </dgm:pt>
    <dgm:pt modelId="{3C23BB56-DACC-41D7-A571-07B627D342EB}" type="pres">
      <dgm:prSet presAssocID="{BF647724-1839-4880-8C2E-506F16DA91B2}" presName="vert1" presStyleCnt="0"/>
      <dgm:spPr/>
    </dgm:pt>
    <dgm:pt modelId="{8C94C114-5DE4-4E8B-A16C-9215798E831A}" type="pres">
      <dgm:prSet presAssocID="{DFA7A23F-595F-4A8E-8196-D1E02162B7A4}" presName="thickLine" presStyleLbl="alignNode1" presStyleIdx="7" presStyleCnt="8"/>
      <dgm:spPr/>
    </dgm:pt>
    <dgm:pt modelId="{30493870-B225-4293-8960-B28666C8E143}" type="pres">
      <dgm:prSet presAssocID="{DFA7A23F-595F-4A8E-8196-D1E02162B7A4}" presName="horz1" presStyleCnt="0"/>
      <dgm:spPr/>
    </dgm:pt>
    <dgm:pt modelId="{7862B229-C7F9-467A-A99F-DCF2685F14E3}" type="pres">
      <dgm:prSet presAssocID="{DFA7A23F-595F-4A8E-8196-D1E02162B7A4}" presName="tx1" presStyleLbl="revTx" presStyleIdx="7" presStyleCnt="8"/>
      <dgm:spPr/>
    </dgm:pt>
    <dgm:pt modelId="{3EF7264A-FB35-4226-9474-642ADB2C15FB}" type="pres">
      <dgm:prSet presAssocID="{DFA7A23F-595F-4A8E-8196-D1E02162B7A4}" presName="vert1" presStyleCnt="0"/>
      <dgm:spPr/>
    </dgm:pt>
  </dgm:ptLst>
  <dgm:cxnLst>
    <dgm:cxn modelId="{E473A004-E1B3-4B68-AC6F-E5E1F1DF2BA3}" srcId="{9C247F6D-D6F7-4C58-B852-B31C0B7BD52F}" destId="{5261BCFF-45F8-42AB-B070-07AB78188C2D}" srcOrd="3" destOrd="0" parTransId="{13902F50-DE49-43D8-A20B-ED586FEFE12F}" sibTransId="{8D37D610-D461-4F6C-A058-CDDAC180CC03}"/>
    <dgm:cxn modelId="{9F178424-11A3-4A4F-96CD-1DABE70D9E7F}" type="presOf" srcId="{5B2FA362-F9C2-4537-B454-01EE2E5B5943}" destId="{36C58FDA-9655-4C2D-92E4-C83E754D38D7}" srcOrd="0" destOrd="0" presId="urn:microsoft.com/office/officeart/2008/layout/LinedList"/>
    <dgm:cxn modelId="{8104D437-D60F-48E0-BBCF-6B25F9C14006}" srcId="{9C247F6D-D6F7-4C58-B852-B31C0B7BD52F}" destId="{DFA7A23F-595F-4A8E-8196-D1E02162B7A4}" srcOrd="7" destOrd="0" parTransId="{B85D562F-64A6-4524-A39F-8D9BA8D9D75D}" sibTransId="{8DEBF31C-D9E2-4709-9631-73D9B1B09C1A}"/>
    <dgm:cxn modelId="{06C7323E-52A7-4186-B87E-F62B6DD621C7}" srcId="{9C247F6D-D6F7-4C58-B852-B31C0B7BD52F}" destId="{55177393-6F47-4DE5-B05A-E595818B8601}" srcOrd="1" destOrd="0" parTransId="{2C34DA8F-40ED-43F6-8D46-A1C423A090F9}" sibTransId="{E84E5DA2-1C5B-475E-9535-7DEC48041FD8}"/>
    <dgm:cxn modelId="{AD486E4A-A296-40B1-9FA8-50A5F29F429E}" type="presOf" srcId="{55177393-6F47-4DE5-B05A-E595818B8601}" destId="{6DA5E88B-A283-4DA5-815A-A44685FF694F}" srcOrd="0" destOrd="0" presId="urn:microsoft.com/office/officeart/2008/layout/LinedList"/>
    <dgm:cxn modelId="{93AE3952-EAF7-4A64-89F8-C431283A0564}" type="presOf" srcId="{DFA7A23F-595F-4A8E-8196-D1E02162B7A4}" destId="{7862B229-C7F9-467A-A99F-DCF2685F14E3}" srcOrd="0" destOrd="0" presId="urn:microsoft.com/office/officeart/2008/layout/LinedList"/>
    <dgm:cxn modelId="{4E0D5754-BE88-44B9-BF85-B401477F97E5}" type="presOf" srcId="{1EA6ADDD-B8E3-4BA8-904A-1501DF4D822C}" destId="{66982B33-F5BC-4745-922C-39741F797717}" srcOrd="0" destOrd="0" presId="urn:microsoft.com/office/officeart/2008/layout/LinedList"/>
    <dgm:cxn modelId="{0FF9D25A-7572-4483-B358-881D0CC48916}" srcId="{9C247F6D-D6F7-4C58-B852-B31C0B7BD52F}" destId="{5B2FA362-F9C2-4537-B454-01EE2E5B5943}" srcOrd="2" destOrd="0" parTransId="{BF8F79D7-1EF7-4794-A600-262A7D21D06B}" sibTransId="{1DEFF580-12BB-4A3D-9C22-266410C13D40}"/>
    <dgm:cxn modelId="{77D2667D-8D8D-4C69-A2FD-589E3B5C4291}" srcId="{9C247F6D-D6F7-4C58-B852-B31C0B7BD52F}" destId="{3986F710-AA18-4C85-A2F3-88FC096AF084}" srcOrd="4" destOrd="0" parTransId="{7CC5C137-5D65-45AA-A06A-B5F5BE6A7D62}" sibTransId="{380800A6-FAD4-42FA-9EE9-69814143AE6B}"/>
    <dgm:cxn modelId="{536AA47D-B172-4ABA-B5EC-2CF8BC68B390}" type="presOf" srcId="{A9D043FD-595E-408D-B647-88315D10801C}" destId="{1D3A3E30-ED1E-4D7A-A54F-DAF905BB200E}" srcOrd="0" destOrd="0" presId="urn:microsoft.com/office/officeart/2008/layout/LinedList"/>
    <dgm:cxn modelId="{49214784-30A6-4BE0-A397-CEC495276101}" type="presOf" srcId="{5261BCFF-45F8-42AB-B070-07AB78188C2D}" destId="{85A3B62B-88C5-4F38-A776-8D05DAAC115C}" srcOrd="0" destOrd="0" presId="urn:microsoft.com/office/officeart/2008/layout/LinedList"/>
    <dgm:cxn modelId="{3CF175A7-AECF-4E9D-9C15-8DE67F5A7F6E}" srcId="{9C247F6D-D6F7-4C58-B852-B31C0B7BD52F}" destId="{BF647724-1839-4880-8C2E-506F16DA91B2}" srcOrd="6" destOrd="0" parTransId="{ADE9B975-2DB0-4872-803C-E18F3D784900}" sibTransId="{A1476364-5611-4804-AF07-545171CBC1FB}"/>
    <dgm:cxn modelId="{50AF55E2-C208-466E-AD5B-EE1D6B537BC7}" type="presOf" srcId="{BF647724-1839-4880-8C2E-506F16DA91B2}" destId="{49053907-6D59-40D9-8338-E98190726012}" srcOrd="0" destOrd="0" presId="urn:microsoft.com/office/officeart/2008/layout/LinedList"/>
    <dgm:cxn modelId="{E653B9ED-743D-4CC0-8336-6FDB93FBBB88}" srcId="{9C247F6D-D6F7-4C58-B852-B31C0B7BD52F}" destId="{A9D043FD-595E-408D-B647-88315D10801C}" srcOrd="5" destOrd="0" parTransId="{A1F7151C-5F33-4C0D-8217-9A2A2C894FC2}" sibTransId="{6BB50A96-007F-4708-914F-1812CD54B41C}"/>
    <dgm:cxn modelId="{993B62F3-AC83-4E39-94B9-AF4F0D0E0537}" type="presOf" srcId="{9C247F6D-D6F7-4C58-B852-B31C0B7BD52F}" destId="{83F5FB4F-777A-4ECC-A141-418E430E4FA8}" srcOrd="0" destOrd="0" presId="urn:microsoft.com/office/officeart/2008/layout/LinedList"/>
    <dgm:cxn modelId="{CF7AD5FB-DA8E-40F1-9A2D-39313FD2866D}" type="presOf" srcId="{3986F710-AA18-4C85-A2F3-88FC096AF084}" destId="{0E7CDF9C-60B0-4EF3-860A-C1B4F0E6DBD8}" srcOrd="0" destOrd="0" presId="urn:microsoft.com/office/officeart/2008/layout/LinedList"/>
    <dgm:cxn modelId="{2E5708FE-8F8B-411D-AFF2-4F99937A5A5D}" srcId="{9C247F6D-D6F7-4C58-B852-B31C0B7BD52F}" destId="{1EA6ADDD-B8E3-4BA8-904A-1501DF4D822C}" srcOrd="0" destOrd="0" parTransId="{A03348FD-3EA3-4873-BE9C-0AEB433CC455}" sibTransId="{E4BF541D-9459-4721-88F4-5C5D879FCA76}"/>
    <dgm:cxn modelId="{A036062B-48EF-4EA7-A94D-F24656C18D23}" type="presParOf" srcId="{83F5FB4F-777A-4ECC-A141-418E430E4FA8}" destId="{CB22761F-B894-4694-A0CB-9DB8239BA177}" srcOrd="0" destOrd="0" presId="urn:microsoft.com/office/officeart/2008/layout/LinedList"/>
    <dgm:cxn modelId="{8B4EE0F6-C143-4DDB-9162-5AF013A7D5DB}" type="presParOf" srcId="{83F5FB4F-777A-4ECC-A141-418E430E4FA8}" destId="{07C98933-02A2-4CD8-A032-BA6410C9E6D2}" srcOrd="1" destOrd="0" presId="urn:microsoft.com/office/officeart/2008/layout/LinedList"/>
    <dgm:cxn modelId="{1E30AEAB-3F6C-478E-8B2E-FF82F3191A45}" type="presParOf" srcId="{07C98933-02A2-4CD8-A032-BA6410C9E6D2}" destId="{66982B33-F5BC-4745-922C-39741F797717}" srcOrd="0" destOrd="0" presId="urn:microsoft.com/office/officeart/2008/layout/LinedList"/>
    <dgm:cxn modelId="{C035F22B-0C1A-46E3-9AEF-B57D02C71771}" type="presParOf" srcId="{07C98933-02A2-4CD8-A032-BA6410C9E6D2}" destId="{D71D6E82-EB5A-4E75-96F1-4ADF775CC258}" srcOrd="1" destOrd="0" presId="urn:microsoft.com/office/officeart/2008/layout/LinedList"/>
    <dgm:cxn modelId="{7DD66CAB-58F7-4F0F-88DD-9AD53C4BFCB8}" type="presParOf" srcId="{83F5FB4F-777A-4ECC-A141-418E430E4FA8}" destId="{DA9E2351-481D-406C-96C9-A142B31C6415}" srcOrd="2" destOrd="0" presId="urn:microsoft.com/office/officeart/2008/layout/LinedList"/>
    <dgm:cxn modelId="{B7546F37-06E8-4C57-8BF5-176654B7A057}" type="presParOf" srcId="{83F5FB4F-777A-4ECC-A141-418E430E4FA8}" destId="{90EAD5A4-346D-4ECF-84FC-44FCDD321080}" srcOrd="3" destOrd="0" presId="urn:microsoft.com/office/officeart/2008/layout/LinedList"/>
    <dgm:cxn modelId="{BD85F2EE-5321-45A7-8A47-575C105854E9}" type="presParOf" srcId="{90EAD5A4-346D-4ECF-84FC-44FCDD321080}" destId="{6DA5E88B-A283-4DA5-815A-A44685FF694F}" srcOrd="0" destOrd="0" presId="urn:microsoft.com/office/officeart/2008/layout/LinedList"/>
    <dgm:cxn modelId="{0000C2EB-AB6C-46D4-9014-8641D11AA653}" type="presParOf" srcId="{90EAD5A4-346D-4ECF-84FC-44FCDD321080}" destId="{C334E707-254D-41A3-BBA9-88911DAA3B06}" srcOrd="1" destOrd="0" presId="urn:microsoft.com/office/officeart/2008/layout/LinedList"/>
    <dgm:cxn modelId="{A3C2E081-573D-4AB8-9A74-21409BCAF84B}" type="presParOf" srcId="{83F5FB4F-777A-4ECC-A141-418E430E4FA8}" destId="{BA7E949D-9896-433D-955F-17C4B169BC1A}" srcOrd="4" destOrd="0" presId="urn:microsoft.com/office/officeart/2008/layout/LinedList"/>
    <dgm:cxn modelId="{8EBFD624-51D6-42C7-A508-5257E7968EB0}" type="presParOf" srcId="{83F5FB4F-777A-4ECC-A141-418E430E4FA8}" destId="{03969560-56D7-4118-A1F4-E5DCBEA09A43}" srcOrd="5" destOrd="0" presId="urn:microsoft.com/office/officeart/2008/layout/LinedList"/>
    <dgm:cxn modelId="{F22EE41C-F272-49F9-A0B1-F8CC82992A5D}" type="presParOf" srcId="{03969560-56D7-4118-A1F4-E5DCBEA09A43}" destId="{36C58FDA-9655-4C2D-92E4-C83E754D38D7}" srcOrd="0" destOrd="0" presId="urn:microsoft.com/office/officeart/2008/layout/LinedList"/>
    <dgm:cxn modelId="{6DE052EA-A716-4FDB-B882-44B5965024BE}" type="presParOf" srcId="{03969560-56D7-4118-A1F4-E5DCBEA09A43}" destId="{89B667CC-F494-4E29-BECD-443658BD733D}" srcOrd="1" destOrd="0" presId="urn:microsoft.com/office/officeart/2008/layout/LinedList"/>
    <dgm:cxn modelId="{56DF3F8D-C507-4D8C-AD9E-A56940C35EBC}" type="presParOf" srcId="{83F5FB4F-777A-4ECC-A141-418E430E4FA8}" destId="{FF4B852D-1CEA-480C-AB13-A8F918BA6DCD}" srcOrd="6" destOrd="0" presId="urn:microsoft.com/office/officeart/2008/layout/LinedList"/>
    <dgm:cxn modelId="{4034397B-BEBF-4D7B-9F9D-1C6F5D9F8729}" type="presParOf" srcId="{83F5FB4F-777A-4ECC-A141-418E430E4FA8}" destId="{CB4C5BF3-9A64-4150-A5F3-C7DE82C00D6A}" srcOrd="7" destOrd="0" presId="urn:microsoft.com/office/officeart/2008/layout/LinedList"/>
    <dgm:cxn modelId="{3EA6D043-CEDE-4BAD-A75C-9FC663588996}" type="presParOf" srcId="{CB4C5BF3-9A64-4150-A5F3-C7DE82C00D6A}" destId="{85A3B62B-88C5-4F38-A776-8D05DAAC115C}" srcOrd="0" destOrd="0" presId="urn:microsoft.com/office/officeart/2008/layout/LinedList"/>
    <dgm:cxn modelId="{131618BC-B70B-4EC9-BCC1-1DCE2071AF3D}" type="presParOf" srcId="{CB4C5BF3-9A64-4150-A5F3-C7DE82C00D6A}" destId="{E7BD374D-1A69-4B43-B9F0-D9138DFCD6E9}" srcOrd="1" destOrd="0" presId="urn:microsoft.com/office/officeart/2008/layout/LinedList"/>
    <dgm:cxn modelId="{B4933D20-D20E-4554-9ADF-41924C3FE628}" type="presParOf" srcId="{83F5FB4F-777A-4ECC-A141-418E430E4FA8}" destId="{A79FBEE5-0060-444A-B268-357B2E5CEF51}" srcOrd="8" destOrd="0" presId="urn:microsoft.com/office/officeart/2008/layout/LinedList"/>
    <dgm:cxn modelId="{9D44C564-46AA-4E17-82EA-DE9F93F08534}" type="presParOf" srcId="{83F5FB4F-777A-4ECC-A141-418E430E4FA8}" destId="{160AEEE0-51D2-4D2F-B4E0-E26BB9C5740E}" srcOrd="9" destOrd="0" presId="urn:microsoft.com/office/officeart/2008/layout/LinedList"/>
    <dgm:cxn modelId="{B2BCF3DA-EDDA-4797-B6EC-975DF35E3C96}" type="presParOf" srcId="{160AEEE0-51D2-4D2F-B4E0-E26BB9C5740E}" destId="{0E7CDF9C-60B0-4EF3-860A-C1B4F0E6DBD8}" srcOrd="0" destOrd="0" presId="urn:microsoft.com/office/officeart/2008/layout/LinedList"/>
    <dgm:cxn modelId="{7A766777-90C4-4773-B3A5-B964082837BC}" type="presParOf" srcId="{160AEEE0-51D2-4D2F-B4E0-E26BB9C5740E}" destId="{9FAEAC98-4FF1-498E-B431-A8DD02A6E9A3}" srcOrd="1" destOrd="0" presId="urn:microsoft.com/office/officeart/2008/layout/LinedList"/>
    <dgm:cxn modelId="{1A304EFC-4C55-466E-B38A-B65ACC6B5DF7}" type="presParOf" srcId="{83F5FB4F-777A-4ECC-A141-418E430E4FA8}" destId="{CB260264-20C9-4514-B40B-54352F882F28}" srcOrd="10" destOrd="0" presId="urn:microsoft.com/office/officeart/2008/layout/LinedList"/>
    <dgm:cxn modelId="{B23F438C-0F6B-4958-B8B6-525F9F84FC82}" type="presParOf" srcId="{83F5FB4F-777A-4ECC-A141-418E430E4FA8}" destId="{746926BB-5FBF-4875-B37E-8C3E259EE76A}" srcOrd="11" destOrd="0" presId="urn:microsoft.com/office/officeart/2008/layout/LinedList"/>
    <dgm:cxn modelId="{984A6DE7-44D6-4C35-92C9-3396CA0A127C}" type="presParOf" srcId="{746926BB-5FBF-4875-B37E-8C3E259EE76A}" destId="{1D3A3E30-ED1E-4D7A-A54F-DAF905BB200E}" srcOrd="0" destOrd="0" presId="urn:microsoft.com/office/officeart/2008/layout/LinedList"/>
    <dgm:cxn modelId="{355B9B10-F58E-4E6A-B931-BCB9AA0639F5}" type="presParOf" srcId="{746926BB-5FBF-4875-B37E-8C3E259EE76A}" destId="{EFD0807A-002F-4468-A938-483282861E15}" srcOrd="1" destOrd="0" presId="urn:microsoft.com/office/officeart/2008/layout/LinedList"/>
    <dgm:cxn modelId="{E8104FFE-F152-42A0-AF30-4110B1D99DAA}" type="presParOf" srcId="{83F5FB4F-777A-4ECC-A141-418E430E4FA8}" destId="{396F230F-9A4A-4C88-8E11-123F7B044DF7}" srcOrd="12" destOrd="0" presId="urn:microsoft.com/office/officeart/2008/layout/LinedList"/>
    <dgm:cxn modelId="{1F16E22F-AF66-4D9A-812F-2F61F8A311D2}" type="presParOf" srcId="{83F5FB4F-777A-4ECC-A141-418E430E4FA8}" destId="{184EA32D-A256-456D-B6F1-E6589E0E8330}" srcOrd="13" destOrd="0" presId="urn:microsoft.com/office/officeart/2008/layout/LinedList"/>
    <dgm:cxn modelId="{6A288ABD-12D3-40E0-A931-17A75E1EE719}" type="presParOf" srcId="{184EA32D-A256-456D-B6F1-E6589E0E8330}" destId="{49053907-6D59-40D9-8338-E98190726012}" srcOrd="0" destOrd="0" presId="urn:microsoft.com/office/officeart/2008/layout/LinedList"/>
    <dgm:cxn modelId="{A9AD2F98-6C5D-4D97-BBB8-9F06AF161F3A}" type="presParOf" srcId="{184EA32D-A256-456D-B6F1-E6589E0E8330}" destId="{3C23BB56-DACC-41D7-A571-07B627D342EB}" srcOrd="1" destOrd="0" presId="urn:microsoft.com/office/officeart/2008/layout/LinedList"/>
    <dgm:cxn modelId="{81A472BB-FD5F-4FF5-9765-3AB5B0A119F3}" type="presParOf" srcId="{83F5FB4F-777A-4ECC-A141-418E430E4FA8}" destId="{8C94C114-5DE4-4E8B-A16C-9215798E831A}" srcOrd="14" destOrd="0" presId="urn:microsoft.com/office/officeart/2008/layout/LinedList"/>
    <dgm:cxn modelId="{B7D61AD5-2DC8-4999-BBE6-660B3F7AC4E5}" type="presParOf" srcId="{83F5FB4F-777A-4ECC-A141-418E430E4FA8}" destId="{30493870-B225-4293-8960-B28666C8E143}" srcOrd="15" destOrd="0" presId="urn:microsoft.com/office/officeart/2008/layout/LinedList"/>
    <dgm:cxn modelId="{B960D544-C7ED-4D9B-A725-4DE1EEAF1F72}" type="presParOf" srcId="{30493870-B225-4293-8960-B28666C8E143}" destId="{7862B229-C7F9-467A-A99F-DCF2685F14E3}" srcOrd="0" destOrd="0" presId="urn:microsoft.com/office/officeart/2008/layout/LinedList"/>
    <dgm:cxn modelId="{D1908388-4918-48E0-A4C7-B0E2AD1E5D0F}" type="presParOf" srcId="{30493870-B225-4293-8960-B28666C8E143}" destId="{3EF7264A-FB35-4226-9474-642ADB2C15F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A9D82-E350-4F09-BEB6-9EBF49E05223}">
      <dsp:nvSpPr>
        <dsp:cNvPr id="0" name=""/>
        <dsp:cNvSpPr/>
      </dsp:nvSpPr>
      <dsp:spPr>
        <a:xfrm>
          <a:off x="3791" y="25893"/>
          <a:ext cx="2052938" cy="123176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sistemele de acest tip sunt compuse din agenţi individuali; </a:t>
          </a:r>
        </a:p>
      </dsp:txBody>
      <dsp:txXfrm>
        <a:off x="3791" y="25893"/>
        <a:ext cx="2052938" cy="1231762"/>
      </dsp:txXfrm>
    </dsp:sp>
    <dsp:sp modelId="{778B0507-DCC8-446D-94D1-D35071416B5F}">
      <dsp:nvSpPr>
        <dsp:cNvPr id="0" name=""/>
        <dsp:cNvSpPr/>
      </dsp:nvSpPr>
      <dsp:spPr>
        <a:xfrm>
          <a:off x="2262023" y="25893"/>
          <a:ext cx="2052938" cy="1231762"/>
        </a:xfrm>
        <a:prstGeom prst="rect">
          <a:avLst/>
        </a:prstGeom>
        <a:solidFill>
          <a:schemeClr val="accent2">
            <a:hueOff val="-111951"/>
            <a:satOff val="-6456"/>
            <a:lumOff val="6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 agenţii au interpretări şi desfăşoară acţiuni bazate pe propriile lor modele mentale; </a:t>
          </a:r>
        </a:p>
      </dsp:txBody>
      <dsp:txXfrm>
        <a:off x="2262023" y="25893"/>
        <a:ext cx="2052938" cy="1231762"/>
      </dsp:txXfrm>
    </dsp:sp>
    <dsp:sp modelId="{A420E3A5-D283-410A-8C65-091CFB3A1DCA}">
      <dsp:nvSpPr>
        <dsp:cNvPr id="0" name=""/>
        <dsp:cNvSpPr/>
      </dsp:nvSpPr>
      <dsp:spPr>
        <a:xfrm>
          <a:off x="4520255" y="25893"/>
          <a:ext cx="2052938" cy="1231762"/>
        </a:xfrm>
        <a:prstGeom prst="rect">
          <a:avLst/>
        </a:prstGeom>
        <a:solidFill>
          <a:schemeClr val="accent2">
            <a:hueOff val="-223902"/>
            <a:satOff val="-12912"/>
            <a:lumOff val="1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 agenţii pot avea, fiecare, propriul său model mental sau îl pot împărtăşi cu ceilalţi agenţi;</a:t>
          </a:r>
        </a:p>
      </dsp:txBody>
      <dsp:txXfrm>
        <a:off x="4520255" y="25893"/>
        <a:ext cx="2052938" cy="1231762"/>
      </dsp:txXfrm>
    </dsp:sp>
    <dsp:sp modelId="{8954E1BE-4B72-471E-9C99-DA5EC8EF6E41}">
      <dsp:nvSpPr>
        <dsp:cNvPr id="0" name=""/>
        <dsp:cNvSpPr/>
      </dsp:nvSpPr>
      <dsp:spPr>
        <a:xfrm>
          <a:off x="6778487" y="25893"/>
          <a:ext cx="2052938" cy="1231762"/>
        </a:xfrm>
        <a:prstGeom prst="rect">
          <a:avLst/>
        </a:prstGeom>
        <a:solidFill>
          <a:schemeClr val="accent2">
            <a:hueOff val="-335853"/>
            <a:satOff val="-19368"/>
            <a:lumOff val="19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d) modelele mentale se pot schimba; drept urmare, învăţarea, adaptarea şi co-evoluţia sunt posibile în aceste sisteme;</a:t>
          </a:r>
          <a:endParaRPr lang="en-US" sz="1300" kern="1200"/>
        </a:p>
      </dsp:txBody>
      <dsp:txXfrm>
        <a:off x="6778487" y="25893"/>
        <a:ext cx="2052938" cy="1231762"/>
      </dsp:txXfrm>
    </dsp:sp>
    <dsp:sp modelId="{24195076-42C2-49FF-ADFB-DD76D6F8BF4E}">
      <dsp:nvSpPr>
        <dsp:cNvPr id="0" name=""/>
        <dsp:cNvSpPr/>
      </dsp:nvSpPr>
      <dsp:spPr>
        <a:xfrm>
          <a:off x="9036720" y="25893"/>
          <a:ext cx="2052938" cy="1231762"/>
        </a:xfrm>
        <a:prstGeom prst="rect">
          <a:avLst/>
        </a:prstGeom>
        <a:solidFill>
          <a:schemeClr val="accent2">
            <a:hueOff val="-447804"/>
            <a:satOff val="-25824"/>
            <a:lumOff val="26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e) interacţiunile dintre agenţi şi dintre sisteme sunt încorporate altor sisteme;</a:t>
          </a:r>
          <a:endParaRPr lang="en-US" sz="1300" kern="1200"/>
        </a:p>
      </dsp:txBody>
      <dsp:txXfrm>
        <a:off x="9036720" y="25893"/>
        <a:ext cx="2052938" cy="1231762"/>
      </dsp:txXfrm>
    </dsp:sp>
    <dsp:sp modelId="{C1C39546-AFC4-4A5B-A5F1-759CCDB5DCCE}">
      <dsp:nvSpPr>
        <dsp:cNvPr id="0" name=""/>
        <dsp:cNvSpPr/>
      </dsp:nvSpPr>
      <dsp:spPr>
        <a:xfrm>
          <a:off x="3791" y="1462950"/>
          <a:ext cx="2052938" cy="1231762"/>
        </a:xfrm>
        <a:prstGeom prst="rect">
          <a:avLst/>
        </a:prstGeom>
        <a:solidFill>
          <a:schemeClr val="accent2">
            <a:hueOff val="-559755"/>
            <a:satOff val="-32280"/>
            <a:lumOff val="33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dirty="0"/>
            <a:t>f) comportamentul sistemului în ansamblul său emerge din interacţiunile dintre agenţi;</a:t>
          </a:r>
          <a:endParaRPr lang="en-US" sz="1300" kern="1200" dirty="0"/>
        </a:p>
      </dsp:txBody>
      <dsp:txXfrm>
        <a:off x="3791" y="1462950"/>
        <a:ext cx="2052938" cy="1231762"/>
      </dsp:txXfrm>
    </dsp:sp>
    <dsp:sp modelId="{206A5597-EE2C-415E-8D65-0D2390ABE2A7}">
      <dsp:nvSpPr>
        <dsp:cNvPr id="0" name=""/>
        <dsp:cNvSpPr/>
      </dsp:nvSpPr>
      <dsp:spPr>
        <a:xfrm>
          <a:off x="2262023" y="1462950"/>
          <a:ext cx="2052938" cy="1231762"/>
        </a:xfrm>
        <a:prstGeom prst="rect">
          <a:avLst/>
        </a:prstGeom>
        <a:solidFill>
          <a:schemeClr val="accent2">
            <a:hueOff val="-671706"/>
            <a:satOff val="-38736"/>
            <a:lumOff val="39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g) acţiunile unui agent schimbă contextul altor agenţi;</a:t>
          </a:r>
          <a:endParaRPr lang="en-US" sz="1300" kern="1200"/>
        </a:p>
      </dsp:txBody>
      <dsp:txXfrm>
        <a:off x="2262023" y="1462950"/>
        <a:ext cx="2052938" cy="1231762"/>
      </dsp:txXfrm>
    </dsp:sp>
    <dsp:sp modelId="{A47A3FB2-FBC0-49D4-A9FB-4499651BBE80}">
      <dsp:nvSpPr>
        <dsp:cNvPr id="0" name=""/>
        <dsp:cNvSpPr/>
      </dsp:nvSpPr>
      <dsp:spPr>
        <a:xfrm>
          <a:off x="4520255" y="1462950"/>
          <a:ext cx="2052938" cy="1231762"/>
        </a:xfrm>
        <a:prstGeom prst="rect">
          <a:avLst/>
        </a:prstGeom>
        <a:solidFill>
          <a:schemeClr val="accent2">
            <a:hueOff val="-783657"/>
            <a:satOff val="-45192"/>
            <a:lumOff val="4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h) sistemul poate învăţa noi comportamente;</a:t>
          </a:r>
          <a:endParaRPr lang="en-US" sz="1300" kern="1200"/>
        </a:p>
      </dsp:txBody>
      <dsp:txXfrm>
        <a:off x="4520255" y="1462950"/>
        <a:ext cx="2052938" cy="1231762"/>
      </dsp:txXfrm>
    </dsp:sp>
    <dsp:sp modelId="{5F215213-1C21-498C-A354-6A45EB3843D4}">
      <dsp:nvSpPr>
        <dsp:cNvPr id="0" name=""/>
        <dsp:cNvSpPr/>
      </dsp:nvSpPr>
      <dsp:spPr>
        <a:xfrm>
          <a:off x="6778487" y="1462950"/>
          <a:ext cx="2052938" cy="1231762"/>
        </a:xfrm>
        <a:prstGeom prst="rect">
          <a:avLst/>
        </a:prstGeom>
        <a:solidFill>
          <a:schemeClr val="accent2">
            <a:hueOff val="-895608"/>
            <a:satOff val="-51648"/>
            <a:lumOff val="53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i) sistemul este neliniar; adică mici modificări pot conduce la schimbări majore în sistem;</a:t>
          </a:r>
          <a:endParaRPr lang="en-US" sz="1300" kern="1200"/>
        </a:p>
      </dsp:txBody>
      <dsp:txXfrm>
        <a:off x="6778487" y="1462950"/>
        <a:ext cx="2052938" cy="1231762"/>
      </dsp:txXfrm>
    </dsp:sp>
    <dsp:sp modelId="{3BEB5130-D38E-45E7-8465-9F5AC9BEBF7B}">
      <dsp:nvSpPr>
        <dsp:cNvPr id="0" name=""/>
        <dsp:cNvSpPr/>
      </dsp:nvSpPr>
      <dsp:spPr>
        <a:xfrm>
          <a:off x="9036720" y="1462950"/>
          <a:ext cx="2052938" cy="1231762"/>
        </a:xfrm>
        <a:prstGeom prst="rect">
          <a:avLst/>
        </a:prstGeom>
        <a:solidFill>
          <a:schemeClr val="accent2">
            <a:hueOff val="-1007559"/>
            <a:satOff val="-58104"/>
            <a:lumOff val="59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j) comportamentul sistemului este, în general, impredictibil la nivel de detaliu;</a:t>
          </a:r>
          <a:endParaRPr lang="en-US" sz="1300" kern="1200"/>
        </a:p>
      </dsp:txBody>
      <dsp:txXfrm>
        <a:off x="9036720" y="1462950"/>
        <a:ext cx="2052938" cy="1231762"/>
      </dsp:txXfrm>
    </dsp:sp>
    <dsp:sp modelId="{763DC17F-516D-4705-AC98-B8DFB4809A6B}">
      <dsp:nvSpPr>
        <dsp:cNvPr id="0" name=""/>
        <dsp:cNvSpPr/>
      </dsp:nvSpPr>
      <dsp:spPr>
        <a:xfrm>
          <a:off x="1132907" y="2900007"/>
          <a:ext cx="2052938" cy="1231762"/>
        </a:xfrm>
        <a:prstGeom prst="rect">
          <a:avLst/>
        </a:prstGeom>
        <a:solidFill>
          <a:schemeClr val="accent2">
            <a:hueOff val="-1119510"/>
            <a:satOff val="-64560"/>
            <a:lumOff val="66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k) predicţiile pe termen scurt asupra comportamentului sistemului sunt, uneori, posibile;</a:t>
          </a:r>
          <a:endParaRPr lang="en-US" sz="1300" kern="1200"/>
        </a:p>
      </dsp:txBody>
      <dsp:txXfrm>
        <a:off x="1132907" y="2900007"/>
        <a:ext cx="2052938" cy="1231762"/>
      </dsp:txXfrm>
    </dsp:sp>
    <dsp:sp modelId="{6626C173-91F3-47BE-A71B-2F9C9CA845E5}">
      <dsp:nvSpPr>
        <dsp:cNvPr id="0" name=""/>
        <dsp:cNvSpPr/>
      </dsp:nvSpPr>
      <dsp:spPr>
        <a:xfrm>
          <a:off x="3391139" y="2900007"/>
          <a:ext cx="2052938" cy="1231762"/>
        </a:xfrm>
        <a:prstGeom prst="rect">
          <a:avLst/>
        </a:prstGeom>
        <a:solidFill>
          <a:schemeClr val="accent2">
            <a:hueOff val="-1231461"/>
            <a:satOff val="-71016"/>
            <a:lumOff val="7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l) ordinea este o proprietate inerentă sistemului şi nu trebuie impusă din afară;</a:t>
          </a:r>
          <a:endParaRPr lang="en-US" sz="1300" kern="1200"/>
        </a:p>
      </dsp:txBody>
      <dsp:txXfrm>
        <a:off x="3391139" y="2900007"/>
        <a:ext cx="2052938" cy="1231762"/>
      </dsp:txXfrm>
    </dsp:sp>
    <dsp:sp modelId="{1E0D8144-67B8-4C8C-86A2-EECBCCEC4C7A}">
      <dsp:nvSpPr>
        <dsp:cNvPr id="0" name=""/>
        <dsp:cNvSpPr/>
      </dsp:nvSpPr>
      <dsp:spPr>
        <a:xfrm>
          <a:off x="5649371" y="2900007"/>
          <a:ext cx="2052938" cy="1231762"/>
        </a:xfrm>
        <a:prstGeom prst="rect">
          <a:avLst/>
        </a:prstGeom>
        <a:solidFill>
          <a:schemeClr val="accent2">
            <a:hueOff val="-1343412"/>
            <a:satOff val="-77472"/>
            <a:lumOff val="79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m) creativitatea şi noutatea emerg din comportamentul de ansamblu al sistemului;</a:t>
          </a:r>
          <a:endParaRPr lang="en-US" sz="1300" kern="1200"/>
        </a:p>
      </dsp:txBody>
      <dsp:txXfrm>
        <a:off x="5649371" y="2900007"/>
        <a:ext cx="2052938" cy="1231762"/>
      </dsp:txXfrm>
    </dsp:sp>
    <dsp:sp modelId="{09696A48-5857-4B87-9012-E4D36254D4ED}">
      <dsp:nvSpPr>
        <dsp:cNvPr id="0" name=""/>
        <dsp:cNvSpPr/>
      </dsp:nvSpPr>
      <dsp:spPr>
        <a:xfrm>
          <a:off x="7907603" y="2900007"/>
          <a:ext cx="2052938" cy="123176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a:t>n) sistemele sunt capabile de auto-organizare.</a:t>
          </a:r>
          <a:endParaRPr lang="en-US" sz="1300" kern="1200"/>
        </a:p>
      </dsp:txBody>
      <dsp:txXfrm>
        <a:off x="7907603" y="2900007"/>
        <a:ext cx="2052938" cy="1231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2761F-B894-4694-A0CB-9DB8239BA177}">
      <dsp:nvSpPr>
        <dsp:cNvPr id="0" name=""/>
        <dsp:cNvSpPr/>
      </dsp:nvSpPr>
      <dsp:spPr>
        <a:xfrm>
          <a:off x="0" y="0"/>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982B33-F5BC-4745-922C-39741F797717}">
      <dsp:nvSpPr>
        <dsp:cNvPr id="0" name=""/>
        <dsp:cNvSpPr/>
      </dsp:nvSpPr>
      <dsp:spPr>
        <a:xfrm>
          <a:off x="0" y="0"/>
          <a:ext cx="10168127" cy="46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ro-RO" sz="2100" kern="1200"/>
            <a:t>Conectivitatea şi interdependenţa</a:t>
          </a:r>
          <a:endParaRPr lang="en-US" sz="2100" kern="1200"/>
        </a:p>
      </dsp:txBody>
      <dsp:txXfrm>
        <a:off x="0" y="0"/>
        <a:ext cx="10168127" cy="461877"/>
      </dsp:txXfrm>
    </dsp:sp>
    <dsp:sp modelId="{DA9E2351-481D-406C-96C9-A142B31C6415}">
      <dsp:nvSpPr>
        <dsp:cNvPr id="0" name=""/>
        <dsp:cNvSpPr/>
      </dsp:nvSpPr>
      <dsp:spPr>
        <a:xfrm>
          <a:off x="0" y="46187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A5E88B-A283-4DA5-815A-A44685FF694F}">
      <dsp:nvSpPr>
        <dsp:cNvPr id="0" name=""/>
        <dsp:cNvSpPr/>
      </dsp:nvSpPr>
      <dsp:spPr>
        <a:xfrm>
          <a:off x="0" y="461877"/>
          <a:ext cx="10168127" cy="46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ro-RO" sz="2100" kern="1200"/>
            <a:t>Adaptabilitatea</a:t>
          </a:r>
          <a:endParaRPr lang="en-US" sz="2100" kern="1200"/>
        </a:p>
      </dsp:txBody>
      <dsp:txXfrm>
        <a:off x="0" y="461877"/>
        <a:ext cx="10168127" cy="461877"/>
      </dsp:txXfrm>
    </dsp:sp>
    <dsp:sp modelId="{BA7E949D-9896-433D-955F-17C4B169BC1A}">
      <dsp:nvSpPr>
        <dsp:cNvPr id="0" name=""/>
        <dsp:cNvSpPr/>
      </dsp:nvSpPr>
      <dsp:spPr>
        <a:xfrm>
          <a:off x="0" y="92375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58FDA-9655-4C2D-92E4-C83E754D38D7}">
      <dsp:nvSpPr>
        <dsp:cNvPr id="0" name=""/>
        <dsp:cNvSpPr/>
      </dsp:nvSpPr>
      <dsp:spPr>
        <a:xfrm>
          <a:off x="0" y="923755"/>
          <a:ext cx="10168127" cy="46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ro-RO" sz="2100" kern="1200"/>
            <a:t>Auto-organizarea</a:t>
          </a:r>
          <a:endParaRPr lang="en-US" sz="2100" kern="1200"/>
        </a:p>
      </dsp:txBody>
      <dsp:txXfrm>
        <a:off x="0" y="923755"/>
        <a:ext cx="10168127" cy="461877"/>
      </dsp:txXfrm>
    </dsp:sp>
    <dsp:sp modelId="{FF4B852D-1CEA-480C-AB13-A8F918BA6DCD}">
      <dsp:nvSpPr>
        <dsp:cNvPr id="0" name=""/>
        <dsp:cNvSpPr/>
      </dsp:nvSpPr>
      <dsp:spPr>
        <a:xfrm>
          <a:off x="0" y="1385632"/>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3B62B-88C5-4F38-A776-8D05DAAC115C}">
      <dsp:nvSpPr>
        <dsp:cNvPr id="0" name=""/>
        <dsp:cNvSpPr/>
      </dsp:nvSpPr>
      <dsp:spPr>
        <a:xfrm>
          <a:off x="0" y="1385632"/>
          <a:ext cx="10168127" cy="46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ro-RO" sz="2100" kern="1200"/>
            <a:t>Emergența</a:t>
          </a:r>
          <a:endParaRPr lang="en-US" sz="2100" kern="1200"/>
        </a:p>
      </dsp:txBody>
      <dsp:txXfrm>
        <a:off x="0" y="1385632"/>
        <a:ext cx="10168127" cy="461877"/>
      </dsp:txXfrm>
    </dsp:sp>
    <dsp:sp modelId="{A79FBEE5-0060-444A-B268-357B2E5CEF51}">
      <dsp:nvSpPr>
        <dsp:cNvPr id="0" name=""/>
        <dsp:cNvSpPr/>
      </dsp:nvSpPr>
      <dsp:spPr>
        <a:xfrm>
          <a:off x="0" y="1847510"/>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CDF9C-60B0-4EF3-860A-C1B4F0E6DBD8}">
      <dsp:nvSpPr>
        <dsp:cNvPr id="0" name=""/>
        <dsp:cNvSpPr/>
      </dsp:nvSpPr>
      <dsp:spPr>
        <a:xfrm>
          <a:off x="0" y="1847510"/>
          <a:ext cx="10168127" cy="46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ro-RO" sz="2100" kern="1200"/>
            <a:t>Feedback-ul</a:t>
          </a:r>
          <a:endParaRPr lang="en-US" sz="2100" kern="1200"/>
        </a:p>
      </dsp:txBody>
      <dsp:txXfrm>
        <a:off x="0" y="1847510"/>
        <a:ext cx="10168127" cy="461877"/>
      </dsp:txXfrm>
    </dsp:sp>
    <dsp:sp modelId="{CB260264-20C9-4514-B40B-54352F882F28}">
      <dsp:nvSpPr>
        <dsp:cNvPr id="0" name=""/>
        <dsp:cNvSpPr/>
      </dsp:nvSpPr>
      <dsp:spPr>
        <a:xfrm>
          <a:off x="0" y="230938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A3E30-ED1E-4D7A-A54F-DAF905BB200E}">
      <dsp:nvSpPr>
        <dsp:cNvPr id="0" name=""/>
        <dsp:cNvSpPr/>
      </dsp:nvSpPr>
      <dsp:spPr>
        <a:xfrm>
          <a:off x="0" y="2309387"/>
          <a:ext cx="10168127" cy="46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ro-RO" sz="2100" kern="1200"/>
            <a:t>Non-liniaritatea</a:t>
          </a:r>
          <a:endParaRPr lang="en-US" sz="2100" kern="1200"/>
        </a:p>
      </dsp:txBody>
      <dsp:txXfrm>
        <a:off x="0" y="2309387"/>
        <a:ext cx="10168127" cy="461877"/>
      </dsp:txXfrm>
    </dsp:sp>
    <dsp:sp modelId="{396F230F-9A4A-4C88-8E11-123F7B044DF7}">
      <dsp:nvSpPr>
        <dsp:cNvPr id="0" name=""/>
        <dsp:cNvSpPr/>
      </dsp:nvSpPr>
      <dsp:spPr>
        <a:xfrm>
          <a:off x="0" y="277126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053907-6D59-40D9-8338-E98190726012}">
      <dsp:nvSpPr>
        <dsp:cNvPr id="0" name=""/>
        <dsp:cNvSpPr/>
      </dsp:nvSpPr>
      <dsp:spPr>
        <a:xfrm>
          <a:off x="0" y="2771265"/>
          <a:ext cx="10168127" cy="46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ro-RO" sz="2100" kern="1200"/>
            <a:t>Diversitatea</a:t>
          </a:r>
          <a:endParaRPr lang="en-US" sz="2100" kern="1200"/>
        </a:p>
      </dsp:txBody>
      <dsp:txXfrm>
        <a:off x="0" y="2771265"/>
        <a:ext cx="10168127" cy="461877"/>
      </dsp:txXfrm>
    </dsp:sp>
    <dsp:sp modelId="{8C94C114-5DE4-4E8B-A16C-9215798E831A}">
      <dsp:nvSpPr>
        <dsp:cNvPr id="0" name=""/>
        <dsp:cNvSpPr/>
      </dsp:nvSpPr>
      <dsp:spPr>
        <a:xfrm>
          <a:off x="0" y="3233142"/>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2B229-C7F9-467A-A99F-DCF2685F14E3}">
      <dsp:nvSpPr>
        <dsp:cNvPr id="0" name=""/>
        <dsp:cNvSpPr/>
      </dsp:nvSpPr>
      <dsp:spPr>
        <a:xfrm>
          <a:off x="0" y="3233142"/>
          <a:ext cx="10168127" cy="46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ro-RO" sz="2100" kern="1200"/>
            <a:t>Complexitatea</a:t>
          </a:r>
          <a:endParaRPr lang="en-US" sz="2100" kern="1200"/>
        </a:p>
      </dsp:txBody>
      <dsp:txXfrm>
        <a:off x="0" y="3233142"/>
        <a:ext cx="10168127" cy="4618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689A-D1BB-BB98-C8C8-DF2E96449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3AF3D5-2618-819B-F2FE-28412F887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59285C-C912-360B-E97C-8F0E4AA9DD61}"/>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5" name="Footer Placeholder 4">
            <a:extLst>
              <a:ext uri="{FF2B5EF4-FFF2-40B4-BE49-F238E27FC236}">
                <a16:creationId xmlns:a16="http://schemas.microsoft.com/office/drawing/2014/main" id="{7C4E74F5-B2E9-342F-860A-DF589B98F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7AB45-6199-2684-D481-F63CA0DCD6C1}"/>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404389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2A60-1AB6-FAFE-81AF-4E6700D76E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EA5006-46E9-9F72-D661-6BF549562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4192D-8385-00B2-D039-B42A3843CE5F}"/>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5" name="Footer Placeholder 4">
            <a:extLst>
              <a:ext uri="{FF2B5EF4-FFF2-40B4-BE49-F238E27FC236}">
                <a16:creationId xmlns:a16="http://schemas.microsoft.com/office/drawing/2014/main" id="{DA808619-01E8-E001-C33F-C5B70A833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E68C1-6E7F-7374-8712-5B7CAF8C0030}"/>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24734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C52215-95F5-D7B3-ABEB-32521E77C6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B556E5-85CA-5150-2902-20E3A0CAE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9AC47-02C3-F1F7-E632-1CA5E4C4B8C9}"/>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5" name="Footer Placeholder 4">
            <a:extLst>
              <a:ext uri="{FF2B5EF4-FFF2-40B4-BE49-F238E27FC236}">
                <a16:creationId xmlns:a16="http://schemas.microsoft.com/office/drawing/2014/main" id="{68648602-2FD8-106F-AC69-192249A2E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5E929-773F-D7E9-E504-A40E94EF2A2B}"/>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241150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09A9-C46E-FD79-73BD-BD424FAE2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E7FA6-315E-6259-EC32-1D49A7ABD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62C94-73DA-417E-14C0-72E8C33E7F7D}"/>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5" name="Footer Placeholder 4">
            <a:extLst>
              <a:ext uri="{FF2B5EF4-FFF2-40B4-BE49-F238E27FC236}">
                <a16:creationId xmlns:a16="http://schemas.microsoft.com/office/drawing/2014/main" id="{8AEAA98D-3C2C-63D8-A4FB-0890E289D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9FE27-A836-58F3-7692-BB4E3E922584}"/>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170674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F01B-A3E9-7A5A-7760-C50BC0C4D7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D6299E-3039-5B3F-B2D8-00C00062A3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C98D1-626C-4CEB-6A8F-409CA02B784C}"/>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5" name="Footer Placeholder 4">
            <a:extLst>
              <a:ext uri="{FF2B5EF4-FFF2-40B4-BE49-F238E27FC236}">
                <a16:creationId xmlns:a16="http://schemas.microsoft.com/office/drawing/2014/main" id="{7DE4260B-52E6-68EF-B7E2-31458223A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BDFBA-8A5E-CCDF-427E-4CE94E836C74}"/>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200253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0568-5163-913D-22E3-E95B122F1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37822A-54BD-6131-3319-83E2562CE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8BE13-BA3E-4B12-01AC-6D87C7A39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8772F1-54D8-0F6F-B934-38FE76F14EF6}"/>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6" name="Footer Placeholder 5">
            <a:extLst>
              <a:ext uri="{FF2B5EF4-FFF2-40B4-BE49-F238E27FC236}">
                <a16:creationId xmlns:a16="http://schemas.microsoft.com/office/drawing/2014/main" id="{98040F16-8108-362E-FC43-59569580E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5BEB2-E686-9FDD-F22F-A5435EB7815D}"/>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418248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D20E-AE97-F55C-DBA1-745D4A0C47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D1DE81-91AF-410B-35C8-0A21E5A777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79032-24E7-8970-8BBC-CD757B3D9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3086B1-F888-0845-F575-7757C910A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195B2-4013-3924-07AD-568B256139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4ADC4E-C20C-AE54-FC51-828F7168218D}"/>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8" name="Footer Placeholder 7">
            <a:extLst>
              <a:ext uri="{FF2B5EF4-FFF2-40B4-BE49-F238E27FC236}">
                <a16:creationId xmlns:a16="http://schemas.microsoft.com/office/drawing/2014/main" id="{CFB5A2C1-C96B-03C0-8A22-1C639307EE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159D5-3E50-86A0-B4C6-AFFDFC17FC69}"/>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127337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1E9E-AF75-1F3A-1A00-F4F1A5C7CE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01C3ED-0298-BA08-81BF-D97B5DD67F44}"/>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4" name="Footer Placeholder 3">
            <a:extLst>
              <a:ext uri="{FF2B5EF4-FFF2-40B4-BE49-F238E27FC236}">
                <a16:creationId xmlns:a16="http://schemas.microsoft.com/office/drawing/2014/main" id="{64A29B9C-C63E-5DE4-EA0E-5E81D9E479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FDFA3-D0F1-0B93-2C27-2B75D29C399D}"/>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248724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33714-5EBD-194B-AD05-EBCDBCB2092F}"/>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3" name="Footer Placeholder 2">
            <a:extLst>
              <a:ext uri="{FF2B5EF4-FFF2-40B4-BE49-F238E27FC236}">
                <a16:creationId xmlns:a16="http://schemas.microsoft.com/office/drawing/2014/main" id="{D987C878-482D-F55B-8441-CBEC05B1D8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386816-2BB7-921C-FAC9-E3946806A6FF}"/>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413559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D8B0-C0BF-87C8-1F6F-5F99A0CA9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374E94-3B1D-DB8E-4E9C-4A6FA87C2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5AA535-4DD6-3A42-A4F8-624519090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C337B-B32C-27C5-5051-D0F5802444B2}"/>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6" name="Footer Placeholder 5">
            <a:extLst>
              <a:ext uri="{FF2B5EF4-FFF2-40B4-BE49-F238E27FC236}">
                <a16:creationId xmlns:a16="http://schemas.microsoft.com/office/drawing/2014/main" id="{DACDACF2-B9CC-2B5A-0B56-0E5C881E6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69E3A-4488-D992-8F64-FAA453DDFC3C}"/>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291086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203F-375B-3433-1133-531B41649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2F882C-508F-718C-2B2D-2CB5ABAC6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A43BF-C1A9-7F0C-6F97-2EC0F3DD6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11600-C9EB-B79A-3797-1EE0B1C3C044}"/>
              </a:ext>
            </a:extLst>
          </p:cNvPr>
          <p:cNvSpPr>
            <a:spLocks noGrp="1"/>
          </p:cNvSpPr>
          <p:nvPr>
            <p:ph type="dt" sz="half" idx="10"/>
          </p:nvPr>
        </p:nvSpPr>
        <p:spPr/>
        <p:txBody>
          <a:bodyPr/>
          <a:lstStyle/>
          <a:p>
            <a:fld id="{02E1F2B3-D0DA-4679-97D6-00013A4288F1}" type="datetimeFigureOut">
              <a:rPr lang="en-US" smtClean="0"/>
              <a:t>20-Mar-25</a:t>
            </a:fld>
            <a:endParaRPr lang="en-US"/>
          </a:p>
        </p:txBody>
      </p:sp>
      <p:sp>
        <p:nvSpPr>
          <p:cNvPr id="6" name="Footer Placeholder 5">
            <a:extLst>
              <a:ext uri="{FF2B5EF4-FFF2-40B4-BE49-F238E27FC236}">
                <a16:creationId xmlns:a16="http://schemas.microsoft.com/office/drawing/2014/main" id="{672AF6DD-C7E4-3736-654E-8D9E228E0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5800F-7F81-3738-C91A-A02AC49EE9B3}"/>
              </a:ext>
            </a:extLst>
          </p:cNvPr>
          <p:cNvSpPr>
            <a:spLocks noGrp="1"/>
          </p:cNvSpPr>
          <p:nvPr>
            <p:ph type="sldNum" sz="quarter" idx="12"/>
          </p:nvPr>
        </p:nvSpPr>
        <p:spPr/>
        <p:txBody>
          <a:bodyPr/>
          <a:lstStyle/>
          <a:p>
            <a:fld id="{692215C1-7566-4349-9589-41FB575ADFE1}" type="slidenum">
              <a:rPr lang="en-US" smtClean="0"/>
              <a:t>‹#›</a:t>
            </a:fld>
            <a:endParaRPr lang="en-US"/>
          </a:p>
        </p:txBody>
      </p:sp>
    </p:spTree>
    <p:extLst>
      <p:ext uri="{BB962C8B-B14F-4D97-AF65-F5344CB8AC3E}">
        <p14:creationId xmlns:p14="http://schemas.microsoft.com/office/powerpoint/2010/main" val="320045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4ADF8-CED3-3EFD-ED19-83A5F450C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1A4FD3-B790-2BF5-1ECF-90B8FE792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4FF5D-F0D8-68A3-7050-3AA8DC02D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1F2B3-D0DA-4679-97D6-00013A4288F1}" type="datetimeFigureOut">
              <a:rPr lang="en-US" smtClean="0"/>
              <a:t>20-Mar-25</a:t>
            </a:fld>
            <a:endParaRPr lang="en-US"/>
          </a:p>
        </p:txBody>
      </p:sp>
      <p:sp>
        <p:nvSpPr>
          <p:cNvPr id="5" name="Footer Placeholder 4">
            <a:extLst>
              <a:ext uri="{FF2B5EF4-FFF2-40B4-BE49-F238E27FC236}">
                <a16:creationId xmlns:a16="http://schemas.microsoft.com/office/drawing/2014/main" id="{30D09905-581B-67A3-76E4-91C092E1D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F3958E-E521-F115-1F91-24F2C1C84F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215C1-7566-4349-9589-41FB575ADFE1}" type="slidenum">
              <a:rPr lang="en-US" smtClean="0"/>
              <a:t>‹#›</a:t>
            </a:fld>
            <a:endParaRPr lang="en-US"/>
          </a:p>
        </p:txBody>
      </p:sp>
    </p:spTree>
    <p:extLst>
      <p:ext uri="{BB962C8B-B14F-4D97-AF65-F5344CB8AC3E}">
        <p14:creationId xmlns:p14="http://schemas.microsoft.com/office/powerpoint/2010/main" val="1325453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5A7CDCF0-AF3B-7F59-B819-F791DD40B391}"/>
              </a:ext>
            </a:extLst>
          </p:cNvPr>
          <p:cNvPicPr>
            <a:picLocks noChangeAspect="1"/>
          </p:cNvPicPr>
          <p:nvPr/>
        </p:nvPicPr>
        <p:blipFill rotWithShape="1">
          <a:blip r:embed="rId2"/>
          <a:srcRect l="8819" t="9091" r="26545"/>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C7D00C-A006-B885-6BAD-39815F62EE01}"/>
              </a:ext>
            </a:extLst>
          </p:cNvPr>
          <p:cNvSpPr>
            <a:spLocks noGrp="1"/>
          </p:cNvSpPr>
          <p:nvPr>
            <p:ph type="ctrTitle"/>
          </p:nvPr>
        </p:nvSpPr>
        <p:spPr>
          <a:xfrm>
            <a:off x="477981" y="1122363"/>
            <a:ext cx="4023360" cy="3204134"/>
          </a:xfrm>
        </p:spPr>
        <p:txBody>
          <a:bodyPr anchor="b">
            <a:normAutofit/>
          </a:bodyPr>
          <a:lstStyle/>
          <a:p>
            <a:pPr algn="l"/>
            <a:r>
              <a:rPr lang="ro-RO" sz="2600" dirty="0">
                <a:latin typeface="+mn-lt"/>
              </a:rPr>
              <a:t>DISCIPLINA BAZELE CIBERNETICII ECONOMICE </a:t>
            </a:r>
            <a:br>
              <a:rPr lang="ro-RO" sz="2600" dirty="0">
                <a:latin typeface="+mn-lt"/>
              </a:rPr>
            </a:br>
            <a:br>
              <a:rPr lang="ro-RO" sz="2600" dirty="0">
                <a:latin typeface="+mn-lt"/>
              </a:rPr>
            </a:br>
            <a:br>
              <a:rPr lang="ro-RO" sz="2600" dirty="0">
                <a:latin typeface="+mn-lt"/>
              </a:rPr>
            </a:br>
            <a:r>
              <a:rPr lang="ro-RO" sz="2600" dirty="0">
                <a:latin typeface="+mn-lt"/>
              </a:rPr>
              <a:t>PROIECT</a:t>
            </a:r>
            <a:br>
              <a:rPr lang="ro-RO" sz="2600" dirty="0">
                <a:latin typeface="+mn-lt"/>
              </a:rPr>
            </a:br>
            <a:br>
              <a:rPr lang="ro-RO" sz="2600" dirty="0">
                <a:latin typeface="+mn-lt"/>
              </a:rPr>
            </a:br>
            <a:endParaRPr lang="en-US" sz="2600" dirty="0">
              <a:latin typeface="+mn-lt"/>
            </a:endParaRPr>
          </a:p>
        </p:txBody>
      </p:sp>
      <p:sp>
        <p:nvSpPr>
          <p:cNvPr id="3" name="Subtitle 2">
            <a:extLst>
              <a:ext uri="{FF2B5EF4-FFF2-40B4-BE49-F238E27FC236}">
                <a16:creationId xmlns:a16="http://schemas.microsoft.com/office/drawing/2014/main" id="{F50594D4-7979-F15A-7F31-15C4FF0D7038}"/>
              </a:ext>
            </a:extLst>
          </p:cNvPr>
          <p:cNvSpPr>
            <a:spLocks noGrp="1"/>
          </p:cNvSpPr>
          <p:nvPr>
            <p:ph type="subTitle" idx="1"/>
          </p:nvPr>
        </p:nvSpPr>
        <p:spPr>
          <a:xfrm>
            <a:off x="477980" y="4872922"/>
            <a:ext cx="4413616" cy="1208141"/>
          </a:xfrm>
        </p:spPr>
        <p:txBody>
          <a:bodyPr>
            <a:normAutofit/>
          </a:bodyPr>
          <a:lstStyle/>
          <a:p>
            <a:pPr algn="l"/>
            <a:endParaRPr lang="ro-RO" sz="2000" cap="all"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2366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217677-ECD6-3601-96B4-8B56B22E180C}"/>
              </a:ext>
            </a:extLst>
          </p:cNvPr>
          <p:cNvSpPr>
            <a:spLocks noGrp="1"/>
          </p:cNvSpPr>
          <p:nvPr>
            <p:ph type="title"/>
          </p:nvPr>
        </p:nvSpPr>
        <p:spPr>
          <a:xfrm>
            <a:off x="1115568" y="548640"/>
            <a:ext cx="10168128" cy="1179576"/>
          </a:xfrm>
        </p:spPr>
        <p:txBody>
          <a:bodyPr>
            <a:normAutofit/>
          </a:bodyPr>
          <a:lstStyle/>
          <a:p>
            <a:r>
              <a:rPr lang="ro-RO" sz="3700" dirty="0"/>
              <a:t>ÎNCADRAREA ÎN SISTEMUL ADAPTIV COMPLEX </a:t>
            </a:r>
            <a:endParaRPr lang="en-US" sz="37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4136CF5-F742-2B12-522C-636394789DB1}"/>
              </a:ext>
            </a:extLst>
          </p:cNvPr>
          <p:cNvSpPr>
            <a:spLocks noGrp="1"/>
          </p:cNvSpPr>
          <p:nvPr>
            <p:ph idx="1"/>
          </p:nvPr>
        </p:nvSpPr>
        <p:spPr>
          <a:xfrm>
            <a:off x="1115568" y="2481943"/>
            <a:ext cx="10168128" cy="3695020"/>
          </a:xfrm>
        </p:spPr>
        <p:txBody>
          <a:bodyPr>
            <a:normAutofit/>
          </a:bodyPr>
          <a:lstStyle/>
          <a:p>
            <a:pPr marL="0" indent="0">
              <a:buNone/>
            </a:pPr>
            <a:r>
              <a:rPr lang="en-US" sz="1400" b="0" i="0" dirty="0">
                <a:effectLst/>
                <a:latin typeface="+mj-lt"/>
              </a:rPr>
              <a:t>Banca ING, </a:t>
            </a:r>
            <a:r>
              <a:rPr lang="en-US" sz="1400" b="0" i="0" dirty="0" err="1">
                <a:effectLst/>
                <a:latin typeface="+mj-lt"/>
              </a:rPr>
              <a:t>parte</a:t>
            </a:r>
            <a:r>
              <a:rPr lang="en-US" sz="1400" b="0" i="0" dirty="0">
                <a:effectLst/>
                <a:latin typeface="+mj-lt"/>
              </a:rPr>
              <a:t> a </a:t>
            </a:r>
            <a:r>
              <a:rPr lang="en-US" sz="1400" b="0" i="0" dirty="0" err="1">
                <a:effectLst/>
                <a:latin typeface="+mj-lt"/>
              </a:rPr>
              <a:t>grupului</a:t>
            </a:r>
            <a:r>
              <a:rPr lang="en-US" sz="1400" b="0" i="0" dirty="0">
                <a:effectLst/>
                <a:latin typeface="+mj-lt"/>
              </a:rPr>
              <a:t> </a:t>
            </a:r>
            <a:r>
              <a:rPr lang="en-US" sz="1400" b="0" i="0" dirty="0" err="1">
                <a:effectLst/>
                <a:latin typeface="+mj-lt"/>
              </a:rPr>
              <a:t>financiar</a:t>
            </a:r>
            <a:r>
              <a:rPr lang="en-US" sz="1400" b="0" i="0" dirty="0">
                <a:effectLst/>
                <a:latin typeface="+mj-lt"/>
              </a:rPr>
              <a:t> </a:t>
            </a:r>
            <a:r>
              <a:rPr lang="en-US" sz="1400" b="0" i="0" dirty="0" err="1">
                <a:effectLst/>
                <a:latin typeface="+mj-lt"/>
              </a:rPr>
              <a:t>internațional</a:t>
            </a:r>
            <a:r>
              <a:rPr lang="en-US" sz="1400" b="0" i="0" dirty="0">
                <a:effectLst/>
                <a:latin typeface="+mj-lt"/>
              </a:rPr>
              <a:t> ING, </a:t>
            </a:r>
            <a:r>
              <a:rPr lang="en-US" sz="1400" b="0" i="0" dirty="0" err="1">
                <a:effectLst/>
                <a:latin typeface="+mj-lt"/>
              </a:rPr>
              <a:t>poate</a:t>
            </a:r>
            <a:r>
              <a:rPr lang="en-US" sz="1400" b="0" i="0" dirty="0">
                <a:effectLst/>
                <a:latin typeface="+mj-lt"/>
              </a:rPr>
              <a:t> fi </a:t>
            </a:r>
            <a:r>
              <a:rPr lang="en-US" sz="1400" b="0" i="0" dirty="0" err="1">
                <a:effectLst/>
                <a:latin typeface="+mj-lt"/>
              </a:rPr>
              <a:t>considerată</a:t>
            </a:r>
            <a:r>
              <a:rPr lang="en-US" sz="1400" b="0" i="0" dirty="0">
                <a:effectLst/>
                <a:latin typeface="+mj-lt"/>
              </a:rPr>
              <a:t> un </a:t>
            </a:r>
            <a:r>
              <a:rPr lang="en-US" sz="1400" b="0" i="0" dirty="0" err="1">
                <a:effectLst/>
                <a:latin typeface="+mj-lt"/>
              </a:rPr>
              <a:t>sistem</a:t>
            </a:r>
            <a:r>
              <a:rPr lang="en-US" sz="1400" b="0" i="0" dirty="0">
                <a:effectLst/>
                <a:latin typeface="+mj-lt"/>
              </a:rPr>
              <a:t> </a:t>
            </a:r>
            <a:r>
              <a:rPr lang="en-US" sz="1400" b="0" i="0" dirty="0" err="1">
                <a:effectLst/>
                <a:latin typeface="+mj-lt"/>
              </a:rPr>
              <a:t>adaptiv</a:t>
            </a:r>
            <a:r>
              <a:rPr lang="en-US" sz="1400" b="0" i="0" dirty="0">
                <a:effectLst/>
                <a:latin typeface="+mj-lt"/>
              </a:rPr>
              <a:t> complex </a:t>
            </a:r>
            <a:r>
              <a:rPr lang="en-US" sz="1400" b="0" i="0" dirty="0" err="1">
                <a:effectLst/>
                <a:latin typeface="+mj-lt"/>
              </a:rPr>
              <a:t>datorită</a:t>
            </a:r>
            <a:r>
              <a:rPr lang="en-US" sz="1400" b="0" i="0" dirty="0">
                <a:effectLst/>
                <a:latin typeface="+mj-lt"/>
              </a:rPr>
              <a:t> </a:t>
            </a:r>
            <a:r>
              <a:rPr lang="en-US" sz="1400" b="0" i="0" dirty="0" err="1">
                <a:effectLst/>
                <a:latin typeface="+mj-lt"/>
              </a:rPr>
              <a:t>modului</a:t>
            </a:r>
            <a:r>
              <a:rPr lang="en-US" sz="1400" b="0" i="0" dirty="0">
                <a:effectLst/>
                <a:latin typeface="+mj-lt"/>
              </a:rPr>
              <a:t> </a:t>
            </a:r>
            <a:r>
              <a:rPr lang="en-US" sz="1400" b="0" i="0" dirty="0" err="1">
                <a:effectLst/>
                <a:latin typeface="+mj-lt"/>
              </a:rPr>
              <a:t>în</a:t>
            </a:r>
            <a:r>
              <a:rPr lang="en-US" sz="1400" b="0" i="0" dirty="0">
                <a:effectLst/>
                <a:latin typeface="+mj-lt"/>
              </a:rPr>
              <a:t> care </a:t>
            </a:r>
            <a:r>
              <a:rPr lang="en-US" sz="1400" b="0" i="0" dirty="0" err="1">
                <a:effectLst/>
                <a:latin typeface="+mj-lt"/>
              </a:rPr>
              <a:t>funcționează</a:t>
            </a:r>
            <a:r>
              <a:rPr lang="en-US" sz="1400" b="0" i="0" dirty="0">
                <a:effectLst/>
                <a:latin typeface="+mj-lt"/>
              </a:rPr>
              <a:t> </a:t>
            </a:r>
            <a:r>
              <a:rPr lang="en-US" sz="1400" b="0" i="0" dirty="0" err="1">
                <a:effectLst/>
                <a:latin typeface="+mj-lt"/>
              </a:rPr>
              <a:t>și</a:t>
            </a:r>
            <a:r>
              <a:rPr lang="en-US" sz="1400" b="0" i="0" dirty="0">
                <a:effectLst/>
                <a:latin typeface="+mj-lt"/>
              </a:rPr>
              <a:t> se </a:t>
            </a:r>
            <a:r>
              <a:rPr lang="en-US" sz="1400" b="0" i="0" dirty="0" err="1">
                <a:effectLst/>
                <a:latin typeface="+mj-lt"/>
              </a:rPr>
              <a:t>adaptează</a:t>
            </a:r>
            <a:r>
              <a:rPr lang="en-US" sz="1400" b="0" i="0" dirty="0">
                <a:effectLst/>
                <a:latin typeface="+mj-lt"/>
              </a:rPr>
              <a:t> la </a:t>
            </a:r>
            <a:r>
              <a:rPr lang="en-US" sz="1400" b="0" i="0" dirty="0" err="1">
                <a:effectLst/>
                <a:latin typeface="+mj-lt"/>
              </a:rPr>
              <a:t>medii</a:t>
            </a:r>
            <a:r>
              <a:rPr lang="en-US" sz="1400" b="0" i="0" dirty="0">
                <a:effectLst/>
                <a:latin typeface="+mj-lt"/>
              </a:rPr>
              <a:t> </a:t>
            </a:r>
            <a:r>
              <a:rPr lang="en-US" sz="1400" b="0" i="0" dirty="0" err="1">
                <a:effectLst/>
                <a:latin typeface="+mj-lt"/>
              </a:rPr>
              <a:t>în</a:t>
            </a:r>
            <a:r>
              <a:rPr lang="en-US" sz="1400" b="0" i="0" dirty="0">
                <a:effectLst/>
                <a:latin typeface="+mj-lt"/>
              </a:rPr>
              <a:t> </a:t>
            </a:r>
            <a:r>
              <a:rPr lang="en-US" sz="1400" b="0" i="0" dirty="0" err="1">
                <a:effectLst/>
                <a:latin typeface="+mj-lt"/>
              </a:rPr>
              <a:t>continuă</a:t>
            </a:r>
            <a:r>
              <a:rPr lang="en-US" sz="1400" b="0" i="0" dirty="0">
                <a:effectLst/>
                <a:latin typeface="+mj-lt"/>
              </a:rPr>
              <a:t> </a:t>
            </a:r>
            <a:r>
              <a:rPr lang="en-US" sz="1400" b="0" i="0" dirty="0" err="1">
                <a:effectLst/>
                <a:latin typeface="+mj-lt"/>
              </a:rPr>
              <a:t>schimbare</a:t>
            </a:r>
            <a:r>
              <a:rPr lang="en-US" sz="1400" b="0" i="0" dirty="0">
                <a:effectLst/>
                <a:latin typeface="+mj-lt"/>
              </a:rPr>
              <a:t>. </a:t>
            </a:r>
            <a:r>
              <a:rPr lang="en-US" sz="1400" b="0" i="0" dirty="0" err="1">
                <a:effectLst/>
                <a:latin typeface="+mj-lt"/>
              </a:rPr>
              <a:t>Să</a:t>
            </a:r>
            <a:r>
              <a:rPr lang="en-US" sz="1400" b="0" i="0" dirty="0">
                <a:effectLst/>
                <a:latin typeface="+mj-lt"/>
              </a:rPr>
              <a:t> </a:t>
            </a:r>
            <a:r>
              <a:rPr lang="en-US" sz="1400" b="0" i="0" dirty="0" err="1">
                <a:effectLst/>
                <a:latin typeface="+mj-lt"/>
              </a:rPr>
              <a:t>vedem</a:t>
            </a:r>
            <a:r>
              <a:rPr lang="en-US" sz="1400" b="0" i="0" dirty="0">
                <a:effectLst/>
                <a:latin typeface="+mj-lt"/>
              </a:rPr>
              <a:t> cum se </a:t>
            </a:r>
            <a:r>
              <a:rPr lang="en-US" sz="1400" b="0" i="0" dirty="0" err="1">
                <a:effectLst/>
                <a:latin typeface="+mj-lt"/>
              </a:rPr>
              <a:t>manifestă</a:t>
            </a:r>
            <a:r>
              <a:rPr lang="en-US" sz="1400" b="0" i="0" dirty="0">
                <a:effectLst/>
                <a:latin typeface="+mj-lt"/>
              </a:rPr>
              <a:t> </a:t>
            </a:r>
            <a:r>
              <a:rPr lang="en-US" sz="1400" b="0" i="0" dirty="0" err="1">
                <a:effectLst/>
                <a:latin typeface="+mj-lt"/>
              </a:rPr>
              <a:t>proprietățile</a:t>
            </a:r>
            <a:r>
              <a:rPr lang="en-US" sz="1400" b="0" i="0" dirty="0">
                <a:effectLst/>
                <a:latin typeface="+mj-lt"/>
              </a:rPr>
              <a:t> </a:t>
            </a:r>
            <a:r>
              <a:rPr lang="en-US" sz="1400" b="0" i="0" dirty="0" err="1">
                <a:effectLst/>
                <a:latin typeface="+mj-lt"/>
              </a:rPr>
              <a:t>unui</a:t>
            </a:r>
            <a:r>
              <a:rPr lang="en-US" sz="1400" b="0" i="0" dirty="0">
                <a:effectLst/>
                <a:latin typeface="+mj-lt"/>
              </a:rPr>
              <a:t> </a:t>
            </a:r>
            <a:r>
              <a:rPr lang="en-US" sz="1400" b="0" i="0" dirty="0" err="1">
                <a:effectLst/>
                <a:latin typeface="+mj-lt"/>
              </a:rPr>
              <a:t>sistem</a:t>
            </a:r>
            <a:r>
              <a:rPr lang="en-US" sz="1400" b="0" i="0" dirty="0">
                <a:effectLst/>
                <a:latin typeface="+mj-lt"/>
              </a:rPr>
              <a:t> </a:t>
            </a:r>
            <a:r>
              <a:rPr lang="en-US" sz="1400" b="0" i="0" dirty="0" err="1">
                <a:effectLst/>
                <a:latin typeface="+mj-lt"/>
              </a:rPr>
              <a:t>adaptiv</a:t>
            </a:r>
            <a:r>
              <a:rPr lang="en-US" sz="1400" b="0" i="0" dirty="0">
                <a:effectLst/>
                <a:latin typeface="+mj-lt"/>
              </a:rPr>
              <a:t> complex </a:t>
            </a:r>
            <a:r>
              <a:rPr lang="en-US" sz="1400" b="0" i="0" dirty="0" err="1">
                <a:effectLst/>
                <a:latin typeface="+mj-lt"/>
              </a:rPr>
              <a:t>în</a:t>
            </a:r>
            <a:r>
              <a:rPr lang="en-US" sz="1400" b="0" i="0" dirty="0">
                <a:effectLst/>
                <a:latin typeface="+mj-lt"/>
              </a:rPr>
              <a:t> </a:t>
            </a:r>
            <a:r>
              <a:rPr lang="en-US" sz="1400" b="0" i="0" dirty="0" err="1">
                <a:effectLst/>
                <a:latin typeface="+mj-lt"/>
              </a:rPr>
              <a:t>contextul</a:t>
            </a:r>
            <a:r>
              <a:rPr lang="en-US" sz="1400" b="0" i="0" dirty="0">
                <a:effectLst/>
                <a:latin typeface="+mj-lt"/>
              </a:rPr>
              <a:t> </a:t>
            </a:r>
            <a:r>
              <a:rPr lang="en-US" sz="1400" b="0" i="0" dirty="0" err="1">
                <a:effectLst/>
                <a:latin typeface="+mj-lt"/>
              </a:rPr>
              <a:t>băncii</a:t>
            </a:r>
            <a:r>
              <a:rPr lang="en-US" sz="1400" b="0" i="0" dirty="0">
                <a:effectLst/>
                <a:latin typeface="+mj-lt"/>
              </a:rPr>
              <a:t> ING:</a:t>
            </a:r>
          </a:p>
          <a:p>
            <a:r>
              <a:rPr lang="en-US" sz="1400" b="1" i="0" dirty="0" err="1">
                <a:effectLst/>
                <a:latin typeface="+mj-lt"/>
              </a:rPr>
              <a:t>Comportament</a:t>
            </a:r>
            <a:r>
              <a:rPr lang="en-US" sz="1400" b="1" i="0" dirty="0">
                <a:effectLst/>
                <a:latin typeface="+mj-lt"/>
              </a:rPr>
              <a:t> emergent </a:t>
            </a:r>
            <a:r>
              <a:rPr lang="en-US" sz="1400" b="0" i="0" dirty="0">
                <a:effectLst/>
                <a:latin typeface="+mj-lt"/>
              </a:rPr>
              <a:t>- La </a:t>
            </a:r>
            <a:r>
              <a:rPr lang="en-US" sz="1400" b="0" i="0" dirty="0" err="1">
                <a:effectLst/>
                <a:latin typeface="+mj-lt"/>
              </a:rPr>
              <a:t>nivelul</a:t>
            </a:r>
            <a:r>
              <a:rPr lang="en-US" sz="1400" b="0" i="0" dirty="0">
                <a:effectLst/>
                <a:latin typeface="+mj-lt"/>
              </a:rPr>
              <a:t> ING, </a:t>
            </a:r>
            <a:r>
              <a:rPr lang="en-US" sz="1400" b="0" i="0" dirty="0" err="1">
                <a:effectLst/>
                <a:latin typeface="+mj-lt"/>
              </a:rPr>
              <a:t>comportamentele</a:t>
            </a:r>
            <a:r>
              <a:rPr lang="en-US" sz="1400" b="0" i="0" dirty="0">
                <a:effectLst/>
                <a:latin typeface="+mj-lt"/>
              </a:rPr>
              <a:t> </a:t>
            </a:r>
            <a:r>
              <a:rPr lang="en-US" sz="1400" b="0" i="0" dirty="0" err="1">
                <a:effectLst/>
                <a:latin typeface="+mj-lt"/>
              </a:rPr>
              <a:t>emergente</a:t>
            </a:r>
            <a:r>
              <a:rPr lang="en-US" sz="1400" b="0" i="0" dirty="0">
                <a:effectLst/>
                <a:latin typeface="+mj-lt"/>
              </a:rPr>
              <a:t> apar din </a:t>
            </a:r>
            <a:r>
              <a:rPr lang="en-US" sz="1400" b="0" i="0" dirty="0" err="1">
                <a:effectLst/>
                <a:latin typeface="+mj-lt"/>
              </a:rPr>
              <a:t>interacțiunile</a:t>
            </a:r>
            <a:r>
              <a:rPr lang="en-US" sz="1400" b="0" i="0" dirty="0">
                <a:effectLst/>
                <a:latin typeface="+mj-lt"/>
              </a:rPr>
              <a:t> </a:t>
            </a:r>
            <a:r>
              <a:rPr lang="en-US" sz="1400" b="0" i="0" dirty="0" err="1">
                <a:effectLst/>
                <a:latin typeface="+mj-lt"/>
              </a:rPr>
              <a:t>dintre</a:t>
            </a:r>
            <a:r>
              <a:rPr lang="en-US" sz="1400" b="0" i="0" dirty="0">
                <a:effectLst/>
                <a:latin typeface="+mj-lt"/>
              </a:rPr>
              <a:t> </a:t>
            </a:r>
            <a:r>
              <a:rPr lang="en-US" sz="1400" b="0" i="0" dirty="0" err="1">
                <a:effectLst/>
                <a:latin typeface="+mj-lt"/>
              </a:rPr>
              <a:t>componentele</a:t>
            </a:r>
            <a:r>
              <a:rPr lang="en-US" sz="1400" b="0" i="0" dirty="0">
                <a:effectLst/>
                <a:latin typeface="+mj-lt"/>
              </a:rPr>
              <a:t> </a:t>
            </a:r>
            <a:r>
              <a:rPr lang="en-US" sz="1400" b="0" i="0" dirty="0" err="1">
                <a:effectLst/>
                <a:latin typeface="+mj-lt"/>
              </a:rPr>
              <a:t>băncii</a:t>
            </a:r>
            <a:r>
              <a:rPr lang="en-US" sz="1400" b="0" i="0" dirty="0">
                <a:effectLst/>
                <a:latin typeface="+mj-lt"/>
              </a:rPr>
              <a:t> </a:t>
            </a:r>
            <a:r>
              <a:rPr lang="en-US" sz="1400" b="0" i="0" dirty="0" err="1">
                <a:effectLst/>
                <a:latin typeface="+mj-lt"/>
              </a:rPr>
              <a:t>și</a:t>
            </a:r>
            <a:r>
              <a:rPr lang="en-US" sz="1400" b="0" i="0" dirty="0">
                <a:effectLst/>
                <a:latin typeface="+mj-lt"/>
              </a:rPr>
              <a:t> </a:t>
            </a:r>
            <a:r>
              <a:rPr lang="en-US" sz="1400" b="0" i="0" dirty="0" err="1">
                <a:effectLst/>
                <a:latin typeface="+mj-lt"/>
              </a:rPr>
              <a:t>dintre</a:t>
            </a:r>
            <a:r>
              <a:rPr lang="en-US" sz="1400" b="0" i="0" dirty="0">
                <a:effectLst/>
                <a:latin typeface="+mj-lt"/>
              </a:rPr>
              <a:t> </a:t>
            </a:r>
            <a:r>
              <a:rPr lang="en-US" sz="1400" b="0" i="0" dirty="0" err="1">
                <a:effectLst/>
                <a:latin typeface="+mj-lt"/>
              </a:rPr>
              <a:t>bancă</a:t>
            </a:r>
            <a:r>
              <a:rPr lang="en-US" sz="1400" b="0" i="0" dirty="0">
                <a:effectLst/>
                <a:latin typeface="+mj-lt"/>
              </a:rPr>
              <a:t> </a:t>
            </a:r>
            <a:r>
              <a:rPr lang="en-US" sz="1400" b="0" i="0" dirty="0" err="1">
                <a:effectLst/>
                <a:latin typeface="+mj-lt"/>
              </a:rPr>
              <a:t>și</a:t>
            </a:r>
            <a:r>
              <a:rPr lang="en-US" sz="1400" b="0" i="0" dirty="0">
                <a:effectLst/>
                <a:latin typeface="+mj-lt"/>
              </a:rPr>
              <a:t> </a:t>
            </a:r>
            <a:r>
              <a:rPr lang="en-US" sz="1400" b="0" i="0" dirty="0" err="1">
                <a:effectLst/>
                <a:latin typeface="+mj-lt"/>
              </a:rPr>
              <a:t>mediul</a:t>
            </a:r>
            <a:r>
              <a:rPr lang="en-US" sz="1400" b="0" i="0" dirty="0">
                <a:effectLst/>
                <a:latin typeface="+mj-lt"/>
              </a:rPr>
              <a:t> extern. De </a:t>
            </a:r>
            <a:r>
              <a:rPr lang="en-US" sz="1400" b="0" i="0" dirty="0" err="1">
                <a:effectLst/>
                <a:latin typeface="+mj-lt"/>
              </a:rPr>
              <a:t>exemplu</a:t>
            </a:r>
            <a:r>
              <a:rPr lang="en-US" sz="1400" b="0" i="0" dirty="0">
                <a:effectLst/>
                <a:latin typeface="+mj-lt"/>
              </a:rPr>
              <a:t>, </a:t>
            </a:r>
            <a:r>
              <a:rPr lang="en-US" sz="1400" b="0" i="0" dirty="0" err="1">
                <a:effectLst/>
                <a:latin typeface="+mj-lt"/>
              </a:rPr>
              <a:t>inovațiile</a:t>
            </a:r>
            <a:r>
              <a:rPr lang="en-US" sz="1400" b="0" i="0" dirty="0">
                <a:effectLst/>
                <a:latin typeface="+mj-lt"/>
              </a:rPr>
              <a:t> </a:t>
            </a:r>
            <a:r>
              <a:rPr lang="en-US" sz="1400" b="0" i="0" dirty="0" err="1">
                <a:effectLst/>
                <a:latin typeface="+mj-lt"/>
              </a:rPr>
              <a:t>tehnologice</a:t>
            </a:r>
            <a:r>
              <a:rPr lang="en-US" sz="1400" b="0" i="0" dirty="0">
                <a:effectLst/>
                <a:latin typeface="+mj-lt"/>
              </a:rPr>
              <a:t> </a:t>
            </a:r>
            <a:r>
              <a:rPr lang="en-US" sz="1400" b="0" i="0" dirty="0" err="1">
                <a:effectLst/>
                <a:latin typeface="+mj-lt"/>
              </a:rPr>
              <a:t>implementate</a:t>
            </a:r>
            <a:r>
              <a:rPr lang="en-US" sz="1400" b="0" i="0" dirty="0">
                <a:effectLst/>
                <a:latin typeface="+mj-lt"/>
              </a:rPr>
              <a:t> (cum </a:t>
            </a:r>
            <a:r>
              <a:rPr lang="en-US" sz="1400" b="0" i="0" dirty="0" err="1">
                <a:effectLst/>
                <a:latin typeface="+mj-lt"/>
              </a:rPr>
              <a:t>ar</a:t>
            </a:r>
            <a:r>
              <a:rPr lang="en-US" sz="1400" b="0" i="0" dirty="0">
                <a:effectLst/>
                <a:latin typeface="+mj-lt"/>
              </a:rPr>
              <a:t> fi </a:t>
            </a:r>
            <a:r>
              <a:rPr lang="en-US" sz="1400" b="0" i="0" dirty="0" err="1">
                <a:effectLst/>
                <a:latin typeface="+mj-lt"/>
              </a:rPr>
              <a:t>platforma</a:t>
            </a:r>
            <a:r>
              <a:rPr lang="en-US" sz="1400" b="0" i="0" dirty="0">
                <a:effectLst/>
                <a:latin typeface="+mj-lt"/>
              </a:rPr>
              <a:t> de internet banking </a:t>
            </a:r>
            <a:r>
              <a:rPr lang="en-US" sz="1400" b="0" i="0" dirty="0" err="1">
                <a:effectLst/>
                <a:latin typeface="+mj-lt"/>
              </a:rPr>
              <a:t>sau</a:t>
            </a:r>
            <a:r>
              <a:rPr lang="en-US" sz="1400" b="0" i="0" dirty="0">
                <a:effectLst/>
                <a:latin typeface="+mj-lt"/>
              </a:rPr>
              <a:t> </a:t>
            </a:r>
            <a:r>
              <a:rPr lang="en-US" sz="1400" b="0" i="0" dirty="0" err="1">
                <a:effectLst/>
                <a:latin typeface="+mj-lt"/>
              </a:rPr>
              <a:t>aplicațiile</a:t>
            </a:r>
            <a:r>
              <a:rPr lang="en-US" sz="1400" b="0" i="0" dirty="0">
                <a:effectLst/>
                <a:latin typeface="+mj-lt"/>
              </a:rPr>
              <a:t> mobile) </a:t>
            </a:r>
            <a:r>
              <a:rPr lang="en-US" sz="1400" b="0" i="0" dirty="0" err="1">
                <a:effectLst/>
                <a:latin typeface="+mj-lt"/>
              </a:rPr>
              <a:t>rezultă</a:t>
            </a:r>
            <a:r>
              <a:rPr lang="en-US" sz="1400" b="0" i="0" dirty="0">
                <a:effectLst/>
                <a:latin typeface="+mj-lt"/>
              </a:rPr>
              <a:t> din </a:t>
            </a:r>
            <a:r>
              <a:rPr lang="en-US" sz="1400" b="0" i="0" dirty="0" err="1">
                <a:effectLst/>
                <a:latin typeface="+mj-lt"/>
              </a:rPr>
              <a:t>colaborarea</a:t>
            </a:r>
            <a:r>
              <a:rPr lang="en-US" sz="1400" b="0" i="0" dirty="0">
                <a:effectLst/>
                <a:latin typeface="+mj-lt"/>
              </a:rPr>
              <a:t> </a:t>
            </a:r>
            <a:r>
              <a:rPr lang="en-US" sz="1400" b="0" i="0" dirty="0" err="1">
                <a:effectLst/>
                <a:latin typeface="+mj-lt"/>
              </a:rPr>
              <a:t>între</a:t>
            </a:r>
            <a:r>
              <a:rPr lang="en-US" sz="1400" b="0" i="0" dirty="0">
                <a:effectLst/>
                <a:latin typeface="+mj-lt"/>
              </a:rPr>
              <a:t> </a:t>
            </a:r>
            <a:r>
              <a:rPr lang="en-US" sz="1400" b="0" i="0" dirty="0" err="1">
                <a:effectLst/>
                <a:latin typeface="+mj-lt"/>
              </a:rPr>
              <a:t>departamentele</a:t>
            </a:r>
            <a:r>
              <a:rPr lang="en-US" sz="1400" b="0" i="0" dirty="0">
                <a:effectLst/>
                <a:latin typeface="+mj-lt"/>
              </a:rPr>
              <a:t> IT </a:t>
            </a:r>
            <a:r>
              <a:rPr lang="en-US" sz="1400" b="0" i="0" dirty="0" err="1">
                <a:effectLst/>
                <a:latin typeface="+mj-lt"/>
              </a:rPr>
              <a:t>și</a:t>
            </a:r>
            <a:r>
              <a:rPr lang="en-US" sz="1400" b="0" i="0" dirty="0">
                <a:effectLst/>
                <a:latin typeface="+mj-lt"/>
              </a:rPr>
              <a:t> </a:t>
            </a:r>
            <a:r>
              <a:rPr lang="en-US" sz="1400" b="0" i="0" dirty="0" err="1">
                <a:effectLst/>
                <a:latin typeface="+mj-lt"/>
              </a:rPr>
              <a:t>cele</a:t>
            </a:r>
            <a:r>
              <a:rPr lang="en-US" sz="1400" b="0" i="0" dirty="0">
                <a:effectLst/>
                <a:latin typeface="+mj-lt"/>
              </a:rPr>
              <a:t> de </a:t>
            </a:r>
            <a:r>
              <a:rPr lang="en-US" sz="1400" b="0" i="0" dirty="0" err="1">
                <a:effectLst/>
                <a:latin typeface="+mj-lt"/>
              </a:rPr>
              <a:t>dezvoltare</a:t>
            </a:r>
            <a:r>
              <a:rPr lang="en-US" sz="1400" b="0" i="0" dirty="0">
                <a:effectLst/>
                <a:latin typeface="+mj-lt"/>
              </a:rPr>
              <a:t> a </a:t>
            </a:r>
            <a:r>
              <a:rPr lang="en-US" sz="1400" b="0" i="0" dirty="0" err="1">
                <a:effectLst/>
                <a:latin typeface="+mj-lt"/>
              </a:rPr>
              <a:t>produselor</a:t>
            </a:r>
            <a:r>
              <a:rPr lang="en-US" sz="1400" b="0" i="0" dirty="0">
                <a:effectLst/>
                <a:latin typeface="+mj-lt"/>
              </a:rPr>
              <a:t>, </a:t>
            </a:r>
            <a:r>
              <a:rPr lang="en-US" sz="1400" b="0" i="0" dirty="0" err="1">
                <a:effectLst/>
                <a:latin typeface="+mj-lt"/>
              </a:rPr>
              <a:t>și</a:t>
            </a:r>
            <a:r>
              <a:rPr lang="en-US" sz="1400" b="0" i="0" dirty="0">
                <a:effectLst/>
                <a:latin typeface="+mj-lt"/>
              </a:rPr>
              <a:t> </a:t>
            </a:r>
            <a:r>
              <a:rPr lang="en-US" sz="1400" b="0" i="0" dirty="0" err="1">
                <a:effectLst/>
                <a:latin typeface="+mj-lt"/>
              </a:rPr>
              <a:t>reacțiile</a:t>
            </a:r>
            <a:r>
              <a:rPr lang="en-US" sz="1400" b="0" i="0" dirty="0">
                <a:effectLst/>
                <a:latin typeface="+mj-lt"/>
              </a:rPr>
              <a:t> </a:t>
            </a:r>
            <a:r>
              <a:rPr lang="en-US" sz="1400" b="0" i="0" dirty="0" err="1">
                <a:effectLst/>
                <a:latin typeface="+mj-lt"/>
              </a:rPr>
              <a:t>clienților</a:t>
            </a:r>
            <a:r>
              <a:rPr lang="en-US" sz="1400" b="0" i="0" dirty="0">
                <a:effectLst/>
                <a:latin typeface="+mj-lt"/>
              </a:rPr>
              <a:t> la </a:t>
            </a:r>
            <a:r>
              <a:rPr lang="en-US" sz="1400" b="0" i="0" dirty="0" err="1">
                <a:effectLst/>
                <a:latin typeface="+mj-lt"/>
              </a:rPr>
              <a:t>aceste</a:t>
            </a:r>
            <a:r>
              <a:rPr lang="en-US" sz="1400" b="0" i="0" dirty="0">
                <a:effectLst/>
                <a:latin typeface="+mj-lt"/>
              </a:rPr>
              <a:t> </a:t>
            </a:r>
            <a:r>
              <a:rPr lang="en-US" sz="1400" b="0" i="0" dirty="0" err="1">
                <a:effectLst/>
                <a:latin typeface="+mj-lt"/>
              </a:rPr>
              <a:t>inovații</a:t>
            </a:r>
            <a:r>
              <a:rPr lang="en-US" sz="1400" b="0" i="0" dirty="0">
                <a:effectLst/>
                <a:latin typeface="+mj-lt"/>
              </a:rPr>
              <a:t>.</a:t>
            </a:r>
          </a:p>
          <a:p>
            <a:r>
              <a:rPr lang="en-US" sz="1400" b="1" i="0" dirty="0" err="1">
                <a:effectLst/>
                <a:latin typeface="+mj-lt"/>
              </a:rPr>
              <a:t>Dinamism</a:t>
            </a:r>
            <a:r>
              <a:rPr lang="en-US" sz="1400" b="1" i="0" dirty="0">
                <a:effectLst/>
                <a:latin typeface="+mj-lt"/>
              </a:rPr>
              <a:t> </a:t>
            </a:r>
            <a:r>
              <a:rPr lang="en-US" sz="1400" b="1" i="0" dirty="0" err="1">
                <a:effectLst/>
                <a:latin typeface="+mj-lt"/>
              </a:rPr>
              <a:t>și</a:t>
            </a:r>
            <a:r>
              <a:rPr lang="en-US" sz="1400" b="1" i="0" dirty="0">
                <a:effectLst/>
                <a:latin typeface="+mj-lt"/>
              </a:rPr>
              <a:t> </a:t>
            </a:r>
            <a:r>
              <a:rPr lang="en-US" sz="1400" b="1" i="0" dirty="0" err="1">
                <a:effectLst/>
                <a:latin typeface="+mj-lt"/>
              </a:rPr>
              <a:t>evoluție</a:t>
            </a:r>
            <a:r>
              <a:rPr lang="en-US" sz="1400" b="1" i="0" dirty="0">
                <a:effectLst/>
                <a:latin typeface="+mj-lt"/>
              </a:rPr>
              <a:t> continua </a:t>
            </a:r>
            <a:r>
              <a:rPr lang="en-US" sz="1400" b="0" i="0" dirty="0">
                <a:effectLst/>
                <a:latin typeface="+mj-lt"/>
              </a:rPr>
              <a:t>- </a:t>
            </a:r>
            <a:r>
              <a:rPr lang="en-US" sz="1400" b="0" i="0" dirty="0" err="1">
                <a:effectLst/>
                <a:latin typeface="+mj-lt"/>
              </a:rPr>
              <a:t>Mediul</a:t>
            </a:r>
            <a:r>
              <a:rPr lang="en-US" sz="1400" b="0" i="0" dirty="0">
                <a:effectLst/>
                <a:latin typeface="+mj-lt"/>
              </a:rPr>
              <a:t> </a:t>
            </a:r>
            <a:r>
              <a:rPr lang="en-US" sz="1400" b="0" i="0" dirty="0" err="1">
                <a:effectLst/>
                <a:latin typeface="+mj-lt"/>
              </a:rPr>
              <a:t>financiar</a:t>
            </a:r>
            <a:r>
              <a:rPr lang="en-US" sz="1400" b="0" i="0" dirty="0">
                <a:effectLst/>
                <a:latin typeface="+mj-lt"/>
              </a:rPr>
              <a:t> </a:t>
            </a:r>
            <a:r>
              <a:rPr lang="en-US" sz="1400" b="0" i="0" dirty="0" err="1">
                <a:effectLst/>
                <a:latin typeface="+mj-lt"/>
              </a:rPr>
              <a:t>este</a:t>
            </a:r>
            <a:r>
              <a:rPr lang="en-US" sz="1400" b="0" i="0" dirty="0">
                <a:effectLst/>
                <a:latin typeface="+mj-lt"/>
              </a:rPr>
              <a:t> </a:t>
            </a:r>
            <a:r>
              <a:rPr lang="en-US" sz="1400" b="0" i="0" dirty="0" err="1">
                <a:effectLst/>
                <a:latin typeface="+mj-lt"/>
              </a:rPr>
              <a:t>unul</a:t>
            </a:r>
            <a:r>
              <a:rPr lang="en-US" sz="1400" b="0" i="0" dirty="0">
                <a:effectLst/>
                <a:latin typeface="+mj-lt"/>
              </a:rPr>
              <a:t> </a:t>
            </a:r>
            <a:r>
              <a:rPr lang="en-US" sz="1400" b="0" i="0" dirty="0" err="1">
                <a:effectLst/>
                <a:latin typeface="+mj-lt"/>
              </a:rPr>
              <a:t>dinamic</a:t>
            </a:r>
            <a:r>
              <a:rPr lang="en-US" sz="1400" b="0" i="0" dirty="0">
                <a:effectLst/>
                <a:latin typeface="+mj-lt"/>
              </a:rPr>
              <a:t>, </a:t>
            </a:r>
            <a:r>
              <a:rPr lang="en-US" sz="1400" b="0" i="0" dirty="0" err="1">
                <a:effectLst/>
                <a:latin typeface="+mj-lt"/>
              </a:rPr>
              <a:t>iar</a:t>
            </a:r>
            <a:r>
              <a:rPr lang="en-US" sz="1400" b="0" i="0" dirty="0">
                <a:effectLst/>
                <a:latin typeface="+mj-lt"/>
              </a:rPr>
              <a:t> ING </a:t>
            </a:r>
            <a:r>
              <a:rPr lang="en-US" sz="1400" b="0" i="0" dirty="0" err="1">
                <a:effectLst/>
                <a:latin typeface="+mj-lt"/>
              </a:rPr>
              <a:t>trebuie</a:t>
            </a:r>
            <a:r>
              <a:rPr lang="en-US" sz="1400" b="0" i="0" dirty="0">
                <a:effectLst/>
                <a:latin typeface="+mj-lt"/>
              </a:rPr>
              <a:t> </a:t>
            </a:r>
            <a:r>
              <a:rPr lang="en-US" sz="1400" b="0" i="0" dirty="0" err="1">
                <a:effectLst/>
                <a:latin typeface="+mj-lt"/>
              </a:rPr>
              <a:t>să</a:t>
            </a:r>
            <a:r>
              <a:rPr lang="en-US" sz="1400" b="0" i="0" dirty="0">
                <a:effectLst/>
                <a:latin typeface="+mj-lt"/>
              </a:rPr>
              <a:t> </a:t>
            </a:r>
            <a:r>
              <a:rPr lang="en-US" sz="1400" b="0" i="0" dirty="0" err="1">
                <a:effectLst/>
                <a:latin typeface="+mj-lt"/>
              </a:rPr>
              <a:t>evolueze</a:t>
            </a:r>
            <a:r>
              <a:rPr lang="en-US" sz="1400" b="0" i="0" dirty="0">
                <a:effectLst/>
                <a:latin typeface="+mj-lt"/>
              </a:rPr>
              <a:t> </a:t>
            </a:r>
            <a:r>
              <a:rPr lang="en-US" sz="1400" b="0" i="0" dirty="0" err="1">
                <a:effectLst/>
                <a:latin typeface="+mj-lt"/>
              </a:rPr>
              <a:t>continuu</a:t>
            </a:r>
            <a:r>
              <a:rPr lang="en-US" sz="1400" b="0" i="0" dirty="0">
                <a:effectLst/>
                <a:latin typeface="+mj-lt"/>
              </a:rPr>
              <a:t> </a:t>
            </a:r>
            <a:r>
              <a:rPr lang="en-US" sz="1400" b="0" i="0" dirty="0" err="1">
                <a:effectLst/>
                <a:latin typeface="+mj-lt"/>
              </a:rPr>
              <a:t>pentru</a:t>
            </a:r>
            <a:r>
              <a:rPr lang="en-US" sz="1400" b="0" i="0" dirty="0">
                <a:effectLst/>
                <a:latin typeface="+mj-lt"/>
              </a:rPr>
              <a:t> a </a:t>
            </a:r>
            <a:r>
              <a:rPr lang="en-US" sz="1400" b="0" i="0" dirty="0" err="1">
                <a:effectLst/>
                <a:latin typeface="+mj-lt"/>
              </a:rPr>
              <a:t>rămâne</a:t>
            </a:r>
            <a:r>
              <a:rPr lang="en-US" sz="1400" b="0" i="0" dirty="0">
                <a:effectLst/>
                <a:latin typeface="+mj-lt"/>
              </a:rPr>
              <a:t> </a:t>
            </a:r>
            <a:r>
              <a:rPr lang="en-US" sz="1400" b="0" i="0" dirty="0" err="1">
                <a:effectLst/>
                <a:latin typeface="+mj-lt"/>
              </a:rPr>
              <a:t>competitivă</a:t>
            </a:r>
            <a:r>
              <a:rPr lang="en-US" sz="1400" b="0" i="0" dirty="0">
                <a:effectLst/>
                <a:latin typeface="+mj-lt"/>
              </a:rPr>
              <a:t>. </a:t>
            </a:r>
            <a:r>
              <a:rPr lang="en-US" sz="1400" b="0" i="0" dirty="0" err="1">
                <a:effectLst/>
                <a:latin typeface="+mj-lt"/>
              </a:rPr>
              <a:t>Aceasta</a:t>
            </a:r>
            <a:r>
              <a:rPr lang="en-US" sz="1400" b="0" i="0" dirty="0">
                <a:effectLst/>
                <a:latin typeface="+mj-lt"/>
              </a:rPr>
              <a:t> </a:t>
            </a:r>
            <a:r>
              <a:rPr lang="en-US" sz="1400" b="0" i="0" dirty="0" err="1">
                <a:effectLst/>
                <a:latin typeface="+mj-lt"/>
              </a:rPr>
              <a:t>implică</a:t>
            </a:r>
            <a:r>
              <a:rPr lang="en-US" sz="1400" b="0" i="0" dirty="0">
                <a:effectLst/>
                <a:latin typeface="+mj-lt"/>
              </a:rPr>
              <a:t> </a:t>
            </a:r>
            <a:r>
              <a:rPr lang="en-US" sz="1400" b="0" i="0" dirty="0" err="1">
                <a:effectLst/>
                <a:latin typeface="+mj-lt"/>
              </a:rPr>
              <a:t>adoptarea</a:t>
            </a:r>
            <a:r>
              <a:rPr lang="en-US" sz="1400" b="0" i="0" dirty="0">
                <a:effectLst/>
                <a:latin typeface="+mj-lt"/>
              </a:rPr>
              <a:t> de </a:t>
            </a:r>
            <a:r>
              <a:rPr lang="en-US" sz="1400" b="0" i="0" dirty="0" err="1">
                <a:effectLst/>
                <a:latin typeface="+mj-lt"/>
              </a:rPr>
              <a:t>noi</a:t>
            </a:r>
            <a:r>
              <a:rPr lang="en-US" sz="1400" b="0" i="0" dirty="0">
                <a:effectLst/>
                <a:latin typeface="+mj-lt"/>
              </a:rPr>
              <a:t> </a:t>
            </a:r>
            <a:r>
              <a:rPr lang="en-US" sz="1400" b="0" i="0" dirty="0" err="1">
                <a:effectLst/>
                <a:latin typeface="+mj-lt"/>
              </a:rPr>
              <a:t>tehnologii</a:t>
            </a:r>
            <a:r>
              <a:rPr lang="en-US" sz="1400" b="0" i="0" dirty="0">
                <a:effectLst/>
                <a:latin typeface="+mj-lt"/>
              </a:rPr>
              <a:t>, </a:t>
            </a:r>
            <a:r>
              <a:rPr lang="en-US" sz="1400" b="0" i="0" dirty="0" err="1">
                <a:effectLst/>
                <a:latin typeface="+mj-lt"/>
              </a:rPr>
              <a:t>dezvoltarea</a:t>
            </a:r>
            <a:r>
              <a:rPr lang="en-US" sz="1400" b="0" i="0" dirty="0">
                <a:effectLst/>
                <a:latin typeface="+mj-lt"/>
              </a:rPr>
              <a:t> de </a:t>
            </a:r>
            <a:r>
              <a:rPr lang="en-US" sz="1400" b="0" i="0" dirty="0" err="1">
                <a:effectLst/>
                <a:latin typeface="+mj-lt"/>
              </a:rPr>
              <a:t>noi</a:t>
            </a:r>
            <a:r>
              <a:rPr lang="en-US" sz="1400" b="0" i="0" dirty="0">
                <a:effectLst/>
                <a:latin typeface="+mj-lt"/>
              </a:rPr>
              <a:t> </a:t>
            </a:r>
            <a:r>
              <a:rPr lang="en-US" sz="1400" b="0" i="0" dirty="0" err="1">
                <a:effectLst/>
                <a:latin typeface="+mj-lt"/>
              </a:rPr>
              <a:t>produse</a:t>
            </a:r>
            <a:r>
              <a:rPr lang="en-US" sz="1400" b="0" i="0" dirty="0">
                <a:effectLst/>
                <a:latin typeface="+mj-lt"/>
              </a:rPr>
              <a:t> </a:t>
            </a:r>
            <a:r>
              <a:rPr lang="en-US" sz="1400" b="0" i="0" dirty="0" err="1">
                <a:effectLst/>
                <a:latin typeface="+mj-lt"/>
              </a:rPr>
              <a:t>și</a:t>
            </a:r>
            <a:r>
              <a:rPr lang="en-US" sz="1400" b="0" i="0" dirty="0">
                <a:effectLst/>
                <a:latin typeface="+mj-lt"/>
              </a:rPr>
              <a:t> </a:t>
            </a:r>
            <a:r>
              <a:rPr lang="en-US" sz="1400" b="0" i="0" dirty="0" err="1">
                <a:effectLst/>
                <a:latin typeface="+mj-lt"/>
              </a:rPr>
              <a:t>servicii</a:t>
            </a:r>
            <a:r>
              <a:rPr lang="en-US" sz="1400" b="0" i="0" dirty="0">
                <a:effectLst/>
                <a:latin typeface="+mj-lt"/>
              </a:rPr>
              <a:t>, </a:t>
            </a:r>
            <a:r>
              <a:rPr lang="en-US" sz="1400" b="0" i="0" dirty="0" err="1">
                <a:effectLst/>
                <a:latin typeface="+mj-lt"/>
              </a:rPr>
              <a:t>și</a:t>
            </a:r>
            <a:r>
              <a:rPr lang="en-US" sz="1400" b="0" i="0" dirty="0">
                <a:effectLst/>
                <a:latin typeface="+mj-lt"/>
              </a:rPr>
              <a:t> </a:t>
            </a:r>
            <a:r>
              <a:rPr lang="en-US" sz="1400" b="0" i="0" dirty="0" err="1">
                <a:effectLst/>
                <a:latin typeface="+mj-lt"/>
              </a:rPr>
              <a:t>ajustarea</a:t>
            </a:r>
            <a:r>
              <a:rPr lang="en-US" sz="1400" b="0" i="0" dirty="0">
                <a:effectLst/>
                <a:latin typeface="+mj-lt"/>
              </a:rPr>
              <a:t> </a:t>
            </a:r>
            <a:r>
              <a:rPr lang="en-US" sz="1400" b="0" i="0" dirty="0" err="1">
                <a:effectLst/>
                <a:latin typeface="+mj-lt"/>
              </a:rPr>
              <a:t>strategiilor</a:t>
            </a:r>
            <a:r>
              <a:rPr lang="en-US" sz="1400" b="0" i="0" dirty="0">
                <a:effectLst/>
                <a:latin typeface="+mj-lt"/>
              </a:rPr>
              <a:t> de </a:t>
            </a:r>
            <a:r>
              <a:rPr lang="en-US" sz="1400" b="0" i="0" dirty="0" err="1">
                <a:effectLst/>
                <a:latin typeface="+mj-lt"/>
              </a:rPr>
              <a:t>afaceri</a:t>
            </a:r>
            <a:r>
              <a:rPr lang="en-US" sz="1400" b="0" i="0" dirty="0">
                <a:effectLst/>
                <a:latin typeface="+mj-lt"/>
              </a:rPr>
              <a:t> </a:t>
            </a:r>
            <a:r>
              <a:rPr lang="en-US" sz="1400" b="0" i="0" dirty="0" err="1">
                <a:effectLst/>
                <a:latin typeface="+mj-lt"/>
              </a:rPr>
              <a:t>în</a:t>
            </a:r>
            <a:r>
              <a:rPr lang="en-US" sz="1400" b="0" i="0" dirty="0">
                <a:effectLst/>
                <a:latin typeface="+mj-lt"/>
              </a:rPr>
              <a:t> </a:t>
            </a:r>
            <a:r>
              <a:rPr lang="en-US" sz="1400" b="0" i="0" dirty="0" err="1">
                <a:effectLst/>
                <a:latin typeface="+mj-lt"/>
              </a:rPr>
              <a:t>funcție</a:t>
            </a:r>
            <a:r>
              <a:rPr lang="en-US" sz="1400" b="0" i="0" dirty="0">
                <a:effectLst/>
                <a:latin typeface="+mj-lt"/>
              </a:rPr>
              <a:t> de </a:t>
            </a:r>
            <a:r>
              <a:rPr lang="en-US" sz="1400" b="0" i="0" dirty="0" err="1">
                <a:effectLst/>
                <a:latin typeface="+mj-lt"/>
              </a:rPr>
              <a:t>tendințele</a:t>
            </a:r>
            <a:r>
              <a:rPr lang="en-US" sz="1400" b="0" i="0" dirty="0">
                <a:effectLst/>
                <a:latin typeface="+mj-lt"/>
              </a:rPr>
              <a:t> </a:t>
            </a:r>
            <a:r>
              <a:rPr lang="en-US" sz="1400" b="0" i="0" dirty="0" err="1">
                <a:effectLst/>
                <a:latin typeface="+mj-lt"/>
              </a:rPr>
              <a:t>pieței</a:t>
            </a:r>
            <a:r>
              <a:rPr lang="en-US" sz="1400" b="0" i="0" dirty="0">
                <a:effectLst/>
                <a:latin typeface="+mj-lt"/>
              </a:rPr>
              <a:t> </a:t>
            </a:r>
            <a:r>
              <a:rPr lang="en-US" sz="1400" b="0" i="0" dirty="0" err="1">
                <a:effectLst/>
                <a:latin typeface="+mj-lt"/>
              </a:rPr>
              <a:t>și</a:t>
            </a:r>
            <a:r>
              <a:rPr lang="en-US" sz="1400" b="0" i="0" dirty="0">
                <a:effectLst/>
                <a:latin typeface="+mj-lt"/>
              </a:rPr>
              <a:t> </a:t>
            </a:r>
            <a:r>
              <a:rPr lang="en-US" sz="1400" b="0" i="0" dirty="0" err="1">
                <a:effectLst/>
                <a:latin typeface="+mj-lt"/>
              </a:rPr>
              <a:t>cerințele</a:t>
            </a:r>
            <a:r>
              <a:rPr lang="en-US" sz="1400" b="0" i="0" dirty="0">
                <a:effectLst/>
                <a:latin typeface="+mj-lt"/>
              </a:rPr>
              <a:t> </a:t>
            </a:r>
            <a:r>
              <a:rPr lang="en-US" sz="1400" b="0" i="0" dirty="0" err="1">
                <a:effectLst/>
                <a:latin typeface="+mj-lt"/>
              </a:rPr>
              <a:t>clienților</a:t>
            </a:r>
            <a:r>
              <a:rPr lang="en-US" sz="1400" b="0" i="0" dirty="0">
                <a:effectLst/>
                <a:latin typeface="+mj-lt"/>
              </a:rPr>
              <a:t>.</a:t>
            </a:r>
          </a:p>
          <a:p>
            <a:r>
              <a:rPr lang="en-US" sz="1400" b="1" i="0" dirty="0" err="1">
                <a:effectLst/>
                <a:latin typeface="+mj-lt"/>
              </a:rPr>
              <a:t>Componente</a:t>
            </a:r>
            <a:r>
              <a:rPr lang="en-US" sz="1400" b="1" i="0" dirty="0">
                <a:effectLst/>
                <a:latin typeface="+mj-lt"/>
              </a:rPr>
              <a:t> multiple </a:t>
            </a:r>
            <a:r>
              <a:rPr lang="en-US" sz="1400" b="1" i="0" dirty="0" err="1">
                <a:effectLst/>
                <a:latin typeface="+mj-lt"/>
              </a:rPr>
              <a:t>și</a:t>
            </a:r>
            <a:r>
              <a:rPr lang="en-US" sz="1400" b="1" i="0" dirty="0">
                <a:effectLst/>
                <a:latin typeface="+mj-lt"/>
              </a:rPr>
              <a:t> </a:t>
            </a:r>
            <a:r>
              <a:rPr lang="en-US" sz="1400" b="1" i="0" dirty="0" err="1">
                <a:effectLst/>
                <a:latin typeface="+mj-lt"/>
              </a:rPr>
              <a:t>interconectate</a:t>
            </a:r>
            <a:r>
              <a:rPr lang="en-US" sz="1400" b="1" i="0" dirty="0">
                <a:effectLst/>
                <a:latin typeface="+mj-lt"/>
              </a:rPr>
              <a:t> </a:t>
            </a:r>
            <a:r>
              <a:rPr lang="en-US" sz="1400" b="0" i="0" dirty="0">
                <a:effectLst/>
                <a:latin typeface="+mj-lt"/>
              </a:rPr>
              <a:t>- Banca ING </a:t>
            </a:r>
            <a:r>
              <a:rPr lang="en-US" sz="1400" b="0" i="0" dirty="0" err="1">
                <a:effectLst/>
                <a:latin typeface="+mj-lt"/>
              </a:rPr>
              <a:t>este</a:t>
            </a:r>
            <a:r>
              <a:rPr lang="en-US" sz="1400" b="0" i="0" dirty="0">
                <a:effectLst/>
                <a:latin typeface="+mj-lt"/>
              </a:rPr>
              <a:t> </a:t>
            </a:r>
            <a:r>
              <a:rPr lang="en-US" sz="1400" b="0" i="0" dirty="0" err="1">
                <a:effectLst/>
                <a:latin typeface="+mj-lt"/>
              </a:rPr>
              <a:t>formată</a:t>
            </a:r>
            <a:r>
              <a:rPr lang="en-US" sz="1400" b="0" i="0" dirty="0">
                <a:effectLst/>
                <a:latin typeface="+mj-lt"/>
              </a:rPr>
              <a:t> din </a:t>
            </a:r>
            <a:r>
              <a:rPr lang="en-US" sz="1400" b="0" i="0" dirty="0" err="1">
                <a:effectLst/>
                <a:latin typeface="+mj-lt"/>
              </a:rPr>
              <a:t>numeroase</a:t>
            </a:r>
            <a:r>
              <a:rPr lang="en-US" sz="1400" b="0" i="0" dirty="0">
                <a:effectLst/>
                <a:latin typeface="+mj-lt"/>
              </a:rPr>
              <a:t> </a:t>
            </a:r>
            <a:r>
              <a:rPr lang="en-US" sz="1400" b="0" i="0" dirty="0" err="1">
                <a:effectLst/>
                <a:latin typeface="+mj-lt"/>
              </a:rPr>
              <a:t>componente</a:t>
            </a:r>
            <a:r>
              <a:rPr lang="en-US" sz="1400" b="0" i="0" dirty="0">
                <a:effectLst/>
                <a:latin typeface="+mj-lt"/>
              </a:rPr>
              <a:t> </a:t>
            </a:r>
            <a:r>
              <a:rPr lang="en-US" sz="1400" b="0" i="0" dirty="0" err="1">
                <a:effectLst/>
                <a:latin typeface="+mj-lt"/>
              </a:rPr>
              <a:t>interconectate</a:t>
            </a:r>
            <a:r>
              <a:rPr lang="en-US" sz="1400" b="0" i="0" dirty="0">
                <a:effectLst/>
                <a:latin typeface="+mj-lt"/>
              </a:rPr>
              <a:t>, cum </a:t>
            </a:r>
            <a:r>
              <a:rPr lang="en-US" sz="1400" b="0" i="0" dirty="0" err="1">
                <a:effectLst/>
                <a:latin typeface="+mj-lt"/>
              </a:rPr>
              <a:t>ar</a:t>
            </a:r>
            <a:r>
              <a:rPr lang="en-US" sz="1400" b="0" i="0" dirty="0">
                <a:effectLst/>
                <a:latin typeface="+mj-lt"/>
              </a:rPr>
              <a:t> fi diverse </a:t>
            </a:r>
            <a:r>
              <a:rPr lang="en-US" sz="1400" b="0" i="0" dirty="0" err="1">
                <a:effectLst/>
                <a:latin typeface="+mj-lt"/>
              </a:rPr>
              <a:t>departamente</a:t>
            </a:r>
            <a:r>
              <a:rPr lang="en-US" sz="1400" b="0" i="0" dirty="0">
                <a:effectLst/>
                <a:latin typeface="+mj-lt"/>
              </a:rPr>
              <a:t> (ex. IT, </a:t>
            </a:r>
            <a:r>
              <a:rPr lang="en-US" sz="1400" b="0" i="0" dirty="0" err="1">
                <a:effectLst/>
                <a:latin typeface="+mj-lt"/>
              </a:rPr>
              <a:t>resurse</a:t>
            </a:r>
            <a:r>
              <a:rPr lang="en-US" sz="1400" b="0" i="0" dirty="0">
                <a:effectLst/>
                <a:latin typeface="+mj-lt"/>
              </a:rPr>
              <a:t> </a:t>
            </a:r>
            <a:r>
              <a:rPr lang="en-US" sz="1400" b="0" i="0" dirty="0" err="1">
                <a:effectLst/>
                <a:latin typeface="+mj-lt"/>
              </a:rPr>
              <a:t>umane</a:t>
            </a:r>
            <a:r>
              <a:rPr lang="en-US" sz="1400" b="0" i="0" dirty="0">
                <a:effectLst/>
                <a:latin typeface="+mj-lt"/>
              </a:rPr>
              <a:t>, marketing), </a:t>
            </a:r>
            <a:r>
              <a:rPr lang="en-US" sz="1400" b="0" i="0" dirty="0" err="1">
                <a:effectLst/>
                <a:latin typeface="+mj-lt"/>
              </a:rPr>
              <a:t>produse</a:t>
            </a:r>
            <a:r>
              <a:rPr lang="en-US" sz="1400" b="0" i="0" dirty="0">
                <a:effectLst/>
                <a:latin typeface="+mj-lt"/>
              </a:rPr>
              <a:t> </a:t>
            </a:r>
            <a:r>
              <a:rPr lang="en-US" sz="1400" b="0" i="0" dirty="0" err="1">
                <a:effectLst/>
                <a:latin typeface="+mj-lt"/>
              </a:rPr>
              <a:t>și</a:t>
            </a:r>
            <a:r>
              <a:rPr lang="en-US" sz="1400" b="0" i="0" dirty="0">
                <a:effectLst/>
                <a:latin typeface="+mj-lt"/>
              </a:rPr>
              <a:t> </a:t>
            </a:r>
            <a:r>
              <a:rPr lang="en-US" sz="1400" b="0" i="0" dirty="0" err="1">
                <a:effectLst/>
                <a:latin typeface="+mj-lt"/>
              </a:rPr>
              <a:t>servicii</a:t>
            </a:r>
            <a:r>
              <a:rPr lang="en-US" sz="1400" b="0" i="0" dirty="0">
                <a:effectLst/>
                <a:latin typeface="+mj-lt"/>
              </a:rPr>
              <a:t> </a:t>
            </a:r>
            <a:r>
              <a:rPr lang="en-US" sz="1400" b="0" i="0" dirty="0" err="1">
                <a:effectLst/>
                <a:latin typeface="+mj-lt"/>
              </a:rPr>
              <a:t>financiare</a:t>
            </a:r>
            <a:r>
              <a:rPr lang="en-US" sz="1400" b="0" i="0" dirty="0">
                <a:effectLst/>
                <a:latin typeface="+mj-lt"/>
              </a:rPr>
              <a:t> (</a:t>
            </a:r>
            <a:r>
              <a:rPr lang="en-US" sz="1400" b="0" i="0" dirty="0" err="1">
                <a:effectLst/>
                <a:latin typeface="+mj-lt"/>
              </a:rPr>
              <a:t>conturi</a:t>
            </a:r>
            <a:r>
              <a:rPr lang="en-US" sz="1400" b="0" i="0" dirty="0">
                <a:effectLst/>
                <a:latin typeface="+mj-lt"/>
              </a:rPr>
              <a:t> </a:t>
            </a:r>
            <a:r>
              <a:rPr lang="en-US" sz="1400" b="0" i="0" dirty="0" err="1">
                <a:effectLst/>
                <a:latin typeface="+mj-lt"/>
              </a:rPr>
              <a:t>curente</a:t>
            </a:r>
            <a:r>
              <a:rPr lang="en-US" sz="1400" b="0" i="0" dirty="0">
                <a:effectLst/>
                <a:latin typeface="+mj-lt"/>
              </a:rPr>
              <a:t>, </a:t>
            </a:r>
            <a:r>
              <a:rPr lang="en-US" sz="1400" b="0" i="0" dirty="0" err="1">
                <a:effectLst/>
                <a:latin typeface="+mj-lt"/>
              </a:rPr>
              <a:t>credite</a:t>
            </a:r>
            <a:r>
              <a:rPr lang="en-US" sz="1400" b="0" i="0" dirty="0">
                <a:effectLst/>
                <a:latin typeface="+mj-lt"/>
              </a:rPr>
              <a:t>, </a:t>
            </a:r>
            <a:r>
              <a:rPr lang="en-US" sz="1400" b="0" i="0" dirty="0" err="1">
                <a:effectLst/>
                <a:latin typeface="+mj-lt"/>
              </a:rPr>
              <a:t>asigurări</a:t>
            </a:r>
            <a:r>
              <a:rPr lang="en-US" sz="1400" b="0" i="0" dirty="0">
                <a:effectLst/>
                <a:latin typeface="+mj-lt"/>
              </a:rPr>
              <a:t>), </a:t>
            </a:r>
            <a:r>
              <a:rPr lang="en-US" sz="1400" b="0" i="0" dirty="0" err="1">
                <a:effectLst/>
                <a:latin typeface="+mj-lt"/>
              </a:rPr>
              <a:t>și</a:t>
            </a:r>
            <a:r>
              <a:rPr lang="en-US" sz="1400" b="0" i="0" dirty="0">
                <a:effectLst/>
                <a:latin typeface="+mj-lt"/>
              </a:rPr>
              <a:t> </a:t>
            </a:r>
            <a:r>
              <a:rPr lang="en-US" sz="1400" b="0" i="0" dirty="0" err="1">
                <a:effectLst/>
                <a:latin typeface="+mj-lt"/>
              </a:rPr>
              <a:t>sisteme</a:t>
            </a:r>
            <a:r>
              <a:rPr lang="en-US" sz="1400" b="0" i="0" dirty="0">
                <a:effectLst/>
                <a:latin typeface="+mj-lt"/>
              </a:rPr>
              <a:t> </a:t>
            </a:r>
            <a:r>
              <a:rPr lang="en-US" sz="1400" b="0" i="0" dirty="0" err="1">
                <a:effectLst/>
                <a:latin typeface="+mj-lt"/>
              </a:rPr>
              <a:t>informatice</a:t>
            </a:r>
            <a:r>
              <a:rPr lang="en-US" sz="1400" b="0" i="0" dirty="0">
                <a:effectLst/>
                <a:latin typeface="+mj-lt"/>
              </a:rPr>
              <a:t>. </a:t>
            </a:r>
            <a:r>
              <a:rPr lang="en-US" sz="1400" b="0" i="0" dirty="0" err="1">
                <a:effectLst/>
                <a:latin typeface="+mj-lt"/>
              </a:rPr>
              <a:t>Aceste</a:t>
            </a:r>
            <a:r>
              <a:rPr lang="en-US" sz="1400" b="0" i="0" dirty="0">
                <a:effectLst/>
                <a:latin typeface="+mj-lt"/>
              </a:rPr>
              <a:t> </a:t>
            </a:r>
            <a:r>
              <a:rPr lang="en-US" sz="1400" b="0" i="0" dirty="0" err="1">
                <a:effectLst/>
                <a:latin typeface="+mj-lt"/>
              </a:rPr>
              <a:t>componente</a:t>
            </a:r>
            <a:r>
              <a:rPr lang="en-US" sz="1400" b="0" i="0" dirty="0">
                <a:effectLst/>
                <a:latin typeface="+mj-lt"/>
              </a:rPr>
              <a:t> </a:t>
            </a:r>
            <a:r>
              <a:rPr lang="en-US" sz="1400" b="0" i="0" dirty="0" err="1">
                <a:effectLst/>
                <a:latin typeface="+mj-lt"/>
              </a:rPr>
              <a:t>interacționează</a:t>
            </a:r>
            <a:r>
              <a:rPr lang="en-US" sz="1400" b="0" i="0" dirty="0">
                <a:effectLst/>
                <a:latin typeface="+mj-lt"/>
              </a:rPr>
              <a:t> </a:t>
            </a:r>
            <a:r>
              <a:rPr lang="en-US" sz="1400" b="0" i="0" dirty="0" err="1">
                <a:effectLst/>
                <a:latin typeface="+mj-lt"/>
              </a:rPr>
              <a:t>și</a:t>
            </a:r>
            <a:r>
              <a:rPr lang="en-US" sz="1400" b="0" i="0" dirty="0">
                <a:effectLst/>
                <a:latin typeface="+mj-lt"/>
              </a:rPr>
              <a:t> </a:t>
            </a:r>
            <a:r>
              <a:rPr lang="en-US" sz="1400" b="0" i="0" dirty="0" err="1">
                <a:effectLst/>
                <a:latin typeface="+mj-lt"/>
              </a:rPr>
              <a:t>colaborează</a:t>
            </a:r>
            <a:r>
              <a:rPr lang="en-US" sz="1400" b="0" i="0" dirty="0">
                <a:effectLst/>
                <a:latin typeface="+mj-lt"/>
              </a:rPr>
              <a:t> </a:t>
            </a:r>
            <a:r>
              <a:rPr lang="en-US" sz="1400" b="0" i="0" dirty="0" err="1">
                <a:effectLst/>
                <a:latin typeface="+mj-lt"/>
              </a:rPr>
              <a:t>pentru</a:t>
            </a:r>
            <a:r>
              <a:rPr lang="en-US" sz="1400" b="0" i="0" dirty="0">
                <a:effectLst/>
                <a:latin typeface="+mj-lt"/>
              </a:rPr>
              <a:t> a </a:t>
            </a:r>
            <a:r>
              <a:rPr lang="en-US" sz="1400" b="0" i="0" dirty="0" err="1">
                <a:effectLst/>
                <a:latin typeface="+mj-lt"/>
              </a:rPr>
              <a:t>atinge</a:t>
            </a:r>
            <a:r>
              <a:rPr lang="en-US" sz="1400" b="0" i="0" dirty="0">
                <a:effectLst/>
                <a:latin typeface="+mj-lt"/>
              </a:rPr>
              <a:t> </a:t>
            </a:r>
            <a:r>
              <a:rPr lang="en-US" sz="1400" b="0" i="0" dirty="0" err="1">
                <a:effectLst/>
                <a:latin typeface="+mj-lt"/>
              </a:rPr>
              <a:t>obiectivele</a:t>
            </a:r>
            <a:r>
              <a:rPr lang="en-US" sz="1400" b="0" i="0" dirty="0">
                <a:effectLst/>
                <a:latin typeface="+mj-lt"/>
              </a:rPr>
              <a:t> </a:t>
            </a:r>
            <a:r>
              <a:rPr lang="en-US" sz="1400" b="0" i="0" dirty="0" err="1">
                <a:effectLst/>
                <a:latin typeface="+mj-lt"/>
              </a:rPr>
              <a:t>băncii</a:t>
            </a:r>
            <a:r>
              <a:rPr lang="en-US" sz="1400" b="0" i="0" dirty="0">
                <a:effectLst/>
                <a:latin typeface="+mj-lt"/>
              </a:rPr>
              <a:t>.</a:t>
            </a:r>
          </a:p>
          <a:p>
            <a:r>
              <a:rPr lang="en-US" sz="1400" b="1" i="0" dirty="0" err="1">
                <a:effectLst/>
                <a:latin typeface="+mj-lt"/>
              </a:rPr>
              <a:t>Nonlinearitate</a:t>
            </a:r>
            <a:r>
              <a:rPr lang="en-US" sz="1400" b="0" i="0" dirty="0">
                <a:effectLst/>
                <a:latin typeface="+mj-lt"/>
              </a:rPr>
              <a:t> - </a:t>
            </a:r>
            <a:r>
              <a:rPr lang="en-US" sz="1400" b="0" i="0" dirty="0" err="1">
                <a:effectLst/>
                <a:latin typeface="+mj-lt"/>
              </a:rPr>
              <a:t>Interacțiunile</a:t>
            </a:r>
            <a:r>
              <a:rPr lang="en-US" sz="1400" b="0" i="0" dirty="0">
                <a:effectLst/>
                <a:latin typeface="+mj-lt"/>
              </a:rPr>
              <a:t> </a:t>
            </a:r>
            <a:r>
              <a:rPr lang="en-US" sz="1400" b="0" i="0" dirty="0" err="1">
                <a:effectLst/>
                <a:latin typeface="+mj-lt"/>
              </a:rPr>
              <a:t>dintre</a:t>
            </a:r>
            <a:r>
              <a:rPr lang="en-US" sz="1400" b="0" i="0" dirty="0">
                <a:effectLst/>
                <a:latin typeface="+mj-lt"/>
              </a:rPr>
              <a:t> </a:t>
            </a:r>
            <a:r>
              <a:rPr lang="en-US" sz="1400" b="0" i="0" dirty="0" err="1">
                <a:effectLst/>
                <a:latin typeface="+mj-lt"/>
              </a:rPr>
              <a:t>diferitele</a:t>
            </a:r>
            <a:r>
              <a:rPr lang="en-US" sz="1400" b="0" i="0" dirty="0">
                <a:effectLst/>
                <a:latin typeface="+mj-lt"/>
              </a:rPr>
              <a:t> </a:t>
            </a:r>
            <a:r>
              <a:rPr lang="en-US" sz="1400" b="0" i="0" dirty="0" err="1">
                <a:effectLst/>
                <a:latin typeface="+mj-lt"/>
              </a:rPr>
              <a:t>componente</a:t>
            </a:r>
            <a:r>
              <a:rPr lang="en-US" sz="1400" b="0" i="0" dirty="0">
                <a:effectLst/>
                <a:latin typeface="+mj-lt"/>
              </a:rPr>
              <a:t> ale ING sunt </a:t>
            </a:r>
            <a:r>
              <a:rPr lang="en-US" sz="1400" b="0" i="0" dirty="0" err="1">
                <a:effectLst/>
                <a:latin typeface="+mj-lt"/>
              </a:rPr>
              <a:t>adesea</a:t>
            </a:r>
            <a:r>
              <a:rPr lang="en-US" sz="1400" b="0" i="0" dirty="0">
                <a:effectLst/>
                <a:latin typeface="+mj-lt"/>
              </a:rPr>
              <a:t> </a:t>
            </a:r>
            <a:r>
              <a:rPr lang="en-US" sz="1400" b="0" i="0" dirty="0" err="1">
                <a:effectLst/>
                <a:latin typeface="+mj-lt"/>
              </a:rPr>
              <a:t>neliniare</a:t>
            </a:r>
            <a:r>
              <a:rPr lang="en-US" sz="1400" b="0" i="0" dirty="0">
                <a:effectLst/>
                <a:latin typeface="+mj-lt"/>
              </a:rPr>
              <a:t>. De </a:t>
            </a:r>
            <a:r>
              <a:rPr lang="en-US" sz="1400" b="0" i="0" dirty="0" err="1">
                <a:effectLst/>
                <a:latin typeface="+mj-lt"/>
              </a:rPr>
              <a:t>exemplu</a:t>
            </a:r>
            <a:r>
              <a:rPr lang="en-US" sz="1400" b="0" i="0" dirty="0">
                <a:effectLst/>
                <a:latin typeface="+mj-lt"/>
              </a:rPr>
              <a:t>, o </a:t>
            </a:r>
            <a:r>
              <a:rPr lang="en-US" sz="1400" b="0" i="0" dirty="0" err="1">
                <a:effectLst/>
                <a:latin typeface="+mj-lt"/>
              </a:rPr>
              <a:t>mică</a:t>
            </a:r>
            <a:r>
              <a:rPr lang="en-US" sz="1400" b="0" i="0" dirty="0">
                <a:effectLst/>
                <a:latin typeface="+mj-lt"/>
              </a:rPr>
              <a:t> </a:t>
            </a:r>
            <a:r>
              <a:rPr lang="en-US" sz="1400" b="0" i="0" dirty="0" err="1">
                <a:effectLst/>
                <a:latin typeface="+mj-lt"/>
              </a:rPr>
              <a:t>schimbare</a:t>
            </a:r>
            <a:r>
              <a:rPr lang="en-US" sz="1400" b="0" i="0" dirty="0">
                <a:effectLst/>
                <a:latin typeface="+mj-lt"/>
              </a:rPr>
              <a:t> </a:t>
            </a:r>
            <a:r>
              <a:rPr lang="en-US" sz="1400" b="0" i="0" dirty="0" err="1">
                <a:effectLst/>
                <a:latin typeface="+mj-lt"/>
              </a:rPr>
              <a:t>în</a:t>
            </a:r>
            <a:r>
              <a:rPr lang="en-US" sz="1400" b="0" i="0" dirty="0">
                <a:effectLst/>
                <a:latin typeface="+mj-lt"/>
              </a:rPr>
              <a:t> </a:t>
            </a:r>
            <a:r>
              <a:rPr lang="en-US" sz="1400" b="0" i="0" dirty="0" err="1">
                <a:effectLst/>
                <a:latin typeface="+mj-lt"/>
              </a:rPr>
              <a:t>politicile</a:t>
            </a:r>
            <a:r>
              <a:rPr lang="en-US" sz="1400" b="0" i="0" dirty="0">
                <a:effectLst/>
                <a:latin typeface="+mj-lt"/>
              </a:rPr>
              <a:t> de </a:t>
            </a:r>
            <a:r>
              <a:rPr lang="en-US" sz="1400" b="0" i="0" dirty="0" err="1">
                <a:effectLst/>
                <a:latin typeface="+mj-lt"/>
              </a:rPr>
              <a:t>creditare</a:t>
            </a:r>
            <a:r>
              <a:rPr lang="en-US" sz="1400" b="0" i="0" dirty="0">
                <a:effectLst/>
                <a:latin typeface="+mj-lt"/>
              </a:rPr>
              <a:t> </a:t>
            </a:r>
            <a:r>
              <a:rPr lang="en-US" sz="1400" b="0" i="0" dirty="0" err="1">
                <a:effectLst/>
                <a:latin typeface="+mj-lt"/>
              </a:rPr>
              <a:t>poate</a:t>
            </a:r>
            <a:r>
              <a:rPr lang="en-US" sz="1400" b="0" i="0" dirty="0">
                <a:effectLst/>
                <a:latin typeface="+mj-lt"/>
              </a:rPr>
              <a:t> </a:t>
            </a:r>
            <a:r>
              <a:rPr lang="en-US" sz="1400" b="0" i="0" dirty="0" err="1">
                <a:effectLst/>
                <a:latin typeface="+mj-lt"/>
              </a:rPr>
              <a:t>avea</a:t>
            </a:r>
            <a:r>
              <a:rPr lang="en-US" sz="1400" b="0" i="0" dirty="0">
                <a:effectLst/>
                <a:latin typeface="+mj-lt"/>
              </a:rPr>
              <a:t> </a:t>
            </a:r>
            <a:r>
              <a:rPr lang="en-US" sz="1400" b="0" i="0" dirty="0" err="1">
                <a:effectLst/>
                <a:latin typeface="+mj-lt"/>
              </a:rPr>
              <a:t>efecte</a:t>
            </a:r>
            <a:r>
              <a:rPr lang="en-US" sz="1400" b="0" i="0" dirty="0">
                <a:effectLst/>
                <a:latin typeface="+mj-lt"/>
              </a:rPr>
              <a:t> </a:t>
            </a:r>
            <a:r>
              <a:rPr lang="en-US" sz="1400" b="0" i="0" dirty="0" err="1">
                <a:effectLst/>
                <a:latin typeface="+mj-lt"/>
              </a:rPr>
              <a:t>disproporționate</a:t>
            </a:r>
            <a:r>
              <a:rPr lang="en-US" sz="1400" b="0" i="0" dirty="0">
                <a:effectLst/>
                <a:latin typeface="+mj-lt"/>
              </a:rPr>
              <a:t> </a:t>
            </a:r>
            <a:r>
              <a:rPr lang="en-US" sz="1400" b="0" i="0" dirty="0" err="1">
                <a:effectLst/>
                <a:latin typeface="+mj-lt"/>
              </a:rPr>
              <a:t>asupra</a:t>
            </a:r>
            <a:r>
              <a:rPr lang="en-US" sz="1400" b="0" i="0" dirty="0">
                <a:effectLst/>
                <a:latin typeface="+mj-lt"/>
              </a:rPr>
              <a:t> </a:t>
            </a:r>
            <a:r>
              <a:rPr lang="en-US" sz="1400" b="0" i="0" dirty="0" err="1">
                <a:effectLst/>
                <a:latin typeface="+mj-lt"/>
              </a:rPr>
              <a:t>portofoliului</a:t>
            </a:r>
            <a:r>
              <a:rPr lang="en-US" sz="1400" b="0" i="0" dirty="0">
                <a:effectLst/>
                <a:latin typeface="+mj-lt"/>
              </a:rPr>
              <a:t> de </a:t>
            </a:r>
            <a:r>
              <a:rPr lang="en-US" sz="1400" b="0" i="0" dirty="0" err="1">
                <a:effectLst/>
                <a:latin typeface="+mj-lt"/>
              </a:rPr>
              <a:t>credite</a:t>
            </a:r>
            <a:r>
              <a:rPr lang="en-US" sz="1400" b="0" i="0" dirty="0">
                <a:effectLst/>
                <a:latin typeface="+mj-lt"/>
              </a:rPr>
              <a:t> </a:t>
            </a:r>
            <a:r>
              <a:rPr lang="en-US" sz="1400" b="0" i="0" dirty="0" err="1">
                <a:effectLst/>
                <a:latin typeface="+mj-lt"/>
              </a:rPr>
              <a:t>și</a:t>
            </a:r>
            <a:r>
              <a:rPr lang="en-US" sz="1400" b="0" i="0" dirty="0">
                <a:effectLst/>
                <a:latin typeface="+mj-lt"/>
              </a:rPr>
              <a:t> a </a:t>
            </a:r>
            <a:r>
              <a:rPr lang="en-US" sz="1400" b="0" i="0" dirty="0" err="1">
                <a:effectLst/>
                <a:latin typeface="+mj-lt"/>
              </a:rPr>
              <a:t>ratei</a:t>
            </a:r>
            <a:r>
              <a:rPr lang="en-US" sz="1400" b="0" i="0" dirty="0">
                <a:effectLst/>
                <a:latin typeface="+mj-lt"/>
              </a:rPr>
              <a:t> de </a:t>
            </a:r>
            <a:r>
              <a:rPr lang="en-US" sz="1400" b="0" i="0" dirty="0" err="1">
                <a:effectLst/>
                <a:latin typeface="+mj-lt"/>
              </a:rPr>
              <a:t>neperformanță</a:t>
            </a:r>
            <a:r>
              <a:rPr lang="en-US" sz="1400" b="0" i="0" dirty="0">
                <a:effectLst/>
                <a:latin typeface="+mj-lt"/>
              </a:rPr>
              <a:t>. </a:t>
            </a:r>
            <a:r>
              <a:rPr lang="en-US" sz="1400" b="0" i="0" dirty="0" err="1">
                <a:effectLst/>
                <a:latin typeface="+mj-lt"/>
              </a:rPr>
              <a:t>Astfel</a:t>
            </a:r>
            <a:r>
              <a:rPr lang="en-US" sz="1400" b="0" i="0" dirty="0">
                <a:effectLst/>
                <a:latin typeface="+mj-lt"/>
              </a:rPr>
              <a:t>, </a:t>
            </a:r>
            <a:r>
              <a:rPr lang="en-US" sz="1400" b="0" i="0" dirty="0" err="1">
                <a:effectLst/>
                <a:latin typeface="+mj-lt"/>
              </a:rPr>
              <a:t>impactul</a:t>
            </a:r>
            <a:r>
              <a:rPr lang="en-US" sz="1400" b="0" i="0" dirty="0">
                <a:effectLst/>
                <a:latin typeface="+mj-lt"/>
              </a:rPr>
              <a:t> </a:t>
            </a:r>
            <a:r>
              <a:rPr lang="en-US" sz="1400" b="0" i="0" dirty="0" err="1">
                <a:effectLst/>
                <a:latin typeface="+mj-lt"/>
              </a:rPr>
              <a:t>unei</a:t>
            </a:r>
            <a:r>
              <a:rPr lang="en-US" sz="1400" b="0" i="0" dirty="0">
                <a:effectLst/>
                <a:latin typeface="+mj-lt"/>
              </a:rPr>
              <a:t> </a:t>
            </a:r>
            <a:r>
              <a:rPr lang="en-US" sz="1400" b="0" i="0" dirty="0" err="1">
                <a:effectLst/>
                <a:latin typeface="+mj-lt"/>
              </a:rPr>
              <a:t>decizii</a:t>
            </a:r>
            <a:r>
              <a:rPr lang="en-US" sz="1400" b="0" i="0" dirty="0">
                <a:effectLst/>
                <a:latin typeface="+mj-lt"/>
              </a:rPr>
              <a:t> </a:t>
            </a:r>
            <a:r>
              <a:rPr lang="en-US" sz="1400" b="0" i="0" dirty="0" err="1">
                <a:effectLst/>
                <a:latin typeface="+mj-lt"/>
              </a:rPr>
              <a:t>poate</a:t>
            </a:r>
            <a:r>
              <a:rPr lang="en-US" sz="1400" b="0" i="0" dirty="0">
                <a:effectLst/>
                <a:latin typeface="+mj-lt"/>
              </a:rPr>
              <a:t> varia </a:t>
            </a:r>
            <a:r>
              <a:rPr lang="en-US" sz="1400" b="0" i="0" dirty="0" err="1">
                <a:effectLst/>
                <a:latin typeface="+mj-lt"/>
              </a:rPr>
              <a:t>semnificativ</a:t>
            </a:r>
            <a:r>
              <a:rPr lang="en-US" sz="1400" b="0" i="0" dirty="0">
                <a:effectLst/>
                <a:latin typeface="+mj-lt"/>
              </a:rPr>
              <a:t> </a:t>
            </a:r>
            <a:r>
              <a:rPr lang="en-US" sz="1400" b="0" i="0" dirty="0" err="1">
                <a:effectLst/>
                <a:latin typeface="+mj-lt"/>
              </a:rPr>
              <a:t>în</a:t>
            </a:r>
            <a:r>
              <a:rPr lang="en-US" sz="1400" b="0" i="0" dirty="0">
                <a:effectLst/>
                <a:latin typeface="+mj-lt"/>
              </a:rPr>
              <a:t> </a:t>
            </a:r>
            <a:r>
              <a:rPr lang="en-US" sz="1400" b="0" i="0" dirty="0" err="1">
                <a:effectLst/>
                <a:latin typeface="+mj-lt"/>
              </a:rPr>
              <a:t>funcție</a:t>
            </a:r>
            <a:r>
              <a:rPr lang="en-US" sz="1400" b="0" i="0" dirty="0">
                <a:effectLst/>
                <a:latin typeface="+mj-lt"/>
              </a:rPr>
              <a:t> de context </a:t>
            </a:r>
            <a:r>
              <a:rPr lang="en-US" sz="1400" b="0" i="0" dirty="0" err="1">
                <a:effectLst/>
                <a:latin typeface="+mj-lt"/>
              </a:rPr>
              <a:t>și</a:t>
            </a:r>
            <a:r>
              <a:rPr lang="en-US" sz="1400" b="0" i="0" dirty="0">
                <a:effectLst/>
                <a:latin typeface="+mj-lt"/>
              </a:rPr>
              <a:t> moment.</a:t>
            </a:r>
            <a:r>
              <a:rPr lang="ro-RO" sz="1400" b="0" i="0" dirty="0">
                <a:effectLst/>
                <a:latin typeface="+mj-lt"/>
              </a:rPr>
              <a:t> De asemenea anumite modificări mici produc rezultate exagerat de mari. Apariţia crizelor şi crahurilor bursiere este o dovadă a acestui lucru. </a:t>
            </a:r>
            <a:endParaRPr lang="en-US" sz="1400" b="0" i="0" dirty="0">
              <a:effectLst/>
              <a:latin typeface="+mj-lt"/>
            </a:endParaRPr>
          </a:p>
          <a:p>
            <a:endParaRPr lang="en-US" sz="1400" b="0" i="0" dirty="0">
              <a:effectLst/>
              <a:latin typeface="+mj-lt"/>
            </a:endParaRPr>
          </a:p>
        </p:txBody>
      </p:sp>
    </p:spTree>
    <p:extLst>
      <p:ext uri="{BB962C8B-B14F-4D97-AF65-F5344CB8AC3E}">
        <p14:creationId xmlns:p14="http://schemas.microsoft.com/office/powerpoint/2010/main" val="409409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217677-ECD6-3601-96B4-8B56B22E180C}"/>
              </a:ext>
            </a:extLst>
          </p:cNvPr>
          <p:cNvSpPr>
            <a:spLocks noGrp="1"/>
          </p:cNvSpPr>
          <p:nvPr>
            <p:ph type="title"/>
          </p:nvPr>
        </p:nvSpPr>
        <p:spPr>
          <a:xfrm>
            <a:off x="1115568" y="548640"/>
            <a:ext cx="10168128" cy="1179576"/>
          </a:xfrm>
        </p:spPr>
        <p:txBody>
          <a:bodyPr>
            <a:normAutofit/>
          </a:bodyPr>
          <a:lstStyle/>
          <a:p>
            <a:r>
              <a:rPr lang="ro-RO" sz="3700"/>
              <a:t>ÎNCADRAREA </a:t>
            </a:r>
            <a:r>
              <a:rPr lang="en-US" sz="3700"/>
              <a:t>ING </a:t>
            </a:r>
            <a:r>
              <a:rPr lang="ro-RO" sz="3700"/>
              <a:t>ÎN SISTEMUL ADAPTIV COMPLEX </a:t>
            </a:r>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4136CF5-F742-2B12-522C-636394789DB1}"/>
              </a:ext>
            </a:extLst>
          </p:cNvPr>
          <p:cNvSpPr>
            <a:spLocks noGrp="1"/>
          </p:cNvSpPr>
          <p:nvPr>
            <p:ph idx="1"/>
          </p:nvPr>
        </p:nvSpPr>
        <p:spPr>
          <a:xfrm>
            <a:off x="1115568" y="2481943"/>
            <a:ext cx="10168128" cy="3695020"/>
          </a:xfrm>
        </p:spPr>
        <p:txBody>
          <a:bodyPr>
            <a:normAutofit/>
          </a:bodyPr>
          <a:lstStyle/>
          <a:p>
            <a:r>
              <a:rPr lang="en-US" sz="1500" b="1" i="0">
                <a:effectLst/>
                <a:latin typeface="+mj-lt"/>
              </a:rPr>
              <a:t>Adaptabilitate și învățare</a:t>
            </a:r>
            <a:r>
              <a:rPr lang="en-US" sz="1500" b="0" i="0">
                <a:effectLst/>
                <a:latin typeface="+mj-lt"/>
              </a:rPr>
              <a:t> - Banca ING își adaptează strategiile și operațiunile pe baza feedback-ului primit de la clienți și din piață. Implementarea inteligenței artificiale și a analizei datelor permite băncii să învețe din comportamentele clienților și să ajusteze ofertele și serviciile în consecință. De asemenea, banca se adaptează la reglementările financiare în schimbare și la noile tehnologii.</a:t>
            </a:r>
          </a:p>
          <a:p>
            <a:r>
              <a:rPr lang="en-US" sz="1500" b="1" i="0">
                <a:effectLst/>
                <a:latin typeface="+mj-lt"/>
              </a:rPr>
              <a:t>Feedback pozitiv și negativ </a:t>
            </a:r>
            <a:r>
              <a:rPr lang="en-US" sz="1500" b="0" i="0">
                <a:effectLst/>
                <a:latin typeface="+mj-lt"/>
              </a:rPr>
              <a:t>- Sistemele adaptative complexe funcționează pe baza feedback-ului pozitiv și negativ. ING utilizează feedback-ul clienților pentru a îmbunătăți serviciile oferite. De exemplu, feedback-ul negativ privind o funcționalitate a aplicației mobile poate duce la actualizări și îmbunătățiri ale acesteia.</a:t>
            </a:r>
          </a:p>
          <a:p>
            <a:r>
              <a:rPr lang="en-US" sz="1500" b="1" i="0">
                <a:effectLst/>
                <a:latin typeface="+mj-lt"/>
              </a:rPr>
              <a:t>Distribuție și descentralizare </a:t>
            </a:r>
            <a:r>
              <a:rPr lang="en-US" sz="1500" b="0" i="0">
                <a:effectLst/>
                <a:latin typeface="+mj-lt"/>
              </a:rPr>
              <a:t>- Deciziile în cadrul ING nu sunt luate întotdeauna centralizat. Diverse filiale și sucursale au autonomie în a-și adapta activitățile la specificul piețelor locale. Această descentralizare permite o reacție rapidă și flexibilă la schimbările locale și regionale.</a:t>
            </a:r>
          </a:p>
          <a:p>
            <a:r>
              <a:rPr lang="en-US" sz="1500" b="1" i="0">
                <a:effectLst/>
                <a:latin typeface="+mj-lt"/>
              </a:rPr>
              <a:t>Atractori și modele de comportament stabil </a:t>
            </a:r>
            <a:r>
              <a:rPr lang="en-US" sz="1500" b="0" i="0">
                <a:effectLst/>
                <a:latin typeface="+mj-lt"/>
              </a:rPr>
              <a:t>- Într-un sistem adaptiv complex, anumite modele de comportament tind să devină stabile în timp, formând atractori. La ING, politici și proceduri eficiente, care s-au dovedit de succes, tind să fie replicate și implementate pe scară largă.</a:t>
            </a:r>
          </a:p>
          <a:p>
            <a:pPr marL="0" indent="0">
              <a:buNone/>
            </a:pPr>
            <a:r>
              <a:rPr lang="en-US" sz="1500" b="0" i="0">
                <a:effectLst/>
                <a:latin typeface="+mj-lt"/>
              </a:rPr>
              <a:t>Prin analiza acestor proprietăți, putem observa cum banca ING funcționează și se adaptează ca un sistem adaptiv complex, menținându-se competitivă și inovatoare în mediul dinamic al sectorului financiar.</a:t>
            </a:r>
          </a:p>
        </p:txBody>
      </p:sp>
    </p:spTree>
    <p:extLst>
      <p:ext uri="{BB962C8B-B14F-4D97-AF65-F5344CB8AC3E}">
        <p14:creationId xmlns:p14="http://schemas.microsoft.com/office/powerpoint/2010/main" val="4202511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5ADDC8-DC1E-8195-8537-06068CFFFA39}"/>
              </a:ext>
            </a:extLst>
          </p:cNvPr>
          <p:cNvSpPr>
            <a:spLocks noGrp="1"/>
          </p:cNvSpPr>
          <p:nvPr>
            <p:ph type="title"/>
          </p:nvPr>
        </p:nvSpPr>
        <p:spPr>
          <a:xfrm>
            <a:off x="1115568" y="548640"/>
            <a:ext cx="10168128" cy="1179576"/>
          </a:xfrm>
        </p:spPr>
        <p:txBody>
          <a:bodyPr>
            <a:normAutofit fontScale="90000"/>
          </a:bodyPr>
          <a:lstStyle/>
          <a:p>
            <a:r>
              <a:rPr lang="it-IT" sz="3700" dirty="0"/>
              <a:t>CORELAREA UNUI MODEL DIN  NETLOGO CU O ACTIVITATE IDENTIFICATĂ LA NIVELUL </a:t>
            </a:r>
            <a:r>
              <a:rPr lang="ro-RO" sz="3700" dirty="0"/>
              <a:t>ING - </a:t>
            </a:r>
            <a:r>
              <a:rPr lang="en-US" sz="4000" b="1" dirty="0"/>
              <a:t>„ </a:t>
            </a:r>
            <a:r>
              <a:rPr lang="ro-RO" sz="4000" b="1" dirty="0">
                <a:latin typeface="+mj-lt"/>
              </a:rPr>
              <a:t>Bank Reserves</a:t>
            </a:r>
            <a:r>
              <a:rPr lang="en-US" sz="4000" b="1" dirty="0"/>
              <a:t> ”</a:t>
            </a:r>
            <a:endParaRPr lang="en-US" sz="37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EC61DB4-909E-7BA4-22C3-784710C36F1B}"/>
              </a:ext>
            </a:extLst>
          </p:cNvPr>
          <p:cNvSpPr>
            <a:spLocks noGrp="1"/>
          </p:cNvSpPr>
          <p:nvPr>
            <p:ph idx="1"/>
          </p:nvPr>
        </p:nvSpPr>
        <p:spPr>
          <a:xfrm>
            <a:off x="1115568" y="2481943"/>
            <a:ext cx="10168128" cy="3695020"/>
          </a:xfrm>
        </p:spPr>
        <p:txBody>
          <a:bodyPr>
            <a:normAutofit/>
          </a:bodyPr>
          <a:lstStyle/>
          <a:p>
            <a:pPr marL="0" indent="0">
              <a:buNone/>
            </a:pPr>
            <a:endParaRPr lang="ro-RO" sz="1700" dirty="0">
              <a:effectLst/>
              <a:latin typeface="+mj-lt"/>
              <a:ea typeface="Times New Roman" panose="02020603050405020304" pitchFamily="18" charset="0"/>
            </a:endParaRPr>
          </a:p>
          <a:p>
            <a:pPr marL="0" indent="0">
              <a:lnSpc>
                <a:spcPct val="110000"/>
              </a:lnSpc>
              <a:buNone/>
            </a:pPr>
            <a:r>
              <a:rPr lang="en-US" sz="1700" dirty="0" err="1">
                <a:effectLst/>
                <a:latin typeface="+mj-lt"/>
                <a:ea typeface="Times New Roman" panose="02020603050405020304" pitchFamily="18" charset="0"/>
              </a:rPr>
              <a:t>Pentru</a:t>
            </a:r>
            <a:r>
              <a:rPr lang="en-US" sz="1700" dirty="0">
                <a:effectLst/>
                <a:latin typeface="+mj-lt"/>
                <a:ea typeface="Times New Roman" panose="02020603050405020304" pitchFamily="18" charset="0"/>
              </a:rPr>
              <a:t> a </a:t>
            </a:r>
            <a:r>
              <a:rPr lang="en-US" sz="1700" dirty="0" err="1">
                <a:effectLst/>
                <a:latin typeface="+mj-lt"/>
                <a:ea typeface="Times New Roman" panose="02020603050405020304" pitchFamily="18" charset="0"/>
              </a:rPr>
              <a:t>corela</a:t>
            </a:r>
            <a:r>
              <a:rPr lang="en-US" sz="1700" dirty="0">
                <a:effectLst/>
                <a:latin typeface="+mj-lt"/>
                <a:ea typeface="Times New Roman" panose="02020603050405020304" pitchFamily="18" charset="0"/>
              </a:rPr>
              <a:t> un model </a:t>
            </a:r>
            <a:r>
              <a:rPr lang="en-US" sz="1700" dirty="0" err="1">
                <a:effectLst/>
                <a:latin typeface="+mj-lt"/>
                <a:ea typeface="Times New Roman" panose="02020603050405020304" pitchFamily="18" charset="0"/>
              </a:rPr>
              <a:t>NetLogo</a:t>
            </a:r>
            <a:r>
              <a:rPr lang="en-US" sz="1700" dirty="0">
                <a:effectLst/>
                <a:latin typeface="+mj-lt"/>
                <a:ea typeface="Times New Roman" panose="02020603050405020304" pitchFamily="18" charset="0"/>
              </a:rPr>
              <a:t> cu o </a:t>
            </a:r>
            <a:r>
              <a:rPr lang="en-US" sz="1700" dirty="0" err="1">
                <a:effectLst/>
                <a:latin typeface="+mj-lt"/>
                <a:ea typeface="Times New Roman" panose="02020603050405020304" pitchFamily="18" charset="0"/>
              </a:rPr>
              <a:t>activitate</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specifică</a:t>
            </a:r>
            <a:r>
              <a:rPr lang="en-US" sz="1700" dirty="0">
                <a:effectLst/>
                <a:latin typeface="+mj-lt"/>
                <a:ea typeface="Times New Roman" panose="02020603050405020304" pitchFamily="18" charset="0"/>
              </a:rPr>
              <a:t> a </a:t>
            </a:r>
            <a:r>
              <a:rPr lang="en-US" sz="1700" dirty="0" err="1">
                <a:effectLst/>
                <a:latin typeface="+mj-lt"/>
                <a:ea typeface="Times New Roman" panose="02020603050405020304" pitchFamily="18" charset="0"/>
              </a:rPr>
              <a:t>băncii</a:t>
            </a:r>
            <a:r>
              <a:rPr lang="en-US" sz="1700" dirty="0">
                <a:effectLst/>
                <a:latin typeface="+mj-lt"/>
                <a:ea typeface="Times New Roman" panose="02020603050405020304" pitchFamily="18" charset="0"/>
              </a:rPr>
              <a:t> ING </a:t>
            </a:r>
            <a:r>
              <a:rPr lang="en-US" sz="1700" dirty="0" err="1">
                <a:effectLst/>
                <a:latin typeface="+mj-lt"/>
                <a:ea typeface="Times New Roman" panose="02020603050405020304" pitchFamily="18" charset="0"/>
              </a:rPr>
              <a:t>România</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putem</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alege</a:t>
            </a:r>
            <a:r>
              <a:rPr lang="en-US" sz="1700" dirty="0">
                <a:effectLst/>
                <a:latin typeface="+mj-lt"/>
                <a:ea typeface="Times New Roman" panose="02020603050405020304" pitchFamily="18" charset="0"/>
              </a:rPr>
              <a:t> un model existent care </a:t>
            </a:r>
            <a:r>
              <a:rPr lang="en-US" sz="1700" dirty="0" err="1">
                <a:effectLst/>
                <a:latin typeface="+mj-lt"/>
                <a:ea typeface="Times New Roman" panose="02020603050405020304" pitchFamily="18" charset="0"/>
              </a:rPr>
              <a:t>să</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reflecte</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dinamica</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unei</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bănci</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în</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gestionarea</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clienților</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și</a:t>
            </a:r>
            <a:r>
              <a:rPr lang="en-US" sz="1700" dirty="0">
                <a:effectLst/>
                <a:latin typeface="+mj-lt"/>
                <a:ea typeface="Times New Roman" panose="02020603050405020304" pitchFamily="18" charset="0"/>
              </a:rPr>
              <a:t> a </a:t>
            </a:r>
            <a:r>
              <a:rPr lang="en-US" sz="1700" dirty="0" err="1">
                <a:effectLst/>
                <a:latin typeface="+mj-lt"/>
                <a:ea typeface="Times New Roman" panose="02020603050405020304" pitchFamily="18" charset="0"/>
              </a:rPr>
              <a:t>creditelor</a:t>
            </a:r>
            <a:r>
              <a:rPr lang="en-US" sz="1700" dirty="0">
                <a:effectLst/>
                <a:latin typeface="+mj-lt"/>
                <a:ea typeface="Times New Roman" panose="02020603050405020304" pitchFamily="18" charset="0"/>
              </a:rPr>
              <a:t>. Un model </a:t>
            </a:r>
            <a:r>
              <a:rPr lang="en-US" sz="1700" dirty="0" err="1">
                <a:effectLst/>
                <a:latin typeface="+mj-lt"/>
                <a:ea typeface="Times New Roman" panose="02020603050405020304" pitchFamily="18" charset="0"/>
              </a:rPr>
              <a:t>potrivit</a:t>
            </a:r>
            <a:r>
              <a:rPr lang="en-US" sz="1700" dirty="0">
                <a:effectLst/>
                <a:latin typeface="+mj-lt"/>
                <a:ea typeface="Times New Roman" panose="02020603050405020304" pitchFamily="18" charset="0"/>
              </a:rPr>
              <a:t> din </a:t>
            </a:r>
            <a:r>
              <a:rPr lang="en-US" sz="1700" dirty="0" err="1">
                <a:effectLst/>
                <a:latin typeface="+mj-lt"/>
                <a:ea typeface="Times New Roman" panose="02020603050405020304" pitchFamily="18" charset="0"/>
              </a:rPr>
              <a:t>biblioteca</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NetLogo</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este</a:t>
            </a:r>
            <a:r>
              <a:rPr lang="en-US" sz="1700" dirty="0">
                <a:effectLst/>
                <a:latin typeface="+mj-lt"/>
                <a:ea typeface="Times New Roman" panose="02020603050405020304" pitchFamily="18" charset="0"/>
              </a:rPr>
              <a:t> „Bank Reserves”. </a:t>
            </a:r>
            <a:r>
              <a:rPr lang="en-US" sz="1700" dirty="0" err="1">
                <a:effectLst/>
                <a:latin typeface="+mj-lt"/>
                <a:ea typeface="Times New Roman" panose="02020603050405020304" pitchFamily="18" charset="0"/>
              </a:rPr>
              <a:t>Acest</a:t>
            </a:r>
            <a:r>
              <a:rPr lang="en-US" sz="1700" dirty="0">
                <a:effectLst/>
                <a:latin typeface="+mj-lt"/>
                <a:ea typeface="Times New Roman" panose="02020603050405020304" pitchFamily="18" charset="0"/>
              </a:rPr>
              <a:t> model </a:t>
            </a:r>
            <a:r>
              <a:rPr lang="en-US" sz="1700" dirty="0" err="1">
                <a:effectLst/>
                <a:latin typeface="+mj-lt"/>
                <a:ea typeface="Times New Roman" panose="02020603050405020304" pitchFamily="18" charset="0"/>
              </a:rPr>
              <a:t>simulează</a:t>
            </a:r>
            <a:r>
              <a:rPr lang="en-US" sz="1700" dirty="0">
                <a:effectLst/>
                <a:latin typeface="+mj-lt"/>
                <a:ea typeface="Times New Roman" panose="02020603050405020304" pitchFamily="18" charset="0"/>
              </a:rPr>
              <a:t> cum </a:t>
            </a:r>
            <a:r>
              <a:rPr lang="en-US" sz="1700" dirty="0" err="1">
                <a:effectLst/>
                <a:latin typeface="+mj-lt"/>
                <a:ea typeface="Times New Roman" panose="02020603050405020304" pitchFamily="18" charset="0"/>
              </a:rPr>
              <a:t>băncile</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gestionează</a:t>
            </a:r>
            <a:r>
              <a:rPr lang="en-US" sz="1700" dirty="0">
                <a:effectLst/>
                <a:latin typeface="+mj-lt"/>
                <a:ea typeface="Times New Roman" panose="02020603050405020304" pitchFamily="18" charset="0"/>
              </a:rPr>
              <a:t> </a:t>
            </a:r>
            <a:r>
              <a:rPr lang="en-US" sz="1700" dirty="0" err="1">
                <a:effectLst/>
                <a:latin typeface="+mj-lt"/>
                <a:ea typeface="Times New Roman" panose="02020603050405020304" pitchFamily="18" charset="0"/>
              </a:rPr>
              <a:t>rezervele</a:t>
            </a:r>
            <a:r>
              <a:rPr lang="en-US" sz="1700" dirty="0">
                <a:effectLst/>
                <a:latin typeface="+mj-lt"/>
                <a:ea typeface="Times New Roman" panose="02020603050405020304" pitchFamily="18" charset="0"/>
              </a:rPr>
              <a:t> de </a:t>
            </a:r>
            <a:r>
              <a:rPr lang="en-US" sz="1700" dirty="0" err="1">
                <a:effectLst/>
                <a:latin typeface="+mj-lt"/>
                <a:ea typeface="Times New Roman" panose="02020603050405020304" pitchFamily="18" charset="0"/>
              </a:rPr>
              <a:t>bani</a:t>
            </a:r>
            <a:r>
              <a:rPr lang="en-US" sz="1700" dirty="0">
                <a:effectLst/>
                <a:latin typeface="+mj-lt"/>
                <a:ea typeface="Times New Roman" panose="02020603050405020304" pitchFamily="18" charset="0"/>
              </a:rPr>
              <a:t>.</a:t>
            </a:r>
          </a:p>
          <a:p>
            <a:pPr marL="0" indent="0">
              <a:buNone/>
            </a:pPr>
            <a:endParaRPr lang="ro-RO" sz="1700" b="1" dirty="0">
              <a:latin typeface="+mj-lt"/>
            </a:endParaRPr>
          </a:p>
          <a:p>
            <a:pPr marL="0" indent="0">
              <a:buNone/>
            </a:pPr>
            <a:r>
              <a:rPr lang="ro-RO" sz="1700" b="1" dirty="0">
                <a:latin typeface="+mj-lt"/>
              </a:rPr>
              <a:t>Descrierea Modelului „Bank Reserves”</a:t>
            </a:r>
          </a:p>
          <a:p>
            <a:pPr marL="0" indent="0">
              <a:lnSpc>
                <a:spcPct val="110000"/>
              </a:lnSpc>
              <a:buNone/>
            </a:pPr>
            <a:r>
              <a:rPr lang="ro-RO" sz="1700" dirty="0">
                <a:latin typeface="+mj-lt"/>
              </a:rPr>
              <a:t>Modelul „Bank Reserves” în NetLogo simulează interacțiunile dintre bănci și clienți, ilustrând modul în care băncile gestionează rezervele și împrumuturile. Băncile trebuie să păstreze un anumit procent din depozitele clienților sub formă de rezerve, conform reglementărilor, și să folosească restul pentru a acorda credite.</a:t>
            </a:r>
          </a:p>
          <a:p>
            <a:pPr marL="0" indent="0">
              <a:buNone/>
            </a:pPr>
            <a:br>
              <a:rPr lang="ro-RO" sz="1700" b="1" dirty="0">
                <a:latin typeface="+mj-lt"/>
              </a:rPr>
            </a:br>
            <a:endParaRPr lang="en-US" sz="1700" dirty="0">
              <a:latin typeface="+mj-lt"/>
            </a:endParaRPr>
          </a:p>
        </p:txBody>
      </p:sp>
    </p:spTree>
    <p:extLst>
      <p:ext uri="{BB962C8B-B14F-4D97-AF65-F5344CB8AC3E}">
        <p14:creationId xmlns:p14="http://schemas.microsoft.com/office/powerpoint/2010/main" val="282355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4EAF88-3FAE-B077-1821-E53501ED7F22}"/>
              </a:ext>
            </a:extLst>
          </p:cNvPr>
          <p:cNvSpPr>
            <a:spLocks noGrp="1"/>
          </p:cNvSpPr>
          <p:nvPr>
            <p:ph type="title"/>
          </p:nvPr>
        </p:nvSpPr>
        <p:spPr>
          <a:xfrm>
            <a:off x="1115568" y="548640"/>
            <a:ext cx="10168128" cy="1179576"/>
          </a:xfrm>
        </p:spPr>
        <p:txBody>
          <a:bodyPr>
            <a:normAutofit fontScale="90000"/>
          </a:bodyPr>
          <a:lstStyle/>
          <a:p>
            <a:r>
              <a:rPr lang="it-IT" sz="3700" dirty="0"/>
              <a:t>CORELAREA UNUI MODEL DIN  NETLOGO CU O ACTIVITATE IDENTIFICATĂ LA NIVELUL ING</a:t>
            </a:r>
            <a:r>
              <a:rPr lang="ro-RO" sz="3700" dirty="0"/>
              <a:t> -</a:t>
            </a:r>
            <a:r>
              <a:rPr lang="ro-RO" sz="4000" b="1" dirty="0">
                <a:latin typeface="+mj-lt"/>
              </a:rPr>
              <a:t> </a:t>
            </a:r>
            <a:r>
              <a:rPr lang="en-US" sz="4000" b="1" dirty="0"/>
              <a:t>„ </a:t>
            </a:r>
            <a:r>
              <a:rPr lang="ro-RO" sz="4000" b="1" dirty="0">
                <a:latin typeface="+mj-lt"/>
              </a:rPr>
              <a:t>Bank Reserves</a:t>
            </a:r>
            <a:r>
              <a:rPr lang="en-US" sz="4000" b="1" dirty="0"/>
              <a:t> ”</a:t>
            </a:r>
            <a:endParaRPr lang="en-US" sz="37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9CE2A75-5E0D-6244-9FC0-D4FD9EAC8000}"/>
              </a:ext>
            </a:extLst>
          </p:cNvPr>
          <p:cNvSpPr>
            <a:spLocks noGrp="1"/>
          </p:cNvSpPr>
          <p:nvPr>
            <p:ph idx="1"/>
          </p:nvPr>
        </p:nvSpPr>
        <p:spPr>
          <a:xfrm>
            <a:off x="1115568" y="2707689"/>
            <a:ext cx="10168128" cy="3469274"/>
          </a:xfrm>
        </p:spPr>
        <p:txBody>
          <a:bodyPr>
            <a:normAutofit fontScale="70000" lnSpcReduction="20000"/>
          </a:bodyPr>
          <a:lstStyle/>
          <a:p>
            <a:pPr marL="0" indent="0">
              <a:lnSpc>
                <a:spcPct val="100000"/>
              </a:lnSpc>
              <a:spcBef>
                <a:spcPts val="500"/>
              </a:spcBef>
              <a:buNone/>
            </a:pPr>
            <a:r>
              <a:rPr lang="ro-RO" sz="1800" b="1" dirty="0">
                <a:latin typeface="+mj-lt"/>
              </a:rPr>
              <a:t>Rezerva obligatorie</a:t>
            </a:r>
            <a:r>
              <a:rPr lang="ro-RO" sz="1800" dirty="0">
                <a:latin typeface="+mj-lt"/>
              </a:rPr>
              <a:t>: </a:t>
            </a:r>
          </a:p>
          <a:p>
            <a:pPr marL="457200" lvl="1" indent="0">
              <a:lnSpc>
                <a:spcPct val="100000"/>
              </a:lnSpc>
              <a:buNone/>
            </a:pPr>
            <a:r>
              <a:rPr lang="ro-RO" sz="1800" dirty="0">
                <a:latin typeface="+mj-lt"/>
              </a:rPr>
              <a:t>Procentul de rezervă pe care banca trebuie să îl păstreze.</a:t>
            </a:r>
          </a:p>
          <a:p>
            <a:pPr>
              <a:lnSpc>
                <a:spcPct val="100000"/>
              </a:lnSpc>
              <a:spcBef>
                <a:spcPts val="500"/>
              </a:spcBef>
            </a:pPr>
            <a:endParaRPr lang="ro-RO" sz="1800" dirty="0">
              <a:latin typeface="+mj-lt"/>
            </a:endParaRPr>
          </a:p>
          <a:p>
            <a:pPr marL="0" indent="0">
              <a:lnSpc>
                <a:spcPct val="100000"/>
              </a:lnSpc>
              <a:spcBef>
                <a:spcPts val="500"/>
              </a:spcBef>
              <a:buNone/>
            </a:pPr>
            <a:r>
              <a:rPr lang="ro-RO" sz="1800" b="1" dirty="0">
                <a:latin typeface="+mj-lt"/>
              </a:rPr>
              <a:t>Descrierea Modelului</a:t>
            </a:r>
          </a:p>
          <a:p>
            <a:pPr marL="0" indent="0">
              <a:lnSpc>
                <a:spcPct val="100000"/>
              </a:lnSpc>
              <a:spcBef>
                <a:spcPts val="500"/>
              </a:spcBef>
              <a:buNone/>
            </a:pPr>
            <a:r>
              <a:rPr lang="ro-RO" sz="1800" dirty="0">
                <a:latin typeface="+mj-lt"/>
              </a:rPr>
              <a:t>Utilizatorul poate vedea unde sunt concentrați banii în economie la un moment dat. SAVING-TOTAL indică suma totală de bani păstrată în prezent în economii (și astfel, în sistemul bancar). Banca trebuie apoi să aloce acești bani între trei conturi: LOANS-TOTAL este suma pe care banca a împrumutat-o, BANK-TO-LOAN este suma pe care banca o are disponibilă pentru împrumut și BANK-RESERVES este suma pe care banca trebuie să o păstreze în rezervă. Când banca trebuie să recheme împrumuturi (adică după ce a fost majorat rata rezervelor), BANK-TO-LOAN va citi o sumă negativă până când suficient din banii împrumutați au fost achitați. WALLETS-TOTAL oferă o indicație asupra sumei totale de bani păstrate în portofelele oamenilor. Această cifră poate fi, de asemenea, negativă în momentele în care banca nu are bani de împrumutat (va menține un sold negativ al portofelului până când este posibil un împrumut). MONEY-TOTAL indică suma totală de bani în prezent în economie (SAVING-TOTAL + WALLETS-TOTAL). Deoarece WALLETS-TOTAL este în general menținut la 0 în acest model (presupunem că fiecare depune tot ce poate în economii), MONEY-TOTAL și SAVING TOTAL tind să fie aceleași.</a:t>
            </a:r>
          </a:p>
          <a:p>
            <a:pPr marL="0" indent="0">
              <a:lnSpc>
                <a:spcPct val="100000"/>
              </a:lnSpc>
              <a:spcBef>
                <a:spcPts val="500"/>
              </a:spcBef>
              <a:buNone/>
            </a:pPr>
            <a:endParaRPr lang="ro-RO" sz="1800" b="1" dirty="0">
              <a:latin typeface="+mj-lt"/>
            </a:endParaRPr>
          </a:p>
          <a:p>
            <a:pPr marL="0" indent="0">
              <a:lnSpc>
                <a:spcPct val="100000"/>
              </a:lnSpc>
              <a:spcBef>
                <a:spcPts val="500"/>
              </a:spcBef>
              <a:buNone/>
            </a:pPr>
            <a:r>
              <a:rPr lang="en-US" sz="1800" b="1" dirty="0">
                <a:latin typeface="+mj-lt"/>
              </a:rPr>
              <a:t>Analiza </a:t>
            </a:r>
            <a:r>
              <a:rPr lang="en-US" sz="1800" b="1" dirty="0" err="1">
                <a:latin typeface="+mj-lt"/>
              </a:rPr>
              <a:t>Modelului</a:t>
            </a:r>
            <a:endParaRPr lang="en-US" sz="1800" b="1" dirty="0">
              <a:latin typeface="+mj-lt"/>
            </a:endParaRPr>
          </a:p>
          <a:p>
            <a:pPr marL="457200" lvl="1" indent="0">
              <a:lnSpc>
                <a:spcPct val="150000"/>
              </a:lnSpc>
              <a:buNone/>
            </a:pPr>
            <a:r>
              <a:rPr lang="en-US" sz="1800" dirty="0" err="1">
                <a:latin typeface="+mj-lt"/>
              </a:rPr>
              <a:t>După</a:t>
            </a:r>
            <a:r>
              <a:rPr lang="en-US" sz="1800" dirty="0">
                <a:latin typeface="+mj-lt"/>
              </a:rPr>
              <a:t> </a:t>
            </a:r>
            <a:r>
              <a:rPr lang="en-US" sz="1800" dirty="0" err="1">
                <a:latin typeface="+mj-lt"/>
              </a:rPr>
              <a:t>rularea</a:t>
            </a:r>
            <a:r>
              <a:rPr lang="en-US" sz="1800" dirty="0">
                <a:latin typeface="+mj-lt"/>
              </a:rPr>
              <a:t> </a:t>
            </a:r>
            <a:r>
              <a:rPr lang="en-US" sz="1800" dirty="0" err="1">
                <a:latin typeface="+mj-lt"/>
              </a:rPr>
              <a:t>modelului</a:t>
            </a:r>
            <a:r>
              <a:rPr lang="en-US" sz="1800" dirty="0">
                <a:latin typeface="+mj-lt"/>
              </a:rPr>
              <a:t>, </a:t>
            </a:r>
            <a:r>
              <a:rPr lang="en-US" sz="1800" dirty="0" err="1">
                <a:latin typeface="+mj-lt"/>
              </a:rPr>
              <a:t>putem</a:t>
            </a:r>
            <a:r>
              <a:rPr lang="en-US" sz="1800" dirty="0">
                <a:latin typeface="+mj-lt"/>
              </a:rPr>
              <a:t> </a:t>
            </a:r>
            <a:r>
              <a:rPr lang="en-US" sz="1800" dirty="0" err="1">
                <a:latin typeface="+mj-lt"/>
              </a:rPr>
              <a:t>analiza</a:t>
            </a:r>
            <a:r>
              <a:rPr lang="en-US" sz="1800" dirty="0">
                <a:latin typeface="+mj-lt"/>
              </a:rPr>
              <a:t> </a:t>
            </a:r>
            <a:r>
              <a:rPr lang="en-US" sz="1800" dirty="0" err="1">
                <a:latin typeface="+mj-lt"/>
              </a:rPr>
              <a:t>diferite</a:t>
            </a:r>
            <a:r>
              <a:rPr lang="en-US" sz="1800" dirty="0">
                <a:latin typeface="+mj-lt"/>
              </a:rPr>
              <a:t> </a:t>
            </a:r>
            <a:r>
              <a:rPr lang="en-US" sz="1800" dirty="0" err="1">
                <a:latin typeface="+mj-lt"/>
              </a:rPr>
              <a:t>scenarii</a:t>
            </a:r>
            <a:r>
              <a:rPr lang="ro-RO" sz="1800" dirty="0">
                <a:latin typeface="+mj-lt"/>
              </a:rPr>
              <a:t> referitoare la </a:t>
            </a:r>
            <a:r>
              <a:rPr lang="en-US" sz="1800" dirty="0" err="1">
                <a:latin typeface="+mj-lt"/>
              </a:rPr>
              <a:t>impactul</a:t>
            </a:r>
            <a:r>
              <a:rPr lang="en-US" sz="1800" dirty="0">
                <a:latin typeface="+mj-lt"/>
              </a:rPr>
              <a:t> </a:t>
            </a:r>
            <a:r>
              <a:rPr lang="en-US" sz="1800" dirty="0" err="1">
                <a:latin typeface="+mj-lt"/>
              </a:rPr>
              <a:t>modificării</a:t>
            </a:r>
            <a:r>
              <a:rPr lang="en-US" sz="1800" dirty="0">
                <a:latin typeface="+mj-lt"/>
              </a:rPr>
              <a:t> </a:t>
            </a:r>
            <a:r>
              <a:rPr lang="en-US" sz="1800" dirty="0" err="1">
                <a:latin typeface="+mj-lt"/>
              </a:rPr>
              <a:t>ratei</a:t>
            </a:r>
            <a:r>
              <a:rPr lang="en-US" sz="1800" dirty="0">
                <a:latin typeface="+mj-lt"/>
              </a:rPr>
              <a:t> </a:t>
            </a:r>
            <a:r>
              <a:rPr lang="en-US" sz="1800" dirty="0" err="1">
                <a:latin typeface="+mj-lt"/>
              </a:rPr>
              <a:t>rezervelor</a:t>
            </a:r>
            <a:r>
              <a:rPr lang="en-US" sz="1800" dirty="0">
                <a:latin typeface="+mj-lt"/>
              </a:rPr>
              <a:t> </a:t>
            </a:r>
            <a:r>
              <a:rPr lang="en-US" sz="1800" dirty="0" err="1">
                <a:latin typeface="+mj-lt"/>
              </a:rPr>
              <a:t>obligatorii</a:t>
            </a:r>
            <a:r>
              <a:rPr lang="en-US" sz="1800" dirty="0">
                <a:latin typeface="+mj-lt"/>
              </a:rPr>
              <a:t>. </a:t>
            </a:r>
            <a:r>
              <a:rPr lang="en-US" sz="1800" dirty="0" err="1">
                <a:latin typeface="+mj-lt"/>
              </a:rPr>
              <a:t>Aceste</a:t>
            </a:r>
            <a:r>
              <a:rPr lang="en-US" sz="1800" dirty="0">
                <a:latin typeface="+mj-lt"/>
              </a:rPr>
              <a:t> </a:t>
            </a:r>
            <a:r>
              <a:rPr lang="en-US" sz="1800" dirty="0" err="1">
                <a:latin typeface="+mj-lt"/>
              </a:rPr>
              <a:t>analize</a:t>
            </a:r>
            <a:r>
              <a:rPr lang="en-US" sz="1800" dirty="0">
                <a:latin typeface="+mj-lt"/>
              </a:rPr>
              <a:t> pot </a:t>
            </a:r>
            <a:r>
              <a:rPr lang="en-US" sz="1800" dirty="0" err="1">
                <a:latin typeface="+mj-lt"/>
              </a:rPr>
              <a:t>oferi</a:t>
            </a:r>
            <a:r>
              <a:rPr lang="en-US" sz="1800" dirty="0">
                <a:latin typeface="+mj-lt"/>
              </a:rPr>
              <a:t> </a:t>
            </a:r>
            <a:r>
              <a:rPr lang="en-US" sz="1800" dirty="0" err="1">
                <a:latin typeface="+mj-lt"/>
              </a:rPr>
              <a:t>informații</a:t>
            </a:r>
            <a:r>
              <a:rPr lang="en-US" sz="1800" dirty="0">
                <a:latin typeface="+mj-lt"/>
              </a:rPr>
              <a:t> </a:t>
            </a:r>
            <a:r>
              <a:rPr lang="en-US" sz="1800" dirty="0" err="1">
                <a:latin typeface="+mj-lt"/>
              </a:rPr>
              <a:t>valoroase</a:t>
            </a:r>
            <a:r>
              <a:rPr lang="en-US" sz="1800" dirty="0">
                <a:latin typeface="+mj-lt"/>
              </a:rPr>
              <a:t> </a:t>
            </a:r>
            <a:r>
              <a:rPr lang="en-US" sz="1800" dirty="0" err="1">
                <a:latin typeface="+mj-lt"/>
              </a:rPr>
              <a:t>despre</a:t>
            </a:r>
            <a:r>
              <a:rPr lang="en-US" sz="1800" dirty="0">
                <a:latin typeface="+mj-lt"/>
              </a:rPr>
              <a:t> cum </a:t>
            </a:r>
            <a:r>
              <a:rPr lang="en-US" sz="1800" dirty="0" err="1">
                <a:latin typeface="+mj-lt"/>
              </a:rPr>
              <a:t>strategiile</a:t>
            </a:r>
            <a:r>
              <a:rPr lang="en-US" sz="1800" dirty="0">
                <a:latin typeface="+mj-lt"/>
              </a:rPr>
              <a:t> </a:t>
            </a:r>
            <a:r>
              <a:rPr lang="en-US" sz="1800" dirty="0" err="1">
                <a:latin typeface="+mj-lt"/>
              </a:rPr>
              <a:t>specifice</a:t>
            </a:r>
            <a:r>
              <a:rPr lang="en-US" sz="1800" dirty="0">
                <a:latin typeface="+mj-lt"/>
              </a:rPr>
              <a:t> ale ING </a:t>
            </a:r>
            <a:r>
              <a:rPr lang="en-US" sz="1800" dirty="0" err="1">
                <a:latin typeface="+mj-lt"/>
              </a:rPr>
              <a:t>România</a:t>
            </a:r>
            <a:r>
              <a:rPr lang="en-US" sz="1800" dirty="0">
                <a:latin typeface="+mj-lt"/>
              </a:rPr>
              <a:t> pot </a:t>
            </a:r>
            <a:r>
              <a:rPr lang="en-US" sz="1800" dirty="0" err="1">
                <a:latin typeface="+mj-lt"/>
              </a:rPr>
              <a:t>influența</a:t>
            </a:r>
            <a:r>
              <a:rPr lang="en-US" sz="1800" dirty="0">
                <a:latin typeface="+mj-lt"/>
              </a:rPr>
              <a:t> </a:t>
            </a:r>
            <a:r>
              <a:rPr lang="en-US" sz="1800" dirty="0" err="1">
                <a:latin typeface="+mj-lt"/>
              </a:rPr>
              <a:t>performanța</a:t>
            </a:r>
            <a:r>
              <a:rPr lang="en-US" sz="1800" dirty="0">
                <a:latin typeface="+mj-lt"/>
              </a:rPr>
              <a:t> </a:t>
            </a:r>
            <a:r>
              <a:rPr lang="en-US" sz="1800" dirty="0" err="1">
                <a:latin typeface="+mj-lt"/>
              </a:rPr>
              <a:t>bancară</a:t>
            </a:r>
            <a:r>
              <a:rPr lang="en-US" sz="1800" dirty="0">
                <a:latin typeface="+mj-lt"/>
              </a:rPr>
              <a:t> </a:t>
            </a:r>
            <a:r>
              <a:rPr lang="en-US" sz="1800" dirty="0" err="1">
                <a:latin typeface="+mj-lt"/>
              </a:rPr>
              <a:t>și</a:t>
            </a:r>
            <a:r>
              <a:rPr lang="en-US" sz="1800" dirty="0">
                <a:latin typeface="+mj-lt"/>
              </a:rPr>
              <a:t> </a:t>
            </a:r>
            <a:r>
              <a:rPr lang="en-US" sz="1800" dirty="0" err="1">
                <a:latin typeface="+mj-lt"/>
              </a:rPr>
              <a:t>satisfacția</a:t>
            </a:r>
            <a:r>
              <a:rPr lang="en-US" sz="1800" dirty="0">
                <a:latin typeface="+mj-lt"/>
              </a:rPr>
              <a:t> </a:t>
            </a:r>
            <a:r>
              <a:rPr lang="en-US" sz="1800" dirty="0" err="1">
                <a:latin typeface="+mj-lt"/>
              </a:rPr>
              <a:t>clienților</a:t>
            </a:r>
            <a:r>
              <a:rPr lang="en-US" sz="1800" dirty="0">
                <a:latin typeface="+mj-lt"/>
              </a:rPr>
              <a:t>.</a:t>
            </a:r>
          </a:p>
          <a:p>
            <a:pPr>
              <a:lnSpc>
                <a:spcPct val="100000"/>
              </a:lnSpc>
              <a:spcBef>
                <a:spcPts val="500"/>
              </a:spcBef>
            </a:pPr>
            <a:endParaRPr lang="en-US" sz="2000" dirty="0">
              <a:latin typeface="+mj-lt"/>
            </a:endParaRPr>
          </a:p>
        </p:txBody>
      </p:sp>
    </p:spTree>
    <p:extLst>
      <p:ext uri="{BB962C8B-B14F-4D97-AF65-F5344CB8AC3E}">
        <p14:creationId xmlns:p14="http://schemas.microsoft.com/office/powerpoint/2010/main" val="3603947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4EAF88-3FAE-B077-1821-E53501ED7F22}"/>
              </a:ext>
            </a:extLst>
          </p:cNvPr>
          <p:cNvSpPr>
            <a:spLocks noGrp="1"/>
          </p:cNvSpPr>
          <p:nvPr>
            <p:ph type="title"/>
          </p:nvPr>
        </p:nvSpPr>
        <p:spPr>
          <a:xfrm>
            <a:off x="1115568" y="548640"/>
            <a:ext cx="10168128" cy="1179576"/>
          </a:xfrm>
        </p:spPr>
        <p:txBody>
          <a:bodyPr>
            <a:normAutofit/>
          </a:bodyPr>
          <a:lstStyle/>
          <a:p>
            <a:r>
              <a:rPr lang="en-US" sz="3600" dirty="0"/>
              <a:t>SIMULARE</a:t>
            </a:r>
            <a:r>
              <a:rPr lang="ro-RO" sz="3600" dirty="0"/>
              <a:t> - </a:t>
            </a:r>
            <a:r>
              <a:rPr lang="en-US" sz="3600" b="1" dirty="0"/>
              <a:t>„ </a:t>
            </a:r>
            <a:r>
              <a:rPr lang="ro-RO" sz="3600" b="1" dirty="0">
                <a:latin typeface="+mj-lt"/>
              </a:rPr>
              <a:t>Bank Reserves</a:t>
            </a:r>
            <a:r>
              <a:rPr lang="en-US" sz="3600" b="1" dirty="0"/>
              <a:t>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9" name="Picture 28">
            <a:extLst>
              <a:ext uri="{FF2B5EF4-FFF2-40B4-BE49-F238E27FC236}">
                <a16:creationId xmlns:a16="http://schemas.microsoft.com/office/drawing/2014/main" id="{9DBD6AC5-FFCF-4EBC-B3B9-2395CAE3B722}"/>
              </a:ext>
            </a:extLst>
          </p:cNvPr>
          <p:cNvPicPr>
            <a:picLocks noChangeAspect="1"/>
          </p:cNvPicPr>
          <p:nvPr/>
        </p:nvPicPr>
        <p:blipFill>
          <a:blip r:embed="rId2"/>
          <a:stretch>
            <a:fillRect/>
          </a:stretch>
        </p:blipFill>
        <p:spPr>
          <a:xfrm>
            <a:off x="6147182" y="2109089"/>
            <a:ext cx="5575426" cy="4501261"/>
          </a:xfrm>
          <a:prstGeom prst="rect">
            <a:avLst/>
          </a:prstGeom>
        </p:spPr>
      </p:pic>
      <p:pic>
        <p:nvPicPr>
          <p:cNvPr id="31" name="Picture 30">
            <a:extLst>
              <a:ext uri="{FF2B5EF4-FFF2-40B4-BE49-F238E27FC236}">
                <a16:creationId xmlns:a16="http://schemas.microsoft.com/office/drawing/2014/main" id="{69E97F18-D297-9094-4CD6-44CE6BFAA0C5}"/>
              </a:ext>
            </a:extLst>
          </p:cNvPr>
          <p:cNvPicPr>
            <a:picLocks noChangeAspect="1"/>
          </p:cNvPicPr>
          <p:nvPr/>
        </p:nvPicPr>
        <p:blipFill>
          <a:blip r:embed="rId3"/>
          <a:stretch>
            <a:fillRect/>
          </a:stretch>
        </p:blipFill>
        <p:spPr>
          <a:xfrm>
            <a:off x="558208" y="2109089"/>
            <a:ext cx="5502735" cy="4434586"/>
          </a:xfrm>
          <a:prstGeom prst="rect">
            <a:avLst/>
          </a:prstGeom>
        </p:spPr>
      </p:pic>
    </p:spTree>
    <p:extLst>
      <p:ext uri="{BB962C8B-B14F-4D97-AF65-F5344CB8AC3E}">
        <p14:creationId xmlns:p14="http://schemas.microsoft.com/office/powerpoint/2010/main" val="247265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67254B-CB58-73C2-6225-895BCEAB3CAD}"/>
              </a:ext>
            </a:extLst>
          </p:cNvPr>
          <p:cNvSpPr>
            <a:spLocks noGrp="1"/>
          </p:cNvSpPr>
          <p:nvPr>
            <p:ph type="title"/>
          </p:nvPr>
        </p:nvSpPr>
        <p:spPr>
          <a:xfrm>
            <a:off x="1115568" y="548640"/>
            <a:ext cx="10168128" cy="1179576"/>
          </a:xfrm>
        </p:spPr>
        <p:txBody>
          <a:bodyPr>
            <a:normAutofit/>
          </a:bodyPr>
          <a:lstStyle/>
          <a:p>
            <a:r>
              <a:rPr lang="ro-RO" sz="4000" dirty="0"/>
              <a:t>CONCLUZIE - </a:t>
            </a:r>
            <a:r>
              <a:rPr lang="en-US" sz="4000" b="1" dirty="0"/>
              <a:t>„ </a:t>
            </a:r>
            <a:r>
              <a:rPr lang="ro-RO" sz="4000" b="1" dirty="0">
                <a:latin typeface="+mj-lt"/>
              </a:rPr>
              <a:t>Bank Reserves</a:t>
            </a:r>
            <a:r>
              <a:rPr lang="en-US" sz="4000" b="1" dirty="0"/>
              <a:t> ”</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A99AF24-5C05-031F-A401-92EE5FB3E273}"/>
              </a:ext>
            </a:extLst>
          </p:cNvPr>
          <p:cNvSpPr>
            <a:spLocks noGrp="1"/>
          </p:cNvSpPr>
          <p:nvPr>
            <p:ph idx="1"/>
          </p:nvPr>
        </p:nvSpPr>
        <p:spPr>
          <a:xfrm>
            <a:off x="1115568" y="2481943"/>
            <a:ext cx="10168128" cy="3695020"/>
          </a:xfrm>
        </p:spPr>
        <p:txBody>
          <a:bodyPr>
            <a:normAutofit/>
          </a:bodyPr>
          <a:lstStyle/>
          <a:p>
            <a:pPr marL="0" indent="0">
              <a:buNone/>
            </a:pPr>
            <a:endParaRPr lang="en-US" sz="2200" dirty="0">
              <a:latin typeface="+mj-lt"/>
            </a:endParaRPr>
          </a:p>
          <a:p>
            <a:r>
              <a:rPr lang="en-US" sz="2200" dirty="0" err="1">
                <a:latin typeface="+mj-lt"/>
              </a:rPr>
              <a:t>Adaptarea</a:t>
            </a:r>
            <a:r>
              <a:rPr lang="en-US" sz="2200" dirty="0">
                <a:latin typeface="+mj-lt"/>
              </a:rPr>
              <a:t> </a:t>
            </a:r>
            <a:r>
              <a:rPr lang="en-US" sz="2200" dirty="0" err="1">
                <a:latin typeface="+mj-lt"/>
              </a:rPr>
              <a:t>modelului</a:t>
            </a:r>
            <a:r>
              <a:rPr lang="en-US" sz="2200" dirty="0">
                <a:latin typeface="+mj-lt"/>
              </a:rPr>
              <a:t> „Bank Reserves” din </a:t>
            </a:r>
            <a:r>
              <a:rPr lang="en-US" sz="2200" dirty="0" err="1">
                <a:latin typeface="+mj-lt"/>
              </a:rPr>
              <a:t>NetLogo</a:t>
            </a:r>
            <a:r>
              <a:rPr lang="en-US" sz="2200" dirty="0">
                <a:latin typeface="+mj-lt"/>
              </a:rPr>
              <a:t> </a:t>
            </a:r>
            <a:r>
              <a:rPr lang="en-US" sz="2200" dirty="0" err="1">
                <a:latin typeface="+mj-lt"/>
              </a:rPr>
              <a:t>pentru</a:t>
            </a:r>
            <a:r>
              <a:rPr lang="en-US" sz="2200" dirty="0">
                <a:latin typeface="+mj-lt"/>
              </a:rPr>
              <a:t> a </a:t>
            </a:r>
            <a:r>
              <a:rPr lang="en-US" sz="2200" dirty="0" err="1">
                <a:latin typeface="+mj-lt"/>
              </a:rPr>
              <a:t>reflecta</a:t>
            </a:r>
            <a:r>
              <a:rPr lang="en-US" sz="2200" dirty="0">
                <a:latin typeface="+mj-lt"/>
              </a:rPr>
              <a:t> </a:t>
            </a:r>
            <a:r>
              <a:rPr lang="en-US" sz="2200" dirty="0" err="1">
                <a:latin typeface="+mj-lt"/>
              </a:rPr>
              <a:t>activitățile</a:t>
            </a:r>
            <a:r>
              <a:rPr lang="en-US" sz="2200" dirty="0">
                <a:latin typeface="+mj-lt"/>
              </a:rPr>
              <a:t> ING </a:t>
            </a:r>
            <a:r>
              <a:rPr lang="en-US" sz="2200" dirty="0" err="1">
                <a:latin typeface="+mj-lt"/>
              </a:rPr>
              <a:t>România</a:t>
            </a:r>
            <a:r>
              <a:rPr lang="en-US" sz="2200" dirty="0">
                <a:latin typeface="+mj-lt"/>
              </a:rPr>
              <a:t> </a:t>
            </a:r>
            <a:r>
              <a:rPr lang="en-US" sz="2200" dirty="0" err="1">
                <a:latin typeface="+mj-lt"/>
              </a:rPr>
              <a:t>este</a:t>
            </a:r>
            <a:r>
              <a:rPr lang="en-US" sz="2200" dirty="0">
                <a:latin typeface="+mj-lt"/>
              </a:rPr>
              <a:t> un </a:t>
            </a:r>
            <a:r>
              <a:rPr lang="en-US" sz="2200" dirty="0" err="1">
                <a:latin typeface="+mj-lt"/>
              </a:rPr>
              <a:t>exemplu</a:t>
            </a:r>
            <a:r>
              <a:rPr lang="en-US" sz="2200" dirty="0">
                <a:latin typeface="+mj-lt"/>
              </a:rPr>
              <a:t> de cum </a:t>
            </a:r>
            <a:r>
              <a:rPr lang="en-US" sz="2200" dirty="0" err="1">
                <a:latin typeface="+mj-lt"/>
              </a:rPr>
              <a:t>putem</a:t>
            </a:r>
            <a:r>
              <a:rPr lang="en-US" sz="2200" dirty="0">
                <a:latin typeface="+mj-lt"/>
              </a:rPr>
              <a:t> </a:t>
            </a:r>
            <a:r>
              <a:rPr lang="en-US" sz="2200" dirty="0" err="1">
                <a:latin typeface="+mj-lt"/>
              </a:rPr>
              <a:t>utiliza</a:t>
            </a:r>
            <a:r>
              <a:rPr lang="en-US" sz="2200" dirty="0">
                <a:latin typeface="+mj-lt"/>
              </a:rPr>
              <a:t> </a:t>
            </a:r>
            <a:r>
              <a:rPr lang="en-US" sz="2200" dirty="0" err="1">
                <a:latin typeface="+mj-lt"/>
              </a:rPr>
              <a:t>simulările</a:t>
            </a:r>
            <a:r>
              <a:rPr lang="en-US" sz="2200" dirty="0">
                <a:latin typeface="+mj-lt"/>
              </a:rPr>
              <a:t> agent-based </a:t>
            </a:r>
            <a:r>
              <a:rPr lang="en-US" sz="2200" dirty="0" err="1">
                <a:latin typeface="+mj-lt"/>
              </a:rPr>
              <a:t>pentru</a:t>
            </a:r>
            <a:r>
              <a:rPr lang="en-US" sz="2200" dirty="0">
                <a:latin typeface="+mj-lt"/>
              </a:rPr>
              <a:t> a </a:t>
            </a:r>
            <a:r>
              <a:rPr lang="en-US" sz="2200" dirty="0" err="1">
                <a:latin typeface="+mj-lt"/>
              </a:rPr>
              <a:t>înțelege</a:t>
            </a:r>
            <a:r>
              <a:rPr lang="en-US" sz="2200" dirty="0">
                <a:latin typeface="+mj-lt"/>
              </a:rPr>
              <a:t> </a:t>
            </a:r>
            <a:r>
              <a:rPr lang="en-US" sz="2200" dirty="0" err="1">
                <a:latin typeface="+mj-lt"/>
              </a:rPr>
              <a:t>și</a:t>
            </a:r>
            <a:r>
              <a:rPr lang="en-US" sz="2200" dirty="0">
                <a:latin typeface="+mj-lt"/>
              </a:rPr>
              <a:t> </a:t>
            </a:r>
            <a:r>
              <a:rPr lang="en-US" sz="2200" dirty="0" err="1">
                <a:latin typeface="+mj-lt"/>
              </a:rPr>
              <a:t>optimiza</a:t>
            </a:r>
            <a:r>
              <a:rPr lang="en-US" sz="2200" dirty="0">
                <a:latin typeface="+mj-lt"/>
              </a:rPr>
              <a:t> </a:t>
            </a:r>
            <a:r>
              <a:rPr lang="en-US" sz="2200" dirty="0" err="1">
                <a:latin typeface="+mj-lt"/>
              </a:rPr>
              <a:t>procesele</a:t>
            </a:r>
            <a:r>
              <a:rPr lang="en-US" sz="2200" dirty="0">
                <a:latin typeface="+mj-lt"/>
              </a:rPr>
              <a:t> </a:t>
            </a:r>
            <a:r>
              <a:rPr lang="en-US" sz="2200" dirty="0" err="1">
                <a:latin typeface="+mj-lt"/>
              </a:rPr>
              <a:t>bancare</a:t>
            </a:r>
            <a:r>
              <a:rPr lang="en-US" sz="2200" dirty="0">
                <a:latin typeface="+mj-lt"/>
              </a:rPr>
              <a:t>. </a:t>
            </a:r>
            <a:br>
              <a:rPr lang="ro-RO" sz="2200" dirty="0">
                <a:latin typeface="+mj-lt"/>
              </a:rPr>
            </a:br>
            <a:endParaRPr lang="ro-RO" sz="2200" dirty="0">
              <a:latin typeface="+mj-lt"/>
            </a:endParaRPr>
          </a:p>
          <a:p>
            <a:r>
              <a:rPr lang="en-US" sz="2200" dirty="0" err="1">
                <a:latin typeface="+mj-lt"/>
              </a:rPr>
              <a:t>Acest</a:t>
            </a:r>
            <a:r>
              <a:rPr lang="en-US" sz="2200" dirty="0">
                <a:latin typeface="+mj-lt"/>
              </a:rPr>
              <a:t> model </a:t>
            </a:r>
            <a:r>
              <a:rPr lang="en-US" sz="2200" dirty="0" err="1">
                <a:latin typeface="+mj-lt"/>
              </a:rPr>
              <a:t>permite</a:t>
            </a:r>
            <a:r>
              <a:rPr lang="en-US" sz="2200" dirty="0">
                <a:latin typeface="+mj-lt"/>
              </a:rPr>
              <a:t> </a:t>
            </a:r>
            <a:r>
              <a:rPr lang="en-US" sz="2200" dirty="0" err="1">
                <a:latin typeface="+mj-lt"/>
              </a:rPr>
              <a:t>testarea</a:t>
            </a:r>
            <a:r>
              <a:rPr lang="en-US" sz="2200" dirty="0">
                <a:latin typeface="+mj-lt"/>
              </a:rPr>
              <a:t> </a:t>
            </a:r>
            <a:r>
              <a:rPr lang="en-US" sz="2200" dirty="0" err="1">
                <a:latin typeface="+mj-lt"/>
              </a:rPr>
              <a:t>diferitelor</a:t>
            </a:r>
            <a:r>
              <a:rPr lang="en-US" sz="2200" dirty="0">
                <a:latin typeface="+mj-lt"/>
              </a:rPr>
              <a:t> </a:t>
            </a:r>
            <a:r>
              <a:rPr lang="en-US" sz="2200" dirty="0" err="1">
                <a:latin typeface="+mj-lt"/>
              </a:rPr>
              <a:t>politici</a:t>
            </a:r>
            <a:r>
              <a:rPr lang="en-US" sz="2200" dirty="0">
                <a:latin typeface="+mj-lt"/>
              </a:rPr>
              <a:t> </a:t>
            </a:r>
            <a:r>
              <a:rPr lang="en-US" sz="2200" dirty="0" err="1">
                <a:latin typeface="+mj-lt"/>
              </a:rPr>
              <a:t>și</a:t>
            </a:r>
            <a:r>
              <a:rPr lang="en-US" sz="2200" dirty="0">
                <a:latin typeface="+mj-lt"/>
              </a:rPr>
              <a:t> </a:t>
            </a:r>
            <a:r>
              <a:rPr lang="en-US" sz="2200" dirty="0" err="1">
                <a:latin typeface="+mj-lt"/>
              </a:rPr>
              <a:t>strategii</a:t>
            </a:r>
            <a:r>
              <a:rPr lang="en-US" sz="2200" dirty="0">
                <a:latin typeface="+mj-lt"/>
              </a:rPr>
              <a:t>, </a:t>
            </a:r>
            <a:r>
              <a:rPr lang="en-US" sz="2200" dirty="0" err="1">
                <a:latin typeface="+mj-lt"/>
              </a:rPr>
              <a:t>oferind</a:t>
            </a:r>
            <a:r>
              <a:rPr lang="en-US" sz="2200" dirty="0">
                <a:latin typeface="+mj-lt"/>
              </a:rPr>
              <a:t> </a:t>
            </a:r>
            <a:r>
              <a:rPr lang="en-US" sz="2200" dirty="0" err="1">
                <a:latin typeface="+mj-lt"/>
              </a:rPr>
              <a:t>astfel</a:t>
            </a:r>
            <a:r>
              <a:rPr lang="en-US" sz="2200" dirty="0">
                <a:latin typeface="+mj-lt"/>
              </a:rPr>
              <a:t> un instrument </a:t>
            </a:r>
            <a:r>
              <a:rPr lang="en-US" sz="2200" dirty="0" err="1">
                <a:latin typeface="+mj-lt"/>
              </a:rPr>
              <a:t>valoros</a:t>
            </a:r>
            <a:r>
              <a:rPr lang="en-US" sz="2200" dirty="0">
                <a:latin typeface="+mj-lt"/>
              </a:rPr>
              <a:t> </a:t>
            </a:r>
            <a:r>
              <a:rPr lang="en-US" sz="2200" dirty="0" err="1">
                <a:latin typeface="+mj-lt"/>
              </a:rPr>
              <a:t>pentru</a:t>
            </a:r>
            <a:r>
              <a:rPr lang="en-US" sz="2200" dirty="0">
                <a:latin typeface="+mj-lt"/>
              </a:rPr>
              <a:t> </a:t>
            </a:r>
            <a:r>
              <a:rPr lang="en-US" sz="2200" dirty="0" err="1">
                <a:latin typeface="+mj-lt"/>
              </a:rPr>
              <a:t>managementul</a:t>
            </a:r>
            <a:r>
              <a:rPr lang="en-US" sz="2200" dirty="0">
                <a:latin typeface="+mj-lt"/>
              </a:rPr>
              <a:t> </a:t>
            </a:r>
            <a:r>
              <a:rPr lang="en-US" sz="2200" dirty="0" err="1">
                <a:latin typeface="+mj-lt"/>
              </a:rPr>
              <a:t>bancar</a:t>
            </a:r>
            <a:r>
              <a:rPr lang="en-US" sz="2200" dirty="0">
                <a:latin typeface="+mj-lt"/>
              </a:rPr>
              <a:t>.</a:t>
            </a:r>
          </a:p>
          <a:p>
            <a:endParaRPr lang="en-US" sz="2200" dirty="0">
              <a:latin typeface="+mj-lt"/>
            </a:endParaRPr>
          </a:p>
        </p:txBody>
      </p:sp>
    </p:spTree>
    <p:extLst>
      <p:ext uri="{BB962C8B-B14F-4D97-AF65-F5344CB8AC3E}">
        <p14:creationId xmlns:p14="http://schemas.microsoft.com/office/powerpoint/2010/main" val="106176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4EAF88-3FAE-B077-1821-E53501ED7F22}"/>
              </a:ext>
            </a:extLst>
          </p:cNvPr>
          <p:cNvSpPr>
            <a:spLocks noGrp="1"/>
          </p:cNvSpPr>
          <p:nvPr>
            <p:ph type="title"/>
          </p:nvPr>
        </p:nvSpPr>
        <p:spPr>
          <a:xfrm>
            <a:off x="1115568" y="548640"/>
            <a:ext cx="10168128" cy="1179576"/>
          </a:xfrm>
        </p:spPr>
        <p:txBody>
          <a:bodyPr>
            <a:normAutofit/>
          </a:bodyPr>
          <a:lstStyle/>
          <a:p>
            <a:r>
              <a:rPr lang="it-IT" sz="3700" dirty="0"/>
              <a:t>CORELAREA UNUI MODEL DIN  NETLOGO</a:t>
            </a:r>
            <a:br>
              <a:rPr lang="ro-RO" sz="3700" dirty="0"/>
            </a:br>
            <a:r>
              <a:rPr lang="ro-RO" sz="3700" dirty="0"/>
              <a:t>IMPACT -</a:t>
            </a:r>
            <a:r>
              <a:rPr lang="ro-RO" sz="3600" b="1" dirty="0"/>
              <a:t> </a:t>
            </a:r>
            <a:r>
              <a:rPr lang="en-US" sz="3600" b="1" dirty="0"/>
              <a:t>„Virus on a network”</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9CE2A75-5E0D-6244-9FC0-D4FD9EAC8000}"/>
              </a:ext>
            </a:extLst>
          </p:cNvPr>
          <p:cNvSpPr>
            <a:spLocks noGrp="1"/>
          </p:cNvSpPr>
          <p:nvPr>
            <p:ph idx="1"/>
          </p:nvPr>
        </p:nvSpPr>
        <p:spPr>
          <a:xfrm>
            <a:off x="1115568" y="2481943"/>
            <a:ext cx="10168128" cy="3695020"/>
          </a:xfrm>
        </p:spPr>
        <p:txBody>
          <a:bodyPr>
            <a:normAutofit fontScale="92500" lnSpcReduction="20000"/>
          </a:bodyPr>
          <a:lstStyle/>
          <a:p>
            <a:pPr>
              <a:lnSpc>
                <a:spcPct val="120000"/>
              </a:lnSpc>
              <a:spcBef>
                <a:spcPts val="600"/>
              </a:spcBef>
              <a:spcAft>
                <a:spcPts val="800"/>
              </a:spcAft>
            </a:pPr>
            <a:r>
              <a:rPr lang="en-US" sz="1400" dirty="0" err="1">
                <a:solidFill>
                  <a:srgbClr val="000000"/>
                </a:solidFill>
                <a:effectLst/>
                <a:latin typeface="+mj-lt"/>
                <a:ea typeface="Times New Roman" panose="02020603050405020304" pitchFamily="18" charset="0"/>
                <a:cs typeface="Times New Roman" panose="02020603050405020304" pitchFamily="18" charset="0"/>
              </a:rPr>
              <a:t>Sistemul</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ro-RO" sz="1400" dirty="0">
                <a:solidFill>
                  <a:srgbClr val="000000"/>
                </a:solidFill>
                <a:effectLst/>
                <a:latin typeface="+mj-lt"/>
                <a:ea typeface="Times New Roman" panose="02020603050405020304" pitchFamily="18" charset="0"/>
                <a:cs typeface="Times New Roman" panose="02020603050405020304" pitchFamily="18" charset="0"/>
              </a:rPr>
              <a:t>bancar financiar</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este</a:t>
            </a:r>
            <a:r>
              <a:rPr lang="en-US" sz="1400" dirty="0">
                <a:solidFill>
                  <a:srgbClr val="000000"/>
                </a:solidFill>
                <a:effectLst/>
                <a:latin typeface="+mj-lt"/>
                <a:ea typeface="Times New Roman" panose="02020603050405020304" pitchFamily="18" charset="0"/>
                <a:cs typeface="Times New Roman" panose="02020603050405020304" pitchFamily="18" charset="0"/>
              </a:rPr>
              <a:t> un </a:t>
            </a:r>
            <a:r>
              <a:rPr lang="en-US" sz="1400" dirty="0" err="1">
                <a:solidFill>
                  <a:srgbClr val="000000"/>
                </a:solidFill>
                <a:effectLst/>
                <a:latin typeface="+mj-lt"/>
                <a:ea typeface="Times New Roman" panose="02020603050405020304" pitchFamily="18" charset="0"/>
                <a:cs typeface="Times New Roman" panose="02020603050405020304" pitchFamily="18" charset="0"/>
              </a:rPr>
              <a:t>ansamblu</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strâns</a:t>
            </a:r>
            <a:r>
              <a:rPr lang="en-US" sz="1400" dirty="0">
                <a:solidFill>
                  <a:srgbClr val="000000"/>
                </a:solidFill>
                <a:effectLst/>
                <a:latin typeface="+mj-lt"/>
                <a:ea typeface="Times New Roman" panose="02020603050405020304" pitchFamily="18" charset="0"/>
                <a:cs typeface="Times New Roman" panose="02020603050405020304" pitchFamily="18" charset="0"/>
              </a:rPr>
              <a:t> unit, ale </a:t>
            </a:r>
            <a:r>
              <a:rPr lang="en-US" sz="1400" dirty="0" err="1">
                <a:solidFill>
                  <a:srgbClr val="000000"/>
                </a:solidFill>
                <a:effectLst/>
                <a:latin typeface="+mj-lt"/>
                <a:ea typeface="Times New Roman" panose="02020603050405020304" pitchFamily="18" charset="0"/>
                <a:cs typeface="Times New Roman" panose="02020603050405020304" pitchFamily="18" charset="0"/>
              </a:rPr>
              <a:t>cărui</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componente</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rămân</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interconectate</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Dificultățile</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întâmpinate</a:t>
            </a:r>
            <a:r>
              <a:rPr lang="en-US" sz="1400" dirty="0">
                <a:solidFill>
                  <a:srgbClr val="000000"/>
                </a:solidFill>
                <a:effectLst/>
                <a:latin typeface="+mj-lt"/>
                <a:ea typeface="Times New Roman" panose="02020603050405020304" pitchFamily="18" charset="0"/>
                <a:cs typeface="Times New Roman" panose="02020603050405020304" pitchFamily="18" charset="0"/>
              </a:rPr>
              <a:t> de o </a:t>
            </a:r>
            <a:r>
              <a:rPr lang="en-US" sz="1400" dirty="0" err="1">
                <a:solidFill>
                  <a:srgbClr val="000000"/>
                </a:solidFill>
                <a:effectLst/>
                <a:latin typeface="+mj-lt"/>
                <a:ea typeface="Times New Roman" panose="02020603050405020304" pitchFamily="18" charset="0"/>
                <a:cs typeface="Times New Roman" panose="02020603050405020304" pitchFamily="18" charset="0"/>
              </a:rPr>
              <a:t>singură</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bancă</a:t>
            </a:r>
            <a:r>
              <a:rPr lang="en-US" sz="1400" dirty="0">
                <a:solidFill>
                  <a:srgbClr val="000000"/>
                </a:solidFill>
                <a:effectLst/>
                <a:latin typeface="+mj-lt"/>
                <a:ea typeface="Times New Roman" panose="02020603050405020304" pitchFamily="18" charset="0"/>
                <a:cs typeface="Times New Roman" panose="02020603050405020304" pitchFamily="18" charset="0"/>
              </a:rPr>
              <a:t> pot </a:t>
            </a:r>
            <a:r>
              <a:rPr lang="ro-RO" sz="1400" dirty="0">
                <a:solidFill>
                  <a:srgbClr val="000000"/>
                </a:solidFill>
                <a:effectLst/>
                <a:latin typeface="+mj-lt"/>
                <a:ea typeface="Times New Roman" panose="02020603050405020304" pitchFamily="18" charset="0"/>
                <a:cs typeface="Times New Roman" panose="02020603050405020304" pitchFamily="18" charset="0"/>
              </a:rPr>
              <a:t>deregla</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sistem</a:t>
            </a:r>
            <a:r>
              <a:rPr lang="ro-RO" sz="1400" dirty="0">
                <a:solidFill>
                  <a:srgbClr val="000000"/>
                </a:solidFill>
                <a:effectLst/>
                <a:latin typeface="+mj-lt"/>
                <a:ea typeface="Times New Roman" panose="02020603050405020304" pitchFamily="18" charset="0"/>
                <a:cs typeface="Times New Roman" panose="02020603050405020304" pitchFamily="18" charset="0"/>
              </a:rPr>
              <a:t>ul</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ro-RO" sz="1400" dirty="0">
                <a:solidFill>
                  <a:srgbClr val="000000"/>
                </a:solidFill>
                <a:effectLst/>
                <a:latin typeface="+mj-lt"/>
                <a:ea typeface="Times New Roman" panose="02020603050405020304" pitchFamily="18" charset="0"/>
                <a:cs typeface="Times New Roman" panose="02020603050405020304" pitchFamily="18" charset="0"/>
              </a:rPr>
              <a:t>P</a:t>
            </a:r>
            <a:r>
              <a:rPr lang="en-US" sz="1400" dirty="0" err="1">
                <a:solidFill>
                  <a:srgbClr val="000000"/>
                </a:solidFill>
                <a:effectLst/>
                <a:latin typeface="+mj-lt"/>
                <a:ea typeface="Times New Roman" panose="02020603050405020304" pitchFamily="18" charset="0"/>
                <a:cs typeface="Times New Roman" panose="02020603050405020304" pitchFamily="18" charset="0"/>
              </a:rPr>
              <a:t>anica</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bancară</a:t>
            </a:r>
            <a:r>
              <a:rPr lang="en-US" sz="1400" dirty="0">
                <a:solidFill>
                  <a:srgbClr val="000000"/>
                </a:solidFill>
                <a:effectLst/>
                <a:latin typeface="+mj-lt"/>
                <a:ea typeface="Times New Roman" panose="02020603050405020304" pitchFamily="18" charset="0"/>
                <a:cs typeface="Times New Roman" panose="02020603050405020304" pitchFamily="18" charset="0"/>
              </a:rPr>
              <a:t> se </a:t>
            </a:r>
            <a:r>
              <a:rPr lang="en-US" sz="1400" dirty="0" err="1">
                <a:solidFill>
                  <a:srgbClr val="000000"/>
                </a:solidFill>
                <a:effectLst/>
                <a:latin typeface="+mj-lt"/>
                <a:ea typeface="Times New Roman" panose="02020603050405020304" pitchFamily="18" charset="0"/>
                <a:cs typeface="Times New Roman" panose="02020603050405020304" pitchFamily="18" charset="0"/>
              </a:rPr>
              <a:t>poate</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răspândi</a:t>
            </a:r>
            <a:r>
              <a:rPr lang="en-US" sz="1400" dirty="0">
                <a:solidFill>
                  <a:srgbClr val="000000"/>
                </a:solidFill>
                <a:effectLst/>
                <a:latin typeface="+mj-lt"/>
                <a:ea typeface="Times New Roman" panose="02020603050405020304" pitchFamily="18" charset="0"/>
                <a:cs typeface="Times New Roman" panose="02020603050405020304" pitchFamily="18" charset="0"/>
              </a:rPr>
              <a:t> rapid de la </a:t>
            </a:r>
            <a:r>
              <a:rPr lang="en-US" sz="1400" dirty="0" err="1">
                <a:solidFill>
                  <a:srgbClr val="000000"/>
                </a:solidFill>
                <a:effectLst/>
                <a:latin typeface="+mj-lt"/>
                <a:ea typeface="Times New Roman" panose="02020603050405020304" pitchFamily="18" charset="0"/>
                <a:cs typeface="Times New Roman" panose="02020603050405020304" pitchFamily="18" charset="0"/>
              </a:rPr>
              <a:t>instituțiile</a:t>
            </a:r>
            <a:r>
              <a:rPr lang="en-US" sz="1400" dirty="0">
                <a:solidFill>
                  <a:srgbClr val="000000"/>
                </a:solidFill>
                <a:effectLst/>
                <a:latin typeface="+mj-lt"/>
                <a:ea typeface="Times New Roman" panose="02020603050405020304" pitchFamily="18" charset="0"/>
                <a:cs typeface="Times New Roman" panose="02020603050405020304" pitchFamily="18" charset="0"/>
              </a:rPr>
              <a:t> care se </a:t>
            </a:r>
            <a:r>
              <a:rPr lang="en-US" sz="1400" dirty="0" err="1">
                <a:solidFill>
                  <a:srgbClr val="000000"/>
                </a:solidFill>
                <a:effectLst/>
                <a:latin typeface="+mj-lt"/>
                <a:ea typeface="Times New Roman" panose="02020603050405020304" pitchFamily="18" charset="0"/>
                <a:cs typeface="Times New Roman" panose="02020603050405020304" pitchFamily="18" charset="0"/>
              </a:rPr>
              <a:t>confruntă</a:t>
            </a:r>
            <a:r>
              <a:rPr lang="en-US" sz="1400" dirty="0">
                <a:solidFill>
                  <a:srgbClr val="000000"/>
                </a:solidFill>
                <a:effectLst/>
                <a:latin typeface="+mj-lt"/>
                <a:ea typeface="Times New Roman" panose="02020603050405020304" pitchFamily="18" charset="0"/>
                <a:cs typeface="Times New Roman" panose="02020603050405020304" pitchFamily="18" charset="0"/>
              </a:rPr>
              <a:t> cu </a:t>
            </a:r>
            <a:r>
              <a:rPr lang="en-US" sz="1400" dirty="0" err="1">
                <a:solidFill>
                  <a:srgbClr val="000000"/>
                </a:solidFill>
                <a:effectLst/>
                <a:latin typeface="+mj-lt"/>
                <a:ea typeface="Times New Roman" panose="02020603050405020304" pitchFamily="18" charset="0"/>
                <a:cs typeface="Times New Roman" panose="02020603050405020304" pitchFamily="18" charset="0"/>
              </a:rPr>
              <a:t>dificultăți</a:t>
            </a:r>
            <a:r>
              <a:rPr lang="en-US" sz="1400" dirty="0">
                <a:solidFill>
                  <a:srgbClr val="000000"/>
                </a:solidFill>
                <a:effectLst/>
                <a:latin typeface="+mj-lt"/>
                <a:ea typeface="Times New Roman" panose="02020603050405020304" pitchFamily="18" charset="0"/>
                <a:cs typeface="Times New Roman" panose="02020603050405020304" pitchFamily="18" charset="0"/>
              </a:rPr>
              <a:t> la </a:t>
            </a:r>
            <a:r>
              <a:rPr lang="en-US" sz="1400" dirty="0" err="1">
                <a:solidFill>
                  <a:srgbClr val="000000"/>
                </a:solidFill>
                <a:effectLst/>
                <a:latin typeface="+mj-lt"/>
                <a:ea typeface="Times New Roman" panose="02020603050405020304" pitchFamily="18" charset="0"/>
                <a:cs typeface="Times New Roman" panose="02020603050405020304" pitchFamily="18" charset="0"/>
              </a:rPr>
              <a:t>instituțiile</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sănătoase</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afectându</a:t>
            </a:r>
            <a:r>
              <a:rPr lang="en-US" sz="1400" dirty="0">
                <a:solidFill>
                  <a:srgbClr val="000000"/>
                </a:solidFill>
                <a:effectLst/>
                <a:latin typeface="+mj-lt"/>
                <a:ea typeface="Times New Roman" panose="02020603050405020304" pitchFamily="18" charset="0"/>
                <a:cs typeface="Times New Roman" panose="02020603050405020304" pitchFamily="18" charset="0"/>
              </a:rPr>
              <a:t>-le </a:t>
            </a:r>
            <a:r>
              <a:rPr lang="en-US" sz="1400" dirty="0" err="1">
                <a:solidFill>
                  <a:srgbClr val="000000"/>
                </a:solidFill>
                <a:effectLst/>
                <a:latin typeface="+mj-lt"/>
                <a:ea typeface="Times New Roman" panose="02020603050405020304" pitchFamily="18" charset="0"/>
                <a:cs typeface="Times New Roman" panose="02020603050405020304" pitchFamily="18" charset="0"/>
              </a:rPr>
              <a:t>și</a:t>
            </a:r>
            <a:r>
              <a:rPr lang="en-US" sz="1400" dirty="0">
                <a:solidFill>
                  <a:srgbClr val="000000"/>
                </a:solidFill>
                <a:effectLst/>
                <a:latin typeface="+mj-lt"/>
                <a:ea typeface="Times New Roman" panose="02020603050405020304" pitchFamily="18" charset="0"/>
                <a:cs typeface="Times New Roman" panose="02020603050405020304" pitchFamily="18" charset="0"/>
              </a:rPr>
              <a:t> pe </a:t>
            </a:r>
            <a:r>
              <a:rPr lang="en-US" sz="1400" dirty="0" err="1">
                <a:solidFill>
                  <a:srgbClr val="000000"/>
                </a:solidFill>
                <a:effectLst/>
                <a:latin typeface="+mj-lt"/>
                <a:ea typeface="Times New Roman" panose="02020603050405020304" pitchFamily="18" charset="0"/>
                <a:cs typeface="Times New Roman" panose="02020603050405020304" pitchFamily="18" charset="0"/>
              </a:rPr>
              <a:t>acestea</a:t>
            </a:r>
            <a:r>
              <a:rPr lang="en-US" sz="1400" dirty="0">
                <a:solidFill>
                  <a:srgbClr val="000000"/>
                </a:solidFill>
                <a:effectLst/>
                <a:latin typeface="+mj-lt"/>
                <a:ea typeface="Times New Roman" panose="02020603050405020304" pitchFamily="18" charset="0"/>
                <a:cs typeface="Times New Roman" panose="02020603050405020304" pitchFamily="18" charset="0"/>
              </a:rPr>
              <a:t>.</a:t>
            </a:r>
            <a:r>
              <a:rPr lang="ro-RO" sz="1400" dirty="0">
                <a:solidFill>
                  <a:srgbClr val="000000"/>
                </a:solidFill>
                <a:effectLst/>
                <a:latin typeface="+mj-lt"/>
                <a:ea typeface="Times New Roman" panose="02020603050405020304" pitchFamily="18" charset="0"/>
                <a:cs typeface="Times New Roman" panose="02020603050405020304" pitchFamily="18" charset="0"/>
              </a:rPr>
              <a:t> C</a:t>
            </a:r>
            <a:r>
              <a:rPr lang="en-US" sz="1400" dirty="0" err="1">
                <a:solidFill>
                  <a:srgbClr val="000000"/>
                </a:solidFill>
                <a:effectLst/>
                <a:latin typeface="+mj-lt"/>
                <a:ea typeface="Times New Roman" panose="02020603050405020304" pitchFamily="18" charset="0"/>
                <a:cs typeface="Times New Roman" panose="02020603050405020304" pitchFamily="18" charset="0"/>
              </a:rPr>
              <a:t>ăderea</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unei</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singure</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bănci</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poate</a:t>
            </a:r>
            <a:r>
              <a:rPr lang="en-US" sz="1400" dirty="0">
                <a:solidFill>
                  <a:srgbClr val="000000"/>
                </a:solidFill>
                <a:effectLst/>
                <a:latin typeface="+mj-lt"/>
                <a:ea typeface="Times New Roman" panose="02020603050405020304" pitchFamily="18" charset="0"/>
                <a:cs typeface="Times New Roman" panose="02020603050405020304" pitchFamily="18" charset="0"/>
              </a:rPr>
              <a:t> conduce la </a:t>
            </a:r>
            <a:r>
              <a:rPr lang="en-US" sz="1400" dirty="0" err="1">
                <a:solidFill>
                  <a:srgbClr val="000000"/>
                </a:solidFill>
                <a:effectLst/>
                <a:latin typeface="+mj-lt"/>
                <a:ea typeface="Times New Roman" panose="02020603050405020304" pitchFamily="18" charset="0"/>
                <a:cs typeface="Times New Roman" panose="02020603050405020304" pitchFamily="18" charset="0"/>
              </a:rPr>
              <a:t>colapsul</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mai</a:t>
            </a:r>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400" dirty="0" err="1">
                <a:solidFill>
                  <a:srgbClr val="000000"/>
                </a:solidFill>
                <a:effectLst/>
                <a:latin typeface="+mj-lt"/>
                <a:ea typeface="Times New Roman" panose="02020603050405020304" pitchFamily="18" charset="0"/>
                <a:cs typeface="Times New Roman" panose="02020603050405020304" pitchFamily="18" charset="0"/>
              </a:rPr>
              <a:t>multora</a:t>
            </a:r>
            <a:r>
              <a:rPr lang="ro-RO" sz="1400" dirty="0">
                <a:solidFill>
                  <a:srgbClr val="000000"/>
                </a:solidFill>
                <a:effectLst/>
                <a:latin typeface="+mj-lt"/>
                <a:ea typeface="Times New Roman" panose="02020603050405020304" pitchFamily="18" charset="0"/>
                <a:cs typeface="Times New Roman" panose="02020603050405020304" pitchFamily="18" charset="0"/>
              </a:rPr>
              <a:t>. </a:t>
            </a:r>
          </a:p>
          <a:p>
            <a:pPr>
              <a:lnSpc>
                <a:spcPct val="120000"/>
              </a:lnSpc>
              <a:spcBef>
                <a:spcPts val="600"/>
              </a:spcBef>
              <a:spcAft>
                <a:spcPts val="800"/>
              </a:spcAft>
            </a:pPr>
            <a:r>
              <a:rPr lang="en-US" sz="1400" b="0" i="0" dirty="0" err="1">
                <a:solidFill>
                  <a:srgbClr val="0D0D0D"/>
                </a:solidFill>
                <a:effectLst/>
                <a:latin typeface="+mj-lt"/>
              </a:rPr>
              <a:t>Scopul</a:t>
            </a:r>
            <a:r>
              <a:rPr lang="en-US" sz="1400" b="0" i="0" dirty="0">
                <a:solidFill>
                  <a:srgbClr val="0D0D0D"/>
                </a:solidFill>
                <a:effectLst/>
                <a:latin typeface="+mj-lt"/>
              </a:rPr>
              <a:t> </a:t>
            </a:r>
            <a:r>
              <a:rPr lang="ro-RO" sz="1400" b="0" i="0" dirty="0">
                <a:solidFill>
                  <a:srgbClr val="0D0D0D"/>
                </a:solidFill>
                <a:effectLst/>
                <a:latin typeface="+mj-lt"/>
              </a:rPr>
              <a:t>modelului </a:t>
            </a:r>
            <a:r>
              <a:rPr lang="en-US" sz="1400" b="0" i="0" dirty="0" err="1">
                <a:solidFill>
                  <a:srgbClr val="0D0D0D"/>
                </a:solidFill>
                <a:effectLst/>
                <a:latin typeface="+mj-lt"/>
              </a:rPr>
              <a:t>este</a:t>
            </a:r>
            <a:r>
              <a:rPr lang="en-US" sz="1400" b="0" i="0" dirty="0">
                <a:solidFill>
                  <a:srgbClr val="0D0D0D"/>
                </a:solidFill>
                <a:effectLst/>
                <a:latin typeface="+mj-lt"/>
              </a:rPr>
              <a:t> de a </a:t>
            </a:r>
            <a:r>
              <a:rPr lang="en-US" sz="1400" b="0" i="0" dirty="0" err="1">
                <a:solidFill>
                  <a:srgbClr val="0D0D0D"/>
                </a:solidFill>
                <a:effectLst/>
                <a:latin typeface="+mj-lt"/>
              </a:rPr>
              <a:t>evalua</a:t>
            </a:r>
            <a:r>
              <a:rPr lang="en-US" sz="1400" b="0" i="0" dirty="0">
                <a:solidFill>
                  <a:srgbClr val="0D0D0D"/>
                </a:solidFill>
                <a:effectLst/>
                <a:latin typeface="+mj-lt"/>
              </a:rPr>
              <a:t> </a:t>
            </a:r>
            <a:r>
              <a:rPr lang="en-US" sz="1400" b="0" i="0" dirty="0" err="1">
                <a:solidFill>
                  <a:srgbClr val="0D0D0D"/>
                </a:solidFill>
                <a:effectLst/>
                <a:latin typeface="+mj-lt"/>
              </a:rPr>
              <a:t>impactul</a:t>
            </a:r>
            <a:r>
              <a:rPr lang="en-US" sz="1400" b="0" i="0" dirty="0">
                <a:solidFill>
                  <a:srgbClr val="0D0D0D"/>
                </a:solidFill>
                <a:effectLst/>
                <a:latin typeface="+mj-lt"/>
              </a:rPr>
              <a:t> </a:t>
            </a:r>
            <a:r>
              <a:rPr lang="en-US" sz="1400" b="0" i="0" dirty="0" err="1">
                <a:solidFill>
                  <a:srgbClr val="0D0D0D"/>
                </a:solidFill>
                <a:effectLst/>
                <a:latin typeface="+mj-lt"/>
              </a:rPr>
              <a:t>unei</a:t>
            </a:r>
            <a:r>
              <a:rPr lang="en-US" sz="1400" b="0" i="0" dirty="0">
                <a:solidFill>
                  <a:srgbClr val="0D0D0D"/>
                </a:solidFill>
                <a:effectLst/>
                <a:latin typeface="+mj-lt"/>
              </a:rPr>
              <a:t> </a:t>
            </a:r>
            <a:r>
              <a:rPr lang="en-US" sz="1400" b="0" i="0" dirty="0" err="1">
                <a:solidFill>
                  <a:srgbClr val="0D0D0D"/>
                </a:solidFill>
                <a:effectLst/>
                <a:latin typeface="+mj-lt"/>
              </a:rPr>
              <a:t>potențiale</a:t>
            </a:r>
            <a:r>
              <a:rPr lang="en-US" sz="1400" b="0" i="0" dirty="0">
                <a:solidFill>
                  <a:srgbClr val="0D0D0D"/>
                </a:solidFill>
                <a:effectLst/>
                <a:latin typeface="+mj-lt"/>
              </a:rPr>
              <a:t> </a:t>
            </a:r>
            <a:r>
              <a:rPr lang="en-US" sz="1400" b="0" i="0" dirty="0" err="1">
                <a:solidFill>
                  <a:srgbClr val="0D0D0D"/>
                </a:solidFill>
                <a:effectLst/>
                <a:latin typeface="+mj-lt"/>
              </a:rPr>
              <a:t>modificări</a:t>
            </a:r>
            <a:r>
              <a:rPr lang="en-US" sz="1400" b="0" i="0" dirty="0">
                <a:solidFill>
                  <a:srgbClr val="0D0D0D"/>
                </a:solidFill>
                <a:effectLst/>
                <a:latin typeface="+mj-lt"/>
              </a:rPr>
              <a:t> adverse din </a:t>
            </a:r>
            <a:r>
              <a:rPr lang="en-US" sz="1400" b="0" i="0" dirty="0" err="1">
                <a:solidFill>
                  <a:srgbClr val="0D0D0D"/>
                </a:solidFill>
                <a:effectLst/>
                <a:latin typeface="+mj-lt"/>
              </a:rPr>
              <a:t>cadrul</a:t>
            </a:r>
            <a:r>
              <a:rPr lang="en-US" sz="1400" b="0" i="0" dirty="0">
                <a:solidFill>
                  <a:srgbClr val="0D0D0D"/>
                </a:solidFill>
                <a:effectLst/>
                <a:latin typeface="+mj-lt"/>
              </a:rPr>
              <a:t> </a:t>
            </a:r>
            <a:r>
              <a:rPr lang="en-US" sz="1400" b="0" i="0" dirty="0" err="1">
                <a:solidFill>
                  <a:srgbClr val="0D0D0D"/>
                </a:solidFill>
                <a:effectLst/>
                <a:latin typeface="+mj-lt"/>
              </a:rPr>
              <a:t>unei</a:t>
            </a:r>
            <a:r>
              <a:rPr lang="en-US" sz="1400" b="0" i="0" dirty="0">
                <a:solidFill>
                  <a:srgbClr val="0D0D0D"/>
                </a:solidFill>
                <a:effectLst/>
                <a:latin typeface="+mj-lt"/>
              </a:rPr>
              <a:t> </a:t>
            </a:r>
            <a:r>
              <a:rPr lang="en-US" sz="1400" b="0" i="0" dirty="0" err="1">
                <a:solidFill>
                  <a:srgbClr val="0D0D0D"/>
                </a:solidFill>
                <a:effectLst/>
                <a:latin typeface="+mj-lt"/>
              </a:rPr>
              <a:t>bănci</a:t>
            </a:r>
            <a:r>
              <a:rPr lang="en-US" sz="1400" b="0" i="0" dirty="0">
                <a:solidFill>
                  <a:srgbClr val="0D0D0D"/>
                </a:solidFill>
                <a:effectLst/>
                <a:latin typeface="+mj-lt"/>
              </a:rPr>
              <a:t> </a:t>
            </a:r>
            <a:r>
              <a:rPr lang="en-US" sz="1400" b="0" i="0" dirty="0" err="1">
                <a:solidFill>
                  <a:srgbClr val="0D0D0D"/>
                </a:solidFill>
                <a:effectLst/>
                <a:latin typeface="+mj-lt"/>
              </a:rPr>
              <a:t>asupra</a:t>
            </a:r>
            <a:r>
              <a:rPr lang="en-US" sz="1400" b="0" i="0" dirty="0">
                <a:solidFill>
                  <a:srgbClr val="0D0D0D"/>
                </a:solidFill>
                <a:effectLst/>
                <a:latin typeface="+mj-lt"/>
              </a:rPr>
              <a:t> </a:t>
            </a:r>
            <a:r>
              <a:rPr lang="ro-RO" sz="1400" b="0" i="0" dirty="0">
                <a:solidFill>
                  <a:srgbClr val="0D0D0D"/>
                </a:solidFill>
                <a:effectLst/>
                <a:latin typeface="+mj-lt"/>
              </a:rPr>
              <a:t>intregului sistem dar si asupra celorlalti participanti (</a:t>
            </a:r>
            <a:r>
              <a:rPr lang="en-US" sz="1400" b="0" i="0" dirty="0">
                <a:solidFill>
                  <a:srgbClr val="0D0D0D"/>
                </a:solidFill>
                <a:effectLst/>
                <a:latin typeface="+mj-lt"/>
              </a:rPr>
              <a:t>la </a:t>
            </a:r>
            <a:r>
              <a:rPr lang="en-US" sz="1400" b="0" i="0" dirty="0" err="1">
                <a:solidFill>
                  <a:srgbClr val="0D0D0D"/>
                </a:solidFill>
                <a:effectLst/>
                <a:latin typeface="+mj-lt"/>
              </a:rPr>
              <a:t>nivel</a:t>
            </a:r>
            <a:r>
              <a:rPr lang="en-US" sz="1400" b="0" i="0" dirty="0">
                <a:solidFill>
                  <a:srgbClr val="0D0D0D"/>
                </a:solidFill>
                <a:effectLst/>
                <a:latin typeface="+mj-lt"/>
              </a:rPr>
              <a:t> general, </a:t>
            </a:r>
            <a:r>
              <a:rPr lang="en-US" sz="1400" b="0" i="0" dirty="0" err="1">
                <a:solidFill>
                  <a:srgbClr val="0D0D0D"/>
                </a:solidFill>
                <a:effectLst/>
                <a:latin typeface="+mj-lt"/>
              </a:rPr>
              <a:t>cât</a:t>
            </a:r>
            <a:r>
              <a:rPr lang="en-US" sz="1400" b="0" i="0" dirty="0">
                <a:solidFill>
                  <a:srgbClr val="0D0D0D"/>
                </a:solidFill>
                <a:effectLst/>
                <a:latin typeface="+mj-lt"/>
              </a:rPr>
              <a:t> </a:t>
            </a:r>
            <a:r>
              <a:rPr lang="en-US" sz="1400" b="0" i="0" dirty="0" err="1">
                <a:solidFill>
                  <a:srgbClr val="0D0D0D"/>
                </a:solidFill>
                <a:effectLst/>
                <a:latin typeface="+mj-lt"/>
              </a:rPr>
              <a:t>și</a:t>
            </a:r>
            <a:r>
              <a:rPr lang="en-US" sz="1400" b="0" i="0" dirty="0">
                <a:solidFill>
                  <a:srgbClr val="0D0D0D"/>
                </a:solidFill>
                <a:effectLst/>
                <a:latin typeface="+mj-lt"/>
              </a:rPr>
              <a:t> la </a:t>
            </a:r>
            <a:r>
              <a:rPr lang="en-US" sz="1400" b="0" i="0" dirty="0" err="1">
                <a:solidFill>
                  <a:srgbClr val="0D0D0D"/>
                </a:solidFill>
                <a:effectLst/>
                <a:latin typeface="+mj-lt"/>
              </a:rPr>
              <a:t>nivelul</a:t>
            </a:r>
            <a:r>
              <a:rPr lang="en-US" sz="1400" b="0" i="0" dirty="0">
                <a:solidFill>
                  <a:srgbClr val="0D0D0D"/>
                </a:solidFill>
                <a:effectLst/>
                <a:latin typeface="+mj-lt"/>
              </a:rPr>
              <a:t> </a:t>
            </a:r>
            <a:r>
              <a:rPr lang="en-US" sz="1400" b="0" i="0" dirty="0" err="1">
                <a:solidFill>
                  <a:srgbClr val="0D0D0D"/>
                </a:solidFill>
                <a:effectLst/>
                <a:latin typeface="+mj-lt"/>
              </a:rPr>
              <a:t>fiecărei</a:t>
            </a:r>
            <a:r>
              <a:rPr lang="en-US" sz="1400" b="0" i="0" dirty="0">
                <a:solidFill>
                  <a:srgbClr val="0D0D0D"/>
                </a:solidFill>
                <a:effectLst/>
                <a:latin typeface="+mj-lt"/>
              </a:rPr>
              <a:t> </a:t>
            </a:r>
            <a:r>
              <a:rPr lang="en-US" sz="1400" b="0" i="0" dirty="0" err="1">
                <a:solidFill>
                  <a:srgbClr val="0D0D0D"/>
                </a:solidFill>
                <a:effectLst/>
                <a:latin typeface="+mj-lt"/>
              </a:rPr>
              <a:t>instituții</a:t>
            </a:r>
            <a:r>
              <a:rPr lang="en-US" sz="1400" b="0" i="0" dirty="0">
                <a:solidFill>
                  <a:srgbClr val="0D0D0D"/>
                </a:solidFill>
                <a:effectLst/>
                <a:latin typeface="+mj-lt"/>
              </a:rPr>
              <a:t> de credit</a:t>
            </a:r>
            <a:r>
              <a:rPr lang="ro-RO" sz="1400" b="0" i="0" dirty="0">
                <a:solidFill>
                  <a:srgbClr val="0D0D0D"/>
                </a:solidFill>
                <a:effectLst/>
                <a:latin typeface="+mj-lt"/>
              </a:rPr>
              <a:t>)</a:t>
            </a:r>
            <a:r>
              <a:rPr lang="en-US" sz="1400" b="0" i="0" dirty="0">
                <a:solidFill>
                  <a:srgbClr val="0D0D0D"/>
                </a:solidFill>
                <a:effectLst/>
                <a:latin typeface="+mj-lt"/>
              </a:rPr>
              <a:t>.</a:t>
            </a:r>
            <a:endParaRPr lang="ro-RO" sz="1400" b="0" i="0" dirty="0">
              <a:solidFill>
                <a:srgbClr val="0D0D0D"/>
              </a:solidFill>
              <a:effectLst/>
              <a:latin typeface="+mj-lt"/>
            </a:endParaRPr>
          </a:p>
          <a:p>
            <a:pPr>
              <a:lnSpc>
                <a:spcPct val="120000"/>
              </a:lnSpc>
              <a:spcBef>
                <a:spcPts val="600"/>
              </a:spcBef>
              <a:spcAft>
                <a:spcPts val="800"/>
              </a:spcAft>
            </a:pPr>
            <a:r>
              <a:rPr lang="en-US" sz="1400" b="0" i="0" dirty="0" err="1">
                <a:solidFill>
                  <a:srgbClr val="0D0D0D"/>
                </a:solidFill>
                <a:effectLst/>
                <a:latin typeface="+mj-lt"/>
              </a:rPr>
              <a:t>Modelul</a:t>
            </a:r>
            <a:r>
              <a:rPr lang="en-US" sz="1400" b="0" i="0" dirty="0">
                <a:solidFill>
                  <a:srgbClr val="0D0D0D"/>
                </a:solidFill>
                <a:effectLst/>
                <a:latin typeface="+mj-lt"/>
              </a:rPr>
              <a:t> </a:t>
            </a:r>
            <a:r>
              <a:rPr lang="en-US" sz="1400" b="0" i="0" dirty="0" err="1">
                <a:solidFill>
                  <a:srgbClr val="0D0D0D"/>
                </a:solidFill>
                <a:effectLst/>
                <a:latin typeface="+mj-lt"/>
              </a:rPr>
              <a:t>constă</a:t>
            </a:r>
            <a:r>
              <a:rPr lang="en-US" sz="1400" b="0" i="0" dirty="0">
                <a:solidFill>
                  <a:srgbClr val="0D0D0D"/>
                </a:solidFill>
                <a:effectLst/>
                <a:latin typeface="+mj-lt"/>
              </a:rPr>
              <a:t> </a:t>
            </a:r>
            <a:r>
              <a:rPr lang="en-US" sz="1400" b="0" i="0" dirty="0" err="1">
                <a:solidFill>
                  <a:srgbClr val="0D0D0D"/>
                </a:solidFill>
                <a:effectLst/>
                <a:latin typeface="+mj-lt"/>
              </a:rPr>
              <a:t>într</a:t>
            </a:r>
            <a:r>
              <a:rPr lang="en-US" sz="1400" b="0" i="0" dirty="0">
                <a:solidFill>
                  <a:srgbClr val="0D0D0D"/>
                </a:solidFill>
                <a:effectLst/>
                <a:latin typeface="+mj-lt"/>
              </a:rPr>
              <a:t>-un set de </a:t>
            </a:r>
            <a:r>
              <a:rPr lang="en-US" sz="1400" b="0" i="0" dirty="0" err="1">
                <a:solidFill>
                  <a:srgbClr val="0D0D0D"/>
                </a:solidFill>
                <a:effectLst/>
                <a:latin typeface="+mj-lt"/>
              </a:rPr>
              <a:t>bănci</a:t>
            </a:r>
            <a:r>
              <a:rPr lang="en-US" sz="1400" b="0" i="0" dirty="0">
                <a:solidFill>
                  <a:srgbClr val="0D0D0D"/>
                </a:solidFill>
                <a:effectLst/>
                <a:latin typeface="+mj-lt"/>
              </a:rPr>
              <a:t> </a:t>
            </a:r>
            <a:r>
              <a:rPr lang="en-US" sz="1400" b="0" i="0" dirty="0" err="1">
                <a:solidFill>
                  <a:srgbClr val="0D0D0D"/>
                </a:solidFill>
                <a:effectLst/>
                <a:latin typeface="+mj-lt"/>
              </a:rPr>
              <a:t>interconectate</a:t>
            </a:r>
            <a:r>
              <a:rPr lang="en-US" sz="1400" b="0" i="0" dirty="0">
                <a:solidFill>
                  <a:srgbClr val="0D0D0D"/>
                </a:solidFill>
                <a:effectLst/>
                <a:latin typeface="+mj-lt"/>
              </a:rPr>
              <a:t> </a:t>
            </a:r>
            <a:r>
              <a:rPr lang="en-US" sz="1400" b="0" i="0" dirty="0" err="1">
                <a:solidFill>
                  <a:srgbClr val="0D0D0D"/>
                </a:solidFill>
                <a:effectLst/>
                <a:latin typeface="+mj-lt"/>
              </a:rPr>
              <a:t>printr</a:t>
            </a:r>
            <a:r>
              <a:rPr lang="en-US" sz="1400" b="0" i="0" dirty="0">
                <a:solidFill>
                  <a:srgbClr val="0D0D0D"/>
                </a:solidFill>
                <a:effectLst/>
                <a:latin typeface="+mj-lt"/>
              </a:rPr>
              <a:t>-o </a:t>
            </a:r>
            <a:r>
              <a:rPr lang="en-US" sz="1400" b="0" i="0" dirty="0" err="1">
                <a:solidFill>
                  <a:srgbClr val="0D0D0D"/>
                </a:solidFill>
                <a:effectLst/>
                <a:latin typeface="+mj-lt"/>
              </a:rPr>
              <a:t>rețea</a:t>
            </a:r>
            <a:r>
              <a:rPr lang="en-US" sz="1400" b="0" i="0" dirty="0">
                <a:solidFill>
                  <a:srgbClr val="0D0D0D"/>
                </a:solidFill>
                <a:effectLst/>
                <a:latin typeface="+mj-lt"/>
              </a:rPr>
              <a:t> de </a:t>
            </a:r>
            <a:r>
              <a:rPr lang="en-US" sz="1400" b="0" i="0" dirty="0" err="1">
                <a:solidFill>
                  <a:srgbClr val="0D0D0D"/>
                </a:solidFill>
                <a:effectLst/>
                <a:latin typeface="+mj-lt"/>
              </a:rPr>
              <a:t>operațiuni</a:t>
            </a:r>
            <a:r>
              <a:rPr lang="en-US" sz="1400" b="0" i="0" dirty="0">
                <a:solidFill>
                  <a:srgbClr val="0D0D0D"/>
                </a:solidFill>
                <a:effectLst/>
                <a:latin typeface="+mj-lt"/>
              </a:rPr>
              <a:t> </a:t>
            </a:r>
            <a:r>
              <a:rPr lang="en-US" sz="1400" b="0" i="0" dirty="0" err="1">
                <a:solidFill>
                  <a:srgbClr val="0D0D0D"/>
                </a:solidFill>
                <a:effectLst/>
                <a:latin typeface="+mj-lt"/>
              </a:rPr>
              <a:t>bancare</a:t>
            </a:r>
            <a:r>
              <a:rPr lang="en-US" sz="1400" b="0" i="0" dirty="0">
                <a:solidFill>
                  <a:srgbClr val="0D0D0D"/>
                </a:solidFill>
                <a:effectLst/>
                <a:latin typeface="+mj-lt"/>
              </a:rPr>
              <a:t> </a:t>
            </a:r>
            <a:r>
              <a:rPr lang="en-US" sz="1400" b="0" i="0" dirty="0" err="1">
                <a:solidFill>
                  <a:srgbClr val="0D0D0D"/>
                </a:solidFill>
                <a:effectLst/>
                <a:latin typeface="+mj-lt"/>
              </a:rPr>
              <a:t>și</a:t>
            </a:r>
            <a:r>
              <a:rPr lang="en-US" sz="1400" b="0" i="0" dirty="0">
                <a:solidFill>
                  <a:srgbClr val="0D0D0D"/>
                </a:solidFill>
                <a:effectLst/>
                <a:latin typeface="+mj-lt"/>
              </a:rPr>
              <a:t> </a:t>
            </a:r>
            <a:r>
              <a:rPr lang="en-US" sz="1400" b="0" i="0" dirty="0" err="1">
                <a:solidFill>
                  <a:srgbClr val="0D0D0D"/>
                </a:solidFill>
                <a:effectLst/>
                <a:latin typeface="+mj-lt"/>
              </a:rPr>
              <a:t>interbancare</a:t>
            </a:r>
            <a:r>
              <a:rPr lang="ro-RO" sz="1400" b="0" i="0" dirty="0">
                <a:solidFill>
                  <a:srgbClr val="0D0D0D"/>
                </a:solidFill>
                <a:effectLst/>
                <a:latin typeface="+mj-lt"/>
              </a:rPr>
              <a:t> și se bazează pe </a:t>
            </a:r>
            <a:r>
              <a:rPr lang="en-US" sz="1400" b="0" i="0" dirty="0">
                <a:solidFill>
                  <a:srgbClr val="0D0D0D"/>
                </a:solidFill>
                <a:effectLst/>
                <a:latin typeface="+mj-lt"/>
              </a:rPr>
              <a:t>model</a:t>
            </a:r>
            <a:r>
              <a:rPr lang="ro-RO" sz="1400" b="0" i="0" dirty="0">
                <a:solidFill>
                  <a:srgbClr val="0D0D0D"/>
                </a:solidFill>
                <a:effectLst/>
                <a:latin typeface="+mj-lt"/>
              </a:rPr>
              <a:t>ul </a:t>
            </a:r>
            <a:r>
              <a:rPr lang="en-US" sz="1400" b="0" i="0" dirty="0" err="1">
                <a:solidFill>
                  <a:srgbClr val="0D0D0D"/>
                </a:solidFill>
                <a:effectLst/>
                <a:latin typeface="+mj-lt"/>
              </a:rPr>
              <a:t>răspândir</a:t>
            </a:r>
            <a:r>
              <a:rPr lang="ro-RO" sz="1400" b="0" i="0" dirty="0">
                <a:solidFill>
                  <a:srgbClr val="0D0D0D"/>
                </a:solidFill>
                <a:effectLst/>
                <a:latin typeface="+mj-lt"/>
              </a:rPr>
              <a:t>ii </a:t>
            </a:r>
            <a:r>
              <a:rPr lang="en-US" sz="1400" b="0" i="0" dirty="0" err="1">
                <a:solidFill>
                  <a:srgbClr val="0D0D0D"/>
                </a:solidFill>
                <a:effectLst/>
                <a:latin typeface="+mj-lt"/>
              </a:rPr>
              <a:t>unui</a:t>
            </a:r>
            <a:r>
              <a:rPr lang="en-US" sz="1400" b="0" i="0" dirty="0">
                <a:solidFill>
                  <a:srgbClr val="0D0D0D"/>
                </a:solidFill>
                <a:effectLst/>
                <a:latin typeface="+mj-lt"/>
              </a:rPr>
              <a:t> virus </a:t>
            </a:r>
            <a:r>
              <a:rPr lang="en-US" sz="1400" b="0" i="0" dirty="0" err="1">
                <a:solidFill>
                  <a:srgbClr val="0D0D0D"/>
                </a:solidFill>
                <a:effectLst/>
                <a:latin typeface="+mj-lt"/>
              </a:rPr>
              <a:t>într</a:t>
            </a:r>
            <a:r>
              <a:rPr lang="en-US" sz="1400" b="0" i="0" dirty="0">
                <a:solidFill>
                  <a:srgbClr val="0D0D0D"/>
                </a:solidFill>
                <a:effectLst/>
                <a:latin typeface="+mj-lt"/>
              </a:rPr>
              <a:t>-o </a:t>
            </a:r>
            <a:r>
              <a:rPr lang="en-US" sz="1400" b="0" i="0" dirty="0" err="1">
                <a:solidFill>
                  <a:srgbClr val="0D0D0D"/>
                </a:solidFill>
                <a:effectLst/>
                <a:latin typeface="+mj-lt"/>
              </a:rPr>
              <a:t>rețea</a:t>
            </a:r>
            <a:r>
              <a:rPr lang="en-US" sz="1400" b="0" i="0" dirty="0">
                <a:solidFill>
                  <a:srgbClr val="0D0D0D"/>
                </a:solidFill>
                <a:effectLst/>
                <a:latin typeface="+mj-lt"/>
              </a:rPr>
              <a:t>. </a:t>
            </a:r>
            <a:r>
              <a:rPr lang="en-US" sz="1400" b="0" i="0" dirty="0" err="1">
                <a:solidFill>
                  <a:srgbClr val="0D0D0D"/>
                </a:solidFill>
                <a:effectLst/>
                <a:latin typeface="+mj-lt"/>
              </a:rPr>
              <a:t>Nodurile</a:t>
            </a:r>
            <a:r>
              <a:rPr lang="en-US" sz="1400" b="0" i="0" dirty="0">
                <a:solidFill>
                  <a:srgbClr val="0D0D0D"/>
                </a:solidFill>
                <a:effectLst/>
                <a:latin typeface="+mj-lt"/>
              </a:rPr>
              <a:t> </a:t>
            </a:r>
            <a:r>
              <a:rPr lang="en-US" sz="1400" b="0" i="0" dirty="0" err="1">
                <a:solidFill>
                  <a:srgbClr val="0D0D0D"/>
                </a:solidFill>
                <a:effectLst/>
                <a:latin typeface="+mj-lt"/>
              </a:rPr>
              <a:t>reprezintă</a:t>
            </a:r>
            <a:r>
              <a:rPr lang="en-US" sz="1400" b="0" i="0" dirty="0">
                <a:solidFill>
                  <a:srgbClr val="0D0D0D"/>
                </a:solidFill>
                <a:effectLst/>
                <a:latin typeface="+mj-lt"/>
              </a:rPr>
              <a:t> </a:t>
            </a:r>
            <a:r>
              <a:rPr lang="en-US" sz="1400" b="0" i="0" dirty="0" err="1">
                <a:solidFill>
                  <a:srgbClr val="0D0D0D"/>
                </a:solidFill>
                <a:effectLst/>
                <a:latin typeface="+mj-lt"/>
              </a:rPr>
              <a:t>băncile</a:t>
            </a:r>
            <a:r>
              <a:rPr lang="en-US" sz="1400" b="0" i="0" dirty="0">
                <a:solidFill>
                  <a:srgbClr val="0D0D0D"/>
                </a:solidFill>
                <a:effectLst/>
                <a:latin typeface="+mj-lt"/>
              </a:rPr>
              <a:t>, </a:t>
            </a:r>
            <a:r>
              <a:rPr lang="en-US" sz="1400" b="0" i="0" dirty="0" err="1">
                <a:solidFill>
                  <a:srgbClr val="0D0D0D"/>
                </a:solidFill>
                <a:effectLst/>
                <a:latin typeface="+mj-lt"/>
              </a:rPr>
              <a:t>iar</a:t>
            </a:r>
            <a:r>
              <a:rPr lang="en-US" sz="1400" b="0" i="0" dirty="0">
                <a:solidFill>
                  <a:srgbClr val="0D0D0D"/>
                </a:solidFill>
                <a:effectLst/>
                <a:latin typeface="+mj-lt"/>
              </a:rPr>
              <a:t> </a:t>
            </a:r>
            <a:r>
              <a:rPr lang="en-US" sz="1400" b="0" i="0" dirty="0" err="1">
                <a:solidFill>
                  <a:srgbClr val="0D0D0D"/>
                </a:solidFill>
                <a:effectLst/>
                <a:latin typeface="+mj-lt"/>
              </a:rPr>
              <a:t>fiecare</a:t>
            </a:r>
            <a:r>
              <a:rPr lang="en-US" sz="1400" b="0" i="0" dirty="0">
                <a:solidFill>
                  <a:srgbClr val="0D0D0D"/>
                </a:solidFill>
                <a:effectLst/>
                <a:latin typeface="+mj-lt"/>
              </a:rPr>
              <a:t> nod </a:t>
            </a:r>
            <a:r>
              <a:rPr lang="en-US" sz="1400" b="0" i="0" dirty="0" err="1">
                <a:solidFill>
                  <a:srgbClr val="0D0D0D"/>
                </a:solidFill>
                <a:effectLst/>
                <a:latin typeface="+mj-lt"/>
              </a:rPr>
              <a:t>poate</a:t>
            </a:r>
            <a:r>
              <a:rPr lang="en-US" sz="1400" b="0" i="0" dirty="0">
                <a:solidFill>
                  <a:srgbClr val="0D0D0D"/>
                </a:solidFill>
                <a:effectLst/>
                <a:latin typeface="+mj-lt"/>
              </a:rPr>
              <a:t> fi </a:t>
            </a:r>
            <a:r>
              <a:rPr lang="en-US" sz="1400" b="0" i="0" dirty="0" err="1">
                <a:solidFill>
                  <a:srgbClr val="0D0D0D"/>
                </a:solidFill>
                <a:effectLst/>
                <a:latin typeface="+mj-lt"/>
              </a:rPr>
              <a:t>într-una</a:t>
            </a:r>
            <a:r>
              <a:rPr lang="en-US" sz="1400" b="0" i="0" dirty="0">
                <a:solidFill>
                  <a:srgbClr val="0D0D0D"/>
                </a:solidFill>
                <a:effectLst/>
                <a:latin typeface="+mj-lt"/>
              </a:rPr>
              <a:t> </a:t>
            </a:r>
            <a:r>
              <a:rPr lang="en-US" sz="1400" b="0" i="0" dirty="0" err="1">
                <a:solidFill>
                  <a:srgbClr val="0D0D0D"/>
                </a:solidFill>
                <a:effectLst/>
                <a:latin typeface="+mj-lt"/>
              </a:rPr>
              <a:t>dintre</a:t>
            </a:r>
            <a:r>
              <a:rPr lang="en-US" sz="1400" b="0" i="0" dirty="0">
                <a:solidFill>
                  <a:srgbClr val="0D0D0D"/>
                </a:solidFill>
                <a:effectLst/>
                <a:latin typeface="+mj-lt"/>
              </a:rPr>
              <a:t> </a:t>
            </a:r>
            <a:r>
              <a:rPr lang="en-US" sz="1400" b="0" i="0" dirty="0" err="1">
                <a:solidFill>
                  <a:srgbClr val="0D0D0D"/>
                </a:solidFill>
                <a:effectLst/>
                <a:latin typeface="+mj-lt"/>
              </a:rPr>
              <a:t>cele</a:t>
            </a:r>
            <a:r>
              <a:rPr lang="en-US" sz="1400" b="0" i="0" dirty="0">
                <a:solidFill>
                  <a:srgbClr val="0D0D0D"/>
                </a:solidFill>
                <a:effectLst/>
                <a:latin typeface="+mj-lt"/>
              </a:rPr>
              <a:t> </a:t>
            </a:r>
            <a:r>
              <a:rPr lang="en-US" sz="1400" b="0" i="0" dirty="0" err="1">
                <a:solidFill>
                  <a:srgbClr val="0D0D0D"/>
                </a:solidFill>
                <a:effectLst/>
                <a:latin typeface="+mj-lt"/>
              </a:rPr>
              <a:t>trei</a:t>
            </a:r>
            <a:r>
              <a:rPr lang="en-US" sz="1400" b="0" i="0" dirty="0">
                <a:solidFill>
                  <a:srgbClr val="0D0D0D"/>
                </a:solidFill>
                <a:effectLst/>
                <a:latin typeface="+mj-lt"/>
              </a:rPr>
              <a:t> </a:t>
            </a:r>
            <a:r>
              <a:rPr lang="en-US" sz="1400" b="0" i="0" dirty="0" err="1">
                <a:solidFill>
                  <a:srgbClr val="0D0D0D"/>
                </a:solidFill>
                <a:effectLst/>
                <a:latin typeface="+mj-lt"/>
              </a:rPr>
              <a:t>stări</a:t>
            </a:r>
            <a:r>
              <a:rPr lang="en-US" sz="1400" b="0" i="0" dirty="0">
                <a:solidFill>
                  <a:srgbClr val="0D0D0D"/>
                </a:solidFill>
                <a:effectLst/>
                <a:latin typeface="+mj-lt"/>
              </a:rPr>
              <a:t>: </a:t>
            </a:r>
            <a:r>
              <a:rPr lang="en-US" sz="1400" b="0" i="0" dirty="0" err="1">
                <a:solidFill>
                  <a:srgbClr val="0D0D0D"/>
                </a:solidFill>
                <a:effectLst/>
                <a:latin typeface="+mj-lt"/>
              </a:rPr>
              <a:t>susceptibil</a:t>
            </a:r>
            <a:r>
              <a:rPr lang="en-US" sz="1400" b="0" i="0" dirty="0">
                <a:solidFill>
                  <a:srgbClr val="0D0D0D"/>
                </a:solidFill>
                <a:effectLst/>
                <a:latin typeface="+mj-lt"/>
              </a:rPr>
              <a:t>, </a:t>
            </a:r>
            <a:r>
              <a:rPr lang="en-US" sz="1400" b="0" i="0" dirty="0" err="1">
                <a:solidFill>
                  <a:srgbClr val="0D0D0D"/>
                </a:solidFill>
                <a:effectLst/>
                <a:latin typeface="+mj-lt"/>
              </a:rPr>
              <a:t>infectat</a:t>
            </a:r>
            <a:r>
              <a:rPr lang="en-US" sz="1400" b="0" i="0" dirty="0">
                <a:solidFill>
                  <a:srgbClr val="0D0D0D"/>
                </a:solidFill>
                <a:effectLst/>
                <a:latin typeface="+mj-lt"/>
              </a:rPr>
              <a:t> </a:t>
            </a:r>
            <a:r>
              <a:rPr lang="en-US" sz="1400" b="0" i="0" dirty="0" err="1">
                <a:solidFill>
                  <a:srgbClr val="0D0D0D"/>
                </a:solidFill>
                <a:effectLst/>
                <a:latin typeface="+mj-lt"/>
              </a:rPr>
              <a:t>sau</a:t>
            </a:r>
            <a:r>
              <a:rPr lang="en-US" sz="1400" b="0" i="0" dirty="0">
                <a:solidFill>
                  <a:srgbClr val="0D0D0D"/>
                </a:solidFill>
                <a:effectLst/>
                <a:latin typeface="+mj-lt"/>
              </a:rPr>
              <a:t> </a:t>
            </a:r>
            <a:r>
              <a:rPr lang="en-US" sz="1400" b="0" i="0" dirty="0" err="1">
                <a:solidFill>
                  <a:srgbClr val="0D0D0D"/>
                </a:solidFill>
                <a:effectLst/>
                <a:latin typeface="+mj-lt"/>
              </a:rPr>
              <a:t>rezistent</a:t>
            </a:r>
            <a:r>
              <a:rPr lang="en-US" sz="1400" b="0" i="0" dirty="0">
                <a:solidFill>
                  <a:srgbClr val="0D0D0D"/>
                </a:solidFill>
                <a:effectLst/>
                <a:latin typeface="+mj-lt"/>
              </a:rPr>
              <a:t>.</a:t>
            </a:r>
            <a:endParaRPr lang="ro-RO" sz="1400" b="0" i="0" dirty="0">
              <a:solidFill>
                <a:srgbClr val="0D0D0D"/>
              </a:solidFill>
              <a:effectLst/>
              <a:latin typeface="+mj-lt"/>
            </a:endParaRPr>
          </a:p>
          <a:p>
            <a:pPr algn="l" rtl="0">
              <a:lnSpc>
                <a:spcPct val="120000"/>
              </a:lnSpc>
              <a:spcBef>
                <a:spcPts val="600"/>
              </a:spcBef>
            </a:pPr>
            <a:r>
              <a:rPr lang="en-US" sz="1400" dirty="0">
                <a:solidFill>
                  <a:srgbClr val="0D0D0D"/>
                </a:solidFill>
                <a:latin typeface="+mj-lt"/>
              </a:rPr>
              <a:t>La </a:t>
            </a:r>
            <a:r>
              <a:rPr lang="en-US" sz="1400" dirty="0" err="1">
                <a:solidFill>
                  <a:srgbClr val="0D0D0D"/>
                </a:solidFill>
                <a:latin typeface="+mj-lt"/>
              </a:rPr>
              <a:t>fiecare</a:t>
            </a:r>
            <a:r>
              <a:rPr lang="en-US" sz="1400" dirty="0">
                <a:solidFill>
                  <a:srgbClr val="0D0D0D"/>
                </a:solidFill>
                <a:latin typeface="+mj-lt"/>
              </a:rPr>
              <a:t> pas (tick), </a:t>
            </a:r>
            <a:r>
              <a:rPr lang="en-US" sz="1400" dirty="0" err="1">
                <a:solidFill>
                  <a:srgbClr val="0D0D0D"/>
                </a:solidFill>
                <a:latin typeface="+mj-lt"/>
              </a:rPr>
              <a:t>fiecare</a:t>
            </a:r>
            <a:r>
              <a:rPr lang="en-US" sz="1400" dirty="0">
                <a:solidFill>
                  <a:srgbClr val="0D0D0D"/>
                </a:solidFill>
                <a:latin typeface="+mj-lt"/>
              </a:rPr>
              <a:t> nod </a:t>
            </a:r>
            <a:r>
              <a:rPr lang="en-US" sz="1400" dirty="0" err="1">
                <a:solidFill>
                  <a:srgbClr val="0D0D0D"/>
                </a:solidFill>
                <a:latin typeface="+mj-lt"/>
              </a:rPr>
              <a:t>infectat</a:t>
            </a:r>
            <a:r>
              <a:rPr lang="en-US" sz="1400" dirty="0">
                <a:solidFill>
                  <a:srgbClr val="0D0D0D"/>
                </a:solidFill>
                <a:latin typeface="+mj-lt"/>
              </a:rPr>
              <a:t> (</a:t>
            </a:r>
            <a:r>
              <a:rPr lang="en-US" sz="1400" dirty="0" err="1">
                <a:solidFill>
                  <a:srgbClr val="0D0D0D"/>
                </a:solidFill>
                <a:latin typeface="+mj-lt"/>
              </a:rPr>
              <a:t>colorat</a:t>
            </a:r>
            <a:r>
              <a:rPr lang="en-US" sz="1400" dirty="0">
                <a:solidFill>
                  <a:srgbClr val="0D0D0D"/>
                </a:solidFill>
                <a:latin typeface="+mj-lt"/>
              </a:rPr>
              <a:t> </a:t>
            </a:r>
            <a:r>
              <a:rPr lang="en-US" sz="1400" dirty="0" err="1">
                <a:solidFill>
                  <a:srgbClr val="0D0D0D"/>
                </a:solidFill>
                <a:latin typeface="+mj-lt"/>
              </a:rPr>
              <a:t>în</a:t>
            </a:r>
            <a:r>
              <a:rPr lang="en-US" sz="1400" dirty="0">
                <a:solidFill>
                  <a:srgbClr val="0D0D0D"/>
                </a:solidFill>
                <a:latin typeface="+mj-lt"/>
              </a:rPr>
              <a:t> </a:t>
            </a:r>
            <a:r>
              <a:rPr lang="en-US" sz="1400" dirty="0" err="1">
                <a:solidFill>
                  <a:srgbClr val="0D0D0D"/>
                </a:solidFill>
                <a:latin typeface="+mj-lt"/>
              </a:rPr>
              <a:t>roșu</a:t>
            </a:r>
            <a:r>
              <a:rPr lang="en-US" sz="1400" dirty="0">
                <a:solidFill>
                  <a:srgbClr val="0D0D0D"/>
                </a:solidFill>
                <a:latin typeface="+mj-lt"/>
              </a:rPr>
              <a:t>) </a:t>
            </a:r>
            <a:r>
              <a:rPr lang="en-US" sz="1400" dirty="0" err="1">
                <a:solidFill>
                  <a:srgbClr val="0D0D0D"/>
                </a:solidFill>
                <a:latin typeface="+mj-lt"/>
              </a:rPr>
              <a:t>încearcă</a:t>
            </a:r>
            <a:r>
              <a:rPr lang="en-US" sz="1400" dirty="0">
                <a:solidFill>
                  <a:srgbClr val="0D0D0D"/>
                </a:solidFill>
                <a:latin typeface="+mj-lt"/>
              </a:rPr>
              <a:t> </a:t>
            </a:r>
            <a:r>
              <a:rPr lang="en-US" sz="1400" dirty="0" err="1">
                <a:solidFill>
                  <a:srgbClr val="0D0D0D"/>
                </a:solidFill>
                <a:latin typeface="+mj-lt"/>
              </a:rPr>
              <a:t>să</a:t>
            </a:r>
            <a:r>
              <a:rPr lang="en-US" sz="1400" dirty="0">
                <a:solidFill>
                  <a:srgbClr val="0D0D0D"/>
                </a:solidFill>
                <a:latin typeface="+mj-lt"/>
              </a:rPr>
              <a:t> </a:t>
            </a:r>
            <a:r>
              <a:rPr lang="en-US" sz="1400" dirty="0" err="1">
                <a:solidFill>
                  <a:srgbClr val="0D0D0D"/>
                </a:solidFill>
                <a:latin typeface="+mj-lt"/>
              </a:rPr>
              <a:t>infecteze</a:t>
            </a:r>
            <a:r>
              <a:rPr lang="en-US" sz="1400" dirty="0">
                <a:solidFill>
                  <a:srgbClr val="0D0D0D"/>
                </a:solidFill>
                <a:latin typeface="+mj-lt"/>
              </a:rPr>
              <a:t> </a:t>
            </a:r>
            <a:r>
              <a:rPr lang="en-US" sz="1400" dirty="0" err="1">
                <a:solidFill>
                  <a:srgbClr val="0D0D0D"/>
                </a:solidFill>
                <a:latin typeface="+mj-lt"/>
              </a:rPr>
              <a:t>toți</a:t>
            </a:r>
            <a:r>
              <a:rPr lang="en-US" sz="1400" dirty="0">
                <a:solidFill>
                  <a:srgbClr val="0D0D0D"/>
                </a:solidFill>
                <a:latin typeface="+mj-lt"/>
              </a:rPr>
              <a:t> </a:t>
            </a:r>
            <a:r>
              <a:rPr lang="en-US" sz="1400" dirty="0" err="1">
                <a:solidFill>
                  <a:srgbClr val="0D0D0D"/>
                </a:solidFill>
                <a:latin typeface="+mj-lt"/>
              </a:rPr>
              <a:t>vecinii</a:t>
            </a:r>
            <a:r>
              <a:rPr lang="en-US" sz="1400" dirty="0">
                <a:solidFill>
                  <a:srgbClr val="0D0D0D"/>
                </a:solidFill>
                <a:latin typeface="+mj-lt"/>
              </a:rPr>
              <a:t> </a:t>
            </a:r>
            <a:r>
              <a:rPr lang="en-US" sz="1400" dirty="0" err="1">
                <a:solidFill>
                  <a:srgbClr val="0D0D0D"/>
                </a:solidFill>
                <a:latin typeface="+mj-lt"/>
              </a:rPr>
              <a:t>săi</a:t>
            </a:r>
            <a:r>
              <a:rPr lang="en-US" sz="1400" dirty="0">
                <a:solidFill>
                  <a:srgbClr val="0D0D0D"/>
                </a:solidFill>
                <a:latin typeface="+mj-lt"/>
              </a:rPr>
              <a:t>. </a:t>
            </a:r>
            <a:r>
              <a:rPr lang="en-US" sz="1400" dirty="0" err="1">
                <a:solidFill>
                  <a:srgbClr val="0D0D0D"/>
                </a:solidFill>
                <a:latin typeface="+mj-lt"/>
              </a:rPr>
              <a:t>Vecinii</a:t>
            </a:r>
            <a:r>
              <a:rPr lang="en-US" sz="1400" dirty="0">
                <a:solidFill>
                  <a:srgbClr val="0D0D0D"/>
                </a:solidFill>
                <a:latin typeface="+mj-lt"/>
              </a:rPr>
              <a:t> </a:t>
            </a:r>
            <a:r>
              <a:rPr lang="en-US" sz="1400" dirty="0" err="1">
                <a:solidFill>
                  <a:srgbClr val="0D0D0D"/>
                </a:solidFill>
                <a:latin typeface="+mj-lt"/>
              </a:rPr>
              <a:t>susceptibili</a:t>
            </a:r>
            <a:r>
              <a:rPr lang="en-US" sz="1400" dirty="0">
                <a:solidFill>
                  <a:srgbClr val="0D0D0D"/>
                </a:solidFill>
                <a:latin typeface="+mj-lt"/>
              </a:rPr>
              <a:t> (de </a:t>
            </a:r>
            <a:r>
              <a:rPr lang="en-US" sz="1400" dirty="0" err="1">
                <a:solidFill>
                  <a:srgbClr val="0D0D0D"/>
                </a:solidFill>
                <a:latin typeface="+mj-lt"/>
              </a:rPr>
              <a:t>culoare</a:t>
            </a:r>
            <a:r>
              <a:rPr lang="en-US" sz="1400" dirty="0">
                <a:solidFill>
                  <a:srgbClr val="0D0D0D"/>
                </a:solidFill>
                <a:latin typeface="+mj-lt"/>
              </a:rPr>
              <a:t> </a:t>
            </a:r>
            <a:r>
              <a:rPr lang="en-US" sz="1400" dirty="0" err="1">
                <a:solidFill>
                  <a:srgbClr val="0D0D0D"/>
                </a:solidFill>
                <a:latin typeface="+mj-lt"/>
              </a:rPr>
              <a:t>verde</a:t>
            </a:r>
            <a:r>
              <a:rPr lang="en-US" sz="1400" dirty="0">
                <a:solidFill>
                  <a:srgbClr val="0D0D0D"/>
                </a:solidFill>
                <a:latin typeface="+mj-lt"/>
              </a:rPr>
              <a:t>) </a:t>
            </a:r>
            <a:r>
              <a:rPr lang="en-US" sz="1400" dirty="0" err="1">
                <a:solidFill>
                  <a:srgbClr val="0D0D0D"/>
                </a:solidFill>
                <a:latin typeface="+mj-lt"/>
              </a:rPr>
              <a:t>vor</a:t>
            </a:r>
            <a:r>
              <a:rPr lang="en-US" sz="1400" dirty="0">
                <a:solidFill>
                  <a:srgbClr val="0D0D0D"/>
                </a:solidFill>
                <a:latin typeface="+mj-lt"/>
              </a:rPr>
              <a:t> fi </a:t>
            </a:r>
            <a:r>
              <a:rPr lang="en-US" sz="1400" dirty="0" err="1">
                <a:solidFill>
                  <a:srgbClr val="0D0D0D"/>
                </a:solidFill>
                <a:latin typeface="+mj-lt"/>
              </a:rPr>
              <a:t>infectați</a:t>
            </a:r>
            <a:r>
              <a:rPr lang="en-US" sz="1400" dirty="0">
                <a:solidFill>
                  <a:srgbClr val="0D0D0D"/>
                </a:solidFill>
                <a:latin typeface="+mj-lt"/>
              </a:rPr>
              <a:t> cu o </a:t>
            </a:r>
            <a:r>
              <a:rPr lang="en-US" sz="1400" dirty="0" err="1">
                <a:solidFill>
                  <a:srgbClr val="0D0D0D"/>
                </a:solidFill>
                <a:latin typeface="+mj-lt"/>
              </a:rPr>
              <a:t>probabilitate</a:t>
            </a:r>
            <a:r>
              <a:rPr lang="en-US" sz="1400" dirty="0">
                <a:solidFill>
                  <a:srgbClr val="0D0D0D"/>
                </a:solidFill>
                <a:latin typeface="+mj-lt"/>
              </a:rPr>
              <a:t> </a:t>
            </a:r>
            <a:r>
              <a:rPr lang="en-US" sz="1400" dirty="0" err="1">
                <a:solidFill>
                  <a:srgbClr val="0D0D0D"/>
                </a:solidFill>
                <a:latin typeface="+mj-lt"/>
              </a:rPr>
              <a:t>determinată</a:t>
            </a:r>
            <a:r>
              <a:rPr lang="en-US" sz="1400" dirty="0">
                <a:solidFill>
                  <a:srgbClr val="0D0D0D"/>
                </a:solidFill>
                <a:latin typeface="+mj-lt"/>
              </a:rPr>
              <a:t> de </a:t>
            </a:r>
            <a:r>
              <a:rPr lang="en-US" sz="1400" dirty="0" err="1">
                <a:solidFill>
                  <a:srgbClr val="0D0D0D"/>
                </a:solidFill>
                <a:latin typeface="+mj-lt"/>
              </a:rPr>
              <a:t>variabila</a:t>
            </a:r>
            <a:r>
              <a:rPr lang="en-US" sz="1400" dirty="0">
                <a:solidFill>
                  <a:srgbClr val="0D0D0D"/>
                </a:solidFill>
                <a:latin typeface="+mj-lt"/>
              </a:rPr>
              <a:t> „virus-spread-chance”. </a:t>
            </a:r>
            <a:r>
              <a:rPr lang="en-US" sz="1400" dirty="0" err="1">
                <a:solidFill>
                  <a:srgbClr val="0D0D0D"/>
                </a:solidFill>
                <a:latin typeface="+mj-lt"/>
              </a:rPr>
              <a:t>Aceasta</a:t>
            </a:r>
            <a:r>
              <a:rPr lang="en-US" sz="1400" dirty="0">
                <a:solidFill>
                  <a:srgbClr val="0D0D0D"/>
                </a:solidFill>
                <a:latin typeface="+mj-lt"/>
              </a:rPr>
              <a:t> </a:t>
            </a:r>
            <a:r>
              <a:rPr lang="en-US" sz="1400" dirty="0" err="1">
                <a:solidFill>
                  <a:srgbClr val="0D0D0D"/>
                </a:solidFill>
                <a:latin typeface="+mj-lt"/>
              </a:rPr>
              <a:t>ar</a:t>
            </a:r>
            <a:r>
              <a:rPr lang="en-US" sz="1400" dirty="0">
                <a:solidFill>
                  <a:srgbClr val="0D0D0D"/>
                </a:solidFill>
                <a:latin typeface="+mj-lt"/>
              </a:rPr>
              <a:t> </a:t>
            </a:r>
            <a:r>
              <a:rPr lang="en-US" sz="1400" dirty="0" err="1">
                <a:solidFill>
                  <a:srgbClr val="0D0D0D"/>
                </a:solidFill>
                <a:latin typeface="+mj-lt"/>
              </a:rPr>
              <a:t>putea</a:t>
            </a:r>
            <a:r>
              <a:rPr lang="en-US" sz="1400" dirty="0">
                <a:solidFill>
                  <a:srgbClr val="0D0D0D"/>
                </a:solidFill>
                <a:latin typeface="+mj-lt"/>
              </a:rPr>
              <a:t> </a:t>
            </a:r>
            <a:r>
              <a:rPr lang="en-US" sz="1400" dirty="0" err="1">
                <a:solidFill>
                  <a:srgbClr val="0D0D0D"/>
                </a:solidFill>
                <a:latin typeface="+mj-lt"/>
              </a:rPr>
              <a:t>corespunde</a:t>
            </a:r>
            <a:r>
              <a:rPr lang="en-US" sz="1400" dirty="0">
                <a:solidFill>
                  <a:srgbClr val="0D0D0D"/>
                </a:solidFill>
                <a:latin typeface="+mj-lt"/>
              </a:rPr>
              <a:t> </a:t>
            </a:r>
            <a:r>
              <a:rPr lang="en-US" sz="1400" dirty="0" err="1">
                <a:solidFill>
                  <a:srgbClr val="0D0D0D"/>
                </a:solidFill>
                <a:latin typeface="+mj-lt"/>
              </a:rPr>
              <a:t>probabilității</a:t>
            </a:r>
            <a:r>
              <a:rPr lang="en-US" sz="1400" dirty="0">
                <a:solidFill>
                  <a:srgbClr val="0D0D0D"/>
                </a:solidFill>
                <a:latin typeface="+mj-lt"/>
              </a:rPr>
              <a:t> ca </a:t>
            </a:r>
            <a:r>
              <a:rPr lang="en-US" sz="1400" dirty="0" err="1">
                <a:solidFill>
                  <a:srgbClr val="0D0D0D"/>
                </a:solidFill>
                <a:latin typeface="+mj-lt"/>
              </a:rPr>
              <a:t>cineva</a:t>
            </a:r>
            <a:r>
              <a:rPr lang="en-US" sz="1400" dirty="0">
                <a:solidFill>
                  <a:srgbClr val="0D0D0D"/>
                </a:solidFill>
                <a:latin typeface="+mj-lt"/>
              </a:rPr>
              <a:t> din </a:t>
            </a:r>
            <a:r>
              <a:rPr lang="en-US" sz="1400" dirty="0" err="1">
                <a:solidFill>
                  <a:srgbClr val="0D0D0D"/>
                </a:solidFill>
                <a:latin typeface="+mj-lt"/>
              </a:rPr>
              <a:t>sistemul</a:t>
            </a:r>
            <a:r>
              <a:rPr lang="en-US" sz="1400" dirty="0">
                <a:solidFill>
                  <a:srgbClr val="0D0D0D"/>
                </a:solidFill>
                <a:latin typeface="+mj-lt"/>
              </a:rPr>
              <a:t> </a:t>
            </a:r>
            <a:r>
              <a:rPr lang="en-US" sz="1400" dirty="0" err="1">
                <a:solidFill>
                  <a:srgbClr val="0D0D0D"/>
                </a:solidFill>
                <a:latin typeface="+mj-lt"/>
              </a:rPr>
              <a:t>susceptibil</a:t>
            </a:r>
            <a:r>
              <a:rPr lang="en-US" sz="1400" dirty="0">
                <a:solidFill>
                  <a:srgbClr val="0D0D0D"/>
                </a:solidFill>
                <a:latin typeface="+mj-lt"/>
              </a:rPr>
              <a:t> </a:t>
            </a:r>
            <a:r>
              <a:rPr lang="en-US" sz="1400" dirty="0" err="1">
                <a:solidFill>
                  <a:srgbClr val="0D0D0D"/>
                </a:solidFill>
                <a:latin typeface="+mj-lt"/>
              </a:rPr>
              <a:t>să</a:t>
            </a:r>
            <a:r>
              <a:rPr lang="en-US" sz="1400" dirty="0">
                <a:solidFill>
                  <a:srgbClr val="0D0D0D"/>
                </a:solidFill>
                <a:latin typeface="+mj-lt"/>
              </a:rPr>
              <a:t> </a:t>
            </a:r>
            <a:r>
              <a:rPr lang="en-US" sz="1400" dirty="0" err="1">
                <a:solidFill>
                  <a:srgbClr val="0D0D0D"/>
                </a:solidFill>
                <a:latin typeface="+mj-lt"/>
              </a:rPr>
              <a:t>efectueze</a:t>
            </a:r>
            <a:r>
              <a:rPr lang="en-US" sz="1400" dirty="0">
                <a:solidFill>
                  <a:srgbClr val="0D0D0D"/>
                </a:solidFill>
                <a:latin typeface="+mj-lt"/>
              </a:rPr>
              <a:t> o </a:t>
            </a:r>
            <a:r>
              <a:rPr lang="en-US" sz="1400" dirty="0" err="1">
                <a:solidFill>
                  <a:srgbClr val="0D0D0D"/>
                </a:solidFill>
                <a:latin typeface="+mj-lt"/>
              </a:rPr>
              <a:t>operațiune</a:t>
            </a:r>
            <a:r>
              <a:rPr lang="en-US" sz="1400" dirty="0">
                <a:solidFill>
                  <a:srgbClr val="0D0D0D"/>
                </a:solidFill>
                <a:latin typeface="+mj-lt"/>
              </a:rPr>
              <a:t> </a:t>
            </a:r>
            <a:r>
              <a:rPr lang="en-US" sz="1400" dirty="0" err="1">
                <a:solidFill>
                  <a:srgbClr val="0D0D0D"/>
                </a:solidFill>
                <a:latin typeface="+mj-lt"/>
              </a:rPr>
              <a:t>bancară</a:t>
            </a:r>
            <a:r>
              <a:rPr lang="en-US" sz="1400" dirty="0">
                <a:solidFill>
                  <a:srgbClr val="0D0D0D"/>
                </a:solidFill>
                <a:latin typeface="+mj-lt"/>
              </a:rPr>
              <a:t> de </a:t>
            </a:r>
            <a:r>
              <a:rPr lang="en-US" sz="1400" dirty="0" err="1">
                <a:solidFill>
                  <a:srgbClr val="0D0D0D"/>
                </a:solidFill>
                <a:latin typeface="+mj-lt"/>
              </a:rPr>
              <a:t>risc</a:t>
            </a:r>
            <a:r>
              <a:rPr lang="en-US" sz="1400" dirty="0">
                <a:solidFill>
                  <a:srgbClr val="0D0D0D"/>
                </a:solidFill>
                <a:latin typeface="+mj-lt"/>
              </a:rPr>
              <a:t>, </a:t>
            </a:r>
            <a:r>
              <a:rPr lang="en-US" sz="1400" dirty="0" err="1">
                <a:solidFill>
                  <a:srgbClr val="0D0D0D"/>
                </a:solidFill>
                <a:latin typeface="+mj-lt"/>
              </a:rPr>
              <a:t>propagând</a:t>
            </a:r>
            <a:r>
              <a:rPr lang="en-US" sz="1400" dirty="0">
                <a:solidFill>
                  <a:srgbClr val="0D0D0D"/>
                </a:solidFill>
                <a:latin typeface="+mj-lt"/>
              </a:rPr>
              <a:t> </a:t>
            </a:r>
            <a:r>
              <a:rPr lang="en-US" sz="1400" dirty="0" err="1">
                <a:solidFill>
                  <a:srgbClr val="0D0D0D"/>
                </a:solidFill>
                <a:latin typeface="+mj-lt"/>
              </a:rPr>
              <a:t>efectul</a:t>
            </a:r>
            <a:r>
              <a:rPr lang="en-US" sz="1400" dirty="0">
                <a:solidFill>
                  <a:srgbClr val="0D0D0D"/>
                </a:solidFill>
                <a:latin typeface="+mj-lt"/>
              </a:rPr>
              <a:t> </a:t>
            </a:r>
            <a:r>
              <a:rPr lang="en-US" sz="1400" dirty="0" err="1">
                <a:solidFill>
                  <a:srgbClr val="0D0D0D"/>
                </a:solidFill>
                <a:latin typeface="+mj-lt"/>
              </a:rPr>
              <a:t>către</a:t>
            </a:r>
            <a:r>
              <a:rPr lang="en-US" sz="1400" dirty="0">
                <a:solidFill>
                  <a:srgbClr val="0D0D0D"/>
                </a:solidFill>
                <a:latin typeface="+mj-lt"/>
              </a:rPr>
              <a:t> </a:t>
            </a:r>
            <a:r>
              <a:rPr lang="en-US" sz="1400" dirty="0" err="1">
                <a:solidFill>
                  <a:srgbClr val="0D0D0D"/>
                </a:solidFill>
                <a:latin typeface="+mj-lt"/>
              </a:rPr>
              <a:t>alte</a:t>
            </a:r>
            <a:r>
              <a:rPr lang="en-US" sz="1400" dirty="0">
                <a:solidFill>
                  <a:srgbClr val="0D0D0D"/>
                </a:solidFill>
                <a:latin typeface="+mj-lt"/>
              </a:rPr>
              <a:t> </a:t>
            </a:r>
            <a:r>
              <a:rPr lang="en-US" sz="1400" dirty="0" err="1">
                <a:solidFill>
                  <a:srgbClr val="0D0D0D"/>
                </a:solidFill>
                <a:latin typeface="+mj-lt"/>
              </a:rPr>
              <a:t>noduri</a:t>
            </a:r>
            <a:r>
              <a:rPr lang="en-US" sz="1400" dirty="0">
                <a:solidFill>
                  <a:srgbClr val="0D0D0D"/>
                </a:solidFill>
                <a:latin typeface="+mj-lt"/>
              </a:rPr>
              <a:t> </a:t>
            </a:r>
            <a:r>
              <a:rPr lang="en-US" sz="1400" dirty="0" err="1">
                <a:solidFill>
                  <a:srgbClr val="0D0D0D"/>
                </a:solidFill>
                <a:latin typeface="+mj-lt"/>
              </a:rPr>
              <a:t>prin</a:t>
            </a:r>
            <a:r>
              <a:rPr lang="en-US" sz="1400" dirty="0">
                <a:solidFill>
                  <a:srgbClr val="0D0D0D"/>
                </a:solidFill>
                <a:latin typeface="+mj-lt"/>
              </a:rPr>
              <a:t> </a:t>
            </a:r>
            <a:r>
              <a:rPr lang="en-US" sz="1400" dirty="0" err="1">
                <a:solidFill>
                  <a:srgbClr val="0D0D0D"/>
                </a:solidFill>
                <a:latin typeface="+mj-lt"/>
              </a:rPr>
              <a:t>legăturile</a:t>
            </a:r>
            <a:r>
              <a:rPr lang="en-US" sz="1400" dirty="0">
                <a:solidFill>
                  <a:srgbClr val="0D0D0D"/>
                </a:solidFill>
                <a:latin typeface="+mj-lt"/>
              </a:rPr>
              <a:t> </a:t>
            </a:r>
            <a:r>
              <a:rPr lang="en-US" sz="1400" dirty="0" err="1">
                <a:solidFill>
                  <a:srgbClr val="0D0D0D"/>
                </a:solidFill>
                <a:latin typeface="+mj-lt"/>
              </a:rPr>
              <a:t>dintre</a:t>
            </a:r>
            <a:r>
              <a:rPr lang="en-US" sz="1400" dirty="0">
                <a:solidFill>
                  <a:srgbClr val="0D0D0D"/>
                </a:solidFill>
                <a:latin typeface="+mj-lt"/>
              </a:rPr>
              <a:t> </a:t>
            </a:r>
            <a:r>
              <a:rPr lang="en-US" sz="1400" dirty="0" err="1">
                <a:solidFill>
                  <a:srgbClr val="0D0D0D"/>
                </a:solidFill>
                <a:latin typeface="+mj-lt"/>
              </a:rPr>
              <a:t>ele</a:t>
            </a:r>
            <a:r>
              <a:rPr lang="en-US" sz="1400" dirty="0">
                <a:solidFill>
                  <a:srgbClr val="0D0D0D"/>
                </a:solidFill>
                <a:latin typeface="+mj-lt"/>
              </a:rPr>
              <a:t>. </a:t>
            </a:r>
            <a:r>
              <a:rPr lang="en-US" sz="1400" dirty="0" err="1">
                <a:solidFill>
                  <a:srgbClr val="0D0D0D"/>
                </a:solidFill>
                <a:latin typeface="+mj-lt"/>
              </a:rPr>
              <a:t>Nodurile</a:t>
            </a:r>
            <a:r>
              <a:rPr lang="en-US" sz="1400" dirty="0">
                <a:solidFill>
                  <a:srgbClr val="0D0D0D"/>
                </a:solidFill>
                <a:latin typeface="+mj-lt"/>
              </a:rPr>
              <a:t> </a:t>
            </a:r>
            <a:r>
              <a:rPr lang="en-US" sz="1400" dirty="0" err="1">
                <a:solidFill>
                  <a:srgbClr val="0D0D0D"/>
                </a:solidFill>
                <a:latin typeface="+mj-lt"/>
              </a:rPr>
              <a:t>rezistente</a:t>
            </a:r>
            <a:r>
              <a:rPr lang="en-US" sz="1400" dirty="0">
                <a:solidFill>
                  <a:srgbClr val="0D0D0D"/>
                </a:solidFill>
                <a:latin typeface="+mj-lt"/>
              </a:rPr>
              <a:t> (de </a:t>
            </a:r>
            <a:r>
              <a:rPr lang="en-US" sz="1400" dirty="0" err="1">
                <a:solidFill>
                  <a:srgbClr val="0D0D0D"/>
                </a:solidFill>
                <a:latin typeface="+mj-lt"/>
              </a:rPr>
              <a:t>culoare</a:t>
            </a:r>
            <a:r>
              <a:rPr lang="en-US" sz="1400" dirty="0">
                <a:solidFill>
                  <a:srgbClr val="0D0D0D"/>
                </a:solidFill>
                <a:latin typeface="+mj-lt"/>
              </a:rPr>
              <a:t> </a:t>
            </a:r>
            <a:r>
              <a:rPr lang="en-US" sz="1400" dirty="0" err="1">
                <a:solidFill>
                  <a:srgbClr val="0D0D0D"/>
                </a:solidFill>
                <a:latin typeface="+mj-lt"/>
              </a:rPr>
              <a:t>gri</a:t>
            </a:r>
            <a:r>
              <a:rPr lang="en-US" sz="1400" dirty="0">
                <a:solidFill>
                  <a:srgbClr val="0D0D0D"/>
                </a:solidFill>
                <a:latin typeface="+mj-lt"/>
              </a:rPr>
              <a:t>) nu pot fi </a:t>
            </a:r>
            <a:r>
              <a:rPr lang="en-US" sz="1400" dirty="0" err="1">
                <a:solidFill>
                  <a:srgbClr val="0D0D0D"/>
                </a:solidFill>
                <a:latin typeface="+mj-lt"/>
              </a:rPr>
              <a:t>infectate</a:t>
            </a:r>
            <a:r>
              <a:rPr lang="en-US" sz="1400" dirty="0">
                <a:solidFill>
                  <a:srgbClr val="0D0D0D"/>
                </a:solidFill>
                <a:latin typeface="+mj-lt"/>
              </a:rPr>
              <a:t> (au </a:t>
            </a:r>
            <a:r>
              <a:rPr lang="en-US" sz="1400" dirty="0" err="1">
                <a:solidFill>
                  <a:srgbClr val="0D0D0D"/>
                </a:solidFill>
                <a:latin typeface="+mj-lt"/>
              </a:rPr>
              <a:t>dobândit</a:t>
            </a:r>
            <a:r>
              <a:rPr lang="en-US" sz="1400" dirty="0">
                <a:solidFill>
                  <a:srgbClr val="0D0D0D"/>
                </a:solidFill>
                <a:latin typeface="+mj-lt"/>
              </a:rPr>
              <a:t> </a:t>
            </a:r>
            <a:r>
              <a:rPr lang="en-US" sz="1400" dirty="0" err="1">
                <a:solidFill>
                  <a:srgbClr val="0D0D0D"/>
                </a:solidFill>
                <a:latin typeface="+mj-lt"/>
              </a:rPr>
              <a:t>imunitate</a:t>
            </a:r>
            <a:r>
              <a:rPr lang="en-US" sz="1400" dirty="0">
                <a:solidFill>
                  <a:srgbClr val="0D0D0D"/>
                </a:solidFill>
                <a:latin typeface="+mj-lt"/>
              </a:rPr>
              <a:t> la virus). </a:t>
            </a:r>
            <a:r>
              <a:rPr lang="en-US" sz="1400" dirty="0" err="1">
                <a:solidFill>
                  <a:srgbClr val="0D0D0D"/>
                </a:solidFill>
                <a:latin typeface="+mj-lt"/>
              </a:rPr>
              <a:t>Nodurile</a:t>
            </a:r>
            <a:r>
              <a:rPr lang="en-US" sz="1400" dirty="0">
                <a:solidFill>
                  <a:srgbClr val="0D0D0D"/>
                </a:solidFill>
                <a:latin typeface="+mj-lt"/>
              </a:rPr>
              <a:t> </a:t>
            </a:r>
            <a:r>
              <a:rPr lang="en-US" sz="1400" dirty="0" err="1">
                <a:solidFill>
                  <a:srgbClr val="0D0D0D"/>
                </a:solidFill>
                <a:latin typeface="+mj-lt"/>
              </a:rPr>
              <a:t>infectate</a:t>
            </a:r>
            <a:r>
              <a:rPr lang="en-US" sz="1400" dirty="0">
                <a:solidFill>
                  <a:srgbClr val="0D0D0D"/>
                </a:solidFill>
                <a:latin typeface="+mj-lt"/>
              </a:rPr>
              <a:t> nu </a:t>
            </a:r>
            <a:r>
              <a:rPr lang="en-US" sz="1400" dirty="0" err="1">
                <a:solidFill>
                  <a:srgbClr val="0D0D0D"/>
                </a:solidFill>
                <a:latin typeface="+mj-lt"/>
              </a:rPr>
              <a:t>își</a:t>
            </a:r>
            <a:r>
              <a:rPr lang="en-US" sz="1400" dirty="0">
                <a:solidFill>
                  <a:srgbClr val="0D0D0D"/>
                </a:solidFill>
                <a:latin typeface="+mj-lt"/>
              </a:rPr>
              <a:t> </a:t>
            </a:r>
            <a:r>
              <a:rPr lang="en-US" sz="1400" dirty="0" err="1">
                <a:solidFill>
                  <a:srgbClr val="0D0D0D"/>
                </a:solidFill>
                <a:latin typeface="+mj-lt"/>
              </a:rPr>
              <a:t>dau</a:t>
            </a:r>
            <a:r>
              <a:rPr lang="en-US" sz="1400" dirty="0">
                <a:solidFill>
                  <a:srgbClr val="0D0D0D"/>
                </a:solidFill>
                <a:latin typeface="+mj-lt"/>
              </a:rPr>
              <a:t> </a:t>
            </a:r>
            <a:r>
              <a:rPr lang="en-US" sz="1400" dirty="0" err="1">
                <a:solidFill>
                  <a:srgbClr val="0D0D0D"/>
                </a:solidFill>
                <a:latin typeface="+mj-lt"/>
              </a:rPr>
              <a:t>seama</a:t>
            </a:r>
            <a:r>
              <a:rPr lang="en-US" sz="1400" dirty="0">
                <a:solidFill>
                  <a:srgbClr val="0D0D0D"/>
                </a:solidFill>
                <a:latin typeface="+mj-lt"/>
              </a:rPr>
              <a:t> </a:t>
            </a:r>
            <a:r>
              <a:rPr lang="en-US" sz="1400" dirty="0" err="1">
                <a:solidFill>
                  <a:srgbClr val="0D0D0D"/>
                </a:solidFill>
                <a:latin typeface="+mj-lt"/>
              </a:rPr>
              <a:t>imediat</a:t>
            </a:r>
            <a:r>
              <a:rPr lang="en-US" sz="1400" dirty="0">
                <a:solidFill>
                  <a:srgbClr val="0D0D0D"/>
                </a:solidFill>
                <a:latin typeface="+mj-lt"/>
              </a:rPr>
              <a:t> </a:t>
            </a:r>
            <a:r>
              <a:rPr lang="en-US" sz="1400" dirty="0" err="1">
                <a:solidFill>
                  <a:srgbClr val="0D0D0D"/>
                </a:solidFill>
                <a:latin typeface="+mj-lt"/>
              </a:rPr>
              <a:t>că</a:t>
            </a:r>
            <a:r>
              <a:rPr lang="en-US" sz="1400" dirty="0">
                <a:solidFill>
                  <a:srgbClr val="0D0D0D"/>
                </a:solidFill>
                <a:latin typeface="+mj-lt"/>
              </a:rPr>
              <a:t> sunt </a:t>
            </a:r>
            <a:r>
              <a:rPr lang="en-US" sz="1400" dirty="0" err="1">
                <a:solidFill>
                  <a:srgbClr val="0D0D0D"/>
                </a:solidFill>
                <a:latin typeface="+mj-lt"/>
              </a:rPr>
              <a:t>infectate</a:t>
            </a:r>
            <a:r>
              <a:rPr lang="en-US" sz="1400" dirty="0">
                <a:solidFill>
                  <a:srgbClr val="0D0D0D"/>
                </a:solidFill>
                <a:latin typeface="+mj-lt"/>
              </a:rPr>
              <a:t>. Periodic (</a:t>
            </a:r>
            <a:r>
              <a:rPr lang="en-US" sz="1400" dirty="0" err="1">
                <a:solidFill>
                  <a:srgbClr val="0D0D0D"/>
                </a:solidFill>
                <a:latin typeface="+mj-lt"/>
              </a:rPr>
              <a:t>determinată</a:t>
            </a:r>
            <a:r>
              <a:rPr lang="en-US" sz="1400" dirty="0">
                <a:solidFill>
                  <a:srgbClr val="0D0D0D"/>
                </a:solidFill>
                <a:latin typeface="+mj-lt"/>
              </a:rPr>
              <a:t> de </a:t>
            </a:r>
            <a:r>
              <a:rPr lang="en-US" sz="1400" dirty="0" err="1">
                <a:solidFill>
                  <a:srgbClr val="0D0D0D"/>
                </a:solidFill>
                <a:latin typeface="+mj-lt"/>
              </a:rPr>
              <a:t>variabila</a:t>
            </a:r>
            <a:r>
              <a:rPr lang="en-US" sz="1400" dirty="0">
                <a:solidFill>
                  <a:srgbClr val="0D0D0D"/>
                </a:solidFill>
                <a:latin typeface="+mj-lt"/>
              </a:rPr>
              <a:t> „virus-check-frequency”), </a:t>
            </a:r>
            <a:r>
              <a:rPr lang="en-US" sz="1400" dirty="0" err="1">
                <a:solidFill>
                  <a:srgbClr val="0D0D0D"/>
                </a:solidFill>
                <a:latin typeface="+mj-lt"/>
              </a:rPr>
              <a:t>nodurile</a:t>
            </a:r>
            <a:r>
              <a:rPr lang="en-US" sz="1400" dirty="0">
                <a:solidFill>
                  <a:srgbClr val="0D0D0D"/>
                </a:solidFill>
                <a:latin typeface="+mj-lt"/>
              </a:rPr>
              <a:t> </a:t>
            </a:r>
            <a:r>
              <a:rPr lang="en-US" sz="1400" dirty="0" err="1">
                <a:solidFill>
                  <a:srgbClr val="0D0D0D"/>
                </a:solidFill>
                <a:latin typeface="+mj-lt"/>
              </a:rPr>
              <a:t>verifică</a:t>
            </a:r>
            <a:r>
              <a:rPr lang="en-US" sz="1400" dirty="0">
                <a:solidFill>
                  <a:srgbClr val="0D0D0D"/>
                </a:solidFill>
                <a:latin typeface="+mj-lt"/>
              </a:rPr>
              <a:t> </a:t>
            </a:r>
            <a:r>
              <a:rPr lang="en-US" sz="1400" dirty="0" err="1">
                <a:solidFill>
                  <a:srgbClr val="0D0D0D"/>
                </a:solidFill>
                <a:latin typeface="+mj-lt"/>
              </a:rPr>
              <a:t>dacă</a:t>
            </a:r>
            <a:r>
              <a:rPr lang="en-US" sz="1400" dirty="0">
                <a:solidFill>
                  <a:srgbClr val="0D0D0D"/>
                </a:solidFill>
                <a:latin typeface="+mj-lt"/>
              </a:rPr>
              <a:t> sunt </a:t>
            </a:r>
            <a:r>
              <a:rPr lang="en-US" sz="1400" dirty="0" err="1">
                <a:solidFill>
                  <a:srgbClr val="0D0D0D"/>
                </a:solidFill>
                <a:latin typeface="+mj-lt"/>
              </a:rPr>
              <a:t>infectate</a:t>
            </a:r>
            <a:r>
              <a:rPr lang="en-US" sz="1400" dirty="0">
                <a:solidFill>
                  <a:srgbClr val="0D0D0D"/>
                </a:solidFill>
                <a:latin typeface="+mj-lt"/>
              </a:rPr>
              <a:t>. </a:t>
            </a:r>
            <a:r>
              <a:rPr lang="en-US" sz="1400" dirty="0" err="1">
                <a:solidFill>
                  <a:srgbClr val="0D0D0D"/>
                </a:solidFill>
                <a:latin typeface="+mj-lt"/>
              </a:rPr>
              <a:t>Când</a:t>
            </a:r>
            <a:r>
              <a:rPr lang="en-US" sz="1400" dirty="0">
                <a:solidFill>
                  <a:srgbClr val="0D0D0D"/>
                </a:solidFill>
                <a:latin typeface="+mj-lt"/>
              </a:rPr>
              <a:t> </a:t>
            </a:r>
            <a:r>
              <a:rPr lang="en-US" sz="1400" dirty="0" err="1">
                <a:solidFill>
                  <a:srgbClr val="0D0D0D"/>
                </a:solidFill>
                <a:latin typeface="+mj-lt"/>
              </a:rPr>
              <a:t>virusul</a:t>
            </a:r>
            <a:r>
              <a:rPr lang="en-US" sz="1400" dirty="0">
                <a:solidFill>
                  <a:srgbClr val="0D0D0D"/>
                </a:solidFill>
                <a:latin typeface="+mj-lt"/>
              </a:rPr>
              <a:t> </a:t>
            </a:r>
            <a:r>
              <a:rPr lang="en-US" sz="1400" dirty="0" err="1">
                <a:solidFill>
                  <a:srgbClr val="0D0D0D"/>
                </a:solidFill>
                <a:latin typeface="+mj-lt"/>
              </a:rPr>
              <a:t>este</a:t>
            </a:r>
            <a:r>
              <a:rPr lang="en-US" sz="1400" dirty="0">
                <a:solidFill>
                  <a:srgbClr val="0D0D0D"/>
                </a:solidFill>
                <a:latin typeface="+mj-lt"/>
              </a:rPr>
              <a:t> </a:t>
            </a:r>
            <a:r>
              <a:rPr lang="en-US" sz="1400" dirty="0" err="1">
                <a:solidFill>
                  <a:srgbClr val="0D0D0D"/>
                </a:solidFill>
                <a:latin typeface="+mj-lt"/>
              </a:rPr>
              <a:t>detectat</a:t>
            </a:r>
            <a:r>
              <a:rPr lang="en-US" sz="1400" dirty="0">
                <a:solidFill>
                  <a:srgbClr val="0D0D0D"/>
                </a:solidFill>
                <a:latin typeface="+mj-lt"/>
              </a:rPr>
              <a:t>, </a:t>
            </a:r>
            <a:r>
              <a:rPr lang="en-US" sz="1400" dirty="0" err="1">
                <a:solidFill>
                  <a:srgbClr val="0D0D0D"/>
                </a:solidFill>
                <a:latin typeface="+mj-lt"/>
              </a:rPr>
              <a:t>există</a:t>
            </a:r>
            <a:r>
              <a:rPr lang="en-US" sz="1400" dirty="0">
                <a:solidFill>
                  <a:srgbClr val="0D0D0D"/>
                </a:solidFill>
                <a:latin typeface="+mj-lt"/>
              </a:rPr>
              <a:t> o </a:t>
            </a:r>
            <a:r>
              <a:rPr lang="en-US" sz="1400" dirty="0" err="1">
                <a:solidFill>
                  <a:srgbClr val="0D0D0D"/>
                </a:solidFill>
                <a:latin typeface="+mj-lt"/>
              </a:rPr>
              <a:t>probabilitate</a:t>
            </a:r>
            <a:r>
              <a:rPr lang="en-US" sz="1400" dirty="0">
                <a:solidFill>
                  <a:srgbClr val="0D0D0D"/>
                </a:solidFill>
                <a:latin typeface="+mj-lt"/>
              </a:rPr>
              <a:t> ca </a:t>
            </a:r>
            <a:r>
              <a:rPr lang="en-US" sz="1400" dirty="0" err="1">
                <a:solidFill>
                  <a:srgbClr val="0D0D0D"/>
                </a:solidFill>
                <a:latin typeface="+mj-lt"/>
              </a:rPr>
              <a:t>acesta</a:t>
            </a:r>
            <a:r>
              <a:rPr lang="en-US" sz="1400" dirty="0">
                <a:solidFill>
                  <a:srgbClr val="0D0D0D"/>
                </a:solidFill>
                <a:latin typeface="+mj-lt"/>
              </a:rPr>
              <a:t> </a:t>
            </a:r>
            <a:r>
              <a:rPr lang="en-US" sz="1400" dirty="0" err="1">
                <a:solidFill>
                  <a:srgbClr val="0D0D0D"/>
                </a:solidFill>
                <a:latin typeface="+mj-lt"/>
              </a:rPr>
              <a:t>să</a:t>
            </a:r>
            <a:r>
              <a:rPr lang="en-US" sz="1400" dirty="0">
                <a:solidFill>
                  <a:srgbClr val="0D0D0D"/>
                </a:solidFill>
                <a:latin typeface="+mj-lt"/>
              </a:rPr>
              <a:t> fie </a:t>
            </a:r>
            <a:r>
              <a:rPr lang="en-US" sz="1400" dirty="0" err="1">
                <a:solidFill>
                  <a:srgbClr val="0D0D0D"/>
                </a:solidFill>
                <a:latin typeface="+mj-lt"/>
              </a:rPr>
              <a:t>eliminat</a:t>
            </a:r>
            <a:r>
              <a:rPr lang="en-US" sz="1400" dirty="0">
                <a:solidFill>
                  <a:srgbClr val="0D0D0D"/>
                </a:solidFill>
                <a:latin typeface="+mj-lt"/>
              </a:rPr>
              <a:t> (</a:t>
            </a:r>
            <a:r>
              <a:rPr lang="en-US" sz="1400" dirty="0" err="1">
                <a:solidFill>
                  <a:srgbClr val="0D0D0D"/>
                </a:solidFill>
                <a:latin typeface="+mj-lt"/>
              </a:rPr>
              <a:t>determinată</a:t>
            </a:r>
            <a:r>
              <a:rPr lang="en-US" sz="1400" dirty="0">
                <a:solidFill>
                  <a:srgbClr val="0D0D0D"/>
                </a:solidFill>
                <a:latin typeface="+mj-lt"/>
              </a:rPr>
              <a:t> de </a:t>
            </a:r>
            <a:r>
              <a:rPr lang="en-US" sz="1400" dirty="0" err="1">
                <a:solidFill>
                  <a:srgbClr val="0D0D0D"/>
                </a:solidFill>
                <a:latin typeface="+mj-lt"/>
              </a:rPr>
              <a:t>variabila</a:t>
            </a:r>
            <a:r>
              <a:rPr lang="en-US" sz="1400" dirty="0">
                <a:solidFill>
                  <a:srgbClr val="0D0D0D"/>
                </a:solidFill>
                <a:latin typeface="+mj-lt"/>
              </a:rPr>
              <a:t> „recovery-chance”). </a:t>
            </a:r>
            <a:r>
              <a:rPr lang="en-US" sz="1400" dirty="0" err="1">
                <a:solidFill>
                  <a:srgbClr val="0D0D0D"/>
                </a:solidFill>
                <a:latin typeface="+mj-lt"/>
              </a:rPr>
              <a:t>Dacă</a:t>
            </a:r>
            <a:r>
              <a:rPr lang="en-US" sz="1400" dirty="0">
                <a:solidFill>
                  <a:srgbClr val="0D0D0D"/>
                </a:solidFill>
                <a:latin typeface="+mj-lt"/>
              </a:rPr>
              <a:t> un nod se </a:t>
            </a:r>
            <a:r>
              <a:rPr lang="en-US" sz="1400" dirty="0" err="1">
                <a:solidFill>
                  <a:srgbClr val="0D0D0D"/>
                </a:solidFill>
                <a:latin typeface="+mj-lt"/>
              </a:rPr>
              <a:t>recuperează</a:t>
            </a:r>
            <a:r>
              <a:rPr lang="en-US" sz="1400" dirty="0">
                <a:solidFill>
                  <a:srgbClr val="0D0D0D"/>
                </a:solidFill>
                <a:latin typeface="+mj-lt"/>
              </a:rPr>
              <a:t>, </a:t>
            </a:r>
            <a:r>
              <a:rPr lang="en-US" sz="1400" dirty="0" err="1">
                <a:solidFill>
                  <a:srgbClr val="0D0D0D"/>
                </a:solidFill>
                <a:latin typeface="+mj-lt"/>
              </a:rPr>
              <a:t>există</a:t>
            </a:r>
            <a:r>
              <a:rPr lang="en-US" sz="1400" dirty="0">
                <a:solidFill>
                  <a:srgbClr val="0D0D0D"/>
                </a:solidFill>
                <a:latin typeface="+mj-lt"/>
              </a:rPr>
              <a:t> o </a:t>
            </a:r>
            <a:r>
              <a:rPr lang="en-US" sz="1400" dirty="0" err="1">
                <a:solidFill>
                  <a:srgbClr val="0D0D0D"/>
                </a:solidFill>
                <a:latin typeface="+mj-lt"/>
              </a:rPr>
              <a:t>probabilitate</a:t>
            </a:r>
            <a:r>
              <a:rPr lang="en-US" sz="1400" dirty="0">
                <a:solidFill>
                  <a:srgbClr val="0D0D0D"/>
                </a:solidFill>
                <a:latin typeface="+mj-lt"/>
              </a:rPr>
              <a:t> ca </a:t>
            </a:r>
            <a:r>
              <a:rPr lang="en-US" sz="1400" dirty="0" err="1">
                <a:solidFill>
                  <a:srgbClr val="0D0D0D"/>
                </a:solidFill>
                <a:latin typeface="+mj-lt"/>
              </a:rPr>
              <a:t>acesta</a:t>
            </a:r>
            <a:r>
              <a:rPr lang="en-US" sz="1400" dirty="0">
                <a:solidFill>
                  <a:srgbClr val="0D0D0D"/>
                </a:solidFill>
                <a:latin typeface="+mj-lt"/>
              </a:rPr>
              <a:t> </a:t>
            </a:r>
            <a:r>
              <a:rPr lang="en-US" sz="1400" dirty="0" err="1">
                <a:solidFill>
                  <a:srgbClr val="0D0D0D"/>
                </a:solidFill>
                <a:latin typeface="+mj-lt"/>
              </a:rPr>
              <a:t>să</a:t>
            </a:r>
            <a:r>
              <a:rPr lang="en-US" sz="1400" dirty="0">
                <a:solidFill>
                  <a:srgbClr val="0D0D0D"/>
                </a:solidFill>
                <a:latin typeface="+mj-lt"/>
              </a:rPr>
              <a:t> </a:t>
            </a:r>
            <a:r>
              <a:rPr lang="en-US" sz="1400" dirty="0" err="1">
                <a:solidFill>
                  <a:srgbClr val="0D0D0D"/>
                </a:solidFill>
                <a:latin typeface="+mj-lt"/>
              </a:rPr>
              <a:t>devină</a:t>
            </a:r>
            <a:r>
              <a:rPr lang="en-US" sz="1400" dirty="0">
                <a:solidFill>
                  <a:srgbClr val="0D0D0D"/>
                </a:solidFill>
                <a:latin typeface="+mj-lt"/>
              </a:rPr>
              <a:t> </a:t>
            </a:r>
            <a:r>
              <a:rPr lang="en-US" sz="1400" dirty="0" err="1">
                <a:solidFill>
                  <a:srgbClr val="0D0D0D"/>
                </a:solidFill>
                <a:latin typeface="+mj-lt"/>
              </a:rPr>
              <a:t>rezistent</a:t>
            </a:r>
            <a:r>
              <a:rPr lang="en-US" sz="1400" dirty="0">
                <a:solidFill>
                  <a:srgbClr val="0D0D0D"/>
                </a:solidFill>
                <a:latin typeface="+mj-lt"/>
              </a:rPr>
              <a:t> la virus </a:t>
            </a:r>
            <a:r>
              <a:rPr lang="en-US" sz="1400" dirty="0" err="1">
                <a:solidFill>
                  <a:srgbClr val="0D0D0D"/>
                </a:solidFill>
                <a:latin typeface="+mj-lt"/>
              </a:rPr>
              <a:t>în</a:t>
            </a:r>
            <a:r>
              <a:rPr lang="en-US" sz="1400" dirty="0">
                <a:solidFill>
                  <a:srgbClr val="0D0D0D"/>
                </a:solidFill>
                <a:latin typeface="+mj-lt"/>
              </a:rPr>
              <a:t> </a:t>
            </a:r>
            <a:r>
              <a:rPr lang="en-US" sz="1400" dirty="0" err="1">
                <a:solidFill>
                  <a:srgbClr val="0D0D0D"/>
                </a:solidFill>
                <a:latin typeface="+mj-lt"/>
              </a:rPr>
              <a:t>viitor</a:t>
            </a:r>
            <a:r>
              <a:rPr lang="en-US" sz="1400" dirty="0">
                <a:solidFill>
                  <a:srgbClr val="0D0D0D"/>
                </a:solidFill>
                <a:latin typeface="+mj-lt"/>
              </a:rPr>
              <a:t> (</a:t>
            </a:r>
            <a:r>
              <a:rPr lang="en-US" sz="1400" dirty="0" err="1">
                <a:solidFill>
                  <a:srgbClr val="0D0D0D"/>
                </a:solidFill>
                <a:latin typeface="+mj-lt"/>
              </a:rPr>
              <a:t>determinată</a:t>
            </a:r>
            <a:r>
              <a:rPr lang="en-US" sz="1400" dirty="0">
                <a:solidFill>
                  <a:srgbClr val="0D0D0D"/>
                </a:solidFill>
                <a:latin typeface="+mj-lt"/>
              </a:rPr>
              <a:t> de </a:t>
            </a:r>
            <a:r>
              <a:rPr lang="en-US" sz="1400" dirty="0" err="1">
                <a:solidFill>
                  <a:srgbClr val="0D0D0D"/>
                </a:solidFill>
                <a:latin typeface="+mj-lt"/>
              </a:rPr>
              <a:t>variabila</a:t>
            </a:r>
            <a:r>
              <a:rPr lang="en-US" sz="1400" dirty="0">
                <a:solidFill>
                  <a:srgbClr val="0D0D0D"/>
                </a:solidFill>
                <a:latin typeface="+mj-lt"/>
              </a:rPr>
              <a:t> „gain-resistance-chance”). </a:t>
            </a:r>
            <a:r>
              <a:rPr lang="en-US" sz="1400" dirty="0" err="1">
                <a:solidFill>
                  <a:srgbClr val="0D0D0D"/>
                </a:solidFill>
                <a:latin typeface="+mj-lt"/>
              </a:rPr>
              <a:t>Când</a:t>
            </a:r>
            <a:r>
              <a:rPr lang="en-US" sz="1400" dirty="0">
                <a:solidFill>
                  <a:srgbClr val="0D0D0D"/>
                </a:solidFill>
                <a:latin typeface="+mj-lt"/>
              </a:rPr>
              <a:t> un nod </a:t>
            </a:r>
            <a:r>
              <a:rPr lang="en-US" sz="1400" dirty="0" err="1">
                <a:solidFill>
                  <a:srgbClr val="0D0D0D"/>
                </a:solidFill>
                <a:latin typeface="+mj-lt"/>
              </a:rPr>
              <a:t>devine</a:t>
            </a:r>
            <a:r>
              <a:rPr lang="en-US" sz="1400" dirty="0">
                <a:solidFill>
                  <a:srgbClr val="0D0D0D"/>
                </a:solidFill>
                <a:latin typeface="+mj-lt"/>
              </a:rPr>
              <a:t> </a:t>
            </a:r>
            <a:r>
              <a:rPr lang="en-US" sz="1400" dirty="0" err="1">
                <a:solidFill>
                  <a:srgbClr val="0D0D0D"/>
                </a:solidFill>
                <a:latin typeface="+mj-lt"/>
              </a:rPr>
              <a:t>rezistent</a:t>
            </a:r>
            <a:r>
              <a:rPr lang="en-US" sz="1400" dirty="0">
                <a:solidFill>
                  <a:srgbClr val="0D0D0D"/>
                </a:solidFill>
                <a:latin typeface="+mj-lt"/>
              </a:rPr>
              <a:t>, </a:t>
            </a:r>
            <a:r>
              <a:rPr lang="en-US" sz="1400" dirty="0" err="1">
                <a:solidFill>
                  <a:srgbClr val="0D0D0D"/>
                </a:solidFill>
                <a:latin typeface="+mj-lt"/>
              </a:rPr>
              <a:t>legăturile</a:t>
            </a:r>
            <a:r>
              <a:rPr lang="en-US" sz="1400" dirty="0">
                <a:solidFill>
                  <a:srgbClr val="0D0D0D"/>
                </a:solidFill>
                <a:latin typeface="+mj-lt"/>
              </a:rPr>
              <a:t> </a:t>
            </a:r>
            <a:r>
              <a:rPr lang="en-US" sz="1400" dirty="0" err="1">
                <a:solidFill>
                  <a:srgbClr val="0D0D0D"/>
                </a:solidFill>
                <a:latin typeface="+mj-lt"/>
              </a:rPr>
              <a:t>dintre</a:t>
            </a:r>
            <a:r>
              <a:rPr lang="en-US" sz="1400" dirty="0">
                <a:solidFill>
                  <a:srgbClr val="0D0D0D"/>
                </a:solidFill>
                <a:latin typeface="+mj-lt"/>
              </a:rPr>
              <a:t> </a:t>
            </a:r>
            <a:r>
              <a:rPr lang="en-US" sz="1400" dirty="0" err="1">
                <a:solidFill>
                  <a:srgbClr val="0D0D0D"/>
                </a:solidFill>
                <a:latin typeface="+mj-lt"/>
              </a:rPr>
              <a:t>acesta</a:t>
            </a:r>
            <a:r>
              <a:rPr lang="en-US" sz="1400" dirty="0">
                <a:solidFill>
                  <a:srgbClr val="0D0D0D"/>
                </a:solidFill>
                <a:latin typeface="+mj-lt"/>
              </a:rPr>
              <a:t> </a:t>
            </a:r>
            <a:r>
              <a:rPr lang="en-US" sz="1400" dirty="0" err="1">
                <a:solidFill>
                  <a:srgbClr val="0D0D0D"/>
                </a:solidFill>
                <a:latin typeface="+mj-lt"/>
              </a:rPr>
              <a:t>și</a:t>
            </a:r>
            <a:r>
              <a:rPr lang="en-US" sz="1400" dirty="0">
                <a:solidFill>
                  <a:srgbClr val="0D0D0D"/>
                </a:solidFill>
                <a:latin typeface="+mj-lt"/>
              </a:rPr>
              <a:t> </a:t>
            </a:r>
            <a:r>
              <a:rPr lang="en-US" sz="1400" dirty="0" err="1">
                <a:solidFill>
                  <a:srgbClr val="0D0D0D"/>
                </a:solidFill>
                <a:latin typeface="+mj-lt"/>
              </a:rPr>
              <a:t>vecinii</a:t>
            </a:r>
            <a:r>
              <a:rPr lang="en-US" sz="1400" dirty="0">
                <a:solidFill>
                  <a:srgbClr val="0D0D0D"/>
                </a:solidFill>
                <a:latin typeface="+mj-lt"/>
              </a:rPr>
              <a:t> </a:t>
            </a:r>
            <a:r>
              <a:rPr lang="en-US" sz="1400" dirty="0" err="1">
                <a:solidFill>
                  <a:srgbClr val="0D0D0D"/>
                </a:solidFill>
                <a:latin typeface="+mj-lt"/>
              </a:rPr>
              <a:t>săi</a:t>
            </a:r>
            <a:r>
              <a:rPr lang="en-US" sz="1400" dirty="0">
                <a:solidFill>
                  <a:srgbClr val="0D0D0D"/>
                </a:solidFill>
                <a:latin typeface="+mj-lt"/>
              </a:rPr>
              <a:t> se </a:t>
            </a:r>
            <a:r>
              <a:rPr lang="en-US" sz="1400" dirty="0" err="1">
                <a:solidFill>
                  <a:srgbClr val="0D0D0D"/>
                </a:solidFill>
                <a:latin typeface="+mj-lt"/>
              </a:rPr>
              <a:t>întunecă</a:t>
            </a:r>
            <a:r>
              <a:rPr lang="en-US" sz="1400" dirty="0">
                <a:solidFill>
                  <a:srgbClr val="0D0D0D"/>
                </a:solidFill>
                <a:latin typeface="+mj-lt"/>
              </a:rPr>
              <a:t>, </a:t>
            </a:r>
            <a:r>
              <a:rPr lang="en-US" sz="1400" dirty="0" err="1">
                <a:solidFill>
                  <a:srgbClr val="0D0D0D"/>
                </a:solidFill>
                <a:latin typeface="+mj-lt"/>
              </a:rPr>
              <a:t>deoarece</a:t>
            </a:r>
            <a:r>
              <a:rPr lang="en-US" sz="1400" dirty="0">
                <a:solidFill>
                  <a:srgbClr val="0D0D0D"/>
                </a:solidFill>
                <a:latin typeface="+mj-lt"/>
              </a:rPr>
              <a:t> nu </a:t>
            </a:r>
            <a:r>
              <a:rPr lang="en-US" sz="1400" dirty="0" err="1">
                <a:solidFill>
                  <a:srgbClr val="0D0D0D"/>
                </a:solidFill>
                <a:latin typeface="+mj-lt"/>
              </a:rPr>
              <a:t>mai</a:t>
            </a:r>
            <a:r>
              <a:rPr lang="en-US" sz="1400" dirty="0">
                <a:solidFill>
                  <a:srgbClr val="0D0D0D"/>
                </a:solidFill>
                <a:latin typeface="+mj-lt"/>
              </a:rPr>
              <a:t> sunt </a:t>
            </a:r>
            <a:r>
              <a:rPr lang="en-US" sz="1400" dirty="0" err="1">
                <a:solidFill>
                  <a:srgbClr val="0D0D0D"/>
                </a:solidFill>
                <a:latin typeface="+mj-lt"/>
              </a:rPr>
              <a:t>vectori</a:t>
            </a:r>
            <a:r>
              <a:rPr lang="en-US" sz="1400" dirty="0">
                <a:solidFill>
                  <a:srgbClr val="0D0D0D"/>
                </a:solidFill>
                <a:latin typeface="+mj-lt"/>
              </a:rPr>
              <a:t> </a:t>
            </a:r>
            <a:r>
              <a:rPr lang="en-US" sz="1400" dirty="0" err="1">
                <a:solidFill>
                  <a:srgbClr val="0D0D0D"/>
                </a:solidFill>
                <a:latin typeface="+mj-lt"/>
              </a:rPr>
              <a:t>posibili</a:t>
            </a:r>
            <a:r>
              <a:rPr lang="en-US" sz="1400" dirty="0">
                <a:solidFill>
                  <a:srgbClr val="0D0D0D"/>
                </a:solidFill>
                <a:latin typeface="+mj-lt"/>
              </a:rPr>
              <a:t> </a:t>
            </a:r>
            <a:r>
              <a:rPr lang="en-US" sz="1400" dirty="0" err="1">
                <a:solidFill>
                  <a:srgbClr val="0D0D0D"/>
                </a:solidFill>
                <a:latin typeface="+mj-lt"/>
              </a:rPr>
              <a:t>pentru</a:t>
            </a:r>
            <a:r>
              <a:rPr lang="en-US" sz="1400" dirty="0">
                <a:solidFill>
                  <a:srgbClr val="0D0D0D"/>
                </a:solidFill>
                <a:latin typeface="+mj-lt"/>
              </a:rPr>
              <a:t> </a:t>
            </a:r>
            <a:r>
              <a:rPr lang="en-US" sz="1400" dirty="0" err="1">
                <a:solidFill>
                  <a:srgbClr val="0D0D0D"/>
                </a:solidFill>
                <a:latin typeface="+mj-lt"/>
              </a:rPr>
              <a:t>răspândirea</a:t>
            </a:r>
            <a:r>
              <a:rPr lang="en-US" sz="1400" dirty="0">
                <a:solidFill>
                  <a:srgbClr val="0D0D0D"/>
                </a:solidFill>
                <a:latin typeface="+mj-lt"/>
              </a:rPr>
              <a:t> </a:t>
            </a:r>
            <a:r>
              <a:rPr lang="en-US" sz="1400" dirty="0" err="1">
                <a:solidFill>
                  <a:srgbClr val="0D0D0D"/>
                </a:solidFill>
                <a:latin typeface="+mj-lt"/>
              </a:rPr>
              <a:t>virusului</a:t>
            </a:r>
            <a:r>
              <a:rPr lang="en-US" sz="1400" dirty="0">
                <a:solidFill>
                  <a:srgbClr val="0D0D0D"/>
                </a:solidFill>
                <a:latin typeface="+mj-lt"/>
              </a:rPr>
              <a:t>.</a:t>
            </a:r>
          </a:p>
        </p:txBody>
      </p:sp>
    </p:spTree>
    <p:extLst>
      <p:ext uri="{BB962C8B-B14F-4D97-AF65-F5344CB8AC3E}">
        <p14:creationId xmlns:p14="http://schemas.microsoft.com/office/powerpoint/2010/main" val="321427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4EAF88-3FAE-B077-1821-E53501ED7F22}"/>
              </a:ext>
            </a:extLst>
          </p:cNvPr>
          <p:cNvSpPr>
            <a:spLocks noGrp="1"/>
          </p:cNvSpPr>
          <p:nvPr>
            <p:ph type="title"/>
          </p:nvPr>
        </p:nvSpPr>
        <p:spPr>
          <a:xfrm>
            <a:off x="1115568" y="548640"/>
            <a:ext cx="10168128" cy="1179576"/>
          </a:xfrm>
        </p:spPr>
        <p:txBody>
          <a:bodyPr>
            <a:normAutofit/>
          </a:bodyPr>
          <a:lstStyle/>
          <a:p>
            <a:r>
              <a:rPr lang="ro-RO" sz="3600" dirty="0"/>
              <a:t>SIMULARE - </a:t>
            </a:r>
            <a:r>
              <a:rPr lang="en-US" sz="3600" b="1" dirty="0"/>
              <a:t>„Virus on a network”</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7" name="Picture 16">
            <a:extLst>
              <a:ext uri="{FF2B5EF4-FFF2-40B4-BE49-F238E27FC236}">
                <a16:creationId xmlns:a16="http://schemas.microsoft.com/office/drawing/2014/main" id="{344308A3-CB69-101E-0D64-9D80385A282F}"/>
              </a:ext>
            </a:extLst>
          </p:cNvPr>
          <p:cNvPicPr>
            <a:picLocks noChangeAspect="1"/>
          </p:cNvPicPr>
          <p:nvPr/>
        </p:nvPicPr>
        <p:blipFill>
          <a:blip r:embed="rId2"/>
          <a:stretch>
            <a:fillRect/>
          </a:stretch>
        </p:blipFill>
        <p:spPr>
          <a:xfrm>
            <a:off x="6334125" y="2121124"/>
            <a:ext cx="5180826" cy="4402302"/>
          </a:xfrm>
          <a:prstGeom prst="rect">
            <a:avLst/>
          </a:prstGeom>
        </p:spPr>
      </p:pic>
      <p:pic>
        <p:nvPicPr>
          <p:cNvPr id="23" name="Picture 22">
            <a:extLst>
              <a:ext uri="{FF2B5EF4-FFF2-40B4-BE49-F238E27FC236}">
                <a16:creationId xmlns:a16="http://schemas.microsoft.com/office/drawing/2014/main" id="{5A32441F-11BC-72D7-DB95-909AB8C3BFF2}"/>
              </a:ext>
            </a:extLst>
          </p:cNvPr>
          <p:cNvPicPr>
            <a:picLocks noChangeAspect="1"/>
          </p:cNvPicPr>
          <p:nvPr/>
        </p:nvPicPr>
        <p:blipFill>
          <a:blip r:embed="rId3"/>
          <a:stretch>
            <a:fillRect/>
          </a:stretch>
        </p:blipFill>
        <p:spPr>
          <a:xfrm>
            <a:off x="626850" y="2170373"/>
            <a:ext cx="5332857" cy="4536059"/>
          </a:xfrm>
          <a:prstGeom prst="rect">
            <a:avLst/>
          </a:prstGeom>
        </p:spPr>
      </p:pic>
    </p:spTree>
    <p:extLst>
      <p:ext uri="{BB962C8B-B14F-4D97-AF65-F5344CB8AC3E}">
        <p14:creationId xmlns:p14="http://schemas.microsoft.com/office/powerpoint/2010/main" val="105978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67254B-CB58-73C2-6225-895BCEAB3CAD}"/>
              </a:ext>
            </a:extLst>
          </p:cNvPr>
          <p:cNvSpPr>
            <a:spLocks noGrp="1"/>
          </p:cNvSpPr>
          <p:nvPr>
            <p:ph type="title"/>
          </p:nvPr>
        </p:nvSpPr>
        <p:spPr>
          <a:xfrm>
            <a:off x="1115568" y="548640"/>
            <a:ext cx="10168128" cy="1179576"/>
          </a:xfrm>
        </p:spPr>
        <p:txBody>
          <a:bodyPr>
            <a:normAutofit/>
          </a:bodyPr>
          <a:lstStyle/>
          <a:p>
            <a:r>
              <a:rPr lang="ro-RO" sz="4000" dirty="0"/>
              <a:t>CONCLUZIE - </a:t>
            </a:r>
            <a:r>
              <a:rPr lang="en-US" sz="4000" b="1" dirty="0"/>
              <a:t>„ Virus on a network”</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A99AF24-5C05-031F-A401-92EE5FB3E273}"/>
              </a:ext>
            </a:extLst>
          </p:cNvPr>
          <p:cNvSpPr>
            <a:spLocks noGrp="1"/>
          </p:cNvSpPr>
          <p:nvPr>
            <p:ph idx="1"/>
          </p:nvPr>
        </p:nvSpPr>
        <p:spPr>
          <a:xfrm>
            <a:off x="1115568" y="2481943"/>
            <a:ext cx="10447782" cy="3695020"/>
          </a:xfrm>
        </p:spPr>
        <p:txBody>
          <a:bodyPr>
            <a:normAutofit/>
          </a:bodyPr>
          <a:lstStyle/>
          <a:p>
            <a:pPr marL="0" indent="0">
              <a:buNone/>
            </a:pPr>
            <a:endParaRPr lang="en-US" sz="2400" dirty="0">
              <a:latin typeface="+mj-lt"/>
            </a:endParaRPr>
          </a:p>
          <a:p>
            <a:r>
              <a:rPr lang="ro-RO" sz="2400" dirty="0">
                <a:latin typeface="+mj-lt"/>
              </a:rPr>
              <a:t>Orice schimbere în rețea poate avea impact semnificativ sau mai puțin semnificativ pentru întreg sistemul (graficul Network status)</a:t>
            </a:r>
          </a:p>
          <a:p>
            <a:r>
              <a:rPr lang="ro-RO" sz="2400" dirty="0">
                <a:latin typeface="+mj-lt"/>
              </a:rPr>
              <a:t>Cu cât gradul de conectivitate este mai mic, cu atat impactul rămâne la nivel mic.</a:t>
            </a:r>
          </a:p>
          <a:p>
            <a:r>
              <a:rPr lang="ro-RO" sz="2400" dirty="0">
                <a:latin typeface="+mj-lt"/>
              </a:rPr>
              <a:t>ING făcând parte dintr-un ecosistem financiar, unde </a:t>
            </a:r>
            <a:r>
              <a:rPr lang="ro-RO" sz="2400" b="0" i="0" dirty="0">
                <a:effectLst/>
                <a:latin typeface="+mj-lt"/>
              </a:rPr>
              <a:t>anumite modificări mici produc rezultate exagerat de mari (crizele economice, destabilizări financiare), a</a:t>
            </a:r>
            <a:r>
              <a:rPr lang="en-US" sz="2400" dirty="0" err="1">
                <a:latin typeface="+mj-lt"/>
              </a:rPr>
              <a:t>cest</a:t>
            </a:r>
            <a:r>
              <a:rPr lang="en-US" sz="2400" dirty="0">
                <a:latin typeface="+mj-lt"/>
              </a:rPr>
              <a:t> model </a:t>
            </a:r>
            <a:r>
              <a:rPr lang="en-US" sz="2400" dirty="0" err="1">
                <a:latin typeface="+mj-lt"/>
              </a:rPr>
              <a:t>permite</a:t>
            </a:r>
            <a:r>
              <a:rPr lang="en-US" sz="2400" dirty="0">
                <a:latin typeface="+mj-lt"/>
              </a:rPr>
              <a:t> </a:t>
            </a:r>
            <a:r>
              <a:rPr lang="en-US" sz="2400" dirty="0" err="1">
                <a:latin typeface="+mj-lt"/>
              </a:rPr>
              <a:t>testarea</a:t>
            </a:r>
            <a:r>
              <a:rPr lang="en-US" sz="2400" dirty="0">
                <a:latin typeface="+mj-lt"/>
              </a:rPr>
              <a:t> </a:t>
            </a:r>
            <a:r>
              <a:rPr lang="en-US" sz="2400" dirty="0" err="1">
                <a:latin typeface="+mj-lt"/>
              </a:rPr>
              <a:t>diferitelor</a:t>
            </a:r>
            <a:r>
              <a:rPr lang="en-US" sz="2400" dirty="0">
                <a:latin typeface="+mj-lt"/>
              </a:rPr>
              <a:t> </a:t>
            </a:r>
            <a:r>
              <a:rPr lang="en-US" sz="2400" dirty="0" err="1">
                <a:latin typeface="+mj-lt"/>
              </a:rPr>
              <a:t>strategii</a:t>
            </a:r>
            <a:r>
              <a:rPr lang="ro-RO" sz="2400" dirty="0">
                <a:latin typeface="+mj-lt"/>
              </a:rPr>
              <a:t> de supraviețuire</a:t>
            </a:r>
            <a:r>
              <a:rPr lang="en-US" sz="2400" dirty="0">
                <a:latin typeface="+mj-lt"/>
              </a:rPr>
              <a:t>, </a:t>
            </a:r>
            <a:r>
              <a:rPr lang="en-US" sz="2400" dirty="0" err="1">
                <a:latin typeface="+mj-lt"/>
              </a:rPr>
              <a:t>oferind</a:t>
            </a:r>
            <a:r>
              <a:rPr lang="en-US" sz="2400" dirty="0">
                <a:latin typeface="+mj-lt"/>
              </a:rPr>
              <a:t> </a:t>
            </a:r>
            <a:r>
              <a:rPr lang="en-US" sz="2400" dirty="0" err="1">
                <a:latin typeface="+mj-lt"/>
              </a:rPr>
              <a:t>astfel</a:t>
            </a:r>
            <a:r>
              <a:rPr lang="en-US" sz="2400" dirty="0">
                <a:latin typeface="+mj-lt"/>
              </a:rPr>
              <a:t> </a:t>
            </a:r>
            <a:r>
              <a:rPr lang="ro-RO" sz="2400" dirty="0">
                <a:latin typeface="+mj-lt"/>
              </a:rPr>
              <a:t>din nou, </a:t>
            </a:r>
            <a:r>
              <a:rPr lang="en-US" sz="2400" dirty="0">
                <a:latin typeface="+mj-lt"/>
              </a:rPr>
              <a:t>un instrument </a:t>
            </a:r>
            <a:r>
              <a:rPr lang="en-US" sz="2400" dirty="0" err="1">
                <a:latin typeface="+mj-lt"/>
              </a:rPr>
              <a:t>valoros</a:t>
            </a:r>
            <a:r>
              <a:rPr lang="en-US" sz="2400" dirty="0">
                <a:latin typeface="+mj-lt"/>
              </a:rPr>
              <a:t> </a:t>
            </a:r>
            <a:r>
              <a:rPr lang="en-US" sz="2400" dirty="0" err="1">
                <a:latin typeface="+mj-lt"/>
              </a:rPr>
              <a:t>pentru</a:t>
            </a:r>
            <a:r>
              <a:rPr lang="en-US" sz="2400" dirty="0">
                <a:latin typeface="+mj-lt"/>
              </a:rPr>
              <a:t> </a:t>
            </a:r>
            <a:r>
              <a:rPr lang="en-US" sz="2400" dirty="0" err="1">
                <a:latin typeface="+mj-lt"/>
              </a:rPr>
              <a:t>managementul</a:t>
            </a:r>
            <a:r>
              <a:rPr lang="en-US" sz="2400" dirty="0">
                <a:latin typeface="+mj-lt"/>
              </a:rPr>
              <a:t> </a:t>
            </a:r>
            <a:r>
              <a:rPr lang="en-US" sz="2400" dirty="0" err="1">
                <a:latin typeface="+mj-lt"/>
              </a:rPr>
              <a:t>bancar</a:t>
            </a:r>
            <a:r>
              <a:rPr lang="en-US" sz="2400" dirty="0">
                <a:latin typeface="+mj-lt"/>
              </a:rPr>
              <a:t>.</a:t>
            </a:r>
          </a:p>
          <a:p>
            <a:endParaRPr lang="en-US" sz="2400" dirty="0">
              <a:latin typeface="+mj-lt"/>
            </a:endParaRPr>
          </a:p>
        </p:txBody>
      </p:sp>
    </p:spTree>
    <p:extLst>
      <p:ext uri="{BB962C8B-B14F-4D97-AF65-F5344CB8AC3E}">
        <p14:creationId xmlns:p14="http://schemas.microsoft.com/office/powerpoint/2010/main" val="359508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82F8D1-51D2-882C-D89F-E47F3F53A01E}"/>
              </a:ext>
            </a:extLst>
          </p:cNvPr>
          <p:cNvSpPr>
            <a:spLocks noGrp="1"/>
          </p:cNvSpPr>
          <p:nvPr>
            <p:ph type="title"/>
          </p:nvPr>
        </p:nvSpPr>
        <p:spPr>
          <a:xfrm>
            <a:off x="1115568" y="548640"/>
            <a:ext cx="10168128" cy="1179576"/>
          </a:xfrm>
        </p:spPr>
        <p:txBody>
          <a:bodyPr>
            <a:normAutofit/>
          </a:bodyPr>
          <a:lstStyle/>
          <a:p>
            <a:r>
              <a:rPr lang="en-US" sz="4000"/>
              <a:t>CUPRINS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ACBA4D0-55E4-153B-A390-2CB4EC07B3F3}"/>
              </a:ext>
            </a:extLst>
          </p:cNvPr>
          <p:cNvSpPr>
            <a:spLocks noGrp="1"/>
          </p:cNvSpPr>
          <p:nvPr>
            <p:ph idx="1"/>
          </p:nvPr>
        </p:nvSpPr>
        <p:spPr>
          <a:xfrm>
            <a:off x="1115568" y="2481943"/>
            <a:ext cx="10168128" cy="3695020"/>
          </a:xfrm>
        </p:spPr>
        <p:txBody>
          <a:bodyPr>
            <a:normAutofit/>
          </a:bodyPr>
          <a:lstStyle/>
          <a:p>
            <a:r>
              <a:rPr lang="ro-RO" sz="2400" dirty="0">
                <a:latin typeface="+mj-lt"/>
                <a:cs typeface="Times New Roman" panose="02020603050405020304" pitchFamily="18" charset="0"/>
              </a:rPr>
              <a:t>DESCRIEREA UNITĂȚII ECONOMICE ( SCURT ISTORIC, ORGANIGRAMĂ, DOMENIU DE ACTIVITATE )</a:t>
            </a:r>
          </a:p>
          <a:p>
            <a:r>
              <a:rPr lang="ro-RO" sz="2400" dirty="0">
                <a:latin typeface="+mj-lt"/>
                <a:cs typeface="Times New Roman" panose="02020603050405020304" pitchFamily="18" charset="0"/>
              </a:rPr>
              <a:t>DESCRIEREA SISTEMULUI ADAPTIV COMPLEX ȘI PREZENTAREA PROPRIETĂȚILOR REGĂSITE ÎNTR-UN ASTFEL DE SISTEM</a:t>
            </a:r>
          </a:p>
          <a:p>
            <a:r>
              <a:rPr lang="ro-RO" sz="2400" dirty="0">
                <a:latin typeface="+mj-lt"/>
                <a:cs typeface="Times New Roman" panose="02020603050405020304" pitchFamily="18" charset="0"/>
              </a:rPr>
              <a:t>ÎNCADRAREA UNITĂȚII ECONOMICE ALESE ÎNTR-UN SISTEM ADAPTIV COMPLEX</a:t>
            </a:r>
          </a:p>
          <a:p>
            <a:r>
              <a:rPr lang="ro-RO" sz="2400" dirty="0">
                <a:latin typeface="+mj-lt"/>
                <a:cs typeface="Times New Roman" panose="02020603050405020304" pitchFamily="18" charset="0"/>
              </a:rPr>
              <a:t>IMPLEMENTAREA UNUI MODEL NETLOGO LA NIVELUL UNITĂȚII ECONOMICE ALESE</a:t>
            </a:r>
          </a:p>
        </p:txBody>
      </p:sp>
    </p:spTree>
    <p:extLst>
      <p:ext uri="{BB962C8B-B14F-4D97-AF65-F5344CB8AC3E}">
        <p14:creationId xmlns:p14="http://schemas.microsoft.com/office/powerpoint/2010/main" val="51457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D0D15F-7A05-AD87-7B8F-35152C40D471}"/>
              </a:ext>
            </a:extLst>
          </p:cNvPr>
          <p:cNvSpPr>
            <a:spLocks noGrp="1"/>
          </p:cNvSpPr>
          <p:nvPr>
            <p:ph type="title"/>
          </p:nvPr>
        </p:nvSpPr>
        <p:spPr>
          <a:xfrm>
            <a:off x="1115568" y="548640"/>
            <a:ext cx="10168128" cy="1179576"/>
          </a:xfrm>
        </p:spPr>
        <p:txBody>
          <a:bodyPr>
            <a:normAutofit/>
          </a:bodyPr>
          <a:lstStyle/>
          <a:p>
            <a:r>
              <a:rPr lang="en-US" sz="4000"/>
              <a:t>INTRODUCERE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DB21B0-3D5B-F8A2-29E2-2A31B91E192E}"/>
              </a:ext>
            </a:extLst>
          </p:cNvPr>
          <p:cNvSpPr>
            <a:spLocks noGrp="1"/>
          </p:cNvSpPr>
          <p:nvPr>
            <p:ph idx="1"/>
          </p:nvPr>
        </p:nvSpPr>
        <p:spPr>
          <a:xfrm>
            <a:off x="1115568" y="2481943"/>
            <a:ext cx="10168128" cy="3695020"/>
          </a:xfrm>
        </p:spPr>
        <p:txBody>
          <a:bodyPr>
            <a:normAutofit/>
          </a:bodyPr>
          <a:lstStyle/>
          <a:p>
            <a:r>
              <a:rPr lang="en-US" sz="2200" dirty="0" err="1">
                <a:latin typeface="+mj-lt"/>
              </a:rPr>
              <a:t>Alegerea</a:t>
            </a:r>
            <a:r>
              <a:rPr lang="en-US" sz="2200" dirty="0">
                <a:latin typeface="+mj-lt"/>
              </a:rPr>
              <a:t> </a:t>
            </a:r>
            <a:r>
              <a:rPr lang="en-US" sz="2200" dirty="0" err="1">
                <a:latin typeface="+mj-lt"/>
              </a:rPr>
              <a:t>băncii</a:t>
            </a:r>
            <a:r>
              <a:rPr lang="en-US" sz="2200" dirty="0">
                <a:latin typeface="+mj-lt"/>
              </a:rPr>
              <a:t> ING ca </a:t>
            </a:r>
            <a:r>
              <a:rPr lang="en-US" sz="2200" dirty="0" err="1">
                <a:latin typeface="+mj-lt"/>
              </a:rPr>
              <a:t>subiect</a:t>
            </a:r>
            <a:r>
              <a:rPr lang="en-US" sz="2200" dirty="0">
                <a:latin typeface="+mj-lt"/>
              </a:rPr>
              <a:t> de </a:t>
            </a:r>
            <a:r>
              <a:rPr lang="en-US" sz="2200" dirty="0" err="1">
                <a:latin typeface="+mj-lt"/>
              </a:rPr>
              <a:t>studiu</a:t>
            </a:r>
            <a:r>
              <a:rPr lang="en-US" sz="2200" dirty="0">
                <a:latin typeface="+mj-lt"/>
              </a:rPr>
              <a:t> </a:t>
            </a:r>
            <a:r>
              <a:rPr lang="ro-RO" sz="2200" dirty="0">
                <a:latin typeface="+mj-lt"/>
              </a:rPr>
              <a:t>î</a:t>
            </a:r>
            <a:r>
              <a:rPr lang="en-US" sz="2200" dirty="0">
                <a:latin typeface="+mj-lt"/>
              </a:rPr>
              <a:t>n </a:t>
            </a:r>
            <a:r>
              <a:rPr lang="en-US" sz="2200" dirty="0" err="1">
                <a:latin typeface="+mj-lt"/>
              </a:rPr>
              <a:t>cadrul</a:t>
            </a:r>
            <a:r>
              <a:rPr lang="en-US" sz="2200" dirty="0">
                <a:latin typeface="+mj-lt"/>
              </a:rPr>
              <a:t> </a:t>
            </a:r>
            <a:r>
              <a:rPr lang="en-US" sz="2200" dirty="0" err="1">
                <a:latin typeface="+mj-lt"/>
              </a:rPr>
              <a:t>acestui</a:t>
            </a:r>
            <a:r>
              <a:rPr lang="en-US" sz="2200" dirty="0">
                <a:latin typeface="+mj-lt"/>
              </a:rPr>
              <a:t> </a:t>
            </a:r>
            <a:r>
              <a:rPr lang="en-US" sz="2200" dirty="0" err="1">
                <a:latin typeface="+mj-lt"/>
              </a:rPr>
              <a:t>proiect</a:t>
            </a:r>
            <a:r>
              <a:rPr lang="en-US" sz="2200" dirty="0">
                <a:latin typeface="+mj-lt"/>
              </a:rPr>
              <a:t> de </a:t>
            </a:r>
            <a:r>
              <a:rPr lang="en-US" sz="2200" dirty="0" err="1">
                <a:latin typeface="+mj-lt"/>
              </a:rPr>
              <a:t>simulare</a:t>
            </a:r>
            <a:r>
              <a:rPr lang="en-US" sz="2200" dirty="0">
                <a:latin typeface="+mj-lt"/>
              </a:rPr>
              <a:t> </a:t>
            </a:r>
            <a:r>
              <a:rPr lang="ro-RO" sz="2200" dirty="0">
                <a:latin typeface="+mj-lt"/>
              </a:rPr>
              <a:t>î</a:t>
            </a:r>
            <a:r>
              <a:rPr lang="en-US" sz="2200" dirty="0">
                <a:latin typeface="+mj-lt"/>
              </a:rPr>
              <a:t>n </a:t>
            </a:r>
            <a:r>
              <a:rPr lang="en-US" sz="2200" dirty="0" err="1">
                <a:latin typeface="+mj-lt"/>
              </a:rPr>
              <a:t>NetLogo</a:t>
            </a:r>
            <a:r>
              <a:rPr lang="en-US" sz="2200" dirty="0">
                <a:latin typeface="+mj-lt"/>
              </a:rPr>
              <a:t> a </a:t>
            </a:r>
            <a:r>
              <a:rPr lang="en-US" sz="2200" dirty="0" err="1">
                <a:latin typeface="+mj-lt"/>
              </a:rPr>
              <a:t>fost</a:t>
            </a:r>
            <a:r>
              <a:rPr lang="en-US" sz="2200" dirty="0">
                <a:latin typeface="+mj-lt"/>
              </a:rPr>
              <a:t> </a:t>
            </a:r>
            <a:r>
              <a:rPr lang="en-US" sz="2200" dirty="0" err="1">
                <a:latin typeface="+mj-lt"/>
              </a:rPr>
              <a:t>motivată</a:t>
            </a:r>
            <a:r>
              <a:rPr lang="en-US" sz="2200" dirty="0">
                <a:latin typeface="+mj-lt"/>
              </a:rPr>
              <a:t> de </a:t>
            </a:r>
            <a:r>
              <a:rPr lang="en-US" sz="2200" dirty="0" err="1">
                <a:latin typeface="+mj-lt"/>
              </a:rPr>
              <a:t>importanta</a:t>
            </a:r>
            <a:r>
              <a:rPr lang="en-US" sz="2200" dirty="0">
                <a:latin typeface="+mj-lt"/>
              </a:rPr>
              <a:t> </a:t>
            </a:r>
            <a:r>
              <a:rPr lang="en-US" sz="2200" dirty="0" err="1">
                <a:latin typeface="+mj-lt"/>
              </a:rPr>
              <a:t>bancii</a:t>
            </a:r>
            <a:r>
              <a:rPr lang="en-US" sz="2200" dirty="0">
                <a:latin typeface="+mj-lt"/>
              </a:rPr>
              <a:t> in </a:t>
            </a:r>
            <a:r>
              <a:rPr lang="en-US" sz="2200" dirty="0" err="1">
                <a:latin typeface="+mj-lt"/>
              </a:rPr>
              <a:t>contextul</a:t>
            </a:r>
            <a:r>
              <a:rPr lang="en-US" sz="2200" dirty="0">
                <a:latin typeface="+mj-lt"/>
              </a:rPr>
              <a:t> </a:t>
            </a:r>
            <a:r>
              <a:rPr lang="en-US" sz="2200" dirty="0" err="1">
                <a:latin typeface="+mj-lt"/>
              </a:rPr>
              <a:t>financiar</a:t>
            </a:r>
            <a:r>
              <a:rPr lang="en-US" sz="2200" dirty="0">
                <a:latin typeface="+mj-lt"/>
              </a:rPr>
              <a:t> din Romania precum </a:t>
            </a:r>
            <a:r>
              <a:rPr lang="ro-RO" sz="2200" dirty="0">
                <a:latin typeface="+mj-lt"/>
              </a:rPr>
              <a:t>ș</a:t>
            </a:r>
            <a:r>
              <a:rPr lang="en-US" sz="2200" dirty="0">
                <a:latin typeface="+mj-lt"/>
              </a:rPr>
              <a:t>i </a:t>
            </a:r>
            <a:r>
              <a:rPr lang="en-US" sz="2200" dirty="0" err="1">
                <a:latin typeface="+mj-lt"/>
              </a:rPr>
              <a:t>faptul</a:t>
            </a:r>
            <a:r>
              <a:rPr lang="en-US" sz="2200" dirty="0">
                <a:latin typeface="+mj-lt"/>
              </a:rPr>
              <a:t> ca </a:t>
            </a:r>
            <a:r>
              <a:rPr lang="en-US" sz="2200" dirty="0" err="1">
                <a:latin typeface="+mj-lt"/>
              </a:rPr>
              <a:t>opereaza</a:t>
            </a:r>
            <a:r>
              <a:rPr lang="en-US" sz="2200" dirty="0">
                <a:latin typeface="+mj-lt"/>
              </a:rPr>
              <a:t> </a:t>
            </a:r>
            <a:r>
              <a:rPr lang="en-US" sz="2200" dirty="0" err="1">
                <a:latin typeface="+mj-lt"/>
              </a:rPr>
              <a:t>intr</a:t>
            </a:r>
            <a:r>
              <a:rPr lang="en-US" sz="2200" dirty="0">
                <a:latin typeface="+mj-lt"/>
              </a:rPr>
              <a:t>-un </a:t>
            </a:r>
            <a:r>
              <a:rPr lang="en-US" sz="2200" dirty="0" err="1">
                <a:latin typeface="+mj-lt"/>
              </a:rPr>
              <a:t>mediu</a:t>
            </a:r>
            <a:r>
              <a:rPr lang="en-US" sz="2200" dirty="0">
                <a:latin typeface="+mj-lt"/>
              </a:rPr>
              <a:t> care </a:t>
            </a:r>
            <a:r>
              <a:rPr lang="en-US" sz="2200" dirty="0" err="1">
                <a:latin typeface="+mj-lt"/>
              </a:rPr>
              <a:t>implică</a:t>
            </a:r>
            <a:r>
              <a:rPr lang="en-US" sz="2200" dirty="0">
                <a:latin typeface="+mj-lt"/>
              </a:rPr>
              <a:t> </a:t>
            </a:r>
            <a:r>
              <a:rPr lang="en-US" sz="2200" dirty="0" err="1">
                <a:latin typeface="+mj-lt"/>
              </a:rPr>
              <a:t>componente</a:t>
            </a:r>
            <a:r>
              <a:rPr lang="en-US" sz="2200" dirty="0">
                <a:latin typeface="+mj-lt"/>
              </a:rPr>
              <a:t> </a:t>
            </a:r>
            <a:r>
              <a:rPr lang="en-US" sz="2200" dirty="0" err="1">
                <a:latin typeface="+mj-lt"/>
              </a:rPr>
              <a:t>dinamice</a:t>
            </a:r>
            <a:r>
              <a:rPr lang="en-US" sz="2200" dirty="0">
                <a:latin typeface="+mj-lt"/>
              </a:rPr>
              <a:t> care </a:t>
            </a:r>
            <a:r>
              <a:rPr lang="en-US" sz="2200" dirty="0" err="1">
                <a:latin typeface="+mj-lt"/>
              </a:rPr>
              <a:t>interacționează</a:t>
            </a:r>
            <a:r>
              <a:rPr lang="en-US" sz="2200" dirty="0">
                <a:latin typeface="+mj-lt"/>
              </a:rPr>
              <a:t> </a:t>
            </a:r>
            <a:r>
              <a:rPr lang="en-US" sz="2200" dirty="0" err="1">
                <a:latin typeface="+mj-lt"/>
              </a:rPr>
              <a:t>în</a:t>
            </a:r>
            <a:r>
              <a:rPr lang="en-US" sz="2200" dirty="0">
                <a:latin typeface="+mj-lt"/>
              </a:rPr>
              <a:t> </a:t>
            </a:r>
            <a:r>
              <a:rPr lang="en-US" sz="2200" dirty="0" err="1">
                <a:latin typeface="+mj-lt"/>
              </a:rPr>
              <a:t>moduri</a:t>
            </a:r>
            <a:r>
              <a:rPr lang="en-US" sz="2200" dirty="0">
                <a:latin typeface="+mj-lt"/>
              </a:rPr>
              <a:t> </a:t>
            </a:r>
            <a:r>
              <a:rPr lang="en-US" sz="2200" dirty="0" err="1">
                <a:latin typeface="+mj-lt"/>
              </a:rPr>
              <a:t>imprevizibile</a:t>
            </a:r>
            <a:r>
              <a:rPr lang="en-US" sz="2200" dirty="0">
                <a:latin typeface="+mj-lt"/>
              </a:rPr>
              <a:t>, </a:t>
            </a:r>
            <a:r>
              <a:rPr lang="en-US" sz="2200" dirty="0" err="1">
                <a:latin typeface="+mj-lt"/>
              </a:rPr>
              <a:t>adaptându</a:t>
            </a:r>
            <a:r>
              <a:rPr lang="en-US" sz="2200" dirty="0">
                <a:latin typeface="+mj-lt"/>
              </a:rPr>
              <a:t>-se la </a:t>
            </a:r>
            <a:r>
              <a:rPr lang="en-US" sz="2200" dirty="0" err="1">
                <a:latin typeface="+mj-lt"/>
              </a:rPr>
              <a:t>schimbările</a:t>
            </a:r>
            <a:r>
              <a:rPr lang="en-US" sz="2200" dirty="0">
                <a:latin typeface="+mj-lt"/>
              </a:rPr>
              <a:t> din </a:t>
            </a:r>
            <a:r>
              <a:rPr lang="en-US" sz="2200" dirty="0" err="1">
                <a:latin typeface="+mj-lt"/>
              </a:rPr>
              <a:t>mediul</a:t>
            </a:r>
            <a:r>
              <a:rPr lang="en-US" sz="2200" dirty="0">
                <a:latin typeface="+mj-lt"/>
              </a:rPr>
              <a:t> </a:t>
            </a:r>
            <a:r>
              <a:rPr lang="en-US" sz="2200" dirty="0" err="1">
                <a:latin typeface="+mj-lt"/>
              </a:rPr>
              <a:t>bancar</a:t>
            </a:r>
            <a:r>
              <a:rPr lang="en-US" sz="2200" dirty="0">
                <a:latin typeface="+mj-lt"/>
              </a:rPr>
              <a:t>. </a:t>
            </a:r>
          </a:p>
          <a:p>
            <a:r>
              <a:rPr lang="en-US" sz="2200" dirty="0" err="1">
                <a:latin typeface="+mj-lt"/>
              </a:rPr>
              <a:t>Această</a:t>
            </a:r>
            <a:r>
              <a:rPr lang="en-US" sz="2200" dirty="0">
                <a:latin typeface="+mj-lt"/>
              </a:rPr>
              <a:t> </a:t>
            </a:r>
            <a:r>
              <a:rPr lang="en-US" sz="2200" dirty="0" err="1">
                <a:latin typeface="+mj-lt"/>
              </a:rPr>
              <a:t>abordare</a:t>
            </a:r>
            <a:r>
              <a:rPr lang="en-US" sz="2200" dirty="0">
                <a:latin typeface="+mj-lt"/>
              </a:rPr>
              <a:t> </a:t>
            </a:r>
            <a:r>
              <a:rPr lang="en-US" sz="2200" dirty="0" err="1">
                <a:latin typeface="+mj-lt"/>
              </a:rPr>
              <a:t>permite</a:t>
            </a:r>
            <a:r>
              <a:rPr lang="en-US" sz="2200" dirty="0">
                <a:latin typeface="+mj-lt"/>
              </a:rPr>
              <a:t> </a:t>
            </a:r>
            <a:r>
              <a:rPr lang="en-US" sz="2200" dirty="0" err="1">
                <a:latin typeface="+mj-lt"/>
              </a:rPr>
              <a:t>băncii</a:t>
            </a:r>
            <a:r>
              <a:rPr lang="en-US" sz="2200" dirty="0">
                <a:latin typeface="+mj-lt"/>
              </a:rPr>
              <a:t> </a:t>
            </a:r>
            <a:r>
              <a:rPr lang="en-US" sz="2200" dirty="0" err="1">
                <a:latin typeface="+mj-lt"/>
              </a:rPr>
              <a:t>să</a:t>
            </a:r>
            <a:r>
              <a:rPr lang="en-US" sz="2200" dirty="0">
                <a:latin typeface="+mj-lt"/>
              </a:rPr>
              <a:t> </a:t>
            </a:r>
            <a:r>
              <a:rPr lang="en-US" sz="2200" dirty="0" err="1">
                <a:latin typeface="+mj-lt"/>
              </a:rPr>
              <a:t>gestioneze</a:t>
            </a:r>
            <a:r>
              <a:rPr lang="en-US" sz="2200" dirty="0">
                <a:latin typeface="+mj-lt"/>
              </a:rPr>
              <a:t> </a:t>
            </a:r>
            <a:r>
              <a:rPr lang="en-US" sz="2200" dirty="0" err="1">
                <a:latin typeface="+mj-lt"/>
              </a:rPr>
              <a:t>provocările</a:t>
            </a:r>
            <a:r>
              <a:rPr lang="en-US" sz="2200" dirty="0">
                <a:latin typeface="+mj-lt"/>
              </a:rPr>
              <a:t> </a:t>
            </a:r>
            <a:r>
              <a:rPr lang="en-US" sz="2200" dirty="0" err="1">
                <a:latin typeface="+mj-lt"/>
              </a:rPr>
              <a:t>complexe</a:t>
            </a:r>
            <a:r>
              <a:rPr lang="en-US" sz="2200" dirty="0">
                <a:latin typeface="+mj-lt"/>
              </a:rPr>
              <a:t> </a:t>
            </a:r>
            <a:r>
              <a:rPr lang="en-US" sz="2200" dirty="0" err="1">
                <a:latin typeface="+mj-lt"/>
              </a:rPr>
              <a:t>și</a:t>
            </a:r>
            <a:r>
              <a:rPr lang="en-US" sz="2200" dirty="0">
                <a:latin typeface="+mj-lt"/>
              </a:rPr>
              <a:t> </a:t>
            </a:r>
            <a:r>
              <a:rPr lang="en-US" sz="2200" dirty="0" err="1">
                <a:latin typeface="+mj-lt"/>
              </a:rPr>
              <a:t>să-și</a:t>
            </a:r>
            <a:r>
              <a:rPr lang="en-US" sz="2200" dirty="0">
                <a:latin typeface="+mj-lt"/>
              </a:rPr>
              <a:t> </a:t>
            </a:r>
            <a:r>
              <a:rPr lang="en-US" sz="2200" dirty="0" err="1">
                <a:latin typeface="+mj-lt"/>
              </a:rPr>
              <a:t>evolueze</a:t>
            </a:r>
            <a:r>
              <a:rPr lang="en-US" sz="2200" dirty="0">
                <a:latin typeface="+mj-lt"/>
              </a:rPr>
              <a:t> </a:t>
            </a:r>
            <a:r>
              <a:rPr lang="en-US" sz="2200" dirty="0" err="1">
                <a:latin typeface="+mj-lt"/>
              </a:rPr>
              <a:t>strategiile</a:t>
            </a:r>
            <a:r>
              <a:rPr lang="en-US" sz="2200" dirty="0">
                <a:latin typeface="+mj-lt"/>
              </a:rPr>
              <a:t> ca </a:t>
            </a:r>
            <a:r>
              <a:rPr lang="en-US" sz="2200" dirty="0" err="1">
                <a:latin typeface="+mj-lt"/>
              </a:rPr>
              <a:t>răspuns</a:t>
            </a:r>
            <a:r>
              <a:rPr lang="en-US" sz="2200" dirty="0">
                <a:latin typeface="+mj-lt"/>
              </a:rPr>
              <a:t> la </a:t>
            </a:r>
            <a:r>
              <a:rPr lang="en-US" sz="2200" dirty="0" err="1">
                <a:latin typeface="+mj-lt"/>
              </a:rPr>
              <a:t>condițiile</a:t>
            </a:r>
            <a:r>
              <a:rPr lang="en-US" sz="2200" dirty="0">
                <a:latin typeface="+mj-lt"/>
              </a:rPr>
              <a:t> </a:t>
            </a:r>
            <a:r>
              <a:rPr lang="en-US" sz="2200" dirty="0" err="1">
                <a:latin typeface="+mj-lt"/>
              </a:rPr>
              <a:t>pieței</a:t>
            </a:r>
            <a:r>
              <a:rPr lang="ro-RO" sz="2200" dirty="0">
                <a:latin typeface="+mj-lt"/>
              </a:rPr>
              <a:t> sau condițiile impuse de reglementările legale</a:t>
            </a:r>
            <a:r>
              <a:rPr lang="en-US" sz="2200" dirty="0">
                <a:latin typeface="+mj-lt"/>
              </a:rPr>
              <a:t>, </a:t>
            </a:r>
            <a:r>
              <a:rPr lang="en-US" sz="2200" dirty="0" err="1">
                <a:latin typeface="+mj-lt"/>
              </a:rPr>
              <a:t>comportamentul</a:t>
            </a:r>
            <a:r>
              <a:rPr lang="en-US" sz="2200" dirty="0">
                <a:latin typeface="+mj-lt"/>
              </a:rPr>
              <a:t> </a:t>
            </a:r>
            <a:r>
              <a:rPr lang="en-US" sz="2200" dirty="0" err="1">
                <a:latin typeface="+mj-lt"/>
              </a:rPr>
              <a:t>clienților</a:t>
            </a:r>
            <a:r>
              <a:rPr lang="en-US" sz="2200" dirty="0">
                <a:latin typeface="+mj-lt"/>
              </a:rPr>
              <a:t> </a:t>
            </a:r>
            <a:r>
              <a:rPr lang="en-US" sz="2200" dirty="0" err="1">
                <a:latin typeface="+mj-lt"/>
              </a:rPr>
              <a:t>și</a:t>
            </a:r>
            <a:r>
              <a:rPr lang="en-US" sz="2200" dirty="0">
                <a:latin typeface="+mj-lt"/>
              </a:rPr>
              <a:t> </a:t>
            </a:r>
            <a:r>
              <a:rPr lang="en-US" sz="2200" dirty="0" err="1">
                <a:latin typeface="+mj-lt"/>
              </a:rPr>
              <a:t>progresele</a:t>
            </a:r>
            <a:r>
              <a:rPr lang="en-US" sz="2200" dirty="0">
                <a:latin typeface="+mj-lt"/>
              </a:rPr>
              <a:t> </a:t>
            </a:r>
            <a:r>
              <a:rPr lang="en-US" sz="2200" dirty="0" err="1">
                <a:latin typeface="+mj-lt"/>
              </a:rPr>
              <a:t>tehnologice</a:t>
            </a:r>
            <a:r>
              <a:rPr lang="en-US" sz="2200" dirty="0">
                <a:latin typeface="+mj-lt"/>
              </a:rPr>
              <a:t>.</a:t>
            </a:r>
          </a:p>
          <a:p>
            <a:r>
              <a:rPr lang="en-US" sz="2200" dirty="0" err="1">
                <a:latin typeface="+mj-lt"/>
              </a:rPr>
              <a:t>Prin</a:t>
            </a:r>
            <a:r>
              <a:rPr lang="en-US" sz="2200" dirty="0">
                <a:latin typeface="+mj-lt"/>
              </a:rPr>
              <a:t> </a:t>
            </a:r>
            <a:r>
              <a:rPr lang="en-US" sz="2200" dirty="0" err="1">
                <a:latin typeface="+mj-lt"/>
              </a:rPr>
              <a:t>valorificarea</a:t>
            </a:r>
            <a:r>
              <a:rPr lang="en-US" sz="2200" dirty="0">
                <a:latin typeface="+mj-lt"/>
              </a:rPr>
              <a:t> </a:t>
            </a:r>
            <a:r>
              <a:rPr lang="en-US" sz="2200" dirty="0" err="1">
                <a:latin typeface="+mj-lt"/>
              </a:rPr>
              <a:t>principiilor</a:t>
            </a:r>
            <a:r>
              <a:rPr lang="en-US" sz="2200" dirty="0">
                <a:latin typeface="+mj-lt"/>
              </a:rPr>
              <a:t> CAS, Banca ING </a:t>
            </a:r>
            <a:r>
              <a:rPr lang="en-US" sz="2200" dirty="0" err="1">
                <a:latin typeface="+mj-lt"/>
              </a:rPr>
              <a:t>își</a:t>
            </a:r>
            <a:r>
              <a:rPr lang="en-US" sz="2200" dirty="0">
                <a:latin typeface="+mj-lt"/>
              </a:rPr>
              <a:t> </a:t>
            </a:r>
            <a:r>
              <a:rPr lang="en-US" sz="2200" dirty="0" err="1">
                <a:latin typeface="+mj-lt"/>
              </a:rPr>
              <a:t>poate</a:t>
            </a:r>
            <a:r>
              <a:rPr lang="en-US" sz="2200" dirty="0">
                <a:latin typeface="+mj-lt"/>
              </a:rPr>
              <a:t> </a:t>
            </a:r>
            <a:r>
              <a:rPr lang="en-US" sz="2200" dirty="0" err="1">
                <a:latin typeface="+mj-lt"/>
              </a:rPr>
              <a:t>spori</a:t>
            </a:r>
            <a:r>
              <a:rPr lang="en-US" sz="2200" dirty="0">
                <a:latin typeface="+mj-lt"/>
              </a:rPr>
              <a:t> </a:t>
            </a:r>
            <a:r>
              <a:rPr lang="en-US" sz="2200" dirty="0" err="1">
                <a:latin typeface="+mj-lt"/>
              </a:rPr>
              <a:t>reziliența</a:t>
            </a:r>
            <a:r>
              <a:rPr lang="en-US" sz="2200" dirty="0">
                <a:latin typeface="+mj-lt"/>
              </a:rPr>
              <a:t> </a:t>
            </a:r>
            <a:r>
              <a:rPr lang="en-US" sz="2200" dirty="0" err="1">
                <a:latin typeface="+mj-lt"/>
              </a:rPr>
              <a:t>și</a:t>
            </a:r>
            <a:r>
              <a:rPr lang="en-US" sz="2200" dirty="0">
                <a:latin typeface="+mj-lt"/>
              </a:rPr>
              <a:t> </a:t>
            </a:r>
            <a:r>
              <a:rPr lang="en-US" sz="2200" dirty="0" err="1">
                <a:latin typeface="+mj-lt"/>
              </a:rPr>
              <a:t>inovația</a:t>
            </a:r>
            <a:r>
              <a:rPr lang="en-US" sz="2200" dirty="0">
                <a:latin typeface="+mj-lt"/>
              </a:rPr>
              <a:t>, </a:t>
            </a:r>
            <a:r>
              <a:rPr lang="en-US" sz="2200" dirty="0" err="1">
                <a:latin typeface="+mj-lt"/>
              </a:rPr>
              <a:t>menținând</a:t>
            </a:r>
            <a:r>
              <a:rPr lang="en-US" sz="2200" dirty="0">
                <a:latin typeface="+mj-lt"/>
              </a:rPr>
              <a:t> un </a:t>
            </a:r>
            <a:r>
              <a:rPr lang="en-US" sz="2200" dirty="0" err="1">
                <a:latin typeface="+mj-lt"/>
              </a:rPr>
              <a:t>avantaj</a:t>
            </a:r>
            <a:r>
              <a:rPr lang="en-US" sz="2200" dirty="0">
                <a:latin typeface="+mj-lt"/>
              </a:rPr>
              <a:t> </a:t>
            </a:r>
            <a:r>
              <a:rPr lang="en-US" sz="2200" dirty="0" err="1">
                <a:latin typeface="+mj-lt"/>
              </a:rPr>
              <a:t>competitiv</a:t>
            </a:r>
            <a:r>
              <a:rPr lang="en-US" sz="2200" dirty="0">
                <a:latin typeface="+mj-lt"/>
              </a:rPr>
              <a:t> </a:t>
            </a:r>
            <a:r>
              <a:rPr lang="en-US" sz="2200" dirty="0" err="1">
                <a:latin typeface="+mj-lt"/>
              </a:rPr>
              <a:t>în</a:t>
            </a:r>
            <a:r>
              <a:rPr lang="en-US" sz="2200" dirty="0">
                <a:latin typeface="+mj-lt"/>
              </a:rPr>
              <a:t> </a:t>
            </a:r>
            <a:r>
              <a:rPr lang="en-US" sz="2200" dirty="0" err="1">
                <a:latin typeface="+mj-lt"/>
              </a:rPr>
              <a:t>sectorul</a:t>
            </a:r>
            <a:r>
              <a:rPr lang="en-US" sz="2200" dirty="0">
                <a:latin typeface="+mj-lt"/>
              </a:rPr>
              <a:t> </a:t>
            </a:r>
            <a:r>
              <a:rPr lang="en-US" sz="2200" dirty="0" err="1">
                <a:latin typeface="+mj-lt"/>
              </a:rPr>
              <a:t>financiar</a:t>
            </a:r>
            <a:r>
              <a:rPr lang="en-US" sz="2200" dirty="0">
                <a:latin typeface="+mj-lt"/>
              </a:rPr>
              <a:t>.</a:t>
            </a:r>
          </a:p>
        </p:txBody>
      </p:sp>
    </p:spTree>
    <p:extLst>
      <p:ext uri="{BB962C8B-B14F-4D97-AF65-F5344CB8AC3E}">
        <p14:creationId xmlns:p14="http://schemas.microsoft.com/office/powerpoint/2010/main" val="40278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AD2D45-4D73-CA29-FBF7-B868731597C0}"/>
              </a:ext>
            </a:extLst>
          </p:cNvPr>
          <p:cNvSpPr>
            <a:spLocks noGrp="1"/>
          </p:cNvSpPr>
          <p:nvPr>
            <p:ph type="title"/>
          </p:nvPr>
        </p:nvSpPr>
        <p:spPr>
          <a:xfrm>
            <a:off x="1115568" y="548640"/>
            <a:ext cx="10168128" cy="1179576"/>
          </a:xfrm>
        </p:spPr>
        <p:txBody>
          <a:bodyPr>
            <a:normAutofit/>
          </a:bodyPr>
          <a:lstStyle/>
          <a:p>
            <a:r>
              <a:rPr lang="en-US" sz="4000" dirty="0"/>
              <a:t>DESCRIEREA UNITĂȚII ECONOMICE</a:t>
            </a:r>
            <a:r>
              <a:rPr lang="ro-RO" sz="4000" dirty="0"/>
              <a:t> - ISTORIC</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3C2A3B7-80BA-1FD3-B408-99364C1A1D0F}"/>
              </a:ext>
            </a:extLst>
          </p:cNvPr>
          <p:cNvSpPr>
            <a:spLocks noGrp="1"/>
          </p:cNvSpPr>
          <p:nvPr>
            <p:ph idx="1"/>
          </p:nvPr>
        </p:nvSpPr>
        <p:spPr>
          <a:xfrm>
            <a:off x="626850" y="2400300"/>
            <a:ext cx="11095758" cy="3909060"/>
          </a:xfrm>
        </p:spPr>
        <p:txBody>
          <a:bodyPr>
            <a:normAutofit/>
          </a:bodyPr>
          <a:lstStyle/>
          <a:p>
            <a:pPr marL="0" indent="0">
              <a:buNone/>
            </a:pPr>
            <a:r>
              <a:rPr lang="en-US" sz="1400" b="0" i="0" dirty="0">
                <a:effectLst/>
                <a:latin typeface="+mj-lt"/>
                <a:cs typeface="Arial" panose="020B0604020202020204" pitchFamily="34" charset="0"/>
              </a:rPr>
              <a:t>ING </a:t>
            </a:r>
            <a:r>
              <a:rPr lang="en-US" sz="1400" b="0" i="0" dirty="0" err="1">
                <a:effectLst/>
                <a:latin typeface="+mj-lt"/>
                <a:cs typeface="Arial" panose="020B0604020202020204" pitchFamily="34" charset="0"/>
              </a:rPr>
              <a:t>România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este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subsidiara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grupului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financiar</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internațional</a:t>
            </a:r>
            <a:r>
              <a:rPr lang="en-US" sz="1400" b="0" i="0" dirty="0">
                <a:effectLst/>
                <a:latin typeface="+mj-lt"/>
                <a:cs typeface="Arial" panose="020B0604020202020204" pitchFamily="34" charset="0"/>
              </a:rPr>
              <a:t> ING, </a:t>
            </a:r>
            <a:r>
              <a:rPr lang="pt-BR" sz="1400" b="0" i="0" dirty="0">
                <a:effectLst/>
                <a:latin typeface="+mj-lt"/>
                <a:cs typeface="Arial" panose="020B0604020202020204" pitchFamily="34" charset="0"/>
              </a:rPr>
              <a:t>cu o prezență semnificativă în România de peste două decenii,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oferind</a:t>
            </a:r>
            <a:r>
              <a:rPr lang="en-US" sz="1400" b="0" i="0" dirty="0">
                <a:effectLst/>
                <a:latin typeface="+mj-lt"/>
                <a:cs typeface="Arial" panose="020B0604020202020204" pitchFamily="34" charset="0"/>
              </a:rPr>
              <a:t> o </a:t>
            </a:r>
            <a:r>
              <a:rPr lang="en-US" sz="1400" b="0" i="0" dirty="0" err="1">
                <a:effectLst/>
                <a:latin typeface="+mj-lt"/>
                <a:cs typeface="Arial" panose="020B0604020202020204" pitchFamily="34" charset="0"/>
              </a:rPr>
              <a:t>gamă</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largă</a:t>
            </a:r>
            <a:r>
              <a:rPr lang="en-US" sz="1400" b="0" i="0" dirty="0">
                <a:effectLst/>
                <a:latin typeface="+mj-lt"/>
                <a:cs typeface="Arial" panose="020B0604020202020204" pitchFamily="34" charset="0"/>
              </a:rPr>
              <a:t> de </a:t>
            </a:r>
            <a:r>
              <a:rPr lang="en-US" sz="1400" b="0" i="0" dirty="0" err="1">
                <a:effectLst/>
                <a:latin typeface="+mj-lt"/>
                <a:cs typeface="Arial" panose="020B0604020202020204" pitchFamily="34" charset="0"/>
              </a:rPr>
              <a:t>servicii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și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produse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bancare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atât</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pentru</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persoane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fizice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cât</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și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pentru</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companii</a:t>
            </a:r>
            <a:r>
              <a:rPr lang="en-US" sz="1400" b="0" i="0" dirty="0">
                <a:effectLst/>
                <a:latin typeface="+mj-lt"/>
                <a:cs typeface="Arial" panose="020B0604020202020204" pitchFamily="34" charset="0"/>
              </a:rPr>
              <a:t>. A </a:t>
            </a:r>
            <a:r>
              <a:rPr lang="en-US" sz="1400" b="0" i="0" dirty="0" err="1">
                <a:effectLst/>
                <a:latin typeface="+mj-lt"/>
                <a:cs typeface="Arial" panose="020B0604020202020204" pitchFamily="34" charset="0"/>
              </a:rPr>
              <a:t>fost</a:t>
            </a:r>
            <a:r>
              <a:rPr lang="en-US" sz="1400" b="0" i="0" dirty="0">
                <a:effectLst/>
                <a:latin typeface="+mj-lt"/>
                <a:cs typeface="Arial" panose="020B0604020202020204" pitchFamily="34" charset="0"/>
              </a:rPr>
              <a:t> prima </a:t>
            </a:r>
            <a:r>
              <a:rPr lang="en-US" sz="1400" b="0" i="0" dirty="0" err="1">
                <a:effectLst/>
                <a:latin typeface="+mj-lt"/>
                <a:cs typeface="Arial" panose="020B0604020202020204" pitchFamily="34" charset="0"/>
              </a:rPr>
              <a:t>instituție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financiară</a:t>
            </a:r>
            <a:r>
              <a:rPr lang="en-US" sz="1400" b="0" i="0" dirty="0">
                <a:effectLst/>
                <a:latin typeface="+mj-lt"/>
                <a:cs typeface="Arial" panose="020B0604020202020204" pitchFamily="34" charset="0"/>
              </a:rPr>
              <a:t> din </a:t>
            </a:r>
            <a:r>
              <a:rPr lang="en-US" sz="1400" b="0" i="0" dirty="0" err="1">
                <a:effectLst/>
                <a:latin typeface="+mj-lt"/>
                <a:cs typeface="Arial" panose="020B0604020202020204" pitchFamily="34" charset="0"/>
              </a:rPr>
              <a:t>România</a:t>
            </a:r>
            <a:r>
              <a:rPr lang="en-US" sz="1400" b="0" i="0" dirty="0">
                <a:effectLst/>
                <a:latin typeface="+mj-lt"/>
                <a:cs typeface="Arial" panose="020B0604020202020204" pitchFamily="34" charset="0"/>
              </a:rPr>
              <a:t> care a </a:t>
            </a:r>
            <a:r>
              <a:rPr lang="en-US" sz="1400" b="0" i="0" dirty="0" err="1">
                <a:effectLst/>
                <a:latin typeface="+mj-lt"/>
                <a:cs typeface="Arial" panose="020B0604020202020204" pitchFamily="34" charset="0"/>
              </a:rPr>
              <a:t>introdus</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conceptul</a:t>
            </a:r>
            <a:r>
              <a:rPr lang="en-US" sz="1400" b="0" i="0" dirty="0">
                <a:effectLst/>
                <a:latin typeface="+mj-lt"/>
                <a:cs typeface="Arial" panose="020B0604020202020204" pitchFamily="34" charset="0"/>
              </a:rPr>
              <a:t> de </a:t>
            </a:r>
            <a:r>
              <a:rPr lang="en-US" sz="1400" b="0" i="0" dirty="0" err="1">
                <a:effectLst/>
                <a:latin typeface="+mj-lt"/>
                <a:cs typeface="Arial" panose="020B0604020202020204" pitchFamily="34" charset="0"/>
              </a:rPr>
              <a:t>bancă</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directă</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fără</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ghișee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tradiționale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concentrându</a:t>
            </a:r>
            <a:r>
              <a:rPr lang="en-US" sz="1400" b="0" i="0" dirty="0">
                <a:effectLst/>
                <a:latin typeface="+mj-lt"/>
                <a:cs typeface="Arial" panose="020B0604020202020204" pitchFamily="34" charset="0"/>
              </a:rPr>
              <a:t>-se pe </a:t>
            </a:r>
            <a:r>
              <a:rPr lang="en-US" sz="1400" b="0" i="0" dirty="0" err="1">
                <a:effectLst/>
                <a:latin typeface="+mj-lt"/>
                <a:cs typeface="Arial" panose="020B0604020202020204" pitchFamily="34" charset="0"/>
              </a:rPr>
              <a:t>serviciile</a:t>
            </a:r>
            <a:r>
              <a:rPr lang="en-US" sz="1400" b="0" i="0" dirty="0">
                <a:effectLst/>
                <a:latin typeface="+mj-lt"/>
                <a:cs typeface="Arial" panose="020B0604020202020204" pitchFamily="34" charset="0"/>
              </a:rPr>
              <a:t> online </a:t>
            </a:r>
            <a:r>
              <a:rPr lang="en-US" sz="1400" b="0" i="0" dirty="0" err="1">
                <a:effectLst/>
                <a:latin typeface="+mj-lt"/>
                <a:cs typeface="Arial" panose="020B0604020202020204" pitchFamily="34" charset="0"/>
              </a:rPr>
              <a:t>și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telefonice</a:t>
            </a:r>
            <a:endParaRPr lang="en-US" sz="1400" b="0" i="0" dirty="0">
              <a:effectLst/>
              <a:latin typeface="+mj-lt"/>
              <a:cs typeface="Arial" panose="020B0604020202020204" pitchFamily="34" charset="0"/>
            </a:endParaRPr>
          </a:p>
          <a:p>
            <a:pPr marL="0" indent="0">
              <a:buNone/>
            </a:pPr>
            <a:r>
              <a:rPr lang="en-US" sz="1400" b="1" i="0" dirty="0" err="1">
                <a:effectLst/>
                <a:latin typeface="+mj-lt"/>
                <a:cs typeface="Arial" panose="020B0604020202020204" pitchFamily="34" charset="0"/>
              </a:rPr>
              <a:t>Istoric</a:t>
            </a:r>
            <a:endParaRPr lang="en-US" sz="1400" b="1" i="0" dirty="0">
              <a:effectLst/>
              <a:latin typeface="+mj-lt"/>
              <a:cs typeface="Arial" panose="020B0604020202020204" pitchFamily="34" charset="0"/>
            </a:endParaRPr>
          </a:p>
          <a:p>
            <a:r>
              <a:rPr lang="it-IT" sz="1400" b="0" i="0" dirty="0">
                <a:effectLst/>
                <a:latin typeface="+mj-lt"/>
                <a:cs typeface="Arial" panose="020B0604020202020204" pitchFamily="34" charset="0"/>
              </a:rPr>
              <a:t>1994 - Intrarea pe Piața Românească; </a:t>
            </a:r>
            <a:r>
              <a:rPr lang="en-US" sz="1400" b="0" i="0" dirty="0">
                <a:effectLst/>
                <a:latin typeface="+mj-lt"/>
                <a:cs typeface="Arial" panose="020B0604020202020204" pitchFamily="34" charset="0"/>
              </a:rPr>
              <a:t>1995 - </a:t>
            </a:r>
            <a:r>
              <a:rPr lang="en-US" sz="1400" b="0" i="0" dirty="0" err="1">
                <a:effectLst/>
                <a:latin typeface="+mj-lt"/>
                <a:cs typeface="Arial" panose="020B0604020202020204" pitchFamily="34" charset="0"/>
              </a:rPr>
              <a:t>Lansarea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Serviciilor</a:t>
            </a:r>
            <a:r>
              <a:rPr lang="en-US" sz="1400" b="0" i="0" dirty="0">
                <a:effectLst/>
                <a:latin typeface="+mj-lt"/>
                <a:cs typeface="Arial" panose="020B0604020202020204" pitchFamily="34" charset="0"/>
              </a:rPr>
              <a:t> de Retail Banking</a:t>
            </a:r>
          </a:p>
          <a:p>
            <a:r>
              <a:rPr lang="en-US" sz="1400" b="0" i="0" dirty="0">
                <a:effectLst/>
                <a:latin typeface="+mj-lt"/>
                <a:cs typeface="Arial" panose="020B0604020202020204" pitchFamily="34" charset="0"/>
              </a:rPr>
              <a:t>1998 - </a:t>
            </a:r>
            <a:r>
              <a:rPr lang="en-US" sz="1400" b="0" i="0" dirty="0" err="1">
                <a:effectLst/>
                <a:latin typeface="+mj-lt"/>
                <a:cs typeface="Arial" panose="020B0604020202020204" pitchFamily="34" charset="0"/>
              </a:rPr>
              <a:t>Lansarea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Primului</a:t>
            </a:r>
            <a:r>
              <a:rPr lang="en-US" sz="1400" b="0" i="0" dirty="0">
                <a:effectLst/>
                <a:latin typeface="+mj-lt"/>
                <a:cs typeface="Arial" panose="020B0604020202020204" pitchFamily="34" charset="0"/>
              </a:rPr>
              <a:t> Fond de </a:t>
            </a:r>
            <a:r>
              <a:rPr lang="en-US" sz="1400" b="0" i="0" dirty="0" err="1">
                <a:effectLst/>
                <a:latin typeface="+mj-lt"/>
                <a:cs typeface="Arial" panose="020B0604020202020204" pitchFamily="34" charset="0"/>
              </a:rPr>
              <a:t>Pensii</a:t>
            </a:r>
            <a:r>
              <a:rPr lang="en-US" sz="1400" b="0" i="0" dirty="0">
                <a:effectLst/>
                <a:latin typeface="+mj-lt"/>
                <a:cs typeface="Arial" panose="020B0604020202020204" pitchFamily="34" charset="0"/>
              </a:rPr>
              <a:t> Private; 2004 - </a:t>
            </a:r>
            <a:r>
              <a:rPr lang="en-US" sz="1400" b="0" i="0" dirty="0" err="1">
                <a:effectLst/>
                <a:latin typeface="+mj-lt"/>
                <a:cs typeface="Arial" panose="020B0604020202020204" pitchFamily="34" charset="0"/>
              </a:rPr>
              <a:t>Lansarea</a:t>
            </a:r>
            <a:r>
              <a:rPr lang="en-US" sz="1400" b="0" i="0" dirty="0">
                <a:effectLst/>
                <a:latin typeface="+mj-lt"/>
                <a:cs typeface="Arial" panose="020B0604020202020204" pitchFamily="34" charset="0"/>
              </a:rPr>
              <a:t> ING </a:t>
            </a:r>
            <a:r>
              <a:rPr lang="en-US" sz="1400" b="0" i="0" dirty="0" err="1">
                <a:effectLst/>
                <a:latin typeface="+mj-lt"/>
                <a:cs typeface="Arial" panose="020B0604020202020204" pitchFamily="34" charset="0"/>
              </a:rPr>
              <a:t>Home'Bank</a:t>
            </a:r>
            <a:endParaRPr lang="en-US" sz="1400" b="0" i="0" dirty="0">
              <a:effectLst/>
              <a:latin typeface="+mj-lt"/>
              <a:cs typeface="Arial" panose="020B0604020202020204" pitchFamily="34" charset="0"/>
            </a:endParaRPr>
          </a:p>
          <a:p>
            <a:r>
              <a:rPr lang="en-US" sz="1400" b="0" i="0" dirty="0">
                <a:effectLst/>
                <a:latin typeface="+mj-lt"/>
                <a:cs typeface="Arial" panose="020B0604020202020204" pitchFamily="34" charset="0"/>
              </a:rPr>
              <a:t>2006 - </a:t>
            </a:r>
            <a:r>
              <a:rPr lang="en-US" sz="1400" b="0" i="0" dirty="0" err="1">
                <a:effectLst/>
                <a:latin typeface="+mj-lt"/>
                <a:cs typeface="Arial" panose="020B0604020202020204" pitchFamily="34" charset="0"/>
              </a:rPr>
              <a:t>Dezvoltarea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Rețelei</a:t>
            </a:r>
            <a:r>
              <a:rPr lang="en-US" sz="1400" b="0" i="0" dirty="0">
                <a:effectLst/>
                <a:latin typeface="+mj-lt"/>
                <a:cs typeface="Arial" panose="020B0604020202020204" pitchFamily="34" charset="0"/>
              </a:rPr>
              <a:t> de </a:t>
            </a:r>
            <a:r>
              <a:rPr lang="en-US" sz="1400" b="0" i="0" dirty="0" err="1">
                <a:effectLst/>
                <a:latin typeface="+mj-lt"/>
                <a:cs typeface="Arial" panose="020B0604020202020204" pitchFamily="34" charset="0"/>
              </a:rPr>
              <a:t>Sucursale</a:t>
            </a:r>
            <a:r>
              <a:rPr lang="en-US" sz="1400" b="0" i="0" dirty="0">
                <a:effectLst/>
                <a:latin typeface="+mj-lt"/>
                <a:cs typeface="Arial" panose="020B0604020202020204" pitchFamily="34" charset="0"/>
              </a:rPr>
              <a:t>; 2008 - </a:t>
            </a:r>
            <a:r>
              <a:rPr lang="en-US" sz="1400" b="0" i="0" dirty="0" err="1">
                <a:effectLst/>
                <a:latin typeface="+mj-lt"/>
                <a:cs typeface="Arial" panose="020B0604020202020204" pitchFamily="34" charset="0"/>
              </a:rPr>
              <a:t>Lansarea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Produselor</a:t>
            </a:r>
            <a:r>
              <a:rPr lang="en-US" sz="1400" b="0" i="0" dirty="0">
                <a:effectLst/>
                <a:latin typeface="+mj-lt"/>
                <a:cs typeface="Arial" panose="020B0604020202020204" pitchFamily="34" charset="0"/>
              </a:rPr>
              <a:t> de </a:t>
            </a:r>
            <a:r>
              <a:rPr lang="en-US" sz="1400" b="0" i="0" dirty="0" err="1">
                <a:effectLst/>
                <a:latin typeface="+mj-lt"/>
                <a:cs typeface="Arial" panose="020B0604020202020204" pitchFamily="34" charset="0"/>
              </a:rPr>
              <a:t>Creditare</a:t>
            </a:r>
            <a:endParaRPr lang="en-US" sz="1400" b="0" i="0" dirty="0">
              <a:effectLst/>
              <a:latin typeface="+mj-lt"/>
              <a:cs typeface="Arial" panose="020B0604020202020204" pitchFamily="34" charset="0"/>
            </a:endParaRPr>
          </a:p>
          <a:p>
            <a:r>
              <a:rPr lang="it-IT" sz="1400" b="0" i="0" dirty="0">
                <a:effectLst/>
                <a:latin typeface="+mj-lt"/>
                <a:cs typeface="Arial" panose="020B0604020202020204" pitchFamily="34" charset="0"/>
              </a:rPr>
              <a:t>2012 - Introducerea Aplicației Mobile ING; </a:t>
            </a:r>
            <a:r>
              <a:rPr lang="en-US" sz="1400" b="0" i="0" dirty="0">
                <a:effectLst/>
                <a:latin typeface="+mj-lt"/>
                <a:cs typeface="Arial" panose="020B0604020202020204" pitchFamily="34" charset="0"/>
              </a:rPr>
              <a:t>2015 - </a:t>
            </a:r>
            <a:r>
              <a:rPr lang="en-US" sz="1400" b="0" i="0" dirty="0" err="1">
                <a:effectLst/>
                <a:latin typeface="+mj-lt"/>
                <a:cs typeface="Arial" panose="020B0604020202020204" pitchFamily="34" charset="0"/>
              </a:rPr>
              <a:t>Inovații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în</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Serviciile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pentru</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Clienți</a:t>
            </a:r>
            <a:r>
              <a:rPr lang="en-US" sz="1400" b="0" i="0" dirty="0">
                <a:effectLst/>
                <a:latin typeface="+mj-lt"/>
                <a:cs typeface="Arial" panose="020B0604020202020204" pitchFamily="34" charset="0"/>
              </a:rPr>
              <a:t>; </a:t>
            </a:r>
            <a:r>
              <a:rPr lang="it-IT" sz="1400" b="0" i="0" dirty="0">
                <a:effectLst/>
                <a:latin typeface="+mj-lt"/>
                <a:cs typeface="Arial" panose="020B0604020202020204" pitchFamily="34" charset="0"/>
              </a:rPr>
              <a:t>2017 - Lansarea Serviciului de Plăți Contactless</a:t>
            </a:r>
          </a:p>
          <a:p>
            <a:r>
              <a:rPr lang="it-IT" sz="1400" b="0" i="0" dirty="0">
                <a:effectLst/>
                <a:latin typeface="+mj-lt"/>
                <a:cs typeface="Arial" panose="020B0604020202020204" pitchFamily="34" charset="0"/>
              </a:rPr>
              <a:t>2019 - Parteneriate și Extinderea Serviciilor; </a:t>
            </a:r>
            <a:r>
              <a:rPr lang="en-US" sz="1400" b="0" i="0" dirty="0">
                <a:effectLst/>
                <a:latin typeface="+mj-lt"/>
                <a:cs typeface="Arial" panose="020B0604020202020204" pitchFamily="34" charset="0"/>
              </a:rPr>
              <a:t>2020 - </a:t>
            </a:r>
            <a:r>
              <a:rPr lang="en-US" sz="1400" b="0" i="0" dirty="0" err="1">
                <a:effectLst/>
                <a:latin typeface="+mj-lt"/>
                <a:cs typeface="Arial" panose="020B0604020202020204" pitchFamily="34" charset="0"/>
              </a:rPr>
              <a:t>Răspuns</a:t>
            </a:r>
            <a:r>
              <a:rPr lang="en-US" sz="1400" b="0" i="0" dirty="0">
                <a:effectLst/>
                <a:latin typeface="+mj-lt"/>
                <a:cs typeface="Arial" panose="020B0604020202020204" pitchFamily="34" charset="0"/>
              </a:rPr>
              <a:t> la </a:t>
            </a:r>
            <a:r>
              <a:rPr lang="en-US" sz="1400" b="0" i="0" dirty="0" err="1">
                <a:effectLst/>
                <a:latin typeface="+mj-lt"/>
                <a:cs typeface="Arial" panose="020B0604020202020204" pitchFamily="34" charset="0"/>
              </a:rPr>
              <a:t>Pandemia</a:t>
            </a:r>
            <a:r>
              <a:rPr lang="en-US" sz="1400" b="0" i="0" dirty="0">
                <a:effectLst/>
                <a:latin typeface="+mj-lt"/>
                <a:cs typeface="Arial" panose="020B0604020202020204" pitchFamily="34" charset="0"/>
              </a:rPr>
              <a:t> COVID-19 (</a:t>
            </a:r>
            <a:r>
              <a:rPr lang="en-US" sz="1400" b="0" i="0" dirty="0" err="1">
                <a:effectLst/>
                <a:latin typeface="+mj-lt"/>
                <a:cs typeface="Arial" panose="020B0604020202020204" pitchFamily="34" charset="0"/>
              </a:rPr>
              <a:t>Adaptare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și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Suport</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În</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contextul</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pandemiei</a:t>
            </a:r>
            <a:r>
              <a:rPr lang="en-US" sz="1400" b="0" i="0" dirty="0">
                <a:effectLst/>
                <a:latin typeface="+mj-lt"/>
                <a:cs typeface="Arial" panose="020B0604020202020204" pitchFamily="34" charset="0"/>
              </a:rPr>
              <a:t>, ING a </a:t>
            </a:r>
            <a:r>
              <a:rPr lang="en-US" sz="1400" b="0" i="0" dirty="0" err="1">
                <a:effectLst/>
                <a:latin typeface="+mj-lt"/>
                <a:cs typeface="Arial" panose="020B0604020202020204" pitchFamily="34" charset="0"/>
              </a:rPr>
              <a:t>implementat</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măsuri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pentru</a:t>
            </a:r>
            <a:r>
              <a:rPr lang="en-US" sz="1400" b="0" i="0" dirty="0">
                <a:effectLst/>
                <a:latin typeface="+mj-lt"/>
                <a:cs typeface="Arial" panose="020B0604020202020204" pitchFamily="34" charset="0"/>
              </a:rPr>
              <a:t> a </a:t>
            </a:r>
            <a:r>
              <a:rPr lang="en-US" sz="1400" b="0" i="0" dirty="0" err="1">
                <a:effectLst/>
                <a:latin typeface="+mj-lt"/>
                <a:cs typeface="Arial" panose="020B0604020202020204" pitchFamily="34" charset="0"/>
              </a:rPr>
              <a:t>sprijini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clienții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afectați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inclusiv</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amânarea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ratelor</a:t>
            </a:r>
            <a:r>
              <a:rPr lang="en-US" sz="1400" b="0" i="0" dirty="0">
                <a:effectLst/>
                <a:latin typeface="+mj-lt"/>
                <a:cs typeface="Arial" panose="020B0604020202020204" pitchFamily="34" charset="0"/>
              </a:rPr>
              <a:t> la </a:t>
            </a:r>
            <a:r>
              <a:rPr lang="en-US" sz="1400" b="0" i="0" dirty="0" err="1">
                <a:effectLst/>
                <a:latin typeface="+mj-lt"/>
                <a:cs typeface="Arial" panose="020B0604020202020204" pitchFamily="34" charset="0"/>
              </a:rPr>
              <a:t>credite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și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extinderea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serviciilor</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digitale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pentru</a:t>
            </a:r>
            <a:r>
              <a:rPr lang="en-US" sz="1400" b="0" i="0" dirty="0">
                <a:effectLst/>
                <a:latin typeface="+mj-lt"/>
                <a:cs typeface="Arial" panose="020B0604020202020204" pitchFamily="34" charset="0"/>
              </a:rPr>
              <a:t> a </a:t>
            </a:r>
            <a:r>
              <a:rPr lang="en-US" sz="1400" b="0" i="0" dirty="0" err="1">
                <a:effectLst/>
                <a:latin typeface="+mj-lt"/>
                <a:cs typeface="Arial" panose="020B0604020202020204" pitchFamily="34" charset="0"/>
              </a:rPr>
              <a:t>facilita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accesul</a:t>
            </a:r>
            <a:r>
              <a:rPr lang="en-US" sz="1400" b="0" i="0" dirty="0">
                <a:effectLst/>
                <a:latin typeface="+mj-lt"/>
                <a:cs typeface="Arial" panose="020B0604020202020204" pitchFamily="34" charset="0"/>
              </a:rPr>
              <a:t> la banking online.); 2021 - </a:t>
            </a:r>
            <a:r>
              <a:rPr lang="en-US" sz="1400" b="0" i="0" dirty="0" err="1">
                <a:effectLst/>
                <a:latin typeface="+mj-lt"/>
                <a:cs typeface="Arial" panose="020B0604020202020204" pitchFamily="34" charset="0"/>
              </a:rPr>
              <a:t>Transformare</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Digitală</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Continuă</a:t>
            </a:r>
            <a:endParaRPr lang="en-US" sz="1400" b="0" i="0" dirty="0">
              <a:effectLst/>
              <a:latin typeface="+mj-lt"/>
              <a:cs typeface="Arial" panose="020B0604020202020204" pitchFamily="34" charset="0"/>
            </a:endParaRPr>
          </a:p>
          <a:p>
            <a:pPr marL="0" indent="0">
              <a:buNone/>
            </a:pPr>
            <a:r>
              <a:rPr lang="en-US" sz="1400" b="0" i="0" dirty="0">
                <a:effectLst/>
                <a:latin typeface="+mj-lt"/>
                <a:cs typeface="Arial" panose="020B0604020202020204" pitchFamily="34" charset="0"/>
              </a:rPr>
              <a:t>Este </a:t>
            </a:r>
            <a:r>
              <a:rPr lang="en-US" sz="1400" b="0" i="0" dirty="0" err="1">
                <a:effectLst/>
                <a:latin typeface="+mj-lt"/>
                <a:cs typeface="Arial" panose="020B0604020202020204" pitchFamily="34" charset="0"/>
              </a:rPr>
              <a:t>pionierul</a:t>
            </a:r>
            <a:r>
              <a:rPr lang="en-US" sz="1400" b="0" i="0" dirty="0">
                <a:effectLst/>
                <a:latin typeface="+mj-lt"/>
                <a:cs typeface="Arial" panose="020B0604020202020204" pitchFamily="34" charset="0"/>
              </a:rPr>
              <a:t> internet banking-</a:t>
            </a:r>
            <a:r>
              <a:rPr lang="en-US" sz="1400" b="0" i="0" dirty="0" err="1">
                <a:effectLst/>
                <a:latin typeface="+mj-lt"/>
                <a:cs typeface="Arial" panose="020B0604020202020204" pitchFamily="34" charset="0"/>
              </a:rPr>
              <a:t>ului</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în</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România</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lansând</a:t>
            </a:r>
            <a:r>
              <a:rPr lang="en-US" sz="1400" b="0" i="0" dirty="0">
                <a:effectLst/>
                <a:latin typeface="+mj-lt"/>
                <a:cs typeface="Arial" panose="020B0604020202020204" pitchFamily="34" charset="0"/>
              </a:rPr>
              <a:t> </a:t>
            </a:r>
            <a:r>
              <a:rPr lang="en-US" sz="1400" b="0" i="0" dirty="0" err="1">
                <a:effectLst/>
                <a:latin typeface="+mj-lt"/>
                <a:cs typeface="Arial" panose="020B0604020202020204" pitchFamily="34" charset="0"/>
              </a:rPr>
              <a:t>platforma</a:t>
            </a:r>
            <a:r>
              <a:rPr lang="en-US" sz="1400" b="0" i="0" dirty="0">
                <a:effectLst/>
                <a:latin typeface="+mj-lt"/>
                <a:cs typeface="Arial" panose="020B0604020202020204" pitchFamily="34" charset="0"/>
              </a:rPr>
              <a:t> ING </a:t>
            </a:r>
            <a:r>
              <a:rPr lang="en-US" sz="1400" b="0" i="0" dirty="0" err="1">
                <a:effectLst/>
                <a:latin typeface="+mj-lt"/>
                <a:cs typeface="Arial" panose="020B0604020202020204" pitchFamily="34" charset="0"/>
              </a:rPr>
              <a:t>Home'Bank</a:t>
            </a:r>
            <a:r>
              <a:rPr lang="en-US" sz="1400" b="0" i="0" dirty="0">
                <a:effectLst/>
                <a:latin typeface="+mj-lt"/>
                <a:cs typeface="Arial" panose="020B0604020202020204" pitchFamily="34" charset="0"/>
              </a:rPr>
              <a:t>, care a </a:t>
            </a:r>
            <a:r>
              <a:rPr lang="en-US" sz="1400" b="0" i="0" dirty="0" err="1">
                <a:effectLst/>
                <a:latin typeface="+mj-lt"/>
                <a:cs typeface="Arial" panose="020B0604020202020204" pitchFamily="34" charset="0"/>
              </a:rPr>
              <a:t>devenit</a:t>
            </a:r>
            <a:r>
              <a:rPr lang="en-US" sz="1400" b="0" i="0" dirty="0">
                <a:effectLst/>
                <a:latin typeface="+mj-lt"/>
                <a:cs typeface="Arial" panose="020B0604020202020204" pitchFamily="34" charset="0"/>
              </a:rPr>
              <a:t> un standard </a:t>
            </a:r>
            <a:r>
              <a:rPr lang="en-US" sz="1400" b="0" i="0" dirty="0" err="1">
                <a:effectLst/>
                <a:latin typeface="+mj-lt"/>
                <a:cs typeface="Arial" panose="020B0604020202020204" pitchFamily="34" charset="0"/>
              </a:rPr>
              <a:t>în</a:t>
            </a:r>
            <a:r>
              <a:rPr lang="en-US" sz="1400" b="0" i="0" dirty="0">
                <a:effectLst/>
                <a:latin typeface="+mj-lt"/>
                <a:cs typeface="Arial" panose="020B0604020202020204" pitchFamily="34" charset="0"/>
              </a:rPr>
              <a:t> banking-</a:t>
            </a:r>
            <a:r>
              <a:rPr lang="en-US" sz="1400" b="0" i="0" dirty="0" err="1">
                <a:effectLst/>
                <a:latin typeface="+mj-lt"/>
                <a:cs typeface="Arial" panose="020B0604020202020204" pitchFamily="34" charset="0"/>
              </a:rPr>
              <a:t>ul</a:t>
            </a:r>
            <a:r>
              <a:rPr lang="en-US" sz="1400" b="0" i="0" dirty="0">
                <a:effectLst/>
                <a:latin typeface="+mj-lt"/>
                <a:cs typeface="Arial" panose="020B0604020202020204" pitchFamily="34" charset="0"/>
              </a:rPr>
              <a:t> digital din </a:t>
            </a:r>
            <a:r>
              <a:rPr lang="en-US" sz="1400" b="0" i="0" dirty="0" err="1">
                <a:effectLst/>
                <a:latin typeface="+mj-lt"/>
                <a:cs typeface="Arial" panose="020B0604020202020204" pitchFamily="34" charset="0"/>
              </a:rPr>
              <a:t>țară</a:t>
            </a:r>
            <a:r>
              <a:rPr lang="ro-RO" sz="1400" dirty="0">
                <a:latin typeface="+mj-lt"/>
                <a:cs typeface="Arial" panose="020B0604020202020204" pitchFamily="34" charset="0"/>
              </a:rPr>
              <a:t>.</a:t>
            </a:r>
            <a:endParaRPr lang="en-US" sz="1400" b="0" i="0" dirty="0">
              <a:effectLst/>
              <a:latin typeface="+mj-lt"/>
              <a:cs typeface="Arial" panose="020B0604020202020204" pitchFamily="34" charset="0"/>
            </a:endParaRPr>
          </a:p>
        </p:txBody>
      </p:sp>
    </p:spTree>
    <p:extLst>
      <p:ext uri="{BB962C8B-B14F-4D97-AF65-F5344CB8AC3E}">
        <p14:creationId xmlns:p14="http://schemas.microsoft.com/office/powerpoint/2010/main" val="390667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AD2D45-4D73-CA29-FBF7-B868731597C0}"/>
              </a:ext>
            </a:extLst>
          </p:cNvPr>
          <p:cNvSpPr>
            <a:spLocks noGrp="1"/>
          </p:cNvSpPr>
          <p:nvPr>
            <p:ph type="title"/>
          </p:nvPr>
        </p:nvSpPr>
        <p:spPr>
          <a:xfrm>
            <a:off x="1115568" y="548640"/>
            <a:ext cx="10168128" cy="1179576"/>
          </a:xfrm>
        </p:spPr>
        <p:txBody>
          <a:bodyPr>
            <a:normAutofit/>
          </a:bodyPr>
          <a:lstStyle/>
          <a:p>
            <a:r>
              <a:rPr lang="ro-RO" sz="4000" dirty="0"/>
              <a:t>ORGANIGRAMA, CARACTERISTICI ȘI VALORI</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6" name="Group 5">
            <a:extLst>
              <a:ext uri="{FF2B5EF4-FFF2-40B4-BE49-F238E27FC236}">
                <a16:creationId xmlns:a16="http://schemas.microsoft.com/office/drawing/2014/main" id="{951B1001-5CB6-1189-B92D-802EFDB8ED06}"/>
              </a:ext>
            </a:extLst>
          </p:cNvPr>
          <p:cNvGrpSpPr/>
          <p:nvPr/>
        </p:nvGrpSpPr>
        <p:grpSpPr>
          <a:xfrm>
            <a:off x="566927" y="2107800"/>
            <a:ext cx="5958159" cy="4329157"/>
            <a:chOff x="7340" y="11090"/>
            <a:chExt cx="4708932" cy="4329157"/>
          </a:xfrm>
        </p:grpSpPr>
        <p:sp>
          <p:nvSpPr>
            <p:cNvPr id="7" name="Rectangle 6">
              <a:extLst>
                <a:ext uri="{FF2B5EF4-FFF2-40B4-BE49-F238E27FC236}">
                  <a16:creationId xmlns:a16="http://schemas.microsoft.com/office/drawing/2014/main" id="{3D831A45-B6B8-67DB-0068-A1374CBB9BCE}"/>
                </a:ext>
              </a:extLst>
            </p:cNvPr>
            <p:cNvSpPr/>
            <p:nvPr/>
          </p:nvSpPr>
          <p:spPr>
            <a:xfrm>
              <a:off x="7340" y="11090"/>
              <a:ext cx="4708932" cy="4329157"/>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B8250C0D-62E7-D6EC-6E96-5DBD024BCDCD}"/>
                </a:ext>
              </a:extLst>
            </p:cNvPr>
            <p:cNvSpPr txBox="1"/>
            <p:nvPr/>
          </p:nvSpPr>
          <p:spPr>
            <a:xfrm>
              <a:off x="7340" y="11090"/>
              <a:ext cx="4708932" cy="4329157"/>
            </a:xfrm>
            <a:prstGeom prst="rect">
              <a:avLst/>
            </a:prstGeom>
            <a:solidFill>
              <a:schemeClr val="accent3">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230742" tIns="242204" rIns="230742" bIns="242204" numCol="1" spcCol="1270" anchor="t" anchorCtr="0">
              <a:noAutofit/>
            </a:bodyPr>
            <a:lstStyle/>
            <a:p>
              <a:pPr marL="0" lvl="0" indent="0" algn="l" defTabSz="800100">
                <a:lnSpc>
                  <a:spcPct val="90000"/>
                </a:lnSpc>
                <a:spcBef>
                  <a:spcPct val="0"/>
                </a:spcBef>
                <a:spcAft>
                  <a:spcPct val="35000"/>
                </a:spcAft>
                <a:buNone/>
              </a:pPr>
              <a:r>
                <a:rPr lang="en-US" sz="1800" b="1" kern="1200" dirty="0" err="1">
                  <a:solidFill>
                    <a:schemeClr val="tx1"/>
                  </a:solidFill>
                  <a:latin typeface="+mj-lt"/>
                </a:rPr>
                <a:t>Organigrama</a:t>
              </a:r>
              <a:r>
                <a:rPr lang="en-US" sz="1800" kern="1200" dirty="0">
                  <a:solidFill>
                    <a:schemeClr val="tx1"/>
                  </a:solidFill>
                  <a:latin typeface="+mj-lt"/>
                </a:rPr>
                <a:t> ING </a:t>
              </a:r>
              <a:r>
                <a:rPr lang="en-US" sz="1800" kern="1200" dirty="0" err="1">
                  <a:solidFill>
                    <a:schemeClr val="tx1"/>
                  </a:solidFill>
                  <a:latin typeface="+mj-lt"/>
                </a:rPr>
                <a:t>România</a:t>
              </a:r>
              <a:r>
                <a:rPr lang="en-US" sz="1800" kern="1200" dirty="0">
                  <a:solidFill>
                    <a:schemeClr val="tx1"/>
                  </a:solidFill>
                  <a:latin typeface="+mj-lt"/>
                </a:rPr>
                <a:t> </a:t>
              </a:r>
              <a:r>
                <a:rPr lang="en-US" sz="1800" kern="1200" dirty="0" err="1">
                  <a:solidFill>
                    <a:schemeClr val="tx1"/>
                  </a:solidFill>
                  <a:latin typeface="+mj-lt"/>
                </a:rPr>
                <a:t>reflectă</a:t>
              </a:r>
              <a:r>
                <a:rPr lang="en-US" sz="1800" kern="1200" dirty="0">
                  <a:solidFill>
                    <a:schemeClr val="tx1"/>
                  </a:solidFill>
                  <a:latin typeface="+mj-lt"/>
                </a:rPr>
                <a:t> </a:t>
              </a:r>
              <a:r>
                <a:rPr lang="en-US" sz="1800" kern="1200" dirty="0" err="1">
                  <a:solidFill>
                    <a:schemeClr val="tx1"/>
                  </a:solidFill>
                  <a:latin typeface="+mj-lt"/>
                </a:rPr>
                <a:t>structura</a:t>
              </a:r>
              <a:r>
                <a:rPr lang="en-US" sz="1800" kern="1200" dirty="0">
                  <a:solidFill>
                    <a:schemeClr val="tx1"/>
                  </a:solidFill>
                  <a:latin typeface="+mj-lt"/>
                </a:rPr>
                <a:t> </a:t>
              </a:r>
              <a:r>
                <a:rPr lang="en-US" sz="1800" kern="1200" dirty="0" err="1">
                  <a:solidFill>
                    <a:schemeClr val="tx1"/>
                  </a:solidFill>
                  <a:latin typeface="+mj-lt"/>
                </a:rPr>
                <a:t>organizatorică</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modul</a:t>
              </a:r>
              <a:r>
                <a:rPr lang="en-US" sz="1800" kern="1200" dirty="0">
                  <a:solidFill>
                    <a:schemeClr val="tx1"/>
                  </a:solidFill>
                  <a:latin typeface="+mj-lt"/>
                </a:rPr>
                <a:t> </a:t>
              </a:r>
              <a:r>
                <a:rPr lang="en-US" sz="1800" kern="1200" dirty="0" err="1">
                  <a:solidFill>
                    <a:schemeClr val="tx1"/>
                  </a:solidFill>
                  <a:latin typeface="+mj-lt"/>
                </a:rPr>
                <a:t>în</a:t>
              </a:r>
              <a:r>
                <a:rPr lang="en-US" sz="1800" kern="1200" dirty="0">
                  <a:solidFill>
                    <a:schemeClr val="tx1"/>
                  </a:solidFill>
                  <a:latin typeface="+mj-lt"/>
                </a:rPr>
                <a:t> care sunt </a:t>
              </a:r>
              <a:r>
                <a:rPr lang="en-US" sz="1800" kern="1200" dirty="0" err="1">
                  <a:solidFill>
                    <a:schemeClr val="tx1"/>
                  </a:solidFill>
                  <a:latin typeface="+mj-lt"/>
                </a:rPr>
                <a:t>dispuse</a:t>
              </a:r>
              <a:r>
                <a:rPr lang="en-US" sz="1800" kern="1200" dirty="0">
                  <a:solidFill>
                    <a:schemeClr val="tx1"/>
                  </a:solidFill>
                  <a:latin typeface="+mj-lt"/>
                </a:rPr>
                <a:t> </a:t>
              </a:r>
              <a:r>
                <a:rPr lang="en-US" sz="1800" kern="1200" dirty="0" err="1">
                  <a:solidFill>
                    <a:schemeClr val="tx1"/>
                  </a:solidFill>
                  <a:latin typeface="+mj-lt"/>
                </a:rPr>
                <a:t>diferitele</a:t>
              </a:r>
              <a:r>
                <a:rPr lang="en-US" sz="1800" kern="1200" dirty="0">
                  <a:solidFill>
                    <a:schemeClr val="tx1"/>
                  </a:solidFill>
                  <a:latin typeface="+mj-lt"/>
                </a:rPr>
                <a:t> </a:t>
              </a:r>
              <a:r>
                <a:rPr lang="en-US" sz="1800" kern="1200" dirty="0" err="1">
                  <a:solidFill>
                    <a:schemeClr val="tx1"/>
                  </a:solidFill>
                  <a:latin typeface="+mj-lt"/>
                </a:rPr>
                <a:t>departamente</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funcții</a:t>
              </a:r>
              <a:r>
                <a:rPr lang="en-US" sz="1800" kern="1200" dirty="0">
                  <a:solidFill>
                    <a:schemeClr val="tx1"/>
                  </a:solidFill>
                  <a:latin typeface="+mj-lt"/>
                </a:rPr>
                <a:t> </a:t>
              </a:r>
              <a:r>
                <a:rPr lang="en-US" sz="1800" kern="1200" dirty="0" err="1">
                  <a:solidFill>
                    <a:schemeClr val="tx1"/>
                  </a:solidFill>
                  <a:latin typeface="+mj-lt"/>
                </a:rPr>
                <a:t>pentru</a:t>
              </a:r>
              <a:r>
                <a:rPr lang="en-US" sz="1800" kern="1200" dirty="0">
                  <a:solidFill>
                    <a:schemeClr val="tx1"/>
                  </a:solidFill>
                  <a:latin typeface="+mj-lt"/>
                </a:rPr>
                <a:t> a </a:t>
              </a:r>
              <a:r>
                <a:rPr lang="en-US" sz="1800" kern="1200" dirty="0" err="1">
                  <a:solidFill>
                    <a:schemeClr val="tx1"/>
                  </a:solidFill>
                  <a:latin typeface="+mj-lt"/>
                </a:rPr>
                <a:t>asigura</a:t>
              </a:r>
              <a:r>
                <a:rPr lang="en-US" sz="1800" kern="1200" dirty="0">
                  <a:solidFill>
                    <a:schemeClr val="tx1"/>
                  </a:solidFill>
                  <a:latin typeface="+mj-lt"/>
                </a:rPr>
                <a:t> </a:t>
              </a:r>
              <a:r>
                <a:rPr lang="en-US" sz="1800" kern="1200" dirty="0" err="1">
                  <a:solidFill>
                    <a:schemeClr val="tx1"/>
                  </a:solidFill>
                  <a:latin typeface="+mj-lt"/>
                </a:rPr>
                <a:t>eficiența</a:t>
              </a:r>
              <a:r>
                <a:rPr lang="en-US" sz="1800" kern="1200" dirty="0">
                  <a:solidFill>
                    <a:schemeClr val="tx1"/>
                  </a:solidFill>
                  <a:latin typeface="+mj-lt"/>
                </a:rPr>
                <a:t> </a:t>
              </a:r>
              <a:r>
                <a:rPr lang="en-US" sz="1800" kern="1200" dirty="0" err="1">
                  <a:solidFill>
                    <a:schemeClr val="tx1"/>
                  </a:solidFill>
                  <a:latin typeface="+mj-lt"/>
                </a:rPr>
                <a:t>operațională</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îndeplinirea</a:t>
              </a:r>
              <a:r>
                <a:rPr lang="en-US" sz="1800" kern="1200" dirty="0">
                  <a:solidFill>
                    <a:schemeClr val="tx1"/>
                  </a:solidFill>
                  <a:latin typeface="+mj-lt"/>
                </a:rPr>
                <a:t> </a:t>
              </a:r>
              <a:r>
                <a:rPr lang="en-US" sz="1800" kern="1200" dirty="0" err="1">
                  <a:solidFill>
                    <a:schemeClr val="tx1"/>
                  </a:solidFill>
                  <a:latin typeface="+mj-lt"/>
                </a:rPr>
                <a:t>obiectivelor</a:t>
              </a:r>
              <a:r>
                <a:rPr lang="en-US" sz="1800" kern="1200" dirty="0">
                  <a:solidFill>
                    <a:schemeClr val="tx1"/>
                  </a:solidFill>
                  <a:latin typeface="+mj-lt"/>
                </a:rPr>
                <a:t> </a:t>
              </a:r>
              <a:r>
                <a:rPr lang="en-US" sz="1800" kern="1200" dirty="0" err="1">
                  <a:solidFill>
                    <a:schemeClr val="tx1"/>
                  </a:solidFill>
                  <a:latin typeface="+mj-lt"/>
                </a:rPr>
                <a:t>strategice</a:t>
              </a:r>
              <a:r>
                <a:rPr lang="en-US" sz="1800" kern="1200" dirty="0">
                  <a:solidFill>
                    <a:schemeClr val="tx1"/>
                  </a:solidFill>
                  <a:latin typeface="+mj-lt"/>
                </a:rPr>
                <a:t>. </a:t>
              </a:r>
              <a:br>
                <a:rPr lang="ro-RO" sz="1800" kern="1200" dirty="0">
                  <a:solidFill>
                    <a:schemeClr val="tx1"/>
                  </a:solidFill>
                  <a:latin typeface="+mj-lt"/>
                </a:rPr>
              </a:br>
              <a:r>
                <a:rPr lang="en-US" sz="1800" kern="1200" dirty="0" err="1">
                  <a:solidFill>
                    <a:schemeClr val="tx1"/>
                  </a:solidFill>
                  <a:latin typeface="+mj-lt"/>
                </a:rPr>
                <a:t>Structurilor</a:t>
              </a:r>
              <a:r>
                <a:rPr lang="en-US" sz="1800" kern="1200" dirty="0">
                  <a:solidFill>
                    <a:schemeClr val="tx1"/>
                  </a:solidFill>
                  <a:latin typeface="+mj-lt"/>
                </a:rPr>
                <a:t> </a:t>
              </a:r>
              <a:r>
                <a:rPr lang="en-US" sz="1800" kern="1200" dirty="0" err="1">
                  <a:solidFill>
                    <a:schemeClr val="tx1"/>
                  </a:solidFill>
                  <a:latin typeface="+mj-lt"/>
                </a:rPr>
                <a:t>organizatorice</a:t>
              </a:r>
              <a:r>
                <a:rPr lang="en-US" sz="1800" kern="1200" dirty="0">
                  <a:solidFill>
                    <a:schemeClr val="tx1"/>
                  </a:solidFill>
                  <a:latin typeface="+mj-lt"/>
                </a:rPr>
                <a:t> </a:t>
              </a:r>
              <a:r>
                <a:rPr lang="en-US" sz="1800" kern="1200" dirty="0" err="1">
                  <a:solidFill>
                    <a:schemeClr val="tx1"/>
                  </a:solidFill>
                  <a:latin typeface="+mj-lt"/>
                </a:rPr>
                <a:t>tipice</a:t>
              </a:r>
              <a:r>
                <a:rPr lang="en-US" sz="1800" kern="1200" dirty="0">
                  <a:solidFill>
                    <a:schemeClr val="tx1"/>
                  </a:solidFill>
                  <a:latin typeface="+mj-lt"/>
                </a:rPr>
                <a:t> </a:t>
              </a:r>
              <a:r>
                <a:rPr lang="en-US" sz="1800" kern="1200" dirty="0" err="1">
                  <a:solidFill>
                    <a:schemeClr val="tx1"/>
                  </a:solidFill>
                  <a:latin typeface="+mj-lt"/>
                </a:rPr>
                <a:t>pentru</a:t>
              </a:r>
              <a:r>
                <a:rPr lang="en-US" sz="1800" kern="1200" dirty="0">
                  <a:solidFill>
                    <a:schemeClr val="tx1"/>
                  </a:solidFill>
                  <a:latin typeface="+mj-lt"/>
                </a:rPr>
                <a:t> o </a:t>
              </a:r>
              <a:r>
                <a:rPr lang="en-US" sz="1800" kern="1200" dirty="0" err="1">
                  <a:solidFill>
                    <a:schemeClr val="tx1"/>
                  </a:solidFill>
                  <a:latin typeface="+mj-lt"/>
                </a:rPr>
                <a:t>instituție</a:t>
              </a:r>
              <a:r>
                <a:rPr lang="en-US" sz="1800" kern="1200" dirty="0">
                  <a:solidFill>
                    <a:schemeClr val="tx1"/>
                  </a:solidFill>
                  <a:latin typeface="+mj-lt"/>
                </a:rPr>
                <a:t> </a:t>
              </a:r>
              <a:r>
                <a:rPr lang="en-US" sz="1800" kern="1200" dirty="0" err="1">
                  <a:solidFill>
                    <a:schemeClr val="tx1"/>
                  </a:solidFill>
                  <a:latin typeface="+mj-lt"/>
                </a:rPr>
                <a:t>financiară</a:t>
              </a:r>
              <a:r>
                <a:rPr lang="en-US" sz="1800" kern="1200" dirty="0">
                  <a:solidFill>
                    <a:schemeClr val="tx1"/>
                  </a:solidFill>
                  <a:latin typeface="+mj-lt"/>
                </a:rPr>
                <a:t> </a:t>
              </a:r>
              <a:r>
                <a:rPr lang="en-US" sz="1800" kern="1200" dirty="0" err="1">
                  <a:solidFill>
                    <a:schemeClr val="tx1"/>
                  </a:solidFill>
                  <a:latin typeface="+mj-lt"/>
                </a:rPr>
                <a:t>includ</a:t>
              </a:r>
              <a:r>
                <a:rPr lang="en-US" sz="1800" kern="1200" dirty="0">
                  <a:solidFill>
                    <a:schemeClr val="tx1"/>
                  </a:solidFill>
                  <a:latin typeface="+mj-lt"/>
                </a:rPr>
                <a:t> </a:t>
              </a:r>
              <a:r>
                <a:rPr lang="en-US" sz="1800" kern="1200" dirty="0" err="1">
                  <a:solidFill>
                    <a:schemeClr val="tx1"/>
                  </a:solidFill>
                  <a:latin typeface="+mj-lt"/>
                </a:rPr>
                <a:t>niveluri</a:t>
              </a:r>
              <a:r>
                <a:rPr lang="en-US" sz="1800" kern="1200" dirty="0">
                  <a:solidFill>
                    <a:schemeClr val="tx1"/>
                  </a:solidFill>
                  <a:latin typeface="+mj-lt"/>
                </a:rPr>
                <a:t> de </a:t>
              </a:r>
              <a:r>
                <a:rPr lang="en-US" sz="1800" kern="1200" dirty="0" err="1">
                  <a:solidFill>
                    <a:schemeClr val="tx1"/>
                  </a:solidFill>
                  <a:latin typeface="+mj-lt"/>
                </a:rPr>
                <a:t>conducere</a:t>
              </a:r>
              <a:r>
                <a:rPr lang="en-US" sz="1800" kern="1200" dirty="0">
                  <a:solidFill>
                    <a:schemeClr val="tx1"/>
                  </a:solidFill>
                  <a:latin typeface="+mj-lt"/>
                </a:rPr>
                <a:t>, </a:t>
              </a:r>
              <a:r>
                <a:rPr lang="en-US" sz="1800" kern="1200" dirty="0" err="1">
                  <a:solidFill>
                    <a:schemeClr val="tx1"/>
                  </a:solidFill>
                  <a:latin typeface="+mj-lt"/>
                </a:rPr>
                <a:t>departamente</a:t>
              </a:r>
              <a:r>
                <a:rPr lang="en-US" sz="1800" kern="1200" dirty="0">
                  <a:solidFill>
                    <a:schemeClr val="tx1"/>
                  </a:solidFill>
                  <a:latin typeface="+mj-lt"/>
                </a:rPr>
                <a:t> </a:t>
              </a:r>
              <a:r>
                <a:rPr lang="en-US" sz="1800" kern="1200" dirty="0" err="1">
                  <a:solidFill>
                    <a:schemeClr val="tx1"/>
                  </a:solidFill>
                  <a:latin typeface="+mj-lt"/>
                </a:rPr>
                <a:t>operaționale</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funcționale</a:t>
              </a:r>
              <a:r>
                <a:rPr lang="en-US" sz="1800" kern="1200" dirty="0">
                  <a:solidFill>
                    <a:schemeClr val="tx1"/>
                  </a:solidFill>
                  <a:latin typeface="+mj-lt"/>
                </a:rPr>
                <a:t>.</a:t>
              </a:r>
            </a:p>
            <a:p>
              <a:pPr marL="171450" lvl="1" indent="-171450" algn="l" defTabSz="800100">
                <a:lnSpc>
                  <a:spcPct val="90000"/>
                </a:lnSpc>
                <a:spcBef>
                  <a:spcPct val="0"/>
                </a:spcBef>
                <a:spcAft>
                  <a:spcPct val="15000"/>
                </a:spcAft>
                <a:buChar char="•"/>
              </a:pPr>
              <a:r>
                <a:rPr lang="en-US" sz="1800" kern="1200" dirty="0">
                  <a:solidFill>
                    <a:schemeClr val="tx1"/>
                  </a:solidFill>
                  <a:latin typeface="+mj-lt"/>
                </a:rPr>
                <a:t>1. </a:t>
              </a:r>
              <a:r>
                <a:rPr lang="en-US" sz="1800" kern="1200" dirty="0" err="1">
                  <a:solidFill>
                    <a:schemeClr val="tx1"/>
                  </a:solidFill>
                  <a:latin typeface="+mj-lt"/>
                </a:rPr>
                <a:t>Consiliul</a:t>
              </a:r>
              <a:r>
                <a:rPr lang="en-US" sz="1800" kern="1200" dirty="0">
                  <a:solidFill>
                    <a:schemeClr val="tx1"/>
                  </a:solidFill>
                  <a:latin typeface="+mj-lt"/>
                </a:rPr>
                <a:t> de </a:t>
              </a:r>
              <a:r>
                <a:rPr lang="en-US" sz="1800" kern="1200" dirty="0" err="1">
                  <a:solidFill>
                    <a:schemeClr val="tx1"/>
                  </a:solidFill>
                  <a:latin typeface="+mj-lt"/>
                </a:rPr>
                <a:t>Administrație</a:t>
              </a:r>
              <a:endParaRPr lang="en-US" sz="1800" kern="1200" dirty="0">
                <a:solidFill>
                  <a:schemeClr val="tx1"/>
                </a:solidFill>
                <a:latin typeface="+mj-lt"/>
              </a:endParaRPr>
            </a:p>
            <a:p>
              <a:pPr marL="171450" lvl="1" indent="-171450" algn="l" defTabSz="800100">
                <a:lnSpc>
                  <a:spcPct val="90000"/>
                </a:lnSpc>
                <a:spcBef>
                  <a:spcPct val="0"/>
                </a:spcBef>
                <a:spcAft>
                  <a:spcPct val="15000"/>
                </a:spcAft>
                <a:buChar char="•"/>
              </a:pPr>
              <a:r>
                <a:rPr lang="en-US" sz="1800" kern="1200" dirty="0">
                  <a:solidFill>
                    <a:schemeClr val="tx1"/>
                  </a:solidFill>
                  <a:latin typeface="+mj-lt"/>
                </a:rPr>
                <a:t>2. </a:t>
              </a:r>
              <a:r>
                <a:rPr lang="en-US" sz="1800" kern="1200" dirty="0" err="1">
                  <a:solidFill>
                    <a:schemeClr val="tx1"/>
                  </a:solidFill>
                  <a:latin typeface="+mj-lt"/>
                </a:rPr>
                <a:t>Conducerea</a:t>
              </a:r>
              <a:r>
                <a:rPr lang="en-US" sz="1800" kern="1200" dirty="0">
                  <a:solidFill>
                    <a:schemeClr val="tx1"/>
                  </a:solidFill>
                  <a:latin typeface="+mj-lt"/>
                </a:rPr>
                <a:t> </a:t>
              </a:r>
              <a:r>
                <a:rPr lang="en-US" sz="1800" kern="1200" dirty="0" err="1">
                  <a:solidFill>
                    <a:schemeClr val="tx1"/>
                  </a:solidFill>
                  <a:latin typeface="+mj-lt"/>
                </a:rPr>
                <a:t>Executivă</a:t>
              </a:r>
              <a:endParaRPr lang="en-US" sz="1800" kern="1200" dirty="0">
                <a:solidFill>
                  <a:schemeClr val="tx1"/>
                </a:solidFill>
                <a:latin typeface="+mj-lt"/>
              </a:endParaRPr>
            </a:p>
            <a:p>
              <a:pPr marL="171450" lvl="1" indent="-171450" algn="l" defTabSz="800100">
                <a:lnSpc>
                  <a:spcPct val="90000"/>
                </a:lnSpc>
                <a:spcBef>
                  <a:spcPct val="0"/>
                </a:spcBef>
                <a:spcAft>
                  <a:spcPct val="15000"/>
                </a:spcAft>
                <a:buChar char="•"/>
              </a:pPr>
              <a:r>
                <a:rPr lang="en-US" sz="1800" kern="1200" dirty="0">
                  <a:solidFill>
                    <a:schemeClr val="tx1"/>
                  </a:solidFill>
                  <a:latin typeface="+mj-lt"/>
                </a:rPr>
                <a:t>3. </a:t>
              </a:r>
              <a:r>
                <a:rPr lang="en-US" sz="1800" kern="1200" dirty="0" err="1">
                  <a:solidFill>
                    <a:schemeClr val="tx1"/>
                  </a:solidFill>
                  <a:latin typeface="+mj-lt"/>
                </a:rPr>
                <a:t>Divizii</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Departamente</a:t>
              </a:r>
              <a:r>
                <a:rPr lang="en-US" sz="1800" kern="1200" dirty="0">
                  <a:solidFill>
                    <a:schemeClr val="tx1"/>
                  </a:solidFill>
                  <a:latin typeface="+mj-lt"/>
                </a:rPr>
                <a:t> </a:t>
              </a:r>
              <a:r>
                <a:rPr lang="en-US" sz="1800" kern="1200" dirty="0" err="1">
                  <a:solidFill>
                    <a:schemeClr val="tx1"/>
                  </a:solidFill>
                  <a:latin typeface="+mj-lt"/>
                </a:rPr>
                <a:t>Principale</a:t>
              </a:r>
              <a:r>
                <a:rPr lang="en-US" sz="1800" kern="1200" dirty="0">
                  <a:solidFill>
                    <a:schemeClr val="tx1"/>
                  </a:solidFill>
                  <a:latin typeface="+mj-lt"/>
                </a:rPr>
                <a:t> (Retail Banking, Corporate Banking, </a:t>
              </a:r>
              <a:r>
                <a:rPr lang="en-US" sz="1800" kern="1200" dirty="0" err="1">
                  <a:solidFill>
                    <a:schemeClr val="tx1"/>
                  </a:solidFill>
                  <a:latin typeface="+mj-lt"/>
                </a:rPr>
                <a:t>Tehnologie</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Inovație</a:t>
              </a:r>
              <a:r>
                <a:rPr lang="en-US" sz="1800" kern="1200" dirty="0">
                  <a:solidFill>
                    <a:schemeClr val="tx1"/>
                  </a:solidFill>
                  <a:latin typeface="+mj-lt"/>
                </a:rPr>
                <a:t>, </a:t>
              </a:r>
              <a:r>
                <a:rPr lang="en-US" sz="1800" kern="1200" dirty="0" err="1">
                  <a:solidFill>
                    <a:schemeClr val="tx1"/>
                  </a:solidFill>
                  <a:latin typeface="+mj-lt"/>
                </a:rPr>
                <a:t>Risc</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Conformitate</a:t>
              </a:r>
              <a:r>
                <a:rPr lang="en-US" sz="1800" kern="1200" dirty="0">
                  <a:solidFill>
                    <a:schemeClr val="tx1"/>
                  </a:solidFill>
                  <a:latin typeface="+mj-lt"/>
                </a:rPr>
                <a:t>, </a:t>
              </a:r>
              <a:r>
                <a:rPr lang="en-US" sz="1800" kern="1200" dirty="0" err="1">
                  <a:solidFill>
                    <a:schemeClr val="tx1"/>
                  </a:solidFill>
                  <a:latin typeface="+mj-lt"/>
                </a:rPr>
                <a:t>Financiar</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Contabilitate</a:t>
              </a:r>
              <a:r>
                <a:rPr lang="en-US" sz="1800" kern="1200" dirty="0">
                  <a:solidFill>
                    <a:schemeClr val="tx1"/>
                  </a:solidFill>
                  <a:latin typeface="+mj-lt"/>
                </a:rPr>
                <a:t>, Marketing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Comunicare</a:t>
              </a:r>
              <a:r>
                <a:rPr lang="en-US" sz="1800" kern="1200" dirty="0">
                  <a:solidFill>
                    <a:schemeClr val="tx1"/>
                  </a:solidFill>
                  <a:latin typeface="+mj-lt"/>
                </a:rPr>
                <a:t>, </a:t>
              </a:r>
              <a:r>
                <a:rPr lang="en-US" sz="1800" kern="1200" dirty="0" err="1">
                  <a:solidFill>
                    <a:schemeClr val="tx1"/>
                  </a:solidFill>
                  <a:latin typeface="+mj-lt"/>
                </a:rPr>
                <a:t>Resurse</a:t>
              </a:r>
              <a:r>
                <a:rPr lang="en-US" sz="1800" kern="1200" dirty="0">
                  <a:solidFill>
                    <a:schemeClr val="tx1"/>
                  </a:solidFill>
                  <a:latin typeface="+mj-lt"/>
                </a:rPr>
                <a:t> </a:t>
              </a:r>
              <a:r>
                <a:rPr lang="en-US" sz="1800" kern="1200" dirty="0" err="1">
                  <a:solidFill>
                    <a:schemeClr val="tx1"/>
                  </a:solidFill>
                  <a:latin typeface="+mj-lt"/>
                </a:rPr>
                <a:t>Umane</a:t>
              </a:r>
              <a:r>
                <a:rPr lang="en-US" sz="1800" kern="1200" dirty="0">
                  <a:solidFill>
                    <a:schemeClr val="tx1"/>
                  </a:solidFill>
                  <a:latin typeface="+mj-lt"/>
                </a:rPr>
                <a:t>)</a:t>
              </a:r>
            </a:p>
            <a:p>
              <a:pPr marL="171450" lvl="1" indent="-171450" algn="l" defTabSz="800100">
                <a:lnSpc>
                  <a:spcPct val="90000"/>
                </a:lnSpc>
                <a:spcBef>
                  <a:spcPct val="0"/>
                </a:spcBef>
                <a:spcAft>
                  <a:spcPct val="15000"/>
                </a:spcAft>
                <a:buChar char="•"/>
              </a:pPr>
              <a:r>
                <a:rPr lang="en-US" sz="1800" kern="1200" dirty="0">
                  <a:solidFill>
                    <a:schemeClr val="tx1"/>
                  </a:solidFill>
                  <a:latin typeface="+mj-lt"/>
                </a:rPr>
                <a:t>4. </a:t>
              </a:r>
              <a:r>
                <a:rPr lang="en-US" sz="1800" kern="1200" dirty="0" err="1">
                  <a:solidFill>
                    <a:schemeClr val="tx1"/>
                  </a:solidFill>
                  <a:latin typeface="+mj-lt"/>
                </a:rPr>
                <a:t>Divizii</a:t>
              </a:r>
              <a:r>
                <a:rPr lang="en-US" sz="1800" kern="1200" dirty="0">
                  <a:solidFill>
                    <a:schemeClr val="tx1"/>
                  </a:solidFill>
                  <a:latin typeface="+mj-lt"/>
                </a:rPr>
                <a:t> </a:t>
              </a:r>
              <a:r>
                <a:rPr lang="en-US" sz="1800" kern="1200" dirty="0" err="1">
                  <a:solidFill>
                    <a:schemeClr val="tx1"/>
                  </a:solidFill>
                  <a:latin typeface="+mj-lt"/>
                </a:rPr>
                <a:t>Suport</a:t>
              </a:r>
              <a:r>
                <a:rPr lang="en-US" sz="1800" kern="1200" dirty="0">
                  <a:solidFill>
                    <a:schemeClr val="tx1"/>
                  </a:solidFill>
                  <a:latin typeface="+mj-lt"/>
                </a:rPr>
                <a:t> (</a:t>
              </a:r>
              <a:r>
                <a:rPr lang="en-US" sz="1800" kern="1200" dirty="0" err="1">
                  <a:solidFill>
                    <a:schemeClr val="tx1"/>
                  </a:solidFill>
                  <a:latin typeface="+mj-lt"/>
                </a:rPr>
                <a:t>Jurisdicțional</a:t>
              </a:r>
              <a:r>
                <a:rPr lang="en-US" sz="1800" kern="1200" dirty="0">
                  <a:solidFill>
                    <a:schemeClr val="tx1"/>
                  </a:solidFill>
                  <a:latin typeface="+mj-lt"/>
                </a:rPr>
                <a:t>; Audit Intern)</a:t>
              </a:r>
            </a:p>
          </p:txBody>
        </p:sp>
      </p:grpSp>
      <p:grpSp>
        <p:nvGrpSpPr>
          <p:cNvPr id="11" name="Group 10">
            <a:extLst>
              <a:ext uri="{FF2B5EF4-FFF2-40B4-BE49-F238E27FC236}">
                <a16:creationId xmlns:a16="http://schemas.microsoft.com/office/drawing/2014/main" id="{7232D64F-BEDB-7EC8-0473-51824FA611BF}"/>
              </a:ext>
            </a:extLst>
          </p:cNvPr>
          <p:cNvGrpSpPr/>
          <p:nvPr/>
        </p:nvGrpSpPr>
        <p:grpSpPr>
          <a:xfrm>
            <a:off x="7013676" y="2334577"/>
            <a:ext cx="4708932" cy="3875602"/>
            <a:chOff x="5799327" y="237867"/>
            <a:chExt cx="4708932" cy="3875602"/>
          </a:xfrm>
        </p:grpSpPr>
        <p:sp>
          <p:nvSpPr>
            <p:cNvPr id="13" name="Rectangle 12">
              <a:extLst>
                <a:ext uri="{FF2B5EF4-FFF2-40B4-BE49-F238E27FC236}">
                  <a16:creationId xmlns:a16="http://schemas.microsoft.com/office/drawing/2014/main" id="{84D8D5E6-F0DB-5B50-8D65-18951AE68BA9}"/>
                </a:ext>
              </a:extLst>
            </p:cNvPr>
            <p:cNvSpPr/>
            <p:nvPr/>
          </p:nvSpPr>
          <p:spPr>
            <a:xfrm>
              <a:off x="5799327" y="237867"/>
              <a:ext cx="4708932" cy="3875602"/>
            </a:xfrm>
            <a:prstGeom prst="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5" name="TextBox 14">
              <a:extLst>
                <a:ext uri="{FF2B5EF4-FFF2-40B4-BE49-F238E27FC236}">
                  <a16:creationId xmlns:a16="http://schemas.microsoft.com/office/drawing/2014/main" id="{026FD05C-7E1C-44AA-BFC3-0589ED71DA26}"/>
                </a:ext>
              </a:extLst>
            </p:cNvPr>
            <p:cNvSpPr txBox="1"/>
            <p:nvPr/>
          </p:nvSpPr>
          <p:spPr>
            <a:xfrm>
              <a:off x="5799327" y="237867"/>
              <a:ext cx="4708932" cy="3875602"/>
            </a:xfrm>
            <a:prstGeom prst="rect">
              <a:avLst/>
            </a:prstGeom>
            <a:solidFill>
              <a:schemeClr val="accent3">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230742" tIns="242204" rIns="230742" bIns="242204" numCol="1" spcCol="1270" anchor="t" anchorCtr="0">
              <a:noAutofit/>
            </a:bodyPr>
            <a:lstStyle/>
            <a:p>
              <a:pPr marL="0" lvl="0" indent="0" algn="l" defTabSz="1022350">
                <a:lnSpc>
                  <a:spcPct val="90000"/>
                </a:lnSpc>
                <a:spcBef>
                  <a:spcPct val="0"/>
                </a:spcBef>
                <a:spcAft>
                  <a:spcPct val="35000"/>
                </a:spcAft>
                <a:buNone/>
              </a:pPr>
              <a:r>
                <a:rPr lang="en-US" sz="2300" b="1" kern="1200" dirty="0" err="1">
                  <a:solidFill>
                    <a:schemeClr val="tx1"/>
                  </a:solidFill>
                  <a:latin typeface="+mj-lt"/>
                </a:rPr>
                <a:t>Caracteristici</a:t>
              </a:r>
              <a:r>
                <a:rPr lang="en-US" sz="2300" b="1" kern="1200" dirty="0">
                  <a:solidFill>
                    <a:schemeClr val="tx1"/>
                  </a:solidFill>
                  <a:latin typeface="+mj-lt"/>
                </a:rPr>
                <a:t> </a:t>
              </a:r>
              <a:r>
                <a:rPr lang="en-US" sz="2300" b="1" kern="1200" dirty="0" err="1">
                  <a:solidFill>
                    <a:schemeClr val="tx1"/>
                  </a:solidFill>
                  <a:latin typeface="+mj-lt"/>
                </a:rPr>
                <a:t>și</a:t>
              </a:r>
              <a:r>
                <a:rPr lang="en-US" sz="2300" b="1" kern="1200" dirty="0">
                  <a:solidFill>
                    <a:schemeClr val="tx1"/>
                  </a:solidFill>
                  <a:latin typeface="+mj-lt"/>
                </a:rPr>
                <a:t> </a:t>
              </a:r>
              <a:r>
                <a:rPr lang="en-US" sz="2300" b="1" kern="1200" dirty="0" err="1">
                  <a:solidFill>
                    <a:schemeClr val="tx1"/>
                  </a:solidFill>
                  <a:latin typeface="+mj-lt"/>
                </a:rPr>
                <a:t>Valori</a:t>
              </a:r>
              <a:endParaRPr lang="en-US" sz="2300" kern="1200" dirty="0">
                <a:solidFill>
                  <a:schemeClr val="tx1"/>
                </a:solidFill>
                <a:latin typeface="+mj-lt"/>
              </a:endParaRPr>
            </a:p>
            <a:p>
              <a:pPr marL="171450" lvl="1" indent="-171450" algn="l" defTabSz="800100">
                <a:lnSpc>
                  <a:spcPct val="90000"/>
                </a:lnSpc>
                <a:spcBef>
                  <a:spcPct val="0"/>
                </a:spcBef>
                <a:spcAft>
                  <a:spcPct val="15000"/>
                </a:spcAft>
                <a:buChar char="•"/>
              </a:pPr>
              <a:r>
                <a:rPr lang="en-US" sz="1800" b="1" kern="1200" dirty="0" err="1">
                  <a:solidFill>
                    <a:schemeClr val="tx1"/>
                  </a:solidFill>
                  <a:latin typeface="+mj-lt"/>
                </a:rPr>
                <a:t>Inovație</a:t>
              </a:r>
              <a:r>
                <a:rPr lang="en-US" sz="1800" kern="1200" dirty="0">
                  <a:solidFill>
                    <a:schemeClr val="tx1"/>
                  </a:solidFill>
                  <a:latin typeface="+mj-lt"/>
                </a:rPr>
                <a:t>: ING </a:t>
              </a:r>
              <a:r>
                <a:rPr lang="en-US" sz="1800" kern="1200" dirty="0" err="1">
                  <a:solidFill>
                    <a:schemeClr val="tx1"/>
                  </a:solidFill>
                  <a:latin typeface="+mj-lt"/>
                </a:rPr>
                <a:t>România</a:t>
              </a:r>
              <a:r>
                <a:rPr lang="en-US" sz="1800" kern="1200" dirty="0">
                  <a:solidFill>
                    <a:schemeClr val="tx1"/>
                  </a:solidFill>
                  <a:latin typeface="+mj-lt"/>
                </a:rPr>
                <a:t> </a:t>
              </a:r>
              <a:r>
                <a:rPr lang="en-US" sz="1800" kern="1200" dirty="0" err="1">
                  <a:solidFill>
                    <a:schemeClr val="tx1"/>
                  </a:solidFill>
                  <a:latin typeface="+mj-lt"/>
                </a:rPr>
                <a:t>este</a:t>
              </a:r>
              <a:r>
                <a:rPr lang="en-US" sz="1800" kern="1200" dirty="0">
                  <a:solidFill>
                    <a:schemeClr val="tx1"/>
                  </a:solidFill>
                  <a:latin typeface="+mj-lt"/>
                </a:rPr>
                <a:t> </a:t>
              </a:r>
              <a:r>
                <a:rPr lang="en-US" sz="1800" kern="1200" dirty="0" err="1">
                  <a:solidFill>
                    <a:schemeClr val="tx1"/>
                  </a:solidFill>
                  <a:latin typeface="+mj-lt"/>
                </a:rPr>
                <a:t>recunoscută</a:t>
              </a:r>
              <a:r>
                <a:rPr lang="en-US" sz="1800" kern="1200" dirty="0">
                  <a:solidFill>
                    <a:schemeClr val="tx1"/>
                  </a:solidFill>
                  <a:latin typeface="+mj-lt"/>
                </a:rPr>
                <a:t> </a:t>
              </a:r>
              <a:r>
                <a:rPr lang="en-US" sz="1800" kern="1200" dirty="0" err="1">
                  <a:solidFill>
                    <a:schemeClr val="tx1"/>
                  </a:solidFill>
                  <a:latin typeface="+mj-lt"/>
                </a:rPr>
                <a:t>pentru</a:t>
              </a:r>
              <a:r>
                <a:rPr lang="en-US" sz="1800" kern="1200" dirty="0">
                  <a:solidFill>
                    <a:schemeClr val="tx1"/>
                  </a:solidFill>
                  <a:latin typeface="+mj-lt"/>
                </a:rPr>
                <a:t> </a:t>
              </a:r>
              <a:r>
                <a:rPr lang="en-US" sz="1800" kern="1200" dirty="0" err="1">
                  <a:solidFill>
                    <a:schemeClr val="tx1"/>
                  </a:solidFill>
                  <a:latin typeface="+mj-lt"/>
                </a:rPr>
                <a:t>soluțiile</a:t>
              </a:r>
              <a:r>
                <a:rPr lang="en-US" sz="1800" kern="1200" dirty="0">
                  <a:solidFill>
                    <a:schemeClr val="tx1"/>
                  </a:solidFill>
                  <a:latin typeface="+mj-lt"/>
                </a:rPr>
                <a:t> sale </a:t>
              </a:r>
              <a:r>
                <a:rPr lang="en-US" sz="1800" kern="1200" dirty="0" err="1">
                  <a:solidFill>
                    <a:schemeClr val="tx1"/>
                  </a:solidFill>
                  <a:latin typeface="+mj-lt"/>
                </a:rPr>
                <a:t>inovative</a:t>
              </a:r>
              <a:r>
                <a:rPr lang="en-US" sz="1800" kern="1200" dirty="0">
                  <a:solidFill>
                    <a:schemeClr val="tx1"/>
                  </a:solidFill>
                  <a:latin typeface="+mj-lt"/>
                </a:rPr>
                <a:t> </a:t>
              </a:r>
              <a:r>
                <a:rPr lang="en-US" sz="1800" kern="1200" dirty="0" err="1">
                  <a:solidFill>
                    <a:schemeClr val="tx1"/>
                  </a:solidFill>
                  <a:latin typeface="+mj-lt"/>
                </a:rPr>
                <a:t>în</a:t>
              </a:r>
              <a:r>
                <a:rPr lang="en-US" sz="1800" kern="1200" dirty="0">
                  <a:solidFill>
                    <a:schemeClr val="tx1"/>
                  </a:solidFill>
                  <a:latin typeface="+mj-lt"/>
                </a:rPr>
                <a:t> </a:t>
              </a:r>
              <a:r>
                <a:rPr lang="en-US" sz="1800" kern="1200" dirty="0" err="1">
                  <a:solidFill>
                    <a:schemeClr val="tx1"/>
                  </a:solidFill>
                  <a:latin typeface="+mj-lt"/>
                </a:rPr>
                <a:t>domeniul</a:t>
              </a:r>
              <a:r>
                <a:rPr lang="en-US" sz="1800" kern="1200" dirty="0">
                  <a:solidFill>
                    <a:schemeClr val="tx1"/>
                  </a:solidFill>
                  <a:latin typeface="+mj-lt"/>
                </a:rPr>
                <a:t> </a:t>
              </a:r>
              <a:r>
                <a:rPr lang="en-US" sz="1800" kern="1200" dirty="0" err="1">
                  <a:solidFill>
                    <a:schemeClr val="tx1"/>
                  </a:solidFill>
                  <a:latin typeface="+mj-lt"/>
                </a:rPr>
                <a:t>bancar</a:t>
              </a:r>
              <a:r>
                <a:rPr lang="en-US" sz="1800" kern="1200" dirty="0">
                  <a:solidFill>
                    <a:schemeClr val="tx1"/>
                  </a:solidFill>
                  <a:latin typeface="+mj-lt"/>
                </a:rPr>
                <a:t> digital.</a:t>
              </a:r>
              <a:br>
                <a:rPr lang="ro-RO" sz="1800" kern="1200" dirty="0">
                  <a:solidFill>
                    <a:schemeClr val="tx1"/>
                  </a:solidFill>
                  <a:latin typeface="+mj-lt"/>
                </a:rPr>
              </a:br>
              <a:endParaRPr lang="en-US" sz="1800" kern="1200" dirty="0">
                <a:solidFill>
                  <a:schemeClr val="tx1"/>
                </a:solidFill>
                <a:latin typeface="+mj-lt"/>
              </a:endParaRPr>
            </a:p>
            <a:p>
              <a:pPr marL="171450" lvl="1" indent="-171450" algn="l" defTabSz="800100">
                <a:lnSpc>
                  <a:spcPct val="90000"/>
                </a:lnSpc>
                <a:spcBef>
                  <a:spcPct val="0"/>
                </a:spcBef>
                <a:spcAft>
                  <a:spcPct val="15000"/>
                </a:spcAft>
                <a:buChar char="•"/>
              </a:pPr>
              <a:r>
                <a:rPr lang="en-US" sz="1800" b="1" kern="1200" dirty="0" err="1">
                  <a:solidFill>
                    <a:schemeClr val="tx1"/>
                  </a:solidFill>
                  <a:latin typeface="+mj-lt"/>
                </a:rPr>
                <a:t>Sustenabilitate</a:t>
              </a:r>
              <a:r>
                <a:rPr lang="en-US" sz="1800" kern="1200" dirty="0">
                  <a:solidFill>
                    <a:schemeClr val="tx1"/>
                  </a:solidFill>
                  <a:latin typeface="+mj-lt"/>
                </a:rPr>
                <a:t>: Banca </a:t>
              </a:r>
              <a:r>
                <a:rPr lang="en-US" sz="1800" kern="1200" dirty="0" err="1">
                  <a:solidFill>
                    <a:schemeClr val="tx1"/>
                  </a:solidFill>
                  <a:latin typeface="+mj-lt"/>
                </a:rPr>
                <a:t>promovează</a:t>
              </a:r>
              <a:r>
                <a:rPr lang="en-US" sz="1800" kern="1200" dirty="0">
                  <a:solidFill>
                    <a:schemeClr val="tx1"/>
                  </a:solidFill>
                  <a:latin typeface="+mj-lt"/>
                </a:rPr>
                <a:t> </a:t>
              </a:r>
              <a:r>
                <a:rPr lang="en-US" sz="1800" kern="1200" dirty="0" err="1">
                  <a:solidFill>
                    <a:schemeClr val="tx1"/>
                  </a:solidFill>
                  <a:latin typeface="+mj-lt"/>
                </a:rPr>
                <a:t>practici</a:t>
              </a:r>
              <a:r>
                <a:rPr lang="en-US" sz="1800" kern="1200" dirty="0">
                  <a:solidFill>
                    <a:schemeClr val="tx1"/>
                  </a:solidFill>
                  <a:latin typeface="+mj-lt"/>
                </a:rPr>
                <a:t> </a:t>
              </a:r>
              <a:r>
                <a:rPr lang="en-US" sz="1800" kern="1200" dirty="0" err="1">
                  <a:solidFill>
                    <a:schemeClr val="tx1"/>
                  </a:solidFill>
                  <a:latin typeface="+mj-lt"/>
                </a:rPr>
                <a:t>sustenabile</a:t>
              </a:r>
              <a:r>
                <a:rPr lang="en-US" sz="1800" kern="1200" dirty="0">
                  <a:solidFill>
                    <a:schemeClr val="tx1"/>
                  </a:solidFill>
                  <a:latin typeface="+mj-lt"/>
                </a:rPr>
                <a:t>, </a:t>
              </a:r>
              <a:r>
                <a:rPr lang="en-US" sz="1800" kern="1200" dirty="0" err="1">
                  <a:solidFill>
                    <a:schemeClr val="tx1"/>
                  </a:solidFill>
                  <a:latin typeface="+mj-lt"/>
                </a:rPr>
                <a:t>atât</a:t>
              </a:r>
              <a:r>
                <a:rPr lang="en-US" sz="1800" kern="1200" dirty="0">
                  <a:solidFill>
                    <a:schemeClr val="tx1"/>
                  </a:solidFill>
                  <a:latin typeface="+mj-lt"/>
                </a:rPr>
                <a:t> </a:t>
              </a:r>
              <a:r>
                <a:rPr lang="en-US" sz="1800" kern="1200" dirty="0" err="1">
                  <a:solidFill>
                    <a:schemeClr val="tx1"/>
                  </a:solidFill>
                  <a:latin typeface="+mj-lt"/>
                </a:rPr>
                <a:t>în</a:t>
              </a:r>
              <a:r>
                <a:rPr lang="en-US" sz="1800" kern="1200" dirty="0">
                  <a:solidFill>
                    <a:schemeClr val="tx1"/>
                  </a:solidFill>
                  <a:latin typeface="+mj-lt"/>
                </a:rPr>
                <a:t> </a:t>
              </a:r>
              <a:r>
                <a:rPr lang="en-US" sz="1800" kern="1200" dirty="0" err="1">
                  <a:solidFill>
                    <a:schemeClr val="tx1"/>
                  </a:solidFill>
                  <a:latin typeface="+mj-lt"/>
                </a:rPr>
                <a:t>activitatea</a:t>
              </a:r>
              <a:r>
                <a:rPr lang="en-US" sz="1800" kern="1200" dirty="0">
                  <a:solidFill>
                    <a:schemeClr val="tx1"/>
                  </a:solidFill>
                  <a:latin typeface="+mj-lt"/>
                </a:rPr>
                <a:t> </a:t>
              </a:r>
              <a:r>
                <a:rPr lang="en-US" sz="1800" kern="1200" dirty="0" err="1">
                  <a:solidFill>
                    <a:schemeClr val="tx1"/>
                  </a:solidFill>
                  <a:latin typeface="+mj-lt"/>
                </a:rPr>
                <a:t>sa</a:t>
              </a:r>
              <a:r>
                <a:rPr lang="en-US" sz="1800" kern="1200" dirty="0">
                  <a:solidFill>
                    <a:schemeClr val="tx1"/>
                  </a:solidFill>
                  <a:latin typeface="+mj-lt"/>
                </a:rPr>
                <a:t> </a:t>
              </a:r>
              <a:r>
                <a:rPr lang="en-US" sz="1800" kern="1200" dirty="0" err="1">
                  <a:solidFill>
                    <a:schemeClr val="tx1"/>
                  </a:solidFill>
                  <a:latin typeface="+mj-lt"/>
                </a:rPr>
                <a:t>internă</a:t>
              </a:r>
              <a:r>
                <a:rPr lang="en-US" sz="1800" kern="1200" dirty="0">
                  <a:solidFill>
                    <a:schemeClr val="tx1"/>
                  </a:solidFill>
                  <a:latin typeface="+mj-lt"/>
                </a:rPr>
                <a:t>, </a:t>
              </a:r>
              <a:r>
                <a:rPr lang="en-US" sz="1800" kern="1200" dirty="0" err="1">
                  <a:solidFill>
                    <a:schemeClr val="tx1"/>
                  </a:solidFill>
                  <a:latin typeface="+mj-lt"/>
                </a:rPr>
                <a:t>cât</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prin</a:t>
              </a:r>
              <a:r>
                <a:rPr lang="en-US" sz="1800" kern="1200" dirty="0">
                  <a:solidFill>
                    <a:schemeClr val="tx1"/>
                  </a:solidFill>
                  <a:latin typeface="+mj-lt"/>
                </a:rPr>
                <a:t> </a:t>
              </a:r>
              <a:r>
                <a:rPr lang="en-US" sz="1800" kern="1200" dirty="0" err="1">
                  <a:solidFill>
                    <a:schemeClr val="tx1"/>
                  </a:solidFill>
                  <a:latin typeface="+mj-lt"/>
                </a:rPr>
                <a:t>produsele</a:t>
              </a:r>
              <a:r>
                <a:rPr lang="en-US" sz="1800" kern="1200" dirty="0">
                  <a:solidFill>
                    <a:schemeClr val="tx1"/>
                  </a:solidFill>
                  <a:latin typeface="+mj-lt"/>
                </a:rPr>
                <a:t> </a:t>
              </a:r>
              <a:r>
                <a:rPr lang="en-US" sz="1800" kern="1200" dirty="0" err="1">
                  <a:solidFill>
                    <a:schemeClr val="tx1"/>
                  </a:solidFill>
                  <a:latin typeface="+mj-lt"/>
                </a:rPr>
                <a:t>oferite</a:t>
              </a:r>
              <a:r>
                <a:rPr lang="en-US" sz="1800" kern="1200" dirty="0">
                  <a:solidFill>
                    <a:schemeClr val="tx1"/>
                  </a:solidFill>
                  <a:latin typeface="+mj-lt"/>
                </a:rPr>
                <a:t>.</a:t>
              </a:r>
              <a:br>
                <a:rPr lang="ro-RO" sz="1800" kern="1200" dirty="0">
                  <a:solidFill>
                    <a:schemeClr val="tx1"/>
                  </a:solidFill>
                  <a:latin typeface="+mj-lt"/>
                </a:rPr>
              </a:br>
              <a:endParaRPr lang="en-US" sz="1800" kern="1200" dirty="0">
                <a:solidFill>
                  <a:schemeClr val="tx1"/>
                </a:solidFill>
                <a:latin typeface="+mj-lt"/>
              </a:endParaRPr>
            </a:p>
            <a:p>
              <a:pPr marL="171450" lvl="1" indent="-171450" algn="l" defTabSz="800100">
                <a:lnSpc>
                  <a:spcPct val="90000"/>
                </a:lnSpc>
                <a:spcBef>
                  <a:spcPct val="0"/>
                </a:spcBef>
                <a:spcAft>
                  <a:spcPct val="15000"/>
                </a:spcAft>
                <a:buChar char="•"/>
              </a:pPr>
              <a:r>
                <a:rPr lang="en-US" sz="1800" b="1" kern="1200" dirty="0">
                  <a:solidFill>
                    <a:schemeClr val="tx1"/>
                  </a:solidFill>
                  <a:latin typeface="+mj-lt"/>
                </a:rPr>
                <a:t>Customer Centricity</a:t>
              </a:r>
              <a:r>
                <a:rPr lang="en-US" sz="1800" kern="1200" dirty="0">
                  <a:solidFill>
                    <a:schemeClr val="tx1"/>
                  </a:solidFill>
                  <a:latin typeface="+mj-lt"/>
                </a:rPr>
                <a:t>: </a:t>
              </a:r>
              <a:r>
                <a:rPr lang="en-US" sz="1800" kern="1200" dirty="0" err="1">
                  <a:solidFill>
                    <a:schemeClr val="tx1"/>
                  </a:solidFill>
                  <a:latin typeface="+mj-lt"/>
                </a:rPr>
                <a:t>Accentul</a:t>
              </a:r>
              <a:r>
                <a:rPr lang="en-US" sz="1800" kern="1200" dirty="0">
                  <a:solidFill>
                    <a:schemeClr val="tx1"/>
                  </a:solidFill>
                  <a:latin typeface="+mj-lt"/>
                </a:rPr>
                <a:t> pus pe </a:t>
              </a:r>
              <a:r>
                <a:rPr lang="en-US" sz="1800" kern="1200" dirty="0" err="1">
                  <a:solidFill>
                    <a:schemeClr val="tx1"/>
                  </a:solidFill>
                  <a:latin typeface="+mj-lt"/>
                </a:rPr>
                <a:t>satisfacția</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experiența</a:t>
              </a:r>
              <a:r>
                <a:rPr lang="en-US" sz="1800" kern="1200" dirty="0">
                  <a:solidFill>
                    <a:schemeClr val="tx1"/>
                  </a:solidFill>
                  <a:latin typeface="+mj-lt"/>
                </a:rPr>
                <a:t> </a:t>
              </a:r>
              <a:r>
                <a:rPr lang="en-US" sz="1800" kern="1200" dirty="0" err="1">
                  <a:solidFill>
                    <a:schemeClr val="tx1"/>
                  </a:solidFill>
                  <a:latin typeface="+mj-lt"/>
                </a:rPr>
                <a:t>clienților</a:t>
              </a:r>
              <a:r>
                <a:rPr lang="en-US" sz="1800" kern="1200" dirty="0">
                  <a:solidFill>
                    <a:schemeClr val="tx1"/>
                  </a:solidFill>
                  <a:latin typeface="+mj-lt"/>
                </a:rPr>
                <a:t>, cu </a:t>
              </a:r>
              <a:r>
                <a:rPr lang="en-US" sz="1800" kern="1200" dirty="0" err="1">
                  <a:solidFill>
                    <a:schemeClr val="tx1"/>
                  </a:solidFill>
                  <a:latin typeface="+mj-lt"/>
                </a:rPr>
                <a:t>servicii</a:t>
              </a:r>
              <a:r>
                <a:rPr lang="en-US" sz="1800" kern="1200" dirty="0">
                  <a:solidFill>
                    <a:schemeClr val="tx1"/>
                  </a:solidFill>
                  <a:latin typeface="+mj-lt"/>
                </a:rPr>
                <a:t> </a:t>
              </a:r>
              <a:r>
                <a:rPr lang="en-US" sz="1800" kern="1200" dirty="0" err="1">
                  <a:solidFill>
                    <a:schemeClr val="tx1"/>
                  </a:solidFill>
                  <a:latin typeface="+mj-lt"/>
                </a:rPr>
                <a:t>personalizate</a:t>
              </a:r>
              <a:r>
                <a:rPr lang="en-US" sz="1800" kern="1200" dirty="0">
                  <a:solidFill>
                    <a:schemeClr val="tx1"/>
                  </a:solidFill>
                  <a:latin typeface="+mj-lt"/>
                </a:rPr>
                <a:t> </a:t>
              </a:r>
              <a:r>
                <a:rPr lang="en-US" sz="1800" kern="1200" dirty="0" err="1">
                  <a:solidFill>
                    <a:schemeClr val="tx1"/>
                  </a:solidFill>
                  <a:latin typeface="+mj-lt"/>
                </a:rPr>
                <a:t>și</a:t>
              </a:r>
              <a:r>
                <a:rPr lang="en-US" sz="1800" kern="1200" dirty="0">
                  <a:solidFill>
                    <a:schemeClr val="tx1"/>
                  </a:solidFill>
                  <a:latin typeface="+mj-lt"/>
                </a:rPr>
                <a:t> </a:t>
              </a:r>
              <a:r>
                <a:rPr lang="en-US" sz="1800" kern="1200" dirty="0" err="1">
                  <a:solidFill>
                    <a:schemeClr val="tx1"/>
                  </a:solidFill>
                  <a:latin typeface="+mj-lt"/>
                </a:rPr>
                <a:t>suport</a:t>
              </a:r>
              <a:r>
                <a:rPr lang="en-US" sz="1800" kern="1200" dirty="0">
                  <a:solidFill>
                    <a:schemeClr val="tx1"/>
                  </a:solidFill>
                  <a:latin typeface="+mj-lt"/>
                </a:rPr>
                <a:t> de </a:t>
              </a:r>
              <a:r>
                <a:rPr lang="en-US" sz="1800" kern="1200" dirty="0" err="1">
                  <a:solidFill>
                    <a:schemeClr val="tx1"/>
                  </a:solidFill>
                  <a:latin typeface="+mj-lt"/>
                </a:rPr>
                <a:t>calitate</a:t>
              </a:r>
              <a:r>
                <a:rPr lang="en-US" sz="1800" kern="1200" dirty="0">
                  <a:solidFill>
                    <a:schemeClr val="tx1"/>
                  </a:solidFill>
                  <a:latin typeface="+mj-lt"/>
                </a:rPr>
                <a:t>.</a:t>
              </a:r>
            </a:p>
          </p:txBody>
        </p:sp>
      </p:grpSp>
    </p:spTree>
    <p:extLst>
      <p:ext uri="{BB962C8B-B14F-4D97-AF65-F5344CB8AC3E}">
        <p14:creationId xmlns:p14="http://schemas.microsoft.com/office/powerpoint/2010/main" val="51969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006B23-144A-0481-0A96-D27AB0E7B63A}"/>
              </a:ext>
            </a:extLst>
          </p:cNvPr>
          <p:cNvSpPr>
            <a:spLocks noGrp="1"/>
          </p:cNvSpPr>
          <p:nvPr>
            <p:ph type="title"/>
          </p:nvPr>
        </p:nvSpPr>
        <p:spPr>
          <a:xfrm>
            <a:off x="1115568" y="548640"/>
            <a:ext cx="10168128" cy="1179576"/>
          </a:xfrm>
        </p:spPr>
        <p:txBody>
          <a:bodyPr>
            <a:normAutofit/>
          </a:bodyPr>
          <a:lstStyle/>
          <a:p>
            <a:r>
              <a:rPr lang="en-US" sz="4000" cap="all" dirty="0" err="1"/>
              <a:t>Servicii</a:t>
            </a:r>
            <a:r>
              <a:rPr lang="en-US" sz="4000" cap="all" dirty="0"/>
              <a:t> </a:t>
            </a:r>
            <a:r>
              <a:rPr lang="en-US" sz="4000" cap="all" dirty="0" err="1"/>
              <a:t>și</a:t>
            </a:r>
            <a:r>
              <a:rPr lang="en-US" sz="4000" cap="all" dirty="0"/>
              <a:t> </a:t>
            </a:r>
            <a:r>
              <a:rPr lang="en-US" sz="4000" cap="all" dirty="0" err="1"/>
              <a:t>Produse</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2">
            <a:extLst>
              <a:ext uri="{FF2B5EF4-FFF2-40B4-BE49-F238E27FC236}">
                <a16:creationId xmlns:a16="http://schemas.microsoft.com/office/drawing/2014/main" id="{2DD1DC05-7CA9-1C43-0634-916F663DE24D}"/>
              </a:ext>
            </a:extLst>
          </p:cNvPr>
          <p:cNvSpPr txBox="1">
            <a:spLocks/>
          </p:cNvSpPr>
          <p:nvPr/>
        </p:nvSpPr>
        <p:spPr>
          <a:xfrm>
            <a:off x="838200" y="2478024"/>
            <a:ext cx="10515600" cy="3694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a:latin typeface="+mj-lt"/>
              </a:rPr>
              <a:t>Retail Banking:</a:t>
            </a:r>
          </a:p>
          <a:p>
            <a:r>
              <a:rPr lang="en-US" sz="1500">
                <a:latin typeface="+mj-lt"/>
              </a:rPr>
              <a:t>Conturi Curente: Diverse tipuri de conturi pentru nevoile zilnice.</a:t>
            </a:r>
          </a:p>
          <a:p>
            <a:r>
              <a:rPr lang="en-US" sz="1500">
                <a:latin typeface="+mj-lt"/>
              </a:rPr>
              <a:t>Credite: Credite ipotecare, credite de consum și linii de credit.</a:t>
            </a:r>
          </a:p>
          <a:p>
            <a:r>
              <a:rPr lang="en-US" sz="1500">
                <a:latin typeface="+mj-lt"/>
              </a:rPr>
              <a:t>Economii și Investiții: Conturi de economii, depozite la termen, fonduri de investiții.</a:t>
            </a:r>
          </a:p>
          <a:p>
            <a:r>
              <a:rPr lang="en-US" sz="1500">
                <a:latin typeface="+mj-lt"/>
              </a:rPr>
              <a:t>Carduri: Carduri de debit și credit cu diverse beneficii.</a:t>
            </a:r>
          </a:p>
          <a:p>
            <a:r>
              <a:rPr lang="en-US" sz="1500">
                <a:latin typeface="+mj-lt"/>
              </a:rPr>
              <a:t>Servicii Digitale: ING Home'Bank (internet banking), aplicație mobilă cu funcționalități extinse (plăți, economii, transferuri).</a:t>
            </a:r>
            <a:br>
              <a:rPr lang="en-US" sz="1500">
                <a:latin typeface="+mj-lt"/>
              </a:rPr>
            </a:br>
            <a:endParaRPr lang="en-US" sz="1500">
              <a:latin typeface="+mj-lt"/>
            </a:endParaRPr>
          </a:p>
          <a:p>
            <a:pPr marL="0" indent="0">
              <a:buFont typeface="Arial" panose="020B0604020202020204" pitchFamily="34" charset="0"/>
              <a:buNone/>
            </a:pPr>
            <a:r>
              <a:rPr lang="en-US" sz="1500" b="1">
                <a:latin typeface="+mj-lt"/>
              </a:rPr>
              <a:t>Corporate Banking:</a:t>
            </a:r>
          </a:p>
          <a:p>
            <a:r>
              <a:rPr lang="en-US" sz="1500">
                <a:latin typeface="+mj-lt"/>
              </a:rPr>
              <a:t>Finanțare și Creditare: Credite pentru investiții, linii de credit, leasing financiar.</a:t>
            </a:r>
          </a:p>
          <a:p>
            <a:r>
              <a:rPr lang="en-US" sz="1500">
                <a:latin typeface="+mj-lt"/>
              </a:rPr>
              <a:t>Cash Management: Soluții de gestionare a lichidităților și plăți.</a:t>
            </a:r>
          </a:p>
          <a:p>
            <a:r>
              <a:rPr lang="en-US" sz="1500">
                <a:latin typeface="+mj-lt"/>
              </a:rPr>
              <a:t>Servicii de Trezorerie: Gestionarea riscurilor financiare, schimb valutar.</a:t>
            </a:r>
          </a:p>
          <a:p>
            <a:pPr marL="0" indent="0">
              <a:buFont typeface="Arial" panose="020B0604020202020204" pitchFamily="34" charset="0"/>
              <a:buNone/>
            </a:pPr>
            <a:endParaRPr lang="en-US" sz="1500" b="1" dirty="0">
              <a:latin typeface="+mj-lt"/>
            </a:endParaRPr>
          </a:p>
        </p:txBody>
      </p:sp>
    </p:spTree>
    <p:extLst>
      <p:ext uri="{BB962C8B-B14F-4D97-AF65-F5344CB8AC3E}">
        <p14:creationId xmlns:p14="http://schemas.microsoft.com/office/powerpoint/2010/main" val="1689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006B23-144A-0481-0A96-D27AB0E7B63A}"/>
              </a:ext>
            </a:extLst>
          </p:cNvPr>
          <p:cNvSpPr>
            <a:spLocks noGrp="1"/>
          </p:cNvSpPr>
          <p:nvPr>
            <p:ph type="title"/>
          </p:nvPr>
        </p:nvSpPr>
        <p:spPr>
          <a:xfrm>
            <a:off x="1115568" y="548640"/>
            <a:ext cx="10168128" cy="1179576"/>
          </a:xfrm>
        </p:spPr>
        <p:txBody>
          <a:bodyPr>
            <a:normAutofit/>
          </a:bodyPr>
          <a:lstStyle/>
          <a:p>
            <a:r>
              <a:rPr lang="ro-RO" sz="4000"/>
              <a:t>SISTEM ADAPTIV COMPLEX </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85CD493-4091-1577-4618-0703D3E946F8}"/>
              </a:ext>
            </a:extLst>
          </p:cNvPr>
          <p:cNvSpPr>
            <a:spLocks noGrp="1"/>
          </p:cNvSpPr>
          <p:nvPr>
            <p:ph idx="1"/>
          </p:nvPr>
        </p:nvSpPr>
        <p:spPr>
          <a:xfrm>
            <a:off x="1115568" y="2481943"/>
            <a:ext cx="10168128" cy="3695020"/>
          </a:xfrm>
        </p:spPr>
        <p:txBody>
          <a:bodyPr>
            <a:normAutofit fontScale="70000" lnSpcReduction="20000"/>
          </a:bodyPr>
          <a:lstStyle/>
          <a:p>
            <a:pPr>
              <a:lnSpc>
                <a:spcPct val="120000"/>
              </a:lnSpc>
            </a:pPr>
            <a:r>
              <a:rPr lang="en-US" sz="2200" dirty="0" err="1">
                <a:latin typeface="+mj-lt"/>
              </a:rPr>
              <a:t>Sistemele</a:t>
            </a:r>
            <a:r>
              <a:rPr lang="en-US" sz="2200" dirty="0">
                <a:latin typeface="+mj-lt"/>
              </a:rPr>
              <a:t> adaptive </a:t>
            </a:r>
            <a:r>
              <a:rPr lang="en-US" sz="2200" dirty="0" err="1">
                <a:latin typeface="+mj-lt"/>
              </a:rPr>
              <a:t>complexe</a:t>
            </a:r>
            <a:r>
              <a:rPr lang="en-US" sz="2200" dirty="0">
                <a:latin typeface="+mj-lt"/>
              </a:rPr>
              <a:t> se </a:t>
            </a:r>
            <a:r>
              <a:rPr lang="en-US" sz="2200" dirty="0" err="1">
                <a:latin typeface="+mj-lt"/>
              </a:rPr>
              <a:t>găsesc</a:t>
            </a:r>
            <a:r>
              <a:rPr lang="en-US" sz="2200" dirty="0">
                <a:latin typeface="+mj-lt"/>
              </a:rPr>
              <a:t> </a:t>
            </a:r>
            <a:r>
              <a:rPr lang="en-US" sz="2200" dirty="0" err="1">
                <a:latin typeface="+mj-lt"/>
              </a:rPr>
              <a:t>peste</a:t>
            </a:r>
            <a:r>
              <a:rPr lang="en-US" sz="2200" dirty="0">
                <a:latin typeface="+mj-lt"/>
              </a:rPr>
              <a:t> tot </a:t>
            </a:r>
            <a:r>
              <a:rPr lang="en-US" sz="2200" dirty="0" err="1">
                <a:latin typeface="+mj-lt"/>
              </a:rPr>
              <a:t>în</a:t>
            </a:r>
            <a:r>
              <a:rPr lang="en-US" sz="2200" dirty="0">
                <a:latin typeface="+mj-lt"/>
              </a:rPr>
              <a:t> </a:t>
            </a:r>
            <a:r>
              <a:rPr lang="en-US" sz="2200" dirty="0" err="1">
                <a:latin typeface="+mj-lt"/>
              </a:rPr>
              <a:t>jurul</a:t>
            </a:r>
            <a:r>
              <a:rPr lang="en-US" sz="2200" dirty="0">
                <a:latin typeface="+mj-lt"/>
              </a:rPr>
              <a:t> </a:t>
            </a:r>
            <a:r>
              <a:rPr lang="en-US" sz="2200" dirty="0" err="1">
                <a:latin typeface="+mj-lt"/>
              </a:rPr>
              <a:t>nostru</a:t>
            </a:r>
            <a:r>
              <a:rPr lang="en-US" sz="2200" dirty="0">
                <a:latin typeface="+mj-lt"/>
              </a:rPr>
              <a:t>, </a:t>
            </a:r>
            <a:r>
              <a:rPr lang="en-US" sz="2200" dirty="0" err="1">
                <a:latin typeface="+mj-lt"/>
              </a:rPr>
              <a:t>iar</a:t>
            </a:r>
            <a:r>
              <a:rPr lang="en-US" sz="2200" dirty="0">
                <a:latin typeface="+mj-lt"/>
              </a:rPr>
              <a:t> </a:t>
            </a:r>
            <a:r>
              <a:rPr lang="en-US" sz="2200" dirty="0" err="1">
                <a:latin typeface="+mj-lt"/>
              </a:rPr>
              <a:t>ştiinţele</a:t>
            </a:r>
            <a:r>
              <a:rPr lang="ro-RO" sz="2200" dirty="0">
                <a:latin typeface="+mj-lt"/>
              </a:rPr>
              <a:t> </a:t>
            </a:r>
            <a:r>
              <a:rPr lang="en-US" sz="2200" dirty="0" err="1">
                <a:latin typeface="+mj-lt"/>
              </a:rPr>
              <a:t>complexităţii</a:t>
            </a:r>
            <a:r>
              <a:rPr lang="en-US" sz="2200" dirty="0">
                <a:latin typeface="+mj-lt"/>
              </a:rPr>
              <a:t> </a:t>
            </a:r>
            <a:r>
              <a:rPr lang="en-US" sz="2200" dirty="0" err="1">
                <a:latin typeface="+mj-lt"/>
              </a:rPr>
              <a:t>confirmă</a:t>
            </a:r>
            <a:r>
              <a:rPr lang="en-US" sz="2200" dirty="0">
                <a:latin typeface="+mj-lt"/>
              </a:rPr>
              <a:t> </a:t>
            </a:r>
            <a:r>
              <a:rPr lang="en-US" sz="2200" dirty="0" err="1">
                <a:latin typeface="+mj-lt"/>
              </a:rPr>
              <a:t>faptul</a:t>
            </a:r>
            <a:r>
              <a:rPr lang="en-US" sz="2200" dirty="0">
                <a:latin typeface="+mj-lt"/>
              </a:rPr>
              <a:t> </a:t>
            </a:r>
            <a:r>
              <a:rPr lang="en-US" sz="2200" dirty="0" err="1">
                <a:latin typeface="+mj-lt"/>
              </a:rPr>
              <a:t>că</a:t>
            </a:r>
            <a:r>
              <a:rPr lang="en-US" sz="2200" dirty="0">
                <a:latin typeface="+mj-lt"/>
              </a:rPr>
              <a:t> </a:t>
            </a:r>
            <a:r>
              <a:rPr lang="en-US" sz="2200" dirty="0" err="1">
                <a:latin typeface="+mj-lt"/>
              </a:rPr>
              <a:t>marea</a:t>
            </a:r>
            <a:r>
              <a:rPr lang="en-US" sz="2200" dirty="0">
                <a:latin typeface="+mj-lt"/>
              </a:rPr>
              <a:t> </a:t>
            </a:r>
            <a:r>
              <a:rPr lang="en-US" sz="2200" dirty="0" err="1">
                <a:latin typeface="+mj-lt"/>
              </a:rPr>
              <a:t>majoritate</a:t>
            </a:r>
            <a:r>
              <a:rPr lang="en-US" sz="2200" dirty="0">
                <a:latin typeface="+mj-lt"/>
              </a:rPr>
              <a:t> a </a:t>
            </a:r>
            <a:r>
              <a:rPr lang="en-US" sz="2200" dirty="0" err="1">
                <a:latin typeface="+mj-lt"/>
              </a:rPr>
              <a:t>sistemelor</a:t>
            </a:r>
            <a:r>
              <a:rPr lang="en-US" sz="2200" dirty="0">
                <a:latin typeface="+mj-lt"/>
              </a:rPr>
              <a:t> </a:t>
            </a:r>
            <a:r>
              <a:rPr lang="en-US" sz="2200" dirty="0" err="1">
                <a:latin typeface="+mj-lt"/>
              </a:rPr>
              <a:t>reale</a:t>
            </a:r>
            <a:r>
              <a:rPr lang="en-US" sz="2200" dirty="0">
                <a:latin typeface="+mj-lt"/>
              </a:rPr>
              <a:t> sunt </a:t>
            </a:r>
            <a:r>
              <a:rPr lang="en-US" sz="2200" dirty="0" err="1">
                <a:latin typeface="+mj-lt"/>
              </a:rPr>
              <a:t>complexe</a:t>
            </a:r>
            <a:r>
              <a:rPr lang="en-US" sz="2200" dirty="0">
                <a:latin typeface="+mj-lt"/>
              </a:rPr>
              <a:t>.</a:t>
            </a:r>
            <a:r>
              <a:rPr lang="ro-RO" sz="2200" dirty="0">
                <a:latin typeface="+mj-lt"/>
              </a:rPr>
              <a:t> </a:t>
            </a:r>
            <a:r>
              <a:rPr lang="en-US" sz="2200" dirty="0" err="1">
                <a:latin typeface="+mj-lt"/>
              </a:rPr>
              <a:t>Ecosistemele</a:t>
            </a:r>
            <a:r>
              <a:rPr lang="en-US" sz="2200" dirty="0">
                <a:latin typeface="+mj-lt"/>
              </a:rPr>
              <a:t> </a:t>
            </a:r>
            <a:r>
              <a:rPr lang="en-US" sz="2200" dirty="0" err="1">
                <a:latin typeface="+mj-lt"/>
              </a:rPr>
              <a:t>naturale</a:t>
            </a:r>
            <a:r>
              <a:rPr lang="en-US" sz="2200" dirty="0">
                <a:latin typeface="+mj-lt"/>
              </a:rPr>
              <a:t>, </a:t>
            </a:r>
            <a:r>
              <a:rPr lang="en-US" sz="2200" dirty="0" err="1">
                <a:latin typeface="+mj-lt"/>
              </a:rPr>
              <a:t>sistemul</a:t>
            </a:r>
            <a:r>
              <a:rPr lang="en-US" sz="2200" dirty="0">
                <a:latin typeface="+mj-lt"/>
              </a:rPr>
              <a:t> </a:t>
            </a:r>
            <a:r>
              <a:rPr lang="en-US" sz="2200" dirty="0" err="1">
                <a:latin typeface="+mj-lt"/>
              </a:rPr>
              <a:t>atmosferic</a:t>
            </a:r>
            <a:r>
              <a:rPr lang="en-US" sz="2200" dirty="0">
                <a:latin typeface="+mj-lt"/>
              </a:rPr>
              <a:t>, </a:t>
            </a:r>
            <a:r>
              <a:rPr lang="en-US" sz="2200" dirty="0" err="1">
                <a:latin typeface="+mj-lt"/>
              </a:rPr>
              <a:t>traficul</a:t>
            </a:r>
            <a:r>
              <a:rPr lang="en-US" sz="2200" dirty="0">
                <a:latin typeface="+mj-lt"/>
              </a:rPr>
              <a:t> </a:t>
            </a:r>
            <a:r>
              <a:rPr lang="en-US" sz="2200" dirty="0" err="1">
                <a:latin typeface="+mj-lt"/>
              </a:rPr>
              <a:t>rutier</a:t>
            </a:r>
            <a:r>
              <a:rPr lang="en-US" sz="2200" dirty="0">
                <a:latin typeface="+mj-lt"/>
              </a:rPr>
              <a:t>, </a:t>
            </a:r>
            <a:r>
              <a:rPr lang="en-US" sz="2200" dirty="0" err="1">
                <a:latin typeface="+mj-lt"/>
              </a:rPr>
              <a:t>organizaţiile</a:t>
            </a:r>
            <a:r>
              <a:rPr lang="en-US" sz="2200" dirty="0">
                <a:latin typeface="+mj-lt"/>
              </a:rPr>
              <a:t> </a:t>
            </a:r>
            <a:r>
              <a:rPr lang="en-US" sz="2200" dirty="0" err="1">
                <a:latin typeface="+mj-lt"/>
              </a:rPr>
              <a:t>sociale</a:t>
            </a:r>
            <a:r>
              <a:rPr lang="en-US" sz="2200" dirty="0">
                <a:latin typeface="+mj-lt"/>
              </a:rPr>
              <a:t>,</a:t>
            </a:r>
            <a:r>
              <a:rPr lang="ro-RO" sz="2200" dirty="0">
                <a:latin typeface="+mj-lt"/>
              </a:rPr>
              <a:t> </a:t>
            </a:r>
            <a:r>
              <a:rPr lang="en-US" sz="2200" dirty="0" err="1">
                <a:latin typeface="+mj-lt"/>
              </a:rPr>
              <a:t>grupurile</a:t>
            </a:r>
            <a:r>
              <a:rPr lang="en-US" sz="2200" dirty="0">
                <a:latin typeface="+mj-lt"/>
              </a:rPr>
              <a:t> </a:t>
            </a:r>
            <a:r>
              <a:rPr lang="en-US" sz="2200" dirty="0" err="1">
                <a:latin typeface="+mj-lt"/>
              </a:rPr>
              <a:t>teroriste</a:t>
            </a:r>
            <a:r>
              <a:rPr lang="en-US" sz="2200" dirty="0">
                <a:latin typeface="+mj-lt"/>
              </a:rPr>
              <a:t>, </a:t>
            </a:r>
            <a:r>
              <a:rPr lang="en-US" sz="2200" dirty="0" err="1">
                <a:latin typeface="+mj-lt"/>
              </a:rPr>
              <a:t>pieţele</a:t>
            </a:r>
            <a:r>
              <a:rPr lang="en-US" sz="2200" dirty="0">
                <a:latin typeface="+mj-lt"/>
              </a:rPr>
              <a:t> </a:t>
            </a:r>
            <a:r>
              <a:rPr lang="en-US" sz="2200" dirty="0" err="1">
                <a:latin typeface="+mj-lt"/>
              </a:rPr>
              <a:t>ş.a</a:t>
            </a:r>
            <a:r>
              <a:rPr lang="en-US" sz="2200" dirty="0">
                <a:latin typeface="+mj-lt"/>
              </a:rPr>
              <a:t>. sunt </a:t>
            </a:r>
            <a:r>
              <a:rPr lang="en-US" sz="2200" dirty="0" err="1">
                <a:latin typeface="+mj-lt"/>
              </a:rPr>
              <a:t>toate</a:t>
            </a:r>
            <a:r>
              <a:rPr lang="en-US" sz="2200" dirty="0">
                <a:latin typeface="+mj-lt"/>
              </a:rPr>
              <a:t> </a:t>
            </a:r>
            <a:r>
              <a:rPr lang="en-US" sz="2200" dirty="0" err="1">
                <a:latin typeface="+mj-lt"/>
              </a:rPr>
              <a:t>sisteme</a:t>
            </a:r>
            <a:r>
              <a:rPr lang="en-US" sz="2200" dirty="0">
                <a:latin typeface="+mj-lt"/>
              </a:rPr>
              <a:t> adaptive </a:t>
            </a:r>
            <a:r>
              <a:rPr lang="en-US" sz="2200" dirty="0" err="1">
                <a:latin typeface="+mj-lt"/>
              </a:rPr>
              <a:t>complexe</a:t>
            </a:r>
            <a:r>
              <a:rPr lang="en-US" sz="2200" dirty="0">
                <a:latin typeface="+mj-lt"/>
              </a:rPr>
              <a:t>. </a:t>
            </a:r>
            <a:r>
              <a:rPr lang="en-US" sz="2200" dirty="0" err="1">
                <a:latin typeface="+mj-lt"/>
              </a:rPr>
              <a:t>Datorită</a:t>
            </a:r>
            <a:r>
              <a:rPr lang="ro-RO" sz="2200" dirty="0">
                <a:latin typeface="+mj-lt"/>
              </a:rPr>
              <a:t> </a:t>
            </a:r>
            <a:r>
              <a:rPr lang="en-US" sz="2200" dirty="0" err="1">
                <a:latin typeface="+mj-lt"/>
              </a:rPr>
              <a:t>abundenţei</a:t>
            </a:r>
            <a:r>
              <a:rPr lang="en-US" sz="2200" dirty="0">
                <a:latin typeface="+mj-lt"/>
              </a:rPr>
              <a:t> </a:t>
            </a:r>
            <a:r>
              <a:rPr lang="en-US" sz="2200" dirty="0" err="1">
                <a:latin typeface="+mj-lt"/>
              </a:rPr>
              <a:t>excepţionale</a:t>
            </a:r>
            <a:r>
              <a:rPr lang="en-US" sz="2200" dirty="0">
                <a:latin typeface="+mj-lt"/>
              </a:rPr>
              <a:t> de </a:t>
            </a:r>
            <a:r>
              <a:rPr lang="en-US" sz="2200" dirty="0" err="1">
                <a:latin typeface="+mj-lt"/>
              </a:rPr>
              <a:t>astfel</a:t>
            </a:r>
            <a:r>
              <a:rPr lang="en-US" sz="2200" dirty="0">
                <a:latin typeface="+mj-lt"/>
              </a:rPr>
              <a:t> de </a:t>
            </a:r>
            <a:r>
              <a:rPr lang="en-US" sz="2200" dirty="0" err="1">
                <a:latin typeface="+mj-lt"/>
              </a:rPr>
              <a:t>sisteme</a:t>
            </a:r>
            <a:r>
              <a:rPr lang="en-US" sz="2200" dirty="0">
                <a:latin typeface="+mj-lt"/>
              </a:rPr>
              <a:t>, a </a:t>
            </a:r>
            <a:r>
              <a:rPr lang="en-US" sz="2200" dirty="0" err="1">
                <a:latin typeface="+mj-lt"/>
              </a:rPr>
              <a:t>diversităţii</a:t>
            </a:r>
            <a:r>
              <a:rPr lang="en-US" sz="2200" dirty="0">
                <a:latin typeface="+mj-lt"/>
              </a:rPr>
              <a:t> lor </a:t>
            </a:r>
            <a:r>
              <a:rPr lang="en-US" sz="2200" dirty="0" err="1">
                <a:latin typeface="+mj-lt"/>
              </a:rPr>
              <a:t>devine</a:t>
            </a:r>
            <a:r>
              <a:rPr lang="en-US" sz="2200" dirty="0">
                <a:latin typeface="+mj-lt"/>
              </a:rPr>
              <a:t> </a:t>
            </a:r>
            <a:r>
              <a:rPr lang="en-US" sz="2200" dirty="0" err="1">
                <a:latin typeface="+mj-lt"/>
              </a:rPr>
              <a:t>destul</a:t>
            </a:r>
            <a:r>
              <a:rPr lang="en-US" sz="2200" dirty="0">
                <a:latin typeface="+mj-lt"/>
              </a:rPr>
              <a:t> de </a:t>
            </a:r>
            <a:r>
              <a:rPr lang="en-US" sz="2200" dirty="0" err="1">
                <a:latin typeface="+mj-lt"/>
              </a:rPr>
              <a:t>dificil</a:t>
            </a:r>
            <a:r>
              <a:rPr lang="ro-RO" sz="2200" dirty="0">
                <a:latin typeface="+mj-lt"/>
              </a:rPr>
              <a:t> </a:t>
            </a:r>
            <a:r>
              <a:rPr lang="en-US" sz="2200" dirty="0" err="1">
                <a:latin typeface="+mj-lt"/>
              </a:rPr>
              <a:t>să</a:t>
            </a:r>
            <a:r>
              <a:rPr lang="en-US" sz="2200" dirty="0">
                <a:latin typeface="+mj-lt"/>
              </a:rPr>
              <a:t> le </a:t>
            </a:r>
            <a:r>
              <a:rPr lang="en-US" sz="2200" dirty="0" err="1">
                <a:latin typeface="+mj-lt"/>
              </a:rPr>
              <a:t>defineşti</a:t>
            </a:r>
            <a:r>
              <a:rPr lang="en-US" sz="2200" dirty="0">
                <a:latin typeface="+mj-lt"/>
              </a:rPr>
              <a:t> </a:t>
            </a:r>
            <a:r>
              <a:rPr lang="en-US" sz="2200" dirty="0" err="1">
                <a:latin typeface="+mj-lt"/>
              </a:rPr>
              <a:t>şi</a:t>
            </a:r>
            <a:r>
              <a:rPr lang="en-US" sz="2200" dirty="0">
                <a:latin typeface="+mj-lt"/>
              </a:rPr>
              <a:t>, </a:t>
            </a:r>
            <a:r>
              <a:rPr lang="en-US" sz="2200" dirty="0" err="1">
                <a:latin typeface="+mj-lt"/>
              </a:rPr>
              <a:t>poate</a:t>
            </a:r>
            <a:r>
              <a:rPr lang="en-US" sz="2200" dirty="0">
                <a:latin typeface="+mj-lt"/>
              </a:rPr>
              <a:t> </a:t>
            </a:r>
            <a:r>
              <a:rPr lang="en-US" sz="2200" dirty="0" err="1">
                <a:latin typeface="+mj-lt"/>
              </a:rPr>
              <a:t>şi</a:t>
            </a:r>
            <a:r>
              <a:rPr lang="en-US" sz="2200" dirty="0">
                <a:latin typeface="+mj-lt"/>
              </a:rPr>
              <a:t> </a:t>
            </a:r>
            <a:r>
              <a:rPr lang="en-US" sz="2200" dirty="0" err="1">
                <a:latin typeface="+mj-lt"/>
              </a:rPr>
              <a:t>mai</a:t>
            </a:r>
            <a:r>
              <a:rPr lang="en-US" sz="2200" dirty="0">
                <a:latin typeface="+mj-lt"/>
              </a:rPr>
              <a:t> </a:t>
            </a:r>
            <a:r>
              <a:rPr lang="en-US" sz="2200" dirty="0" err="1">
                <a:latin typeface="+mj-lt"/>
              </a:rPr>
              <a:t>dificil</a:t>
            </a:r>
            <a:r>
              <a:rPr lang="en-US" sz="2200" dirty="0">
                <a:latin typeface="+mj-lt"/>
              </a:rPr>
              <a:t>, </a:t>
            </a:r>
            <a:r>
              <a:rPr lang="en-US" sz="2200" dirty="0" err="1">
                <a:latin typeface="+mj-lt"/>
              </a:rPr>
              <a:t>să</a:t>
            </a:r>
            <a:r>
              <a:rPr lang="en-US" sz="2200" dirty="0">
                <a:latin typeface="+mj-lt"/>
              </a:rPr>
              <a:t> </a:t>
            </a:r>
            <a:r>
              <a:rPr lang="en-US" sz="2200" dirty="0" err="1">
                <a:latin typeface="+mj-lt"/>
              </a:rPr>
              <a:t>încerci</a:t>
            </a:r>
            <a:r>
              <a:rPr lang="en-US" sz="2200" dirty="0">
                <a:latin typeface="+mj-lt"/>
              </a:rPr>
              <a:t> </a:t>
            </a:r>
            <a:r>
              <a:rPr lang="en-US" sz="2200" dirty="0" err="1">
                <a:latin typeface="+mj-lt"/>
              </a:rPr>
              <a:t>să</a:t>
            </a:r>
            <a:r>
              <a:rPr lang="en-US" sz="2200" dirty="0">
                <a:latin typeface="+mj-lt"/>
              </a:rPr>
              <a:t> </a:t>
            </a:r>
            <a:r>
              <a:rPr lang="en-US" sz="2200" dirty="0" err="1">
                <a:latin typeface="+mj-lt"/>
              </a:rPr>
              <a:t>stabileşti</a:t>
            </a:r>
            <a:r>
              <a:rPr lang="en-US" sz="2200" dirty="0">
                <a:latin typeface="+mj-lt"/>
              </a:rPr>
              <a:t> </a:t>
            </a:r>
            <a:r>
              <a:rPr lang="en-US" sz="2200" dirty="0" err="1">
                <a:latin typeface="+mj-lt"/>
              </a:rPr>
              <a:t>acele</a:t>
            </a:r>
            <a:r>
              <a:rPr lang="en-US" sz="2200" dirty="0">
                <a:latin typeface="+mj-lt"/>
              </a:rPr>
              <a:t> principii </a:t>
            </a:r>
            <a:r>
              <a:rPr lang="en-US" sz="2200" dirty="0" err="1">
                <a:latin typeface="+mj-lt"/>
              </a:rPr>
              <a:t>şi</a:t>
            </a:r>
            <a:r>
              <a:rPr lang="en-US" sz="2200" dirty="0">
                <a:latin typeface="+mj-lt"/>
              </a:rPr>
              <a:t>/</a:t>
            </a:r>
            <a:r>
              <a:rPr lang="en-US" sz="2200" dirty="0" err="1">
                <a:latin typeface="+mj-lt"/>
              </a:rPr>
              <a:t>sau</a:t>
            </a:r>
            <a:r>
              <a:rPr lang="ro-RO" sz="2200" dirty="0">
                <a:latin typeface="+mj-lt"/>
              </a:rPr>
              <a:t> </a:t>
            </a:r>
            <a:r>
              <a:rPr lang="en-US" sz="2200" dirty="0" err="1">
                <a:latin typeface="+mj-lt"/>
              </a:rPr>
              <a:t>proprietăţi</a:t>
            </a:r>
            <a:r>
              <a:rPr lang="en-US" sz="2200" dirty="0">
                <a:latin typeface="+mj-lt"/>
              </a:rPr>
              <a:t> </a:t>
            </a:r>
            <a:r>
              <a:rPr lang="en-US" sz="2200" dirty="0" err="1">
                <a:latin typeface="+mj-lt"/>
              </a:rPr>
              <a:t>generale</a:t>
            </a:r>
            <a:r>
              <a:rPr lang="en-US" sz="2200" dirty="0">
                <a:latin typeface="+mj-lt"/>
              </a:rPr>
              <a:t> care le </a:t>
            </a:r>
            <a:r>
              <a:rPr lang="en-US" sz="2200" dirty="0" err="1">
                <a:latin typeface="+mj-lt"/>
              </a:rPr>
              <a:t>conferă</a:t>
            </a:r>
            <a:r>
              <a:rPr lang="en-US" sz="2200" dirty="0">
                <a:latin typeface="+mj-lt"/>
              </a:rPr>
              <a:t> </a:t>
            </a:r>
            <a:r>
              <a:rPr lang="en-US" sz="2200" dirty="0" err="1">
                <a:latin typeface="+mj-lt"/>
              </a:rPr>
              <a:t>specificitate</a:t>
            </a:r>
            <a:r>
              <a:rPr lang="en-US" sz="2200" dirty="0">
                <a:latin typeface="+mj-lt"/>
              </a:rPr>
              <a:t> </a:t>
            </a:r>
            <a:r>
              <a:rPr lang="en-US" sz="2200" dirty="0" err="1">
                <a:latin typeface="+mj-lt"/>
              </a:rPr>
              <a:t>în</a:t>
            </a:r>
            <a:r>
              <a:rPr lang="en-US" sz="2200" dirty="0">
                <a:latin typeface="+mj-lt"/>
              </a:rPr>
              <a:t> </a:t>
            </a:r>
            <a:r>
              <a:rPr lang="en-US" sz="2200" dirty="0" err="1">
                <a:latin typeface="+mj-lt"/>
              </a:rPr>
              <a:t>categoria</a:t>
            </a:r>
            <a:r>
              <a:rPr lang="en-US" sz="2200" dirty="0">
                <a:latin typeface="+mj-lt"/>
              </a:rPr>
              <a:t> </a:t>
            </a:r>
            <a:r>
              <a:rPr lang="en-US" sz="2200" dirty="0" err="1">
                <a:latin typeface="+mj-lt"/>
              </a:rPr>
              <a:t>mai</a:t>
            </a:r>
            <a:r>
              <a:rPr lang="en-US" sz="2200" dirty="0">
                <a:latin typeface="+mj-lt"/>
              </a:rPr>
              <a:t> </a:t>
            </a:r>
            <a:r>
              <a:rPr lang="en-US" sz="2200" dirty="0" err="1">
                <a:latin typeface="+mj-lt"/>
              </a:rPr>
              <a:t>largă</a:t>
            </a:r>
            <a:r>
              <a:rPr lang="en-US" sz="2200" dirty="0">
                <a:latin typeface="+mj-lt"/>
              </a:rPr>
              <a:t> a </a:t>
            </a:r>
            <a:r>
              <a:rPr lang="en-US" sz="2200" dirty="0" err="1">
                <a:latin typeface="+mj-lt"/>
              </a:rPr>
              <a:t>sistemelor</a:t>
            </a:r>
            <a:r>
              <a:rPr lang="ro-RO" sz="2200" dirty="0">
                <a:latin typeface="+mj-lt"/>
              </a:rPr>
              <a:t> </a:t>
            </a:r>
            <a:r>
              <a:rPr lang="en-US" sz="2200" dirty="0" err="1">
                <a:latin typeface="+mj-lt"/>
              </a:rPr>
              <a:t>Complexe</a:t>
            </a:r>
            <a:r>
              <a:rPr lang="ro-RO" sz="2200" dirty="0">
                <a:latin typeface="+mj-lt"/>
              </a:rPr>
              <a:t>.</a:t>
            </a:r>
          </a:p>
          <a:p>
            <a:pPr>
              <a:lnSpc>
                <a:spcPct val="120000"/>
              </a:lnSpc>
            </a:pPr>
            <a:r>
              <a:rPr lang="en-US" sz="2200" dirty="0">
                <a:latin typeface="+mj-lt"/>
              </a:rPr>
              <a:t>Un </a:t>
            </a:r>
            <a:r>
              <a:rPr lang="en-US" sz="2200" dirty="0" err="1">
                <a:latin typeface="+mj-lt"/>
              </a:rPr>
              <a:t>sistem</a:t>
            </a:r>
            <a:r>
              <a:rPr lang="en-US" sz="2200" dirty="0">
                <a:latin typeface="+mj-lt"/>
              </a:rPr>
              <a:t> </a:t>
            </a:r>
            <a:r>
              <a:rPr lang="en-US" sz="2200" dirty="0" err="1">
                <a:latin typeface="+mj-lt"/>
              </a:rPr>
              <a:t>adaptiv</a:t>
            </a:r>
            <a:r>
              <a:rPr lang="en-US" sz="2200" dirty="0">
                <a:latin typeface="+mj-lt"/>
              </a:rPr>
              <a:t> complex</a:t>
            </a:r>
            <a:r>
              <a:rPr lang="ro-RO" sz="2200" dirty="0">
                <a:latin typeface="+mj-lt"/>
              </a:rPr>
              <a:t> (</a:t>
            </a:r>
            <a:r>
              <a:rPr lang="fr-FR" sz="2200" dirty="0" err="1">
                <a:latin typeface="+mj-lt"/>
              </a:rPr>
              <a:t>Complex</a:t>
            </a:r>
            <a:r>
              <a:rPr lang="fr-FR" sz="2200" dirty="0">
                <a:latin typeface="+mj-lt"/>
              </a:rPr>
              <a:t> </a:t>
            </a:r>
            <a:r>
              <a:rPr lang="fr-FR" sz="2200" dirty="0" err="1">
                <a:latin typeface="+mj-lt"/>
              </a:rPr>
              <a:t>Adaptiv</a:t>
            </a:r>
            <a:r>
              <a:rPr lang="fr-FR" sz="2200" dirty="0">
                <a:latin typeface="+mj-lt"/>
              </a:rPr>
              <a:t> System </a:t>
            </a:r>
            <a:r>
              <a:rPr lang="fr-FR" sz="2200" dirty="0" err="1">
                <a:latin typeface="+mj-lt"/>
              </a:rPr>
              <a:t>sau</a:t>
            </a:r>
            <a:r>
              <a:rPr lang="fr-FR" sz="2200" dirty="0">
                <a:latin typeface="+mj-lt"/>
              </a:rPr>
              <a:t>,</a:t>
            </a:r>
            <a:r>
              <a:rPr lang="ro-RO" sz="2200" dirty="0">
                <a:latin typeface="+mj-lt"/>
              </a:rPr>
              <a:t> </a:t>
            </a:r>
            <a:r>
              <a:rPr lang="fr-FR" sz="2200" dirty="0" err="1">
                <a:latin typeface="+mj-lt"/>
              </a:rPr>
              <a:t>prescurtat</a:t>
            </a:r>
            <a:r>
              <a:rPr lang="fr-FR" sz="2200" dirty="0">
                <a:latin typeface="+mj-lt"/>
              </a:rPr>
              <a:t>, CAS</a:t>
            </a:r>
            <a:r>
              <a:rPr lang="ro-RO" sz="2200" dirty="0">
                <a:latin typeface="+mj-lt"/>
              </a:rPr>
              <a:t>)</a:t>
            </a:r>
            <a:r>
              <a:rPr lang="en-US" sz="2200" dirty="0">
                <a:latin typeface="+mj-lt"/>
              </a:rPr>
              <a:t> </a:t>
            </a:r>
            <a:r>
              <a:rPr lang="en-US" sz="2200" dirty="0" err="1">
                <a:latin typeface="+mj-lt"/>
              </a:rPr>
              <a:t>este</a:t>
            </a:r>
            <a:r>
              <a:rPr lang="en-US" sz="2200" dirty="0">
                <a:latin typeface="+mj-lt"/>
              </a:rPr>
              <a:t> un </a:t>
            </a:r>
            <a:r>
              <a:rPr lang="en-US" sz="2200" dirty="0" err="1">
                <a:latin typeface="+mj-lt"/>
              </a:rPr>
              <a:t>sistem</a:t>
            </a:r>
            <a:r>
              <a:rPr lang="en-US" sz="2200" dirty="0">
                <a:latin typeface="+mj-lt"/>
              </a:rPr>
              <a:t> format din </a:t>
            </a:r>
            <a:r>
              <a:rPr lang="en-US" sz="2200" dirty="0" err="1">
                <a:latin typeface="+mj-lt"/>
              </a:rPr>
              <a:t>mai</a:t>
            </a:r>
            <a:r>
              <a:rPr lang="en-US" sz="2200" dirty="0">
                <a:latin typeface="+mj-lt"/>
              </a:rPr>
              <a:t> </a:t>
            </a:r>
            <a:r>
              <a:rPr lang="en-US" sz="2200" dirty="0" err="1">
                <a:latin typeface="+mj-lt"/>
              </a:rPr>
              <a:t>multe</a:t>
            </a:r>
            <a:r>
              <a:rPr lang="en-US" sz="2200" dirty="0">
                <a:latin typeface="+mj-lt"/>
              </a:rPr>
              <a:t> </a:t>
            </a:r>
            <a:r>
              <a:rPr lang="en-US" sz="2200" dirty="0" err="1">
                <a:latin typeface="+mj-lt"/>
              </a:rPr>
              <a:t>componente</a:t>
            </a:r>
            <a:r>
              <a:rPr lang="en-US" sz="2200" dirty="0">
                <a:latin typeface="+mj-lt"/>
              </a:rPr>
              <a:t> </a:t>
            </a:r>
            <a:r>
              <a:rPr lang="en-US" sz="2200" dirty="0" err="1">
                <a:latin typeface="+mj-lt"/>
              </a:rPr>
              <a:t>interconectate</a:t>
            </a:r>
            <a:r>
              <a:rPr lang="en-US" sz="2200" dirty="0">
                <a:latin typeface="+mj-lt"/>
              </a:rPr>
              <a:t> </a:t>
            </a:r>
            <a:r>
              <a:rPr lang="en-US" sz="2200" dirty="0" err="1">
                <a:latin typeface="+mj-lt"/>
              </a:rPr>
              <a:t>și</a:t>
            </a:r>
            <a:r>
              <a:rPr lang="en-US" sz="2200" dirty="0">
                <a:latin typeface="+mj-lt"/>
              </a:rPr>
              <a:t> </a:t>
            </a:r>
            <a:r>
              <a:rPr lang="en-US" sz="2200" dirty="0" err="1">
                <a:latin typeface="+mj-lt"/>
              </a:rPr>
              <a:t>interdependente</a:t>
            </a:r>
            <a:r>
              <a:rPr lang="en-US" sz="2200" dirty="0">
                <a:latin typeface="+mj-lt"/>
              </a:rPr>
              <a:t>, care </a:t>
            </a:r>
            <a:r>
              <a:rPr lang="en-US" sz="2200" dirty="0" err="1">
                <a:latin typeface="+mj-lt"/>
              </a:rPr>
              <a:t>interacționează</a:t>
            </a:r>
            <a:r>
              <a:rPr lang="en-US" sz="2200" dirty="0">
                <a:latin typeface="+mj-lt"/>
              </a:rPr>
              <a:t> </a:t>
            </a:r>
            <a:r>
              <a:rPr lang="en-US" sz="2200" dirty="0" err="1">
                <a:latin typeface="+mj-lt"/>
              </a:rPr>
              <a:t>într</a:t>
            </a:r>
            <a:r>
              <a:rPr lang="en-US" sz="2200" dirty="0">
                <a:latin typeface="+mj-lt"/>
              </a:rPr>
              <a:t>-un mod care </a:t>
            </a:r>
            <a:r>
              <a:rPr lang="en-US" sz="2200" dirty="0" err="1">
                <a:latin typeface="+mj-lt"/>
              </a:rPr>
              <a:t>permite</a:t>
            </a:r>
            <a:r>
              <a:rPr lang="en-US" sz="2200" dirty="0">
                <a:latin typeface="+mj-lt"/>
              </a:rPr>
              <a:t> </a:t>
            </a:r>
            <a:r>
              <a:rPr lang="en-US" sz="2200" dirty="0" err="1">
                <a:latin typeface="+mj-lt"/>
              </a:rPr>
              <a:t>sistemului</a:t>
            </a:r>
            <a:r>
              <a:rPr lang="en-US" sz="2200" dirty="0">
                <a:latin typeface="+mj-lt"/>
              </a:rPr>
              <a:t> </a:t>
            </a:r>
            <a:r>
              <a:rPr lang="en-US" sz="2200" dirty="0" err="1">
                <a:latin typeface="+mj-lt"/>
              </a:rPr>
              <a:t>să</a:t>
            </a:r>
            <a:r>
              <a:rPr lang="en-US" sz="2200" dirty="0">
                <a:latin typeface="+mj-lt"/>
              </a:rPr>
              <a:t> se </a:t>
            </a:r>
            <a:r>
              <a:rPr lang="en-US" sz="2200" dirty="0" err="1">
                <a:latin typeface="+mj-lt"/>
              </a:rPr>
              <a:t>adapteze</a:t>
            </a:r>
            <a:r>
              <a:rPr lang="en-US" sz="2200" dirty="0">
                <a:latin typeface="+mj-lt"/>
              </a:rPr>
              <a:t> </a:t>
            </a:r>
            <a:r>
              <a:rPr lang="en-US" sz="2200" dirty="0" err="1">
                <a:latin typeface="+mj-lt"/>
              </a:rPr>
              <a:t>și</a:t>
            </a:r>
            <a:r>
              <a:rPr lang="en-US" sz="2200" dirty="0">
                <a:latin typeface="+mj-lt"/>
              </a:rPr>
              <a:t> </a:t>
            </a:r>
            <a:r>
              <a:rPr lang="en-US" sz="2200" dirty="0" err="1">
                <a:latin typeface="+mj-lt"/>
              </a:rPr>
              <a:t>să</a:t>
            </a:r>
            <a:r>
              <a:rPr lang="en-US" sz="2200" dirty="0">
                <a:latin typeface="+mj-lt"/>
              </a:rPr>
              <a:t> </a:t>
            </a:r>
            <a:r>
              <a:rPr lang="en-US" sz="2200" dirty="0" err="1">
                <a:latin typeface="+mj-lt"/>
              </a:rPr>
              <a:t>evolueze</a:t>
            </a:r>
            <a:r>
              <a:rPr lang="en-US" sz="2200" dirty="0">
                <a:latin typeface="+mj-lt"/>
              </a:rPr>
              <a:t> </a:t>
            </a:r>
            <a:r>
              <a:rPr lang="en-US" sz="2200" dirty="0" err="1">
                <a:latin typeface="+mj-lt"/>
              </a:rPr>
              <a:t>în</a:t>
            </a:r>
            <a:r>
              <a:rPr lang="en-US" sz="2200" dirty="0">
                <a:latin typeface="+mj-lt"/>
              </a:rPr>
              <a:t> </a:t>
            </a:r>
            <a:r>
              <a:rPr lang="en-US" sz="2200" dirty="0" err="1">
                <a:latin typeface="+mj-lt"/>
              </a:rPr>
              <a:t>timp.</a:t>
            </a:r>
            <a:r>
              <a:rPr lang="en-US" sz="2200" dirty="0">
                <a:latin typeface="+mj-lt"/>
              </a:rPr>
              <a:t> </a:t>
            </a:r>
            <a:endParaRPr lang="ro-RO" sz="2200" dirty="0">
              <a:latin typeface="+mj-lt"/>
            </a:endParaRPr>
          </a:p>
          <a:p>
            <a:pPr>
              <a:lnSpc>
                <a:spcPct val="120000"/>
              </a:lnSpc>
            </a:pPr>
            <a:r>
              <a:rPr lang="en-US" sz="2100" dirty="0">
                <a:latin typeface="+mj-lt"/>
              </a:rPr>
              <a:t>Un </a:t>
            </a:r>
            <a:r>
              <a:rPr lang="en-US" sz="2100" dirty="0" err="1">
                <a:latin typeface="+mj-lt"/>
              </a:rPr>
              <a:t>Sistem</a:t>
            </a:r>
            <a:r>
              <a:rPr lang="en-US" sz="2100" dirty="0">
                <a:latin typeface="+mj-lt"/>
              </a:rPr>
              <a:t> </a:t>
            </a:r>
            <a:r>
              <a:rPr lang="en-US" sz="2100" dirty="0" err="1">
                <a:latin typeface="+mj-lt"/>
              </a:rPr>
              <a:t>Adaptiv</a:t>
            </a:r>
            <a:r>
              <a:rPr lang="en-US" sz="2100" dirty="0">
                <a:latin typeface="+mj-lt"/>
              </a:rPr>
              <a:t> Complex </a:t>
            </a:r>
            <a:r>
              <a:rPr lang="en-US" sz="2100" dirty="0" err="1">
                <a:latin typeface="+mj-lt"/>
              </a:rPr>
              <a:t>este</a:t>
            </a:r>
            <a:r>
              <a:rPr lang="en-US" sz="2100" dirty="0">
                <a:latin typeface="+mj-lt"/>
              </a:rPr>
              <a:t> un </a:t>
            </a:r>
            <a:r>
              <a:rPr lang="en-US" sz="2100" dirty="0" err="1">
                <a:latin typeface="+mj-lt"/>
              </a:rPr>
              <a:t>sistem</a:t>
            </a:r>
            <a:r>
              <a:rPr lang="en-US" sz="2100" dirty="0">
                <a:latin typeface="+mj-lt"/>
              </a:rPr>
              <a:t> </a:t>
            </a:r>
            <a:r>
              <a:rPr lang="en-US" sz="2100" dirty="0" err="1">
                <a:latin typeface="+mj-lt"/>
              </a:rPr>
              <a:t>compus</a:t>
            </a:r>
            <a:r>
              <a:rPr lang="en-US" sz="2100" dirty="0">
                <a:latin typeface="+mj-lt"/>
              </a:rPr>
              <a:t> din </a:t>
            </a:r>
            <a:r>
              <a:rPr lang="en-US" sz="2100" dirty="0" err="1">
                <a:latin typeface="+mj-lt"/>
              </a:rPr>
              <a:t>agenţi</a:t>
            </a:r>
            <a:r>
              <a:rPr lang="en-US" sz="2100" dirty="0">
                <a:latin typeface="+mj-lt"/>
              </a:rPr>
              <a:t> </a:t>
            </a:r>
            <a:r>
              <a:rPr lang="en-US" sz="2100" dirty="0" err="1">
                <a:latin typeface="+mj-lt"/>
              </a:rPr>
              <a:t>individuali</a:t>
            </a:r>
            <a:r>
              <a:rPr lang="en-US" sz="2100" dirty="0">
                <a:latin typeface="+mj-lt"/>
              </a:rPr>
              <a:t>, care au </a:t>
            </a:r>
            <a:r>
              <a:rPr lang="en-US" sz="2100" dirty="0" err="1">
                <a:latin typeface="+mj-lt"/>
              </a:rPr>
              <a:t>libertatea</a:t>
            </a:r>
            <a:r>
              <a:rPr lang="en-US" sz="2100" dirty="0">
                <a:latin typeface="+mj-lt"/>
              </a:rPr>
              <a:t> de a </a:t>
            </a:r>
            <a:r>
              <a:rPr lang="en-US" sz="2100" dirty="0" err="1">
                <a:latin typeface="+mj-lt"/>
              </a:rPr>
              <a:t>acţiona</a:t>
            </a:r>
            <a:r>
              <a:rPr lang="en-US" sz="2100" dirty="0">
                <a:latin typeface="+mj-lt"/>
              </a:rPr>
              <a:t> </a:t>
            </a:r>
            <a:r>
              <a:rPr lang="en-US" sz="2100" dirty="0" err="1">
                <a:latin typeface="+mj-lt"/>
              </a:rPr>
              <a:t>în</a:t>
            </a:r>
            <a:r>
              <a:rPr lang="en-US" sz="2100" dirty="0">
                <a:latin typeface="+mj-lt"/>
              </a:rPr>
              <a:t> </a:t>
            </a:r>
            <a:r>
              <a:rPr lang="en-US" sz="2100" dirty="0" err="1">
                <a:latin typeface="+mj-lt"/>
              </a:rPr>
              <a:t>moduri</a:t>
            </a:r>
            <a:r>
              <a:rPr lang="en-US" sz="2100" dirty="0">
                <a:latin typeface="+mj-lt"/>
              </a:rPr>
              <a:t> care nu sunt total </a:t>
            </a:r>
            <a:r>
              <a:rPr lang="en-US" sz="2100" dirty="0" err="1">
                <a:latin typeface="+mj-lt"/>
              </a:rPr>
              <a:t>predictibile</a:t>
            </a:r>
            <a:r>
              <a:rPr lang="en-US" sz="2100" dirty="0">
                <a:latin typeface="+mj-lt"/>
              </a:rPr>
              <a:t> </a:t>
            </a:r>
            <a:r>
              <a:rPr lang="en-US" sz="2100" dirty="0" err="1">
                <a:latin typeface="+mj-lt"/>
              </a:rPr>
              <a:t>şi</a:t>
            </a:r>
            <a:r>
              <a:rPr lang="en-US" sz="2100" dirty="0">
                <a:latin typeface="+mj-lt"/>
              </a:rPr>
              <a:t> ale </a:t>
            </a:r>
            <a:r>
              <a:rPr lang="en-US" sz="2100" dirty="0" err="1">
                <a:latin typeface="+mj-lt"/>
              </a:rPr>
              <a:t>căror</a:t>
            </a:r>
            <a:r>
              <a:rPr lang="en-US" sz="2100" dirty="0">
                <a:latin typeface="+mj-lt"/>
              </a:rPr>
              <a:t> </a:t>
            </a:r>
            <a:r>
              <a:rPr lang="en-US" sz="2100" dirty="0" err="1">
                <a:latin typeface="+mj-lt"/>
              </a:rPr>
              <a:t>acţiuni</a:t>
            </a:r>
            <a:r>
              <a:rPr lang="en-US" sz="2100" dirty="0">
                <a:latin typeface="+mj-lt"/>
              </a:rPr>
              <a:t> sunt </a:t>
            </a:r>
            <a:r>
              <a:rPr lang="en-US" sz="2100" dirty="0" err="1">
                <a:latin typeface="+mj-lt"/>
              </a:rPr>
              <a:t>interconectate</a:t>
            </a:r>
            <a:r>
              <a:rPr lang="en-US" sz="2100" dirty="0">
                <a:latin typeface="+mj-lt"/>
              </a:rPr>
              <a:t>, </a:t>
            </a:r>
            <a:r>
              <a:rPr lang="en-US" sz="2100" dirty="0" err="1">
                <a:latin typeface="+mj-lt"/>
              </a:rPr>
              <a:t>astfel</a:t>
            </a:r>
            <a:r>
              <a:rPr lang="en-US" sz="2100" dirty="0">
                <a:latin typeface="+mj-lt"/>
              </a:rPr>
              <a:t> </a:t>
            </a:r>
            <a:r>
              <a:rPr lang="en-US" sz="2100" dirty="0" err="1">
                <a:latin typeface="+mj-lt"/>
              </a:rPr>
              <a:t>încât</a:t>
            </a:r>
            <a:r>
              <a:rPr lang="en-US" sz="2100" dirty="0">
                <a:latin typeface="+mj-lt"/>
              </a:rPr>
              <a:t> </a:t>
            </a:r>
            <a:r>
              <a:rPr lang="en-US" sz="2100" dirty="0" err="1">
                <a:latin typeface="+mj-lt"/>
              </a:rPr>
              <a:t>acţiunile</a:t>
            </a:r>
            <a:r>
              <a:rPr lang="en-US" sz="2100" dirty="0">
                <a:latin typeface="+mj-lt"/>
              </a:rPr>
              <a:t> </a:t>
            </a:r>
            <a:r>
              <a:rPr lang="en-US" sz="2100" dirty="0" err="1">
                <a:latin typeface="+mj-lt"/>
              </a:rPr>
              <a:t>unui</a:t>
            </a:r>
            <a:r>
              <a:rPr lang="en-US" sz="2100" dirty="0">
                <a:latin typeface="+mj-lt"/>
              </a:rPr>
              <a:t> agent </a:t>
            </a:r>
            <a:r>
              <a:rPr lang="en-US" sz="2100" dirty="0" err="1">
                <a:latin typeface="+mj-lt"/>
              </a:rPr>
              <a:t>schimbă</a:t>
            </a:r>
            <a:r>
              <a:rPr lang="en-US" sz="2100" dirty="0">
                <a:latin typeface="+mj-lt"/>
              </a:rPr>
              <a:t> </a:t>
            </a:r>
            <a:r>
              <a:rPr lang="en-US" sz="2100" dirty="0" err="1">
                <a:latin typeface="+mj-lt"/>
              </a:rPr>
              <a:t>contextul</a:t>
            </a:r>
            <a:r>
              <a:rPr lang="en-US" sz="2100" dirty="0">
                <a:latin typeface="+mj-lt"/>
              </a:rPr>
              <a:t> </a:t>
            </a:r>
            <a:r>
              <a:rPr lang="en-US" sz="2100" dirty="0" err="1">
                <a:latin typeface="+mj-lt"/>
              </a:rPr>
              <a:t>pentru</a:t>
            </a:r>
            <a:r>
              <a:rPr lang="en-US" sz="2100" dirty="0">
                <a:latin typeface="+mj-lt"/>
              </a:rPr>
              <a:t> </a:t>
            </a:r>
            <a:r>
              <a:rPr lang="en-US" sz="2100" dirty="0" err="1">
                <a:latin typeface="+mj-lt"/>
              </a:rPr>
              <a:t>alţi</a:t>
            </a:r>
            <a:r>
              <a:rPr lang="en-US" sz="2100" dirty="0">
                <a:latin typeface="+mj-lt"/>
              </a:rPr>
              <a:t> </a:t>
            </a:r>
            <a:r>
              <a:rPr lang="en-US" sz="2100" dirty="0" err="1">
                <a:latin typeface="+mj-lt"/>
              </a:rPr>
              <a:t>agenţi</a:t>
            </a:r>
            <a:r>
              <a:rPr lang="ro-RO" sz="2100" dirty="0">
                <a:latin typeface="+mj-lt"/>
              </a:rPr>
              <a:t>.</a:t>
            </a:r>
            <a:endParaRPr lang="en-US" sz="2100" dirty="0">
              <a:latin typeface="+mj-lt"/>
            </a:endParaRPr>
          </a:p>
          <a:p>
            <a:pPr>
              <a:lnSpc>
                <a:spcPct val="120000"/>
              </a:lnSpc>
            </a:pPr>
            <a:r>
              <a:rPr lang="en-US" sz="2200" dirty="0" err="1">
                <a:latin typeface="+mj-lt"/>
              </a:rPr>
              <a:t>Înțelegerea</a:t>
            </a:r>
            <a:r>
              <a:rPr lang="en-US" sz="2200" dirty="0">
                <a:latin typeface="+mj-lt"/>
              </a:rPr>
              <a:t> </a:t>
            </a:r>
            <a:r>
              <a:rPr lang="en-US" sz="2200" dirty="0" err="1">
                <a:latin typeface="+mj-lt"/>
              </a:rPr>
              <a:t>sistemelor</a:t>
            </a:r>
            <a:r>
              <a:rPr lang="en-US" sz="2200" dirty="0">
                <a:latin typeface="+mj-lt"/>
              </a:rPr>
              <a:t> adaptive </a:t>
            </a:r>
            <a:r>
              <a:rPr lang="en-US" sz="2200" dirty="0" err="1">
                <a:latin typeface="+mj-lt"/>
              </a:rPr>
              <a:t>complexe</a:t>
            </a:r>
            <a:r>
              <a:rPr lang="en-US" sz="2200" dirty="0">
                <a:latin typeface="+mj-lt"/>
              </a:rPr>
              <a:t> </a:t>
            </a:r>
            <a:r>
              <a:rPr lang="en-US" sz="2200" dirty="0" err="1">
                <a:latin typeface="+mj-lt"/>
              </a:rPr>
              <a:t>este</a:t>
            </a:r>
            <a:r>
              <a:rPr lang="en-US" sz="2200" dirty="0">
                <a:latin typeface="+mj-lt"/>
              </a:rPr>
              <a:t> </a:t>
            </a:r>
            <a:r>
              <a:rPr lang="ro-RO" sz="2200" dirty="0">
                <a:latin typeface="+mj-lt"/>
              </a:rPr>
              <a:t>importantă</a:t>
            </a:r>
            <a:r>
              <a:rPr lang="en-US" sz="2200" dirty="0">
                <a:latin typeface="+mj-lt"/>
              </a:rPr>
              <a:t> </a:t>
            </a:r>
            <a:r>
              <a:rPr lang="en-US" sz="2200" dirty="0" err="1">
                <a:latin typeface="+mj-lt"/>
              </a:rPr>
              <a:t>pentru</a:t>
            </a:r>
            <a:r>
              <a:rPr lang="en-US" sz="2200" dirty="0">
                <a:latin typeface="+mj-lt"/>
              </a:rPr>
              <a:t> </a:t>
            </a:r>
            <a:r>
              <a:rPr lang="en-US" sz="2200" dirty="0" err="1">
                <a:latin typeface="+mj-lt"/>
              </a:rPr>
              <a:t>gestionarea</a:t>
            </a:r>
            <a:r>
              <a:rPr lang="en-US" sz="2200" dirty="0">
                <a:latin typeface="+mj-lt"/>
              </a:rPr>
              <a:t> </a:t>
            </a:r>
            <a:r>
              <a:rPr lang="en-US" sz="2200" dirty="0" err="1">
                <a:latin typeface="+mj-lt"/>
              </a:rPr>
              <a:t>și</a:t>
            </a:r>
            <a:r>
              <a:rPr lang="en-US" sz="2200" dirty="0">
                <a:latin typeface="+mj-lt"/>
              </a:rPr>
              <a:t> </a:t>
            </a:r>
            <a:r>
              <a:rPr lang="en-US" sz="2200" dirty="0" err="1">
                <a:latin typeface="+mj-lt"/>
              </a:rPr>
              <a:t>optimizarea</a:t>
            </a:r>
            <a:r>
              <a:rPr lang="en-US" sz="2200" dirty="0">
                <a:latin typeface="+mj-lt"/>
              </a:rPr>
              <a:t> </a:t>
            </a:r>
            <a:r>
              <a:rPr lang="en-US" sz="2200" dirty="0" err="1">
                <a:latin typeface="+mj-lt"/>
              </a:rPr>
              <a:t>sistemelor</a:t>
            </a:r>
            <a:r>
              <a:rPr lang="en-US" sz="2200" dirty="0">
                <a:latin typeface="+mj-lt"/>
              </a:rPr>
              <a:t> </a:t>
            </a:r>
            <a:r>
              <a:rPr lang="en-US" sz="2200" dirty="0" err="1">
                <a:latin typeface="+mj-lt"/>
              </a:rPr>
              <a:t>complexe</a:t>
            </a:r>
            <a:r>
              <a:rPr lang="en-US" sz="2200" dirty="0">
                <a:latin typeface="+mj-lt"/>
              </a:rPr>
              <a:t> din </a:t>
            </a:r>
            <a:r>
              <a:rPr lang="en-US" sz="2200" dirty="0" err="1">
                <a:latin typeface="+mj-lt"/>
              </a:rPr>
              <a:t>lumea</a:t>
            </a:r>
            <a:r>
              <a:rPr lang="en-US" sz="2200" dirty="0">
                <a:latin typeface="+mj-lt"/>
              </a:rPr>
              <a:t> </a:t>
            </a:r>
            <a:r>
              <a:rPr lang="en-US" sz="2200" dirty="0" err="1">
                <a:latin typeface="+mj-lt"/>
              </a:rPr>
              <a:t>reală</a:t>
            </a:r>
            <a:r>
              <a:rPr lang="en-US" sz="2200" dirty="0">
                <a:latin typeface="+mj-lt"/>
              </a:rPr>
              <a:t>. </a:t>
            </a:r>
            <a:r>
              <a:rPr lang="en-US" sz="2200" dirty="0" err="1">
                <a:latin typeface="+mj-lt"/>
              </a:rPr>
              <a:t>Aceasta</a:t>
            </a:r>
            <a:r>
              <a:rPr lang="en-US" sz="2200" dirty="0">
                <a:latin typeface="+mj-lt"/>
              </a:rPr>
              <a:t> </a:t>
            </a:r>
            <a:r>
              <a:rPr lang="en-US" sz="2200" dirty="0" err="1">
                <a:latin typeface="+mj-lt"/>
              </a:rPr>
              <a:t>permite</a:t>
            </a:r>
            <a:r>
              <a:rPr lang="en-US" sz="2200" dirty="0">
                <a:latin typeface="+mj-lt"/>
              </a:rPr>
              <a:t> </a:t>
            </a:r>
            <a:r>
              <a:rPr lang="en-US" sz="2200" dirty="0" err="1">
                <a:latin typeface="+mj-lt"/>
              </a:rPr>
              <a:t>dezvoltarea</a:t>
            </a:r>
            <a:r>
              <a:rPr lang="en-US" sz="2200" dirty="0">
                <a:latin typeface="+mj-lt"/>
              </a:rPr>
              <a:t> de </a:t>
            </a:r>
            <a:r>
              <a:rPr lang="en-US" sz="2200" dirty="0" err="1">
                <a:latin typeface="+mj-lt"/>
              </a:rPr>
              <a:t>strategii</a:t>
            </a:r>
            <a:r>
              <a:rPr lang="en-US" sz="2200" dirty="0">
                <a:latin typeface="+mj-lt"/>
              </a:rPr>
              <a:t> </a:t>
            </a:r>
            <a:r>
              <a:rPr lang="en-US" sz="2200" dirty="0" err="1">
                <a:latin typeface="+mj-lt"/>
              </a:rPr>
              <a:t>eficiente</a:t>
            </a:r>
            <a:r>
              <a:rPr lang="en-US" sz="2200" dirty="0">
                <a:latin typeface="+mj-lt"/>
              </a:rPr>
              <a:t> </a:t>
            </a:r>
            <a:r>
              <a:rPr lang="en-US" sz="2200" dirty="0" err="1">
                <a:latin typeface="+mj-lt"/>
              </a:rPr>
              <a:t>pentru</a:t>
            </a:r>
            <a:r>
              <a:rPr lang="en-US" sz="2200" dirty="0">
                <a:latin typeface="+mj-lt"/>
              </a:rPr>
              <a:t> </a:t>
            </a:r>
            <a:r>
              <a:rPr lang="en-US" sz="2200" dirty="0" err="1">
                <a:latin typeface="+mj-lt"/>
              </a:rPr>
              <a:t>managementul</a:t>
            </a:r>
            <a:r>
              <a:rPr lang="en-US" sz="2200" dirty="0">
                <a:latin typeface="+mj-lt"/>
              </a:rPr>
              <a:t> </a:t>
            </a:r>
            <a:r>
              <a:rPr lang="en-US" sz="2200" dirty="0" err="1">
                <a:latin typeface="+mj-lt"/>
              </a:rPr>
              <a:t>resurselor</a:t>
            </a:r>
            <a:r>
              <a:rPr lang="en-US" sz="2200" dirty="0">
                <a:latin typeface="+mj-lt"/>
              </a:rPr>
              <a:t>, </a:t>
            </a:r>
            <a:r>
              <a:rPr lang="en-US" sz="2200" dirty="0" err="1">
                <a:latin typeface="+mj-lt"/>
              </a:rPr>
              <a:t>rezolvarea</a:t>
            </a:r>
            <a:r>
              <a:rPr lang="en-US" sz="2200" dirty="0">
                <a:latin typeface="+mj-lt"/>
              </a:rPr>
              <a:t> </a:t>
            </a:r>
            <a:r>
              <a:rPr lang="en-US" sz="2200" dirty="0" err="1">
                <a:latin typeface="+mj-lt"/>
              </a:rPr>
              <a:t>problemelor</a:t>
            </a:r>
            <a:r>
              <a:rPr lang="en-US" sz="2200" dirty="0">
                <a:latin typeface="+mj-lt"/>
              </a:rPr>
              <a:t> </a:t>
            </a:r>
            <a:r>
              <a:rPr lang="en-US" sz="2200" dirty="0" err="1">
                <a:latin typeface="+mj-lt"/>
              </a:rPr>
              <a:t>și</a:t>
            </a:r>
            <a:r>
              <a:rPr lang="en-US" sz="2200" dirty="0">
                <a:latin typeface="+mj-lt"/>
              </a:rPr>
              <a:t> </a:t>
            </a:r>
            <a:r>
              <a:rPr lang="en-US" sz="2200" dirty="0" err="1">
                <a:latin typeface="+mj-lt"/>
              </a:rPr>
              <a:t>îmbunătățirea</a:t>
            </a:r>
            <a:r>
              <a:rPr lang="en-US" sz="2200" dirty="0">
                <a:latin typeface="+mj-lt"/>
              </a:rPr>
              <a:t> </a:t>
            </a:r>
            <a:r>
              <a:rPr lang="en-US" sz="2200" dirty="0" err="1">
                <a:latin typeface="+mj-lt"/>
              </a:rPr>
              <a:t>performanțelor</a:t>
            </a:r>
            <a:r>
              <a:rPr lang="en-US" sz="2200" dirty="0">
                <a:latin typeface="+mj-lt"/>
              </a:rPr>
              <a:t> </a:t>
            </a:r>
            <a:r>
              <a:rPr lang="en-US" sz="2200" dirty="0" err="1">
                <a:latin typeface="+mj-lt"/>
              </a:rPr>
              <a:t>sistemului</a:t>
            </a:r>
            <a:r>
              <a:rPr lang="en-US" sz="2200" dirty="0">
                <a:latin typeface="+mj-lt"/>
              </a:rPr>
              <a:t> </a:t>
            </a:r>
            <a:r>
              <a:rPr lang="en-US" sz="2200" dirty="0" err="1">
                <a:latin typeface="+mj-lt"/>
              </a:rPr>
              <a:t>în</a:t>
            </a:r>
            <a:r>
              <a:rPr lang="en-US" sz="2200" dirty="0">
                <a:latin typeface="+mj-lt"/>
              </a:rPr>
              <a:t> </a:t>
            </a:r>
            <a:r>
              <a:rPr lang="en-US" sz="2200" dirty="0" err="1">
                <a:latin typeface="+mj-lt"/>
              </a:rPr>
              <a:t>ansamblu</a:t>
            </a:r>
            <a:r>
              <a:rPr lang="en-US" sz="2200" dirty="0">
                <a:latin typeface="+mj-lt"/>
              </a:rPr>
              <a:t>.</a:t>
            </a:r>
          </a:p>
        </p:txBody>
      </p:sp>
    </p:spTree>
    <p:extLst>
      <p:ext uri="{BB962C8B-B14F-4D97-AF65-F5344CB8AC3E}">
        <p14:creationId xmlns:p14="http://schemas.microsoft.com/office/powerpoint/2010/main" val="70155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006B23-144A-0481-0A96-D27AB0E7B63A}"/>
              </a:ext>
            </a:extLst>
          </p:cNvPr>
          <p:cNvSpPr>
            <a:spLocks noGrp="1"/>
          </p:cNvSpPr>
          <p:nvPr>
            <p:ph type="title"/>
          </p:nvPr>
        </p:nvSpPr>
        <p:spPr>
          <a:xfrm>
            <a:off x="1115568" y="548640"/>
            <a:ext cx="10168128" cy="1179576"/>
          </a:xfrm>
        </p:spPr>
        <p:txBody>
          <a:bodyPr>
            <a:normAutofit fontScale="90000"/>
          </a:bodyPr>
          <a:lstStyle/>
          <a:p>
            <a:r>
              <a:rPr lang="en-US" sz="4000" cap="all" dirty="0" err="1"/>
              <a:t>principalel</a:t>
            </a:r>
            <a:r>
              <a:rPr lang="ro-RO" sz="4000" cap="all" dirty="0"/>
              <a:t>e</a:t>
            </a:r>
            <a:r>
              <a:rPr lang="en-US" sz="4000" cap="all" dirty="0"/>
              <a:t> </a:t>
            </a:r>
            <a:r>
              <a:rPr lang="en-US" sz="4000" cap="all" dirty="0" err="1"/>
              <a:t>caracteristici</a:t>
            </a:r>
            <a:r>
              <a:rPr lang="en-US" sz="4000" cap="all" dirty="0"/>
              <a:t> </a:t>
            </a:r>
            <a:r>
              <a:rPr lang="en-US" sz="4000" cap="all" dirty="0" err="1"/>
              <a:t>şi</a:t>
            </a:r>
            <a:r>
              <a:rPr lang="en-US" sz="4000" cap="all" dirty="0"/>
              <a:t> </a:t>
            </a:r>
            <a:r>
              <a:rPr lang="en-US" sz="4000" cap="all" dirty="0" err="1"/>
              <a:t>proprietăţi</a:t>
            </a:r>
            <a:r>
              <a:rPr lang="en-US" sz="4000" cap="all" dirty="0"/>
              <a:t> </a:t>
            </a:r>
            <a:br>
              <a:rPr lang="ro-RO" sz="4000" cap="all" dirty="0"/>
            </a:br>
            <a:r>
              <a:rPr lang="en-US" sz="4000" cap="all" dirty="0"/>
              <a:t>ale </a:t>
            </a:r>
            <a:r>
              <a:rPr lang="en-US" sz="4000" cap="all" dirty="0" err="1"/>
              <a:t>sistemelor</a:t>
            </a:r>
            <a:r>
              <a:rPr lang="en-US" sz="4000" cap="all" dirty="0"/>
              <a:t> adaptive </a:t>
            </a:r>
            <a:r>
              <a:rPr lang="en-US" sz="4000" cap="all" dirty="0" err="1"/>
              <a:t>complexe</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EF207131-30CA-0D6B-E775-67B214A7EC1D}"/>
              </a:ext>
            </a:extLst>
          </p:cNvPr>
          <p:cNvGraphicFramePr>
            <a:graphicFrameLocks/>
          </p:cNvGraphicFramePr>
          <p:nvPr>
            <p:extLst>
              <p:ext uri="{D42A27DB-BD31-4B8C-83A1-F6EECF244321}">
                <p14:modId xmlns:p14="http://schemas.microsoft.com/office/powerpoint/2010/main" val="1083739867"/>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439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B8DF8F-7944-A4D3-24E2-662384496FEB}"/>
              </a:ext>
            </a:extLst>
          </p:cNvPr>
          <p:cNvSpPr>
            <a:spLocks noGrp="1"/>
          </p:cNvSpPr>
          <p:nvPr>
            <p:ph type="title"/>
          </p:nvPr>
        </p:nvSpPr>
        <p:spPr>
          <a:xfrm>
            <a:off x="1115568" y="548640"/>
            <a:ext cx="10168128" cy="1179576"/>
          </a:xfrm>
        </p:spPr>
        <p:txBody>
          <a:bodyPr>
            <a:normAutofit/>
          </a:bodyPr>
          <a:lstStyle/>
          <a:p>
            <a:r>
              <a:rPr lang="ro-RO" sz="4000" dirty="0"/>
              <a:t>PROPRIETĂȚI IMPORTANTE</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6F4A11B5-00BE-48CB-3643-E68FA010E4D9}"/>
              </a:ext>
            </a:extLst>
          </p:cNvPr>
          <p:cNvGraphicFramePr>
            <a:graphicFrameLocks noGrp="1"/>
          </p:cNvGraphicFramePr>
          <p:nvPr>
            <p:ph idx="1"/>
          </p:nvPr>
        </p:nvGraphicFramePr>
        <p:xfrm>
          <a:off x="1115568" y="2481943"/>
          <a:ext cx="10168128" cy="3695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729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279</TotalTime>
  <Words>2522</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DISCIPLINA BAZELE CIBERNETICII ECONOMICE    PROIECT  </vt:lpstr>
      <vt:lpstr>CUPRINS</vt:lpstr>
      <vt:lpstr>INTRODUCERE</vt:lpstr>
      <vt:lpstr>DESCRIEREA UNITĂȚII ECONOMICE - ISTORIC</vt:lpstr>
      <vt:lpstr>ORGANIGRAMA, CARACTERISTICI ȘI VALORI</vt:lpstr>
      <vt:lpstr>Servicii și Produse</vt:lpstr>
      <vt:lpstr>SISTEM ADAPTIV COMPLEX </vt:lpstr>
      <vt:lpstr>principalele caracteristici şi proprietăţi  ale sistemelor adaptive complexe</vt:lpstr>
      <vt:lpstr>PROPRIETĂȚI IMPORTANTE</vt:lpstr>
      <vt:lpstr>ÎNCADRAREA ÎN SISTEMUL ADAPTIV COMPLEX </vt:lpstr>
      <vt:lpstr>ÎNCADRAREA ING ÎN SISTEMUL ADAPTIV COMPLEX </vt:lpstr>
      <vt:lpstr>CORELAREA UNUI MODEL DIN  NETLOGO CU O ACTIVITATE IDENTIFICATĂ LA NIVELUL ING - „ Bank Reserves ”</vt:lpstr>
      <vt:lpstr>CORELAREA UNUI MODEL DIN  NETLOGO CU O ACTIVITATE IDENTIFICATĂ LA NIVELUL ING - „ Bank Reserves ”</vt:lpstr>
      <vt:lpstr>SIMULARE - „ Bank Reserves ”</vt:lpstr>
      <vt:lpstr>CONCLUZIE - „ Bank Reserves ”</vt:lpstr>
      <vt:lpstr>CORELAREA UNUI MODEL DIN  NETLOGO IMPACT - „Virus on a network”</vt:lpstr>
      <vt:lpstr>SIMULARE - „Virus on a network”</vt:lpstr>
      <vt:lpstr>CONCLUZIE - „ Virus on a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Viviana Ghizdavin Dragu</dc:creator>
  <cp:lastModifiedBy>Maria Dragu</cp:lastModifiedBy>
  <cp:revision>23</cp:revision>
  <cp:lastPrinted>2024-05-20T01:04:57Z</cp:lastPrinted>
  <dcterms:created xsi:type="dcterms:W3CDTF">2024-05-19T20:38:42Z</dcterms:created>
  <dcterms:modified xsi:type="dcterms:W3CDTF">2025-03-20T13:35:43Z</dcterms:modified>
</cp:coreProperties>
</file>