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9" r:id="rId6"/>
    <p:sldId id="262" r:id="rId7"/>
    <p:sldId id="264" r:id="rId8"/>
    <p:sldId id="265"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6" autoAdjust="0"/>
    <p:restoredTop sz="94660"/>
  </p:normalViewPr>
  <p:slideViewPr>
    <p:cSldViewPr>
      <p:cViewPr varScale="1">
        <p:scale>
          <a:sx n="82" d="100"/>
          <a:sy n="82" d="100"/>
        </p:scale>
        <p:origin x="1488"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Clic pentru a edita stilul de subtitlu</a:t>
            </a:r>
            <a:endParaRPr lang="en-US" dirty="0"/>
          </a:p>
        </p:txBody>
      </p:sp>
      <p:sp>
        <p:nvSpPr>
          <p:cNvPr id="4" name="Date Placeholder 3"/>
          <p:cNvSpPr>
            <a:spLocks noGrp="1"/>
          </p:cNvSpPr>
          <p:nvPr>
            <p:ph type="dt" sz="half" idx="10"/>
          </p:nvPr>
        </p:nvSpPr>
        <p:spPr/>
        <p:txBody>
          <a:bodyPr/>
          <a:lstStyle/>
          <a:p>
            <a:fld id="{FF4BEF55-5EA4-4F50-972C-AB97F0930495}" type="datetimeFigureOut">
              <a:rPr lang="en-US" smtClean="0"/>
              <a:t>20-Mar-25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28685-D6E5-4115-84AF-9560665A0B80}" type="slidenum">
              <a:rPr lang="en-US" smtClean="0"/>
              <a:t>‹#›</a:t>
            </a:fld>
            <a:endParaRPr lang="en-US"/>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ro-RO"/>
              <a:t>Clic pentru editare stil titlu</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Date Placeholder 3"/>
          <p:cNvSpPr>
            <a:spLocks noGrp="1"/>
          </p:cNvSpPr>
          <p:nvPr>
            <p:ph type="dt" sz="half" idx="10"/>
          </p:nvPr>
        </p:nvSpPr>
        <p:spPr/>
        <p:txBody>
          <a:bodyPr/>
          <a:lstStyle/>
          <a:p>
            <a:fld id="{FF4BEF55-5EA4-4F50-972C-AB97F0930495}" type="datetimeFigureOut">
              <a:rPr lang="en-US" smtClean="0"/>
              <a:t>20-Mar-25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28685-D6E5-4115-84AF-9560665A0B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ro-RO"/>
              <a:t>Clic pentru editare stil titlu</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FF4BEF55-5EA4-4F50-972C-AB97F0930495}" type="datetimeFigureOut">
              <a:rPr lang="en-US" smtClean="0"/>
              <a:t>20-Mar-25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28685-D6E5-4115-84AF-9560665A0B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4BEF55-5EA4-4F50-972C-AB97F0930495}" type="datetimeFigureOut">
              <a:rPr lang="en-US" smtClean="0"/>
              <a:t>20-Mar-25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28685-D6E5-4115-84AF-9560665A0B80}" type="slidenum">
              <a:rPr lang="en-US" smtClean="0"/>
              <a:t>‹#›</a:t>
            </a:fld>
            <a:endParaRPr lang="en-US"/>
          </a:p>
        </p:txBody>
      </p:sp>
      <p:sp>
        <p:nvSpPr>
          <p:cNvPr id="8" name="Title 7"/>
          <p:cNvSpPr>
            <a:spLocks noGrp="1"/>
          </p:cNvSpPr>
          <p:nvPr>
            <p:ph type="title"/>
          </p:nvPr>
        </p:nvSpPr>
        <p:spPr/>
        <p:txBody>
          <a:bodyPr/>
          <a:lstStyle/>
          <a:p>
            <a:r>
              <a:rPr lang="ro-RO"/>
              <a:t>Clic pentru editare stil titlu</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ro-RO"/>
              <a:t>Clic pentru editare stil titlu</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Clic pentru editare stiluri text Coordonator</a:t>
            </a:r>
          </a:p>
        </p:txBody>
      </p:sp>
      <p:sp>
        <p:nvSpPr>
          <p:cNvPr id="4" name="Date Placeholder 3"/>
          <p:cNvSpPr>
            <a:spLocks noGrp="1"/>
          </p:cNvSpPr>
          <p:nvPr>
            <p:ph type="dt" sz="half" idx="10"/>
          </p:nvPr>
        </p:nvSpPr>
        <p:spPr/>
        <p:txBody>
          <a:bodyPr/>
          <a:lstStyle/>
          <a:p>
            <a:fld id="{FF4BEF55-5EA4-4F50-972C-AB97F0930495}" type="datetimeFigureOut">
              <a:rPr lang="en-US" smtClean="0"/>
              <a:t>20-Mar-25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928685-D6E5-4115-84AF-9560665A0B8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F4BEF55-5EA4-4F50-972C-AB97F0930495}" type="datetimeFigureOut">
              <a:rPr lang="en-US" smtClean="0"/>
              <a:t>20-Mar-25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28685-D6E5-4115-84AF-9560665A0B80}" type="slidenum">
              <a:rPr lang="en-US" smtClean="0"/>
              <a:t>‹#›</a:t>
            </a:fld>
            <a:endParaRPr lang="en-US"/>
          </a:p>
        </p:txBody>
      </p:sp>
      <p:sp>
        <p:nvSpPr>
          <p:cNvPr id="8" name="Title 7"/>
          <p:cNvSpPr>
            <a:spLocks noGrp="1"/>
          </p:cNvSpPr>
          <p:nvPr>
            <p:ph type="title"/>
          </p:nvPr>
        </p:nvSpPr>
        <p:spPr/>
        <p:txBody>
          <a:bodyPr/>
          <a:lstStyle/>
          <a:p>
            <a:r>
              <a:rPr lang="ro-RO"/>
              <a:t>Clic pentru editare stil titlu</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Clic pentru editare stiluri text Coordonator</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ro-RO"/>
              <a:t>Clic pentru editare stiluri text Coordonator</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FF4BEF55-5EA4-4F50-972C-AB97F0930495}" type="datetimeFigureOut">
              <a:rPr lang="en-US" smtClean="0"/>
              <a:t>20-Mar-25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928685-D6E5-4115-84AF-9560665A0B80}" type="slidenum">
              <a:rPr lang="en-US" smtClean="0"/>
              <a:t>‹#›</a:t>
            </a:fld>
            <a:endParaRPr lang="en-US"/>
          </a:p>
        </p:txBody>
      </p:sp>
      <p:sp>
        <p:nvSpPr>
          <p:cNvPr id="10" name="Title 9"/>
          <p:cNvSpPr>
            <a:spLocks noGrp="1"/>
          </p:cNvSpPr>
          <p:nvPr>
            <p:ph type="title"/>
          </p:nvPr>
        </p:nvSpPr>
        <p:spPr/>
        <p:txBody>
          <a:bodyPr/>
          <a:lstStyle/>
          <a:p>
            <a:r>
              <a:rPr lang="ro-RO"/>
              <a:t>Clic pentru editare stil titlu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Clic pentru editare stil titlu</a:t>
            </a:r>
            <a:endParaRPr lang="en-US" dirty="0"/>
          </a:p>
        </p:txBody>
      </p:sp>
      <p:sp>
        <p:nvSpPr>
          <p:cNvPr id="3" name="Date Placeholder 2"/>
          <p:cNvSpPr>
            <a:spLocks noGrp="1"/>
          </p:cNvSpPr>
          <p:nvPr>
            <p:ph type="dt" sz="half" idx="10"/>
          </p:nvPr>
        </p:nvSpPr>
        <p:spPr/>
        <p:txBody>
          <a:bodyPr/>
          <a:lstStyle/>
          <a:p>
            <a:fld id="{FF4BEF55-5EA4-4F50-972C-AB97F0930495}" type="datetimeFigureOut">
              <a:rPr lang="en-US" smtClean="0"/>
              <a:t>20-Mar-25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928685-D6E5-4115-84AF-9560665A0B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BEF55-5EA4-4F50-972C-AB97F0930495}" type="datetimeFigureOut">
              <a:rPr lang="en-US" smtClean="0"/>
              <a:t>20-Mar-25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928685-D6E5-4115-84AF-9560665A0B8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ro-RO"/>
              <a:t>Clic pentru editare stil titlu</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FF4BEF55-5EA4-4F50-972C-AB97F0930495}" type="datetimeFigureOut">
              <a:rPr lang="en-US" smtClean="0"/>
              <a:t>20-Mar-25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28685-D6E5-4115-84AF-9560665A0B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Clic pentru editare stiluri text Coordonator</a:t>
            </a:r>
          </a:p>
        </p:txBody>
      </p:sp>
      <p:sp>
        <p:nvSpPr>
          <p:cNvPr id="5" name="Date Placeholder 4"/>
          <p:cNvSpPr>
            <a:spLocks noGrp="1"/>
          </p:cNvSpPr>
          <p:nvPr>
            <p:ph type="dt" sz="half" idx="10"/>
          </p:nvPr>
        </p:nvSpPr>
        <p:spPr/>
        <p:txBody>
          <a:bodyPr/>
          <a:lstStyle/>
          <a:p>
            <a:fld id="{FF4BEF55-5EA4-4F50-972C-AB97F0930495}" type="datetimeFigureOut">
              <a:rPr lang="en-US" smtClean="0"/>
              <a:t>20-Mar-25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928685-D6E5-4115-84AF-9560665A0B80}" type="slidenum">
              <a:rPr lang="en-US" smtClean="0"/>
              <a:t>‹#›</a:t>
            </a:fld>
            <a:endParaRPr lang="en-US"/>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ro-RO"/>
              <a:t>Clic pentru editare stil titlu</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ro-RO"/>
              <a:t>Clic pentru editare stil titlu</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ro-RO"/>
              <a:t>Clic pentru editare stiluri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F4BEF55-5EA4-4F50-972C-AB97F0930495}" type="datetimeFigureOut">
              <a:rPr lang="en-US" smtClean="0"/>
              <a:t>20-Mar-25</a:t>
            </a:fld>
            <a:endParaRPr lang="en-US"/>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78928685-D6E5-4115-84AF-9560665A0B8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nelink.to/sunnyxbonapp"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u 2"/>
          <p:cNvSpPr>
            <a:spLocks noGrp="1"/>
          </p:cNvSpPr>
          <p:nvPr>
            <p:ph type="subTitle" idx="1"/>
          </p:nvPr>
        </p:nvSpPr>
        <p:spPr/>
        <p:txBody>
          <a:bodyPr>
            <a:normAutofit/>
          </a:bodyPr>
          <a:lstStyle/>
          <a:p>
            <a:endParaRPr lang="en-US" dirty="0"/>
          </a:p>
        </p:txBody>
      </p:sp>
      <p:sp>
        <p:nvSpPr>
          <p:cNvPr id="2" name="Titlu 1"/>
          <p:cNvSpPr>
            <a:spLocks noGrp="1"/>
          </p:cNvSpPr>
          <p:nvPr>
            <p:ph type="ctrTitle"/>
          </p:nvPr>
        </p:nvSpPr>
        <p:spPr>
          <a:xfrm>
            <a:off x="1447800" y="990600"/>
            <a:ext cx="7175351" cy="1793167"/>
          </a:xfrm>
        </p:spPr>
        <p:txBody>
          <a:bodyPr/>
          <a:lstStyle/>
          <a:p>
            <a:pPr marL="182880" indent="0">
              <a:buNone/>
            </a:pPr>
            <a:r>
              <a:rPr lang="en-US" dirty="0" err="1"/>
              <a:t>Proiect</a:t>
            </a:r>
            <a:r>
              <a:rPr lang="en-US" dirty="0"/>
              <a:t> marketing</a:t>
            </a:r>
          </a:p>
        </p:txBody>
      </p:sp>
    </p:spTree>
    <p:extLst>
      <p:ext uri="{BB962C8B-B14F-4D97-AF65-F5344CB8AC3E}">
        <p14:creationId xmlns:p14="http://schemas.microsoft.com/office/powerpoint/2010/main" val="1829085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318" y="0"/>
            <a:ext cx="5299364" cy="6858000"/>
          </a:xfrm>
          <a:prstGeom prst="rect">
            <a:avLst/>
          </a:prstGeom>
        </p:spPr>
      </p:pic>
    </p:spTree>
    <p:extLst>
      <p:ext uri="{BB962C8B-B14F-4D97-AF65-F5344CB8AC3E}">
        <p14:creationId xmlns:p14="http://schemas.microsoft.com/office/powerpoint/2010/main" val="3486176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6805863" y="5181600"/>
            <a:ext cx="356937" cy="228600"/>
          </a:xfrm>
        </p:spPr>
        <p:txBody>
          <a:bodyPr/>
          <a:lstStyle/>
          <a:p>
            <a:pPr marL="0" indent="0">
              <a:buNone/>
            </a:pPr>
            <a:endParaRPr lang="en-US" sz="800" dirty="0">
              <a:latin typeface="+mn-lt"/>
            </a:endParaRPr>
          </a:p>
        </p:txBody>
      </p:sp>
      <p:sp>
        <p:nvSpPr>
          <p:cNvPr id="3" name="Substituent conținut 2"/>
          <p:cNvSpPr>
            <a:spLocks noGrp="1"/>
          </p:cNvSpPr>
          <p:nvPr>
            <p:ph sz="quarter" idx="13"/>
          </p:nvPr>
        </p:nvSpPr>
        <p:spPr/>
        <p:txBody>
          <a:bodyPr>
            <a:normAutofit fontScale="92500"/>
          </a:bodyPr>
          <a:lstStyle/>
          <a:p>
            <a:pPr marL="45720" indent="0">
              <a:buNone/>
            </a:pPr>
            <a:r>
              <a:rPr lang="ro-RO" dirty="0"/>
              <a:t>   </a:t>
            </a:r>
            <a:r>
              <a:rPr lang="vi-VN" dirty="0"/>
              <a:t>O nevoie crescută în societatea românească este aceea de a combate risipa alimentară. România se confruntă cu o problemă serioasă în ceea ce privește risipa de alimente, iar această preocupare a devenit din ce în ce mai importantă pe măsură ce conștientizarea impactului negativ al acestei probleme asupra mediului și asupra bugetelor individuale a crescut. Pentru a satisface această nevoie și pentru a ajuta la reducerea risipei alimentare, propunerea </a:t>
            </a:r>
            <a:r>
              <a:rPr lang="ro-RO" dirty="0"/>
              <a:t>noastră</a:t>
            </a:r>
            <a:r>
              <a:rPr lang="vi-VN" dirty="0"/>
              <a:t> este introducerea unei aplicații mobile numită “</a:t>
            </a:r>
            <a:r>
              <a:rPr lang="en-US" dirty="0"/>
              <a:t>Hungry Birds</a:t>
            </a:r>
            <a:r>
              <a:rPr lang="vi-VN" dirty="0"/>
              <a:t>".</a:t>
            </a:r>
            <a:endParaRPr lang="en-US" dirty="0"/>
          </a:p>
        </p:txBody>
      </p:sp>
      <p:sp>
        <p:nvSpPr>
          <p:cNvPr id="6" name="Săgeată în jos 5"/>
          <p:cNvSpPr/>
          <p:nvPr/>
        </p:nvSpPr>
        <p:spPr>
          <a:xfrm>
            <a:off x="6805863" y="4038600"/>
            <a:ext cx="685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6263" y="4648200"/>
            <a:ext cx="1905000" cy="1905000"/>
          </a:xfrm>
          <a:prstGeom prst="rect">
            <a:avLst/>
          </a:prstGeom>
        </p:spPr>
      </p:pic>
    </p:spTree>
    <p:extLst>
      <p:ext uri="{BB962C8B-B14F-4D97-AF65-F5344CB8AC3E}">
        <p14:creationId xmlns:p14="http://schemas.microsoft.com/office/powerpoint/2010/main" val="357445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762001" y="4372168"/>
            <a:ext cx="7543800" cy="1038032"/>
          </a:xfrm>
        </p:spPr>
        <p:txBody>
          <a:bodyPr/>
          <a:lstStyle/>
          <a:p>
            <a:pPr marL="0" indent="0">
              <a:buNone/>
            </a:pPr>
            <a:r>
              <a:rPr lang="en-US" dirty="0">
                <a:solidFill>
                  <a:schemeClr val="accent3">
                    <a:lumMod val="50000"/>
                  </a:schemeClr>
                </a:solidFill>
              </a:rPr>
              <a:t>Cum </a:t>
            </a:r>
            <a:r>
              <a:rPr lang="en-US" dirty="0" err="1">
                <a:solidFill>
                  <a:schemeClr val="accent3">
                    <a:lumMod val="50000"/>
                  </a:schemeClr>
                </a:solidFill>
              </a:rPr>
              <a:t>folosim</a:t>
            </a:r>
            <a:r>
              <a:rPr lang="en-US" dirty="0">
                <a:solidFill>
                  <a:schemeClr val="accent3">
                    <a:lumMod val="50000"/>
                  </a:schemeClr>
                </a:solidFill>
              </a:rPr>
              <a:t> Hungry Birds?</a:t>
            </a:r>
          </a:p>
        </p:txBody>
      </p:sp>
      <p:sp>
        <p:nvSpPr>
          <p:cNvPr id="3" name="Substituent conținut 2"/>
          <p:cNvSpPr>
            <a:spLocks noGrp="1"/>
          </p:cNvSpPr>
          <p:nvPr>
            <p:ph sz="quarter" idx="13"/>
          </p:nvPr>
        </p:nvSpPr>
        <p:spPr/>
        <p:txBody>
          <a:bodyPr>
            <a:normAutofit fontScale="92500"/>
          </a:bodyPr>
          <a:lstStyle/>
          <a:p>
            <a:pPr marL="45720" indent="0">
              <a:buNone/>
            </a:pPr>
            <a:r>
              <a:rPr lang="en-US" dirty="0"/>
              <a:t>Dup</a:t>
            </a:r>
            <a:r>
              <a:rPr lang="ro-RO" dirty="0"/>
              <a:t>ă fiecare ieșire la cumpărături, la întoarcerea acasă, înainte de a așeza lucrurile in dulap/frigider, le vom mai scana o data, de data aceasta, în aplicație. O dată scanat produsul, în aplicație se vor trece automat data de expirare, ingredientele, dar și declarațiile nutriționale. În eventualitatea consumării unui produs, acesta va fi eliminat din listă. Acum vine partea care ne interesează si de asemenea, ne ajută! Înainte de a expira un produs, cu câteva zile înainte, vom primi o notificare, cu o idee de rețetă aferentă ingredientelor pe care le mai avem la dispoziție.  </a:t>
            </a:r>
            <a:endParaRPr lang="en-US" dirty="0"/>
          </a:p>
        </p:txBody>
      </p:sp>
    </p:spTree>
    <p:extLst>
      <p:ext uri="{BB962C8B-B14F-4D97-AF65-F5344CB8AC3E}">
        <p14:creationId xmlns:p14="http://schemas.microsoft.com/office/powerpoint/2010/main" val="223880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990600" y="5334000"/>
            <a:ext cx="7696199" cy="533400"/>
          </a:xfrm>
        </p:spPr>
        <p:style>
          <a:lnRef idx="1">
            <a:schemeClr val="accent3"/>
          </a:lnRef>
          <a:fillRef idx="3">
            <a:schemeClr val="accent3"/>
          </a:fillRef>
          <a:effectRef idx="2">
            <a:schemeClr val="accent3"/>
          </a:effectRef>
          <a:fontRef idx="minor">
            <a:schemeClr val="lt1"/>
          </a:fontRef>
        </p:style>
        <p:txBody>
          <a:bodyPr/>
          <a:lstStyle/>
          <a:p>
            <a:pPr marL="0" indent="0" algn="ctr">
              <a:buNone/>
            </a:pPr>
            <a:r>
              <a:rPr lang="ro-RO" sz="1800" dirty="0">
                <a:latin typeface="Arial Black" pitchFamily="34" charset="0"/>
              </a:rPr>
              <a:t>Ce mai există pe piața din România</a:t>
            </a:r>
            <a:r>
              <a:rPr lang="ro-RO" sz="1800" dirty="0"/>
              <a:t>?</a:t>
            </a:r>
            <a:endParaRPr lang="en-US" sz="1800" b="0" dirty="0">
              <a:latin typeface="Arial Black" pitchFamily="34" charset="0"/>
            </a:endParaRPr>
          </a:p>
        </p:txBody>
      </p:sp>
      <p:sp>
        <p:nvSpPr>
          <p:cNvPr id="3" name="Substituent conținut 2"/>
          <p:cNvSpPr>
            <a:spLocks noGrp="1"/>
          </p:cNvSpPr>
          <p:nvPr>
            <p:ph sz="quarter" idx="13"/>
          </p:nvPr>
        </p:nvSpPr>
        <p:spPr>
          <a:xfrm>
            <a:off x="685800" y="304800"/>
            <a:ext cx="4800600" cy="2392681"/>
          </a:xfrm>
        </p:spPr>
        <p:txBody>
          <a:bodyPr>
            <a:normAutofit/>
          </a:bodyPr>
          <a:lstStyle/>
          <a:p>
            <a:pPr marL="45720" indent="0">
              <a:buNone/>
            </a:pPr>
            <a:r>
              <a:rPr lang="ro-RO" dirty="0"/>
              <a:t> </a:t>
            </a:r>
            <a:r>
              <a:rPr lang="vi-VN" sz="1900" dirty="0">
                <a:latin typeface="Arial Unicode MS" pitchFamily="34" charset="-128"/>
                <a:ea typeface="Arial Unicode MS" pitchFamily="34" charset="-128"/>
                <a:cs typeface="Arial Unicode MS" pitchFamily="34" charset="-128"/>
              </a:rPr>
              <a:t>Pe platforma </a:t>
            </a:r>
            <a:r>
              <a:rPr lang="vi-VN" sz="1900" u="sng" dirty="0">
                <a:latin typeface="Arial Unicode MS" pitchFamily="34" charset="-128"/>
                <a:ea typeface="Arial Unicode MS" pitchFamily="34" charset="-128"/>
                <a:cs typeface="Arial Unicode MS" pitchFamily="34" charset="-128"/>
                <a:hlinkClick r:id="rId2"/>
              </a:rPr>
              <a:t>bonapp.eco</a:t>
            </a:r>
            <a:r>
              <a:rPr lang="vi-VN" sz="1900" dirty="0">
                <a:latin typeface="Arial Unicode MS" pitchFamily="34" charset="-128"/>
                <a:ea typeface="Arial Unicode MS" pitchFamily="34" charset="-128"/>
                <a:cs typeface="Arial Unicode MS" pitchFamily="34" charset="-128"/>
              </a:rPr>
              <a:t>, o aplicație românească lansată anul trecut prin care utilizatorii pot să cumpere </a:t>
            </a:r>
            <a:r>
              <a:rPr lang="ro-RO" sz="1900" dirty="0">
                <a:latin typeface="Arial Unicode MS" pitchFamily="34" charset="-128"/>
                <a:ea typeface="Arial Unicode MS" pitchFamily="34" charset="-128"/>
                <a:cs typeface="Arial Unicode MS" pitchFamily="34" charset="-128"/>
              </a:rPr>
              <a:t>la finalul unei zile, </a:t>
            </a:r>
            <a:r>
              <a:rPr lang="vi-VN" sz="1900" dirty="0">
                <a:latin typeface="Arial Unicode MS" pitchFamily="34" charset="-128"/>
                <a:ea typeface="Arial Unicode MS" pitchFamily="34" charset="-128"/>
                <a:cs typeface="Arial Unicode MS" pitchFamily="34" charset="-128"/>
              </a:rPr>
              <a:t>produse alimentare de la restaurante, cafenele, cofetării, brutării sau chiar hypermarketuri, cu discounturi pornind de la 50% și până la 80%.</a:t>
            </a:r>
            <a:r>
              <a:rPr lang="en-US" sz="1900" dirty="0">
                <a:latin typeface="Arial Unicode MS" pitchFamily="34" charset="-128"/>
                <a:ea typeface="Arial Unicode MS" pitchFamily="34" charset="-128"/>
                <a:cs typeface="Arial Unicode MS" pitchFamily="34" charset="-128"/>
              </a:rPr>
              <a:t>(</a:t>
            </a:r>
            <a:endParaRPr lang="ro-RO" sz="1900" dirty="0">
              <a:latin typeface="Arial Unicode MS" pitchFamily="34" charset="-128"/>
              <a:ea typeface="Arial Unicode MS" pitchFamily="34" charset="-128"/>
              <a:cs typeface="Arial Unicode MS" pitchFamily="34" charset="-128"/>
            </a:endParaRPr>
          </a:p>
          <a:p>
            <a:pPr marL="45720" indent="0">
              <a:buNone/>
            </a:pPr>
            <a:endParaRPr lang="en-US" dirty="0"/>
          </a:p>
        </p:txBody>
      </p:sp>
      <p:sp>
        <p:nvSpPr>
          <p:cNvPr id="4" name="Substituent conținut 3"/>
          <p:cNvSpPr>
            <a:spLocks noGrp="1"/>
          </p:cNvSpPr>
          <p:nvPr>
            <p:ph sz="quarter" idx="14"/>
          </p:nvPr>
        </p:nvSpPr>
        <p:spPr>
          <a:xfrm flipH="1">
            <a:off x="4800600" y="2438400"/>
            <a:ext cx="4187952" cy="2087880"/>
          </a:xfrm>
        </p:spPr>
        <p:txBody>
          <a:bodyPr>
            <a:normAutofit fontScale="92500" lnSpcReduction="20000"/>
          </a:bodyPr>
          <a:lstStyle/>
          <a:p>
            <a:pPr marL="45720" indent="0">
              <a:buNone/>
            </a:pPr>
            <a:r>
              <a:rPr lang="ro-RO" dirty="0" err="1"/>
              <a:t>JustNow</a:t>
            </a:r>
            <a:r>
              <a:rPr lang="ro-RO" dirty="0"/>
              <a:t> se ocupă cu găsirea </a:t>
            </a:r>
            <a:r>
              <a:rPr lang="vi-VN" dirty="0"/>
              <a:t>magazinel</a:t>
            </a:r>
            <a:r>
              <a:rPr lang="ro-RO" dirty="0"/>
              <a:t>or</a:t>
            </a:r>
            <a:r>
              <a:rPr lang="vi-VN" dirty="0"/>
              <a:t> din jurul dumneavoastră ce oferă reduceri produselor proaspete care trebuie vândute înainte de data expirării și beneficiați de o reducere de 30% la 50%!</a:t>
            </a:r>
            <a:br>
              <a:rPr lang="vi-VN" dirty="0"/>
            </a:br>
            <a:endParaRPr lang="en-US" dirty="0"/>
          </a:p>
        </p:txBody>
      </p:sp>
      <p:sp>
        <p:nvSpPr>
          <p:cNvPr id="5" name="CasetăText 4"/>
          <p:cNvSpPr txBox="1"/>
          <p:nvPr/>
        </p:nvSpPr>
        <p:spPr>
          <a:xfrm>
            <a:off x="685800" y="2819400"/>
            <a:ext cx="3505200" cy="2031325"/>
          </a:xfrm>
          <a:prstGeom prst="rect">
            <a:avLst/>
          </a:prstGeom>
          <a:noFill/>
        </p:spPr>
        <p:txBody>
          <a:bodyPr wrap="square" rtlCol="0">
            <a:spAutoFit/>
          </a:bodyPr>
          <a:lstStyle/>
          <a:p>
            <a:r>
              <a:rPr lang="vi-VN" dirty="0">
                <a:latin typeface="Arial Unicode MS" pitchFamily="34" charset="-128"/>
                <a:ea typeface="Arial Unicode MS" pitchFamily="34" charset="-128"/>
                <a:cs typeface="Arial Unicode MS" pitchFamily="34" charset="-128"/>
              </a:rPr>
              <a:t>OLIO reduce risipa prin conectarea comunităților pentru redistribuirea alimentelor și a produselor neutilizate, implicând peste 50.000 de voluntari. Misiunea: 1 miliard de utilizatori până în 2030.</a:t>
            </a:r>
            <a:endParaRPr lang="en-US" dirty="0">
              <a:latin typeface="Arial Unicode MS" pitchFamily="34" charset="-128"/>
              <a:ea typeface="Arial Unicode MS" pitchFamily="34" charset="-128"/>
              <a:cs typeface="Arial Unicode MS" pitchFamily="34" charset="-128"/>
            </a:endParaRPr>
          </a:p>
        </p:txBody>
      </p:sp>
      <p:sp>
        <p:nvSpPr>
          <p:cNvPr id="6" name="Stea cu 5 colţuri 5"/>
          <p:cNvSpPr/>
          <p:nvPr/>
        </p:nvSpPr>
        <p:spPr>
          <a:xfrm>
            <a:off x="432661" y="415871"/>
            <a:ext cx="381000" cy="304800"/>
          </a:xfrm>
          <a:prstGeom prst="star5">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7" name="Stea cu 5 colţuri 6"/>
          <p:cNvSpPr/>
          <p:nvPr/>
        </p:nvSpPr>
        <p:spPr>
          <a:xfrm>
            <a:off x="308675" y="2819400"/>
            <a:ext cx="381000" cy="38100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tea cu 5 colţuri 7"/>
          <p:cNvSpPr/>
          <p:nvPr/>
        </p:nvSpPr>
        <p:spPr>
          <a:xfrm>
            <a:off x="4561022" y="2394488"/>
            <a:ext cx="381000" cy="304800"/>
          </a:xfrm>
          <a:prstGeom prst="star5">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99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tăText 1"/>
          <p:cNvSpPr txBox="1"/>
          <p:nvPr/>
        </p:nvSpPr>
        <p:spPr>
          <a:xfrm>
            <a:off x="0" y="0"/>
            <a:ext cx="3276600" cy="3139321"/>
          </a:xfrm>
          <a:prstGeom prst="rect">
            <a:avLst/>
          </a:prstGeom>
          <a:noFill/>
        </p:spPr>
        <p:txBody>
          <a:bodyPr wrap="square" rtlCol="0">
            <a:spAutoFit/>
          </a:bodyPr>
          <a:lstStyle/>
          <a:p>
            <a:r>
              <a:rPr lang="pt-BR" dirty="0"/>
              <a:t>CIFRĂ DE AFACERI (RON)</a:t>
            </a:r>
          </a:p>
          <a:p>
            <a:r>
              <a:rPr lang="pt-BR" dirty="0"/>
              <a:t>134.985 (Bonapp.eco)</a:t>
            </a:r>
          </a:p>
          <a:p>
            <a:r>
              <a:rPr lang="vi-VN" dirty="0"/>
              <a:t>PROFIT (RON)</a:t>
            </a:r>
          </a:p>
          <a:p>
            <a:r>
              <a:rPr lang="en-US" dirty="0"/>
              <a:t>72.942</a:t>
            </a:r>
          </a:p>
          <a:p>
            <a:endParaRPr lang="vi-VN" dirty="0"/>
          </a:p>
          <a:p>
            <a:r>
              <a:rPr lang="vi-VN" dirty="0"/>
              <a:t>NR. DE ANGAJAȚI</a:t>
            </a:r>
          </a:p>
          <a:p>
            <a:r>
              <a:rPr lang="vi-VN" dirty="0"/>
              <a:t>12</a:t>
            </a:r>
          </a:p>
          <a:p>
            <a:r>
              <a:rPr lang="vi-VN" dirty="0"/>
              <a:t>în 2022\</a:t>
            </a:r>
          </a:p>
          <a:p>
            <a:r>
              <a:rPr lang="vi-VN" dirty="0"/>
              <a:t>VECHIMEA FIRMEI</a:t>
            </a:r>
          </a:p>
          <a:p>
            <a:r>
              <a:rPr lang="vi-VN" dirty="0"/>
              <a:t>3 ANI</a:t>
            </a:r>
          </a:p>
          <a:p>
            <a:r>
              <a:rPr lang="vi-VN" dirty="0"/>
              <a:t>din 2021</a:t>
            </a:r>
            <a:endParaRPr lang="en-US" dirty="0"/>
          </a:p>
        </p:txBody>
      </p:sp>
      <p:sp>
        <p:nvSpPr>
          <p:cNvPr id="5" name="CasetăText 4"/>
          <p:cNvSpPr txBox="1"/>
          <p:nvPr/>
        </p:nvSpPr>
        <p:spPr>
          <a:xfrm>
            <a:off x="2895600" y="7749"/>
            <a:ext cx="3429000" cy="3416320"/>
          </a:xfrm>
          <a:prstGeom prst="rect">
            <a:avLst/>
          </a:prstGeom>
          <a:noFill/>
        </p:spPr>
        <p:txBody>
          <a:bodyPr wrap="square" rtlCol="0">
            <a:spAutoFit/>
          </a:bodyPr>
          <a:lstStyle/>
          <a:p>
            <a:r>
              <a:rPr lang="pt-BR" dirty="0"/>
              <a:t>CIFRĂ DE AFACERI (RON)</a:t>
            </a:r>
          </a:p>
          <a:p>
            <a:r>
              <a:rPr lang="pt-BR" dirty="0"/>
              <a:t>89.473 (JustNow)</a:t>
            </a:r>
          </a:p>
          <a:p>
            <a:r>
              <a:rPr lang="vi-VN" dirty="0"/>
              <a:t>PROFIT (RON)</a:t>
            </a:r>
          </a:p>
          <a:p>
            <a:r>
              <a:rPr lang="vi-VN" dirty="0"/>
              <a:t>-2972994</a:t>
            </a:r>
          </a:p>
          <a:p>
            <a:r>
              <a:rPr lang="vi-VN" dirty="0"/>
              <a:t>Profitul are o tendință de scădere</a:t>
            </a:r>
          </a:p>
          <a:p>
            <a:r>
              <a:rPr lang="vi-VN" dirty="0"/>
              <a:t>41564.35%</a:t>
            </a:r>
          </a:p>
          <a:p>
            <a:r>
              <a:rPr lang="vi-VN" dirty="0"/>
              <a:t>în 2022</a:t>
            </a:r>
          </a:p>
          <a:p>
            <a:endParaRPr lang="vi-VN" dirty="0"/>
          </a:p>
          <a:p>
            <a:r>
              <a:rPr lang="vi-VN" dirty="0"/>
              <a:t>NR. DE ANGAJAȚI</a:t>
            </a:r>
          </a:p>
          <a:p>
            <a:r>
              <a:rPr lang="en-US" dirty="0"/>
              <a:t>29</a:t>
            </a:r>
            <a:endParaRPr lang="vi-VN" dirty="0"/>
          </a:p>
          <a:p>
            <a:endParaRPr lang="en-US" dirty="0"/>
          </a:p>
        </p:txBody>
      </p:sp>
      <p:sp>
        <p:nvSpPr>
          <p:cNvPr id="6" name="CasetăText 5"/>
          <p:cNvSpPr txBox="1"/>
          <p:nvPr/>
        </p:nvSpPr>
        <p:spPr>
          <a:xfrm>
            <a:off x="5562600" y="23247"/>
            <a:ext cx="5334000" cy="2308324"/>
          </a:xfrm>
          <a:prstGeom prst="rect">
            <a:avLst/>
          </a:prstGeom>
          <a:noFill/>
        </p:spPr>
        <p:txBody>
          <a:bodyPr wrap="square" rtlCol="0">
            <a:spAutoFit/>
          </a:bodyPr>
          <a:lstStyle/>
          <a:p>
            <a:r>
              <a:rPr lang="pt-BR" dirty="0"/>
              <a:t>CIFRĂ DE AFACERI (RON)</a:t>
            </a:r>
          </a:p>
          <a:p>
            <a:r>
              <a:rPr lang="pt-BR" dirty="0"/>
              <a:t>214.671 (Olio)</a:t>
            </a:r>
          </a:p>
          <a:p>
            <a:r>
              <a:rPr lang="vi-VN" dirty="0"/>
              <a:t>PROFIT (RON)</a:t>
            </a:r>
          </a:p>
          <a:p>
            <a:r>
              <a:rPr lang="en-US" dirty="0"/>
              <a:t>182.210</a:t>
            </a:r>
            <a:endParaRPr lang="vi-VN" dirty="0"/>
          </a:p>
          <a:p>
            <a:endParaRPr lang="vi-VN" dirty="0"/>
          </a:p>
          <a:p>
            <a:r>
              <a:rPr lang="vi-VN" dirty="0"/>
              <a:t>NR. DE ANGAJAȚI</a:t>
            </a:r>
          </a:p>
          <a:p>
            <a:r>
              <a:rPr lang="en-US" dirty="0"/>
              <a:t>38</a:t>
            </a:r>
            <a:endParaRPr lang="vi-VN" dirty="0"/>
          </a:p>
          <a:p>
            <a:endParaRPr lang="en-US" dirty="0"/>
          </a:p>
        </p:txBody>
      </p:sp>
      <p:pic>
        <p:nvPicPr>
          <p:cNvPr id="3074" name="Picture 2" descr="Money Bundle Images - Free Download on Freep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0" y="3276600"/>
            <a:ext cx="4838700" cy="322322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e mystery of money | CBC Rad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749974"/>
            <a:ext cx="3433372" cy="2276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176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u 3"/>
          <p:cNvSpPr>
            <a:spLocks noGrp="1"/>
          </p:cNvSpPr>
          <p:nvPr>
            <p:ph type="title"/>
          </p:nvPr>
        </p:nvSpPr>
        <p:spPr>
          <a:xfrm>
            <a:off x="2743200" y="381000"/>
            <a:ext cx="3581400" cy="381000"/>
          </a:xfrm>
        </p:spPr>
        <p:style>
          <a:lnRef idx="1">
            <a:schemeClr val="accent3"/>
          </a:lnRef>
          <a:fillRef idx="3">
            <a:schemeClr val="accent3"/>
          </a:fillRef>
          <a:effectRef idx="2">
            <a:schemeClr val="accent3"/>
          </a:effectRef>
          <a:fontRef idx="minor">
            <a:schemeClr val="lt1"/>
          </a:fontRef>
        </p:style>
        <p:txBody>
          <a:bodyPr/>
          <a:lstStyle/>
          <a:p>
            <a:pPr marL="0" indent="0" algn="ctr">
              <a:buNone/>
            </a:pPr>
            <a:r>
              <a:rPr lang="ro-RO" sz="2000" dirty="0">
                <a:latin typeface="Arial Black" pitchFamily="34" charset="0"/>
              </a:rPr>
              <a:t>Asemănări</a:t>
            </a:r>
            <a:endParaRPr lang="en-US" sz="2000" dirty="0">
              <a:latin typeface="Arial Black" pitchFamily="34" charset="0"/>
            </a:endParaRPr>
          </a:p>
        </p:txBody>
      </p:sp>
      <p:sp>
        <p:nvSpPr>
          <p:cNvPr id="3" name="Substituent conținut 2"/>
          <p:cNvSpPr>
            <a:spLocks noGrp="1"/>
          </p:cNvSpPr>
          <p:nvPr>
            <p:ph sz="quarter" idx="13"/>
          </p:nvPr>
        </p:nvSpPr>
        <p:spPr>
          <a:xfrm>
            <a:off x="228600" y="838200"/>
            <a:ext cx="8610600" cy="5821680"/>
          </a:xfrm>
        </p:spPr>
        <p:txBody>
          <a:bodyPr>
            <a:normAutofit/>
          </a:bodyPr>
          <a:lstStyle/>
          <a:p>
            <a:pPr marL="45720" indent="0">
              <a:buNone/>
            </a:pPr>
            <a:r>
              <a:rPr lang="ro-RO"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Toate</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cele</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trei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aplicații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își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propun</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să</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combată</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risipa</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alimentară</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și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să</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promoveze</a:t>
            </a:r>
            <a:r>
              <a:rPr lang="en-US" sz="1800" dirty="0">
                <a:latin typeface="Arial Unicode MS" pitchFamily="34" charset="-128"/>
                <a:ea typeface="Arial Unicode MS" pitchFamily="34" charset="-128"/>
                <a:cs typeface="Arial Unicode MS" pitchFamily="34" charset="-128"/>
              </a:rPr>
              <a:t> un </a:t>
            </a:r>
            <a:r>
              <a:rPr lang="en-US" sz="1800" dirty="0" err="1">
                <a:latin typeface="Arial Unicode MS" pitchFamily="34" charset="-128"/>
                <a:ea typeface="Arial Unicode MS" pitchFamily="34" charset="-128"/>
                <a:cs typeface="Arial Unicode MS" pitchFamily="34" charset="-128"/>
              </a:rPr>
              <a:t>stil</a:t>
            </a:r>
            <a:r>
              <a:rPr lang="en-US" sz="1800" dirty="0">
                <a:latin typeface="Arial Unicode MS" pitchFamily="34" charset="-128"/>
                <a:ea typeface="Arial Unicode MS" pitchFamily="34" charset="-128"/>
                <a:cs typeface="Arial Unicode MS" pitchFamily="34" charset="-128"/>
              </a:rPr>
              <a:t> de </a:t>
            </a:r>
            <a:r>
              <a:rPr lang="en-US" sz="1800" dirty="0" err="1">
                <a:latin typeface="Arial Unicode MS" pitchFamily="34" charset="-128"/>
                <a:ea typeface="Arial Unicode MS" pitchFamily="34" charset="-128"/>
                <a:cs typeface="Arial Unicode MS" pitchFamily="34" charset="-128"/>
              </a:rPr>
              <a:t>viață</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mai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sustenabil</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prin</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utilizarea</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tehnologiei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moderne</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și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concentrându</a:t>
            </a:r>
            <a:r>
              <a:rPr lang="en-US" sz="1800" dirty="0">
                <a:latin typeface="Arial Unicode MS" pitchFamily="34" charset="-128"/>
                <a:ea typeface="Arial Unicode MS" pitchFamily="34" charset="-128"/>
                <a:cs typeface="Arial Unicode MS" pitchFamily="34" charset="-128"/>
              </a:rPr>
              <a:t>-se </a:t>
            </a:r>
            <a:r>
              <a:rPr lang="en-US" sz="1800" dirty="0" err="1">
                <a:latin typeface="Arial Unicode MS" pitchFamily="34" charset="-128"/>
                <a:ea typeface="Arial Unicode MS" pitchFamily="34" charset="-128"/>
                <a:cs typeface="Arial Unicode MS" pitchFamily="34" charset="-128"/>
              </a:rPr>
              <a:t>pe</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nevoile</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utilizatorilor</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Ele</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contribuie</a:t>
            </a:r>
            <a:r>
              <a:rPr lang="en-US" sz="1800" dirty="0">
                <a:latin typeface="Arial Unicode MS" pitchFamily="34" charset="-128"/>
                <a:ea typeface="Arial Unicode MS" pitchFamily="34" charset="-128"/>
                <a:cs typeface="Arial Unicode MS" pitchFamily="34" charset="-128"/>
              </a:rPr>
              <a:t> la </a:t>
            </a:r>
            <a:r>
              <a:rPr lang="en-US" sz="1800" dirty="0" err="1">
                <a:latin typeface="Arial Unicode MS" pitchFamily="34" charset="-128"/>
                <a:ea typeface="Arial Unicode MS" pitchFamily="34" charset="-128"/>
                <a:cs typeface="Arial Unicode MS" pitchFamily="34" charset="-128"/>
              </a:rPr>
              <a:t>promovarea</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sustenabilității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și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conștientizarea</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importanței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reducerii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risipei</a:t>
            </a:r>
            <a:r>
              <a:rPr lang="en-US" sz="1800" dirty="0">
                <a:latin typeface="Arial Unicode MS" pitchFamily="34" charset="-128"/>
                <a:ea typeface="Arial Unicode MS" pitchFamily="34" charset="-128"/>
                <a:cs typeface="Arial Unicode MS" pitchFamily="34" charset="-128"/>
              </a:rPr>
              <a:t> </a:t>
            </a:r>
            <a:r>
              <a:rPr lang="en-US" sz="1800" dirty="0" err="1">
                <a:latin typeface="Arial Unicode MS" pitchFamily="34" charset="-128"/>
                <a:ea typeface="Arial Unicode MS" pitchFamily="34" charset="-128"/>
                <a:cs typeface="Arial Unicode MS" pitchFamily="34" charset="-128"/>
              </a:rPr>
              <a:t>alimentare</a:t>
            </a:r>
            <a:r>
              <a:rPr lang="en-US" sz="1800" dirty="0">
                <a:latin typeface="Arial Unicode MS" pitchFamily="34" charset="-128"/>
                <a:ea typeface="Arial Unicode MS" pitchFamily="34" charset="-128"/>
                <a:cs typeface="Arial Unicode MS" pitchFamily="34" charset="-128"/>
              </a:rPr>
              <a:t>.  </a:t>
            </a:r>
          </a:p>
          <a:p>
            <a:endParaRPr lang="en-US" dirty="0"/>
          </a:p>
        </p:txBody>
      </p:sp>
      <p:sp>
        <p:nvSpPr>
          <p:cNvPr id="5" name="CasetăText 4"/>
          <p:cNvSpPr txBox="1"/>
          <p:nvPr/>
        </p:nvSpPr>
        <p:spPr>
          <a:xfrm>
            <a:off x="2971800" y="2831068"/>
            <a:ext cx="3505200" cy="36933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pPr algn="ctr"/>
            <a:r>
              <a:rPr lang="en-US" dirty="0" err="1">
                <a:effectLst>
                  <a:outerShdw blurRad="38100" dist="38100" dir="2700000" algn="tl">
                    <a:srgbClr val="000000">
                      <a:alpha val="43137"/>
                    </a:srgbClr>
                  </a:outerShdw>
                </a:effectLst>
                <a:latin typeface="Arial Black" pitchFamily="34" charset="0"/>
              </a:rPr>
              <a:t>Diferen</a:t>
            </a:r>
            <a:r>
              <a:rPr lang="ro-RO" dirty="0" err="1">
                <a:effectLst>
                  <a:outerShdw blurRad="38100" dist="38100" dir="2700000" algn="tl">
                    <a:srgbClr val="000000">
                      <a:alpha val="43137"/>
                    </a:srgbClr>
                  </a:outerShdw>
                </a:effectLst>
                <a:latin typeface="Arial Black" pitchFamily="34" charset="0"/>
              </a:rPr>
              <a:t>țe</a:t>
            </a:r>
            <a:endParaRPr lang="en-US" dirty="0">
              <a:effectLst>
                <a:outerShdw blurRad="38100" dist="38100" dir="2700000" algn="tl">
                  <a:srgbClr val="000000">
                    <a:alpha val="43137"/>
                  </a:srgbClr>
                </a:outerShdw>
              </a:effectLst>
              <a:latin typeface="Arial Black" pitchFamily="34" charset="0"/>
            </a:endParaRPr>
          </a:p>
        </p:txBody>
      </p:sp>
      <p:sp>
        <p:nvSpPr>
          <p:cNvPr id="7" name="CasetăText 6"/>
          <p:cNvSpPr txBox="1"/>
          <p:nvPr/>
        </p:nvSpPr>
        <p:spPr>
          <a:xfrm>
            <a:off x="762000" y="3657600"/>
            <a:ext cx="7848600" cy="1477328"/>
          </a:xfrm>
          <a:prstGeom prst="rect">
            <a:avLst/>
          </a:prstGeom>
          <a:noFill/>
        </p:spPr>
        <p:txBody>
          <a:bodyPr wrap="square" rtlCol="0">
            <a:spAutoFit/>
          </a:bodyPr>
          <a:lstStyle/>
          <a:p>
            <a:r>
              <a:rPr lang="en-US" dirty="0" err="1">
                <a:latin typeface="Arial Unicode MS" pitchFamily="34" charset="-128"/>
                <a:ea typeface="Arial Unicode MS" pitchFamily="34" charset="-128"/>
                <a:cs typeface="Arial Unicode MS" pitchFamily="34" charset="-128"/>
              </a:rPr>
              <a:t>Aplicația</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poate</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oferi</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sugestii</a:t>
            </a:r>
            <a:r>
              <a:rPr lang="en-US" dirty="0">
                <a:latin typeface="Arial Unicode MS" pitchFamily="34" charset="-128"/>
                <a:ea typeface="Arial Unicode MS" pitchFamily="34" charset="-128"/>
                <a:cs typeface="Arial Unicode MS" pitchFamily="34" charset="-128"/>
              </a:rPr>
              <a:t> precise de </a:t>
            </a:r>
            <a:r>
              <a:rPr lang="en-US" dirty="0" err="1">
                <a:latin typeface="Arial Unicode MS" pitchFamily="34" charset="-128"/>
                <a:ea typeface="Arial Unicode MS" pitchFamily="34" charset="-128"/>
                <a:cs typeface="Arial Unicode MS" pitchFamily="34" charset="-128"/>
              </a:rPr>
              <a:t>rețete</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adaptate</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preferințelor</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și</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nevoilor</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individuale</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inclusiv</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restricții</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alimentare</a:t>
            </a:r>
            <a:r>
              <a:rPr lang="en-US" dirty="0">
                <a:latin typeface="Arial Unicode MS" pitchFamily="34" charset="-128"/>
                <a:ea typeface="Arial Unicode MS" pitchFamily="34" charset="-128"/>
                <a:cs typeface="Arial Unicode MS" pitchFamily="34" charset="-128"/>
              </a:rPr>
              <a:t>. De </a:t>
            </a:r>
            <a:r>
              <a:rPr lang="en-US" dirty="0" err="1">
                <a:latin typeface="Arial Unicode MS" pitchFamily="34" charset="-128"/>
                <a:ea typeface="Arial Unicode MS" pitchFamily="34" charset="-128"/>
                <a:cs typeface="Arial Unicode MS" pitchFamily="34" charset="-128"/>
              </a:rPr>
              <a:t>asemenea</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poate</a:t>
            </a:r>
            <a:r>
              <a:rPr lang="en-US" dirty="0">
                <a:latin typeface="Arial Unicode MS" pitchFamily="34" charset="-128"/>
                <a:ea typeface="Arial Unicode MS" pitchFamily="34" charset="-128"/>
                <a:cs typeface="Arial Unicode MS" pitchFamily="34" charset="-128"/>
              </a:rPr>
              <a:t> include </a:t>
            </a:r>
            <a:r>
              <a:rPr lang="en-US" dirty="0" err="1">
                <a:latin typeface="Arial Unicode MS" pitchFamily="34" charset="-128"/>
                <a:ea typeface="Arial Unicode MS" pitchFamily="34" charset="-128"/>
                <a:cs typeface="Arial Unicode MS" pitchFamily="34" charset="-128"/>
              </a:rPr>
              <a:t>funcționalități</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sociale</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pentru</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interacțiune</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și</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sprijin</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comunitar</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în</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reducerea</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risipei</a:t>
            </a:r>
            <a:r>
              <a:rPr lang="en-US" dirty="0">
                <a:latin typeface="Arial Unicode MS" pitchFamily="34" charset="-128"/>
                <a:ea typeface="Arial Unicode MS" pitchFamily="34" charset="-128"/>
                <a:cs typeface="Arial Unicode MS" pitchFamily="34" charset="-128"/>
              </a:rPr>
              <a:t> </a:t>
            </a:r>
            <a:r>
              <a:rPr lang="en-US" dirty="0" err="1">
                <a:latin typeface="Arial Unicode MS" pitchFamily="34" charset="-128"/>
                <a:ea typeface="Arial Unicode MS" pitchFamily="34" charset="-128"/>
                <a:cs typeface="Arial Unicode MS" pitchFamily="34" charset="-128"/>
              </a:rPr>
              <a:t>alimentare</a:t>
            </a:r>
            <a:r>
              <a:rPr lang="en-US" dirty="0">
                <a:latin typeface="Arial Unicode MS" pitchFamily="34" charset="-128"/>
                <a:ea typeface="Arial Unicode MS" pitchFamily="34" charset="-128"/>
                <a:cs typeface="Arial Unicode MS" pitchFamily="34" charset="-128"/>
              </a:rPr>
              <a:t>.</a:t>
            </a:r>
          </a:p>
          <a:p>
            <a:endParaRPr lang="en-US" dirty="0"/>
          </a:p>
        </p:txBody>
      </p:sp>
      <p:cxnSp>
        <p:nvCxnSpPr>
          <p:cNvPr id="9" name="Conector curbat 8"/>
          <p:cNvCxnSpPr/>
          <p:nvPr/>
        </p:nvCxnSpPr>
        <p:spPr>
          <a:xfrm rot="10800000" flipV="1">
            <a:off x="2362200" y="3352800"/>
            <a:ext cx="609600" cy="304800"/>
          </a:xfrm>
          <a:prstGeom prst="curvedConnector3">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Conector curbat 10"/>
          <p:cNvCxnSpPr/>
          <p:nvPr/>
        </p:nvCxnSpPr>
        <p:spPr>
          <a:xfrm>
            <a:off x="6477000" y="3352799"/>
            <a:ext cx="762000" cy="304802"/>
          </a:xfrm>
          <a:prstGeom prst="curvedConnector3">
            <a:avLst>
              <a:gd name="adj1" fmla="val 50000"/>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Conector curbat 15"/>
          <p:cNvCxnSpPr/>
          <p:nvPr/>
        </p:nvCxnSpPr>
        <p:spPr>
          <a:xfrm rot="10800000" flipV="1">
            <a:off x="1524000" y="609600"/>
            <a:ext cx="990600" cy="228600"/>
          </a:xfrm>
          <a:prstGeom prst="curvedConnector3">
            <a:avLst>
              <a:gd name="adj1" fmla="val 56258"/>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Conector curbat 19"/>
          <p:cNvCxnSpPr/>
          <p:nvPr/>
        </p:nvCxnSpPr>
        <p:spPr>
          <a:xfrm>
            <a:off x="6629400" y="571500"/>
            <a:ext cx="1143000" cy="266701"/>
          </a:xfrm>
          <a:prstGeom prst="curvedConnector3">
            <a:avLst>
              <a:gd name="adj1" fmla="val 44576"/>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44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1828800" y="4343400"/>
            <a:ext cx="6512511" cy="1143000"/>
          </a:xfrm>
        </p:spPr>
        <p:style>
          <a:lnRef idx="1">
            <a:schemeClr val="accent3"/>
          </a:lnRef>
          <a:fillRef idx="3">
            <a:schemeClr val="accent3"/>
          </a:fillRef>
          <a:effectRef idx="2">
            <a:schemeClr val="accent3"/>
          </a:effectRef>
          <a:fontRef idx="minor">
            <a:schemeClr val="lt1"/>
          </a:fontRef>
        </p:style>
        <p:txBody>
          <a:bodyPr/>
          <a:lstStyle/>
          <a:p>
            <a:pPr marL="0" indent="0" algn="ctr">
              <a:buNone/>
            </a:pPr>
            <a:r>
              <a:rPr lang="ro-RO" b="0" dirty="0"/>
              <a:t>Segmentele de piață</a:t>
            </a:r>
            <a:endParaRPr lang="en-US" b="0" dirty="0"/>
          </a:p>
        </p:txBody>
      </p:sp>
      <p:sp>
        <p:nvSpPr>
          <p:cNvPr id="3" name="Substituent conținut 2"/>
          <p:cNvSpPr>
            <a:spLocks noGrp="1"/>
          </p:cNvSpPr>
          <p:nvPr>
            <p:ph sz="quarter" idx="13"/>
          </p:nvPr>
        </p:nvSpPr>
        <p:spPr/>
        <p:txBody>
          <a:bodyPr/>
          <a:lstStyle/>
          <a:p>
            <a:pPr marL="45720" indent="0">
              <a:buNone/>
            </a:pPr>
            <a:r>
              <a:rPr lang="vi-VN" dirty="0"/>
              <a:t>Competitorii principali, cum ar fi BonApp.eco</a:t>
            </a:r>
            <a:r>
              <a:rPr lang="en-US" dirty="0"/>
              <a:t>, Olio</a:t>
            </a:r>
            <a:r>
              <a:rPr lang="vi-VN" dirty="0"/>
              <a:t> și JustNow, vizează segmente de piață precum tinerii urbani activi, gospodinele responsabile și ecologiștii. Pentru aplicația </a:t>
            </a:r>
            <a:r>
              <a:rPr lang="ro-RO" dirty="0"/>
              <a:t>noastră</a:t>
            </a:r>
            <a:r>
              <a:rPr lang="vi-VN" dirty="0"/>
              <a:t>, un segment de piață </a:t>
            </a:r>
            <a:r>
              <a:rPr lang="en-US" dirty="0"/>
              <a:t>e </a:t>
            </a:r>
            <a:r>
              <a:rPr lang="en-US" dirty="0" err="1"/>
              <a:t>reprezentat</a:t>
            </a:r>
            <a:r>
              <a:rPr lang="en-US" dirty="0"/>
              <a:t> de </a:t>
            </a:r>
            <a:r>
              <a:rPr lang="vi-VN" dirty="0"/>
              <a:t>tinerii ocupati și tehnologic inclinați din mediul urban, care caută soluții eficiente și ușor de utilizat pentru a gestiona alimentația și a reduce risipa alimentară.</a:t>
            </a:r>
            <a:endParaRPr lang="en-US" dirty="0"/>
          </a:p>
        </p:txBody>
      </p:sp>
    </p:spTree>
    <p:extLst>
      <p:ext uri="{BB962C8B-B14F-4D97-AF65-F5344CB8AC3E}">
        <p14:creationId xmlns:p14="http://schemas.microsoft.com/office/powerpoint/2010/main" val="133544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5105400" y="6830878"/>
            <a:ext cx="6512511" cy="1143000"/>
          </a:xfrm>
        </p:spPr>
        <p:txBody>
          <a:bodyPr/>
          <a:lstStyle/>
          <a:p>
            <a:pPr marL="0" indent="0">
              <a:buNone/>
            </a:pPr>
            <a:r>
              <a:rPr lang="ro-RO" dirty="0"/>
              <a:t>  </a:t>
            </a:r>
            <a:endParaRPr lang="en-US" dirty="0"/>
          </a:p>
        </p:txBody>
      </p:sp>
      <p:sp>
        <p:nvSpPr>
          <p:cNvPr id="3" name="Substituent conținut 2"/>
          <p:cNvSpPr>
            <a:spLocks noGrp="1"/>
          </p:cNvSpPr>
          <p:nvPr>
            <p:ph sz="quarter" idx="13"/>
          </p:nvPr>
        </p:nvSpPr>
        <p:spPr>
          <a:xfrm>
            <a:off x="477864" y="2714786"/>
            <a:ext cx="3352800" cy="4163878"/>
          </a:xfrm>
        </p:spPr>
        <p:txBody>
          <a:bodyPr>
            <a:normAutofit fontScale="92500" lnSpcReduction="20000"/>
          </a:bodyPr>
          <a:lstStyle/>
          <a:p>
            <a:pPr algn="ctr"/>
            <a:r>
              <a:rPr lang="vi-VN" b="1" dirty="0"/>
              <a:t>Ne angajăm să fim transparenți și să oferim conținut de înaltă calitate. </a:t>
            </a:r>
            <a:endParaRPr lang="ro-RO" b="1" dirty="0"/>
          </a:p>
          <a:p>
            <a:pPr algn="ctr"/>
            <a:r>
              <a:rPr lang="vi-VN" b="1" dirty="0"/>
              <a:t>Valorizăm feedback-ul utilizatorilor și efectuăm teste regulate. </a:t>
            </a:r>
            <a:endParaRPr lang="ro-RO" b="1" dirty="0"/>
          </a:p>
          <a:p>
            <a:pPr algn="ctr"/>
            <a:r>
              <a:rPr lang="vi-VN" b="1" dirty="0"/>
              <a:t>Obținem certificări și parteneriate strategice pentru încredere. </a:t>
            </a:r>
            <a:endParaRPr lang="ro-RO" b="1" dirty="0"/>
          </a:p>
          <a:p>
            <a:pPr algn="ctr"/>
            <a:r>
              <a:rPr lang="vi-VN" b="1" dirty="0"/>
              <a:t>Construim o comunitate activă și oferim resurse educaționale pentru conștientizare.</a:t>
            </a:r>
            <a:endParaRPr 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52400"/>
            <a:ext cx="2781300" cy="24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asetăText 3"/>
          <p:cNvSpPr txBox="1"/>
          <p:nvPr/>
        </p:nvSpPr>
        <p:spPr>
          <a:xfrm>
            <a:off x="361950" y="152400"/>
            <a:ext cx="37338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ro-RO" dirty="0"/>
              <a:t>Strategia de piață</a:t>
            </a:r>
            <a:endParaRPr lang="en-US" dirty="0"/>
          </a:p>
        </p:txBody>
      </p:sp>
      <p:sp>
        <p:nvSpPr>
          <p:cNvPr id="5" name="CasetăText 4"/>
          <p:cNvSpPr txBox="1"/>
          <p:nvPr/>
        </p:nvSpPr>
        <p:spPr>
          <a:xfrm>
            <a:off x="5105400" y="3962400"/>
            <a:ext cx="32004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ro-RO" dirty="0"/>
              <a:t>Prețul</a:t>
            </a:r>
            <a:endParaRPr lang="en-US" dirty="0"/>
          </a:p>
        </p:txBody>
      </p:sp>
      <p:sp>
        <p:nvSpPr>
          <p:cNvPr id="6" name="CasetăText 5"/>
          <p:cNvSpPr txBox="1"/>
          <p:nvPr/>
        </p:nvSpPr>
        <p:spPr>
          <a:xfrm>
            <a:off x="5181600" y="521732"/>
            <a:ext cx="3048000" cy="36933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ro-RO" dirty="0"/>
              <a:t>Distribuția</a:t>
            </a:r>
            <a:endParaRPr lang="en-US" dirty="0"/>
          </a:p>
        </p:txBody>
      </p:sp>
      <p:sp>
        <p:nvSpPr>
          <p:cNvPr id="7" name="CasetăText 6"/>
          <p:cNvSpPr txBox="1"/>
          <p:nvPr/>
        </p:nvSpPr>
        <p:spPr>
          <a:xfrm>
            <a:off x="4800600" y="4572000"/>
            <a:ext cx="3810000" cy="1754326"/>
          </a:xfrm>
          <a:prstGeom prst="rect">
            <a:avLst/>
          </a:prstGeom>
          <a:noFill/>
        </p:spPr>
        <p:txBody>
          <a:bodyPr wrap="square" rtlCol="0">
            <a:spAutoFit/>
          </a:bodyPr>
          <a:lstStyle/>
          <a:p>
            <a:r>
              <a:rPr lang="vi-VN" dirty="0"/>
              <a:t>Olio - Gratuit; JustNow - Redus; BonApp.eco - Premium. Pentru aplicația </a:t>
            </a:r>
            <a:r>
              <a:rPr lang="ro-RO" dirty="0"/>
              <a:t>noastră</a:t>
            </a:r>
            <a:r>
              <a:rPr lang="vi-VN" dirty="0"/>
              <a:t>, prețurile ar trebui să fie accesibile, dar să reflecte valoarea oferită, probabil în segmentul Redus.</a:t>
            </a:r>
            <a:r>
              <a:rPr lang="ro-RO" dirty="0"/>
              <a:t>( 20 lei )</a:t>
            </a:r>
            <a:endParaRPr lang="en-US" dirty="0"/>
          </a:p>
        </p:txBody>
      </p:sp>
      <p:sp>
        <p:nvSpPr>
          <p:cNvPr id="9" name="CasetăText 8"/>
          <p:cNvSpPr txBox="1"/>
          <p:nvPr/>
        </p:nvSpPr>
        <p:spPr>
          <a:xfrm>
            <a:off x="4095750" y="1066800"/>
            <a:ext cx="4743450" cy="2862322"/>
          </a:xfrm>
          <a:prstGeom prst="rect">
            <a:avLst/>
          </a:prstGeom>
          <a:noFill/>
        </p:spPr>
        <p:txBody>
          <a:bodyPr wrap="square" rtlCol="0">
            <a:spAutoFit/>
          </a:bodyPr>
          <a:lstStyle/>
          <a:p>
            <a:r>
              <a:rPr lang="vi-VN" dirty="0"/>
              <a:t>Pentru aplicația "Hungry Birds" împotriva risipei alimentare, strategia de distribuție ar include o platformă online și o aplicație mobilă, parteneriate cu restaurante și supermarketuri, și campanii de conștientizare și marketing. Canalul de marketing ar viza segmentarea publicului țintă, personalizarea mesajului și colaborarea cu influencerii pentru atragerea de noi utilizatori.</a:t>
            </a:r>
            <a:endParaRPr lang="en-US" dirty="0"/>
          </a:p>
        </p:txBody>
      </p:sp>
    </p:spTree>
    <p:extLst>
      <p:ext uri="{BB962C8B-B14F-4D97-AF65-F5344CB8AC3E}">
        <p14:creationId xmlns:p14="http://schemas.microsoft.com/office/powerpoint/2010/main" val="349054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title"/>
          </p:nvPr>
        </p:nvSpPr>
        <p:spPr>
          <a:xfrm>
            <a:off x="609601" y="3048000"/>
            <a:ext cx="3276600" cy="3276600"/>
          </a:xfrm>
        </p:spPr>
        <p:txBody>
          <a:bodyPr/>
          <a:lstStyle/>
          <a:p>
            <a:pPr marL="0" indent="0" algn="ctr">
              <a:buNone/>
            </a:pPr>
            <a:r>
              <a:rPr lang="vi-VN" sz="1800" b="0" dirty="0">
                <a:latin typeface="Arial Unicode MS" pitchFamily="34" charset="-128"/>
                <a:ea typeface="Arial Unicode MS" pitchFamily="34" charset="-128"/>
                <a:cs typeface="Arial Unicode MS" pitchFamily="34" charset="-128"/>
              </a:rPr>
              <a:t>.</a:t>
            </a:r>
            <a:endParaRPr lang="en-US" sz="1800" b="0" dirty="0">
              <a:latin typeface="Arial Unicode MS" pitchFamily="34" charset="-128"/>
              <a:ea typeface="Arial Unicode MS" pitchFamily="34" charset="-128"/>
              <a:cs typeface="Arial Unicode MS" pitchFamily="34" charset="-128"/>
            </a:endParaRPr>
          </a:p>
        </p:txBody>
      </p:sp>
      <p:sp>
        <p:nvSpPr>
          <p:cNvPr id="5" name="CasetăText 4"/>
          <p:cNvSpPr txBox="1"/>
          <p:nvPr/>
        </p:nvSpPr>
        <p:spPr>
          <a:xfrm>
            <a:off x="679342" y="1154624"/>
            <a:ext cx="4953000" cy="4524315"/>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vi-VN" dirty="0"/>
              <a:t>Numele mărcii: Hungry Birds - evocă ideea de apetit și libertate, atrăgând atenția asupra scopului aplicației.</a:t>
            </a:r>
          </a:p>
          <a:p>
            <a:r>
              <a:rPr lang="vi-VN" dirty="0"/>
              <a:t>Logo-ul: Un stol de păsări</a:t>
            </a:r>
            <a:r>
              <a:rPr lang="en-US" dirty="0"/>
              <a:t> l</a:t>
            </a:r>
            <a:r>
              <a:rPr lang="ro-RO" dirty="0" err="1"/>
              <a:t>ângă</a:t>
            </a:r>
            <a:r>
              <a:rPr lang="ro-RO" dirty="0"/>
              <a:t> o </a:t>
            </a:r>
            <a:r>
              <a:rPr lang="vi-VN" dirty="0"/>
              <a:t>farfurie, sugerând hrana și consumul responsabil.</a:t>
            </a:r>
          </a:p>
          <a:p>
            <a:r>
              <a:rPr lang="vi-VN" dirty="0"/>
              <a:t>Culorile de bază: Verde și portocaliu pentru energie și prospețime.</a:t>
            </a:r>
          </a:p>
          <a:p>
            <a:r>
              <a:rPr lang="vi-VN" dirty="0"/>
              <a:t>Sloganul: "Alimentează-ți zborul către un viitor sustenabil!" - încuraj</a:t>
            </a:r>
            <a:r>
              <a:rPr lang="ro-RO" dirty="0"/>
              <a:t>am</a:t>
            </a:r>
            <a:r>
              <a:rPr lang="vi-VN" dirty="0"/>
              <a:t> utilizatorii să contribuie la reducerea risipei alimentare.</a:t>
            </a:r>
          </a:p>
          <a:p>
            <a:r>
              <a:rPr lang="vi-VN" dirty="0"/>
              <a:t>Mesajul: "Descoperă o nouă modalitate de a hrăni lumea și de a salva planeta. Descarcă acum aplicația Hungry Birds și contribuie la reducerea risipei alimentare! #FeedResponsibly"</a:t>
            </a:r>
          </a:p>
          <a:p>
            <a:endParaRPr lang="en-US" dirty="0"/>
          </a:p>
        </p:txBody>
      </p:sp>
      <p:pic>
        <p:nvPicPr>
          <p:cNvPr id="7" name="Substituent conținut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324600" y="609600"/>
            <a:ext cx="1905000" cy="1905000"/>
          </a:xfrm>
        </p:spPr>
      </p:pic>
    </p:spTree>
    <p:extLst>
      <p:ext uri="{BB962C8B-B14F-4D97-AF65-F5344CB8AC3E}">
        <p14:creationId xmlns:p14="http://schemas.microsoft.com/office/powerpoint/2010/main" val="3324892232"/>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2579</TotalTime>
  <Words>806</Words>
  <Application>Microsoft Office PowerPoint</Application>
  <PresentationFormat>On-screen Show (4:3)</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Black</vt:lpstr>
      <vt:lpstr>Arial Unicode MS</vt:lpstr>
      <vt:lpstr>Georgia</vt:lpstr>
      <vt:lpstr>Trebuchet MS</vt:lpstr>
      <vt:lpstr>Slipstream</vt:lpstr>
      <vt:lpstr>Proiect marketing</vt:lpstr>
      <vt:lpstr>PowerPoint Presentation</vt:lpstr>
      <vt:lpstr>Cum folosim Hungry Birds?</vt:lpstr>
      <vt:lpstr>Ce mai există pe piața din România?</vt:lpstr>
      <vt:lpstr>PowerPoint Presentation</vt:lpstr>
      <vt:lpstr>Asemănări</vt:lpstr>
      <vt:lpstr>Segmentele de piață</vt:lpstr>
      <vt:lpstr>  </vt:lpstr>
      <vt:lpst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Proiect marketing</dc:title>
  <dc:creator>Alessia Dascalu</dc:creator>
  <cp:lastModifiedBy>Maria Dragu</cp:lastModifiedBy>
  <cp:revision>24</cp:revision>
  <dcterms:created xsi:type="dcterms:W3CDTF">2024-05-14T11:13:52Z</dcterms:created>
  <dcterms:modified xsi:type="dcterms:W3CDTF">2025-03-20T13:18:36Z</dcterms:modified>
</cp:coreProperties>
</file>