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9" r:id="rId5"/>
    <p:sldId id="286" r:id="rId6"/>
    <p:sldId id="270" r:id="rId7"/>
    <p:sldId id="292" r:id="rId8"/>
    <p:sldId id="293" r:id="rId9"/>
    <p:sldId id="294" r:id="rId10"/>
    <p:sldId id="295" r:id="rId11"/>
    <p:sldId id="296" r:id="rId12"/>
    <p:sldId id="271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4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24-Sep-21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24-Sep-21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1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40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7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7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3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24-Sep-21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24-Sep-21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xmlns="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xmlns="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xmlns="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xmlns="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xmlns="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xmlns="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xmlns="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24-Sep-21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xmlns="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xmlns="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xmlns="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xmlns="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38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24-Sep-21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24-Sep-21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24-Sep-21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24-Sep-21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24-Sep-21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24-Sep-21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24-Sep-21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24-Sep-21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24-Sep-21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aiba como contratar os melhores professores para sua instituição de  ensino! - Wakk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381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xmlns="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426720" y="2039514"/>
            <a:ext cx="11236960" cy="2128049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SISTEMA DE GESTÃO </a:t>
            </a:r>
            <a:r>
              <a:rPr lang="pt-BR" sz="5400" dirty="0" smtClean="0"/>
              <a:t>ESCOLAR</a:t>
            </a:r>
            <a:r>
              <a:rPr lang="en-US" sz="5000" dirty="0">
                <a:solidFill>
                  <a:schemeClr val="bg1"/>
                </a:solidFill>
              </a:rPr>
              <a:t/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 smtClean="0">
                <a:solidFill>
                  <a:schemeClr val="bg1"/>
                </a:solidFill>
              </a:rPr>
              <a:t>PROJETO C++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3373440" y="4221162"/>
            <a:ext cx="518128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dirty="0" smtClean="0"/>
              <a:t>Maria </a:t>
            </a:r>
            <a:r>
              <a:rPr lang="en-US" dirty="0" err="1" smtClean="0"/>
              <a:t>Marcolina</a:t>
            </a:r>
            <a:r>
              <a:rPr lang="en-US" dirty="0" smtClean="0"/>
              <a:t> Lima Cardoso</a:t>
            </a:r>
            <a:endParaRPr lang="en-US" sz="2500" b="1" i="1" spc="6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xmlns="" id="{B36975AA-C62E-46BE-9382-E2CF56FDF817}"/>
              </a:ext>
            </a:extLst>
          </p:cNvPr>
          <p:cNvSpPr/>
          <p:nvPr/>
        </p:nvSpPr>
        <p:spPr bwMode="white">
          <a:xfrm>
            <a:off x="4044000" y="322986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mo aprender programação do zero - Blog School of 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Maria </a:t>
            </a:r>
            <a:r>
              <a:rPr lang="en-US" sz="2500" b="1" i="1" spc="60" dirty="0" err="1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Marcolina</a:t>
            </a:r>
            <a:r>
              <a:rPr lang="en-US" sz="2500" b="1" i="1" spc="60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 Cardoso</a:t>
            </a: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xmlns="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OBRIGADA!</a:t>
            </a:r>
            <a:endParaRPr lang="en-US" sz="5000" dirty="0"/>
          </a:p>
        </p:txBody>
      </p:sp>
      <p:pic>
        <p:nvPicPr>
          <p:cNvPr id="11" name="Graphic 10" descr="Person icon">
            <a:extLst>
              <a:ext uri="{FF2B5EF4-FFF2-40B4-BE49-F238E27FC236}">
                <a16:creationId xmlns:a16="http://schemas.microsoft.com/office/drawing/2014/main" xmlns="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xmlns="" id="{DCF29767-6635-4A46-AB77-672CC90C6FBE}"/>
              </a:ext>
            </a:extLst>
          </p:cNvPr>
          <p:cNvSpPr/>
          <p:nvPr/>
        </p:nvSpPr>
        <p:spPr>
          <a:xfrm>
            <a:off x="8181340" y="148092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595267" cy="6858000"/>
          </a:xfrm>
          <a:prstGeom prst="rect">
            <a:avLst/>
          </a:prstGeom>
        </p:spPr>
      </p:pic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xmlns="" id="{9FABC344-E043-45BE-8588-06C658DBCE70}"/>
              </a:ext>
            </a:extLst>
          </p:cNvPr>
          <p:cNvSpPr/>
          <p:nvPr/>
        </p:nvSpPr>
        <p:spPr>
          <a:xfrm>
            <a:off x="5552989" y="1797824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xmlns="" id="{02C6628C-972C-4717-AAF3-D882B30F6658}"/>
              </a:ext>
            </a:extLst>
          </p:cNvPr>
          <p:cNvSpPr/>
          <p:nvPr/>
        </p:nvSpPr>
        <p:spPr bwMode="white">
          <a:xfrm>
            <a:off x="6110732" y="2636024"/>
            <a:ext cx="2970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5750560" y="2892511"/>
            <a:ext cx="6360160" cy="1603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dirty="0">
                <a:solidFill>
                  <a:schemeClr val="bg1"/>
                </a:solidFill>
              </a:rPr>
              <a:t>A gestão escolar depende de bons aplicativos para o registro das aulas, dos alunos, e geração da grade horária. Inspirada nas experiências pessoais, como professora, decidi fazer um </a:t>
            </a:r>
            <a:r>
              <a:rPr lang="pt-BR" sz="2000" b="1" dirty="0">
                <a:solidFill>
                  <a:srgbClr val="FFC000"/>
                </a:solidFill>
              </a:rPr>
              <a:t>programa de Gestão Escolar </a:t>
            </a:r>
            <a:r>
              <a:rPr lang="pt-BR" sz="2000" b="1" dirty="0">
                <a:solidFill>
                  <a:schemeClr val="bg1"/>
                </a:solidFill>
              </a:rPr>
              <a:t>para entender como programas do tipo funcionam e conseguir aprofundar o conhecimento em linguagens orientadas a objeto como o C++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5974587" y="1950288"/>
            <a:ext cx="5165558" cy="83385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INSPIRAÇÃO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xmlns="" id="{2D225086-68BE-4168-8F17-9443ADD89675}"/>
              </a:ext>
            </a:extLst>
          </p:cNvPr>
          <p:cNvSpPr/>
          <p:nvPr/>
        </p:nvSpPr>
        <p:spPr>
          <a:xfrm>
            <a:off x="2400" y="-1587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xmlns="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-15875"/>
            <a:ext cx="10515600" cy="1325563"/>
          </a:xfrm>
        </p:spPr>
        <p:txBody>
          <a:bodyPr/>
          <a:lstStyle/>
          <a:p>
            <a:r>
              <a:rPr lang="en-US" dirty="0" smtClean="0"/>
              <a:t>OBJETIVOS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782963" y="1320074"/>
            <a:ext cx="4836787" cy="2146629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2800" b="1" dirty="0" smtClean="0">
                <a:solidFill>
                  <a:srgbClr val="002060"/>
                </a:solidFill>
              </a:rPr>
              <a:t>Menu Gestor</a:t>
            </a:r>
            <a:endParaRPr lang="en-US" sz="2800" b="1" dirty="0">
              <a:solidFill>
                <a:srgbClr val="002060"/>
              </a:solidFill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24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Cadastrar </a:t>
            </a:r>
            <a:r>
              <a:rPr lang="pt-BR" sz="2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Turmas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sz="2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Cadastrar Alunos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sz="2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Gerar Grade Horária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sz="2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Sumários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pt-BR" sz="2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Por aluno </a:t>
            </a:r>
            <a:endParaRPr lang="pt-BR" sz="2400" i="1" spc="-15" dirty="0" smtClean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pt-BR" sz="24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Por turma</a:t>
            </a:r>
            <a:endParaRPr lang="pt-BR" sz="2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pt-BR" sz="2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Geral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endParaRPr lang="en-US" sz="20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xmlns="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292043" y="1345539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:a16="http://schemas.microsoft.com/office/drawing/2014/main" xmlns="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6343461" y="1325499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xmlns="" id="{73ED10AC-D04B-401B-A6A1-6069912D1664}"/>
              </a:ext>
            </a:extLst>
          </p:cNvPr>
          <p:cNvSpPr/>
          <p:nvPr/>
        </p:nvSpPr>
        <p:spPr bwMode="ltGray">
          <a:xfrm>
            <a:off x="929705" y="939072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xmlns="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6993263" y="1326489"/>
            <a:ext cx="4568974" cy="2146629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2800" b="1" dirty="0" smtClean="0">
                <a:solidFill>
                  <a:srgbClr val="002060"/>
                </a:solidFill>
              </a:rPr>
              <a:t>Menu Professor</a:t>
            </a:r>
            <a:endParaRPr lang="en-US" sz="2800" b="1" dirty="0">
              <a:solidFill>
                <a:srgbClr val="002060"/>
              </a:solidFill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24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Registro de Aulas</a:t>
            </a:r>
            <a:endParaRPr lang="pt-BR" sz="2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sz="24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Registro de Frequências</a:t>
            </a:r>
            <a:endParaRPr lang="pt-BR" sz="2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sz="24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Registro de Notas</a:t>
            </a:r>
            <a:endParaRPr lang="pt-BR" sz="2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sz="2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Sumários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pt-BR" sz="24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Por aluno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pt-BR" sz="24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Por turma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pt-BR" sz="24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Geral</a:t>
            </a:r>
            <a:endParaRPr lang="pt-BR" sz="2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endParaRPr lang="en-US" sz="2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33" name="Content Placeholder 6">
            <a:extLst>
              <a:ext uri="{FF2B5EF4-FFF2-40B4-BE49-F238E27FC236}">
                <a16:creationId xmlns:a16="http://schemas.microsoft.com/office/drawing/2014/main" xmlns="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2400" y="5713098"/>
            <a:ext cx="11611957" cy="641350"/>
          </a:xfrm>
        </p:spPr>
        <p:txBody>
          <a:bodyPr>
            <a:noAutofit/>
          </a:bodyPr>
          <a:lstStyle/>
          <a:p>
            <a:pPr lvl="2"/>
            <a:r>
              <a:rPr lang="en-US" sz="2400" b="1" i="1" spc="-15" dirty="0" err="1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Os</a:t>
            </a:r>
            <a:r>
              <a:rPr lang="en-US" sz="2400" b="1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en-US" sz="2400" b="1" i="1" spc="-15" dirty="0" smtClean="0">
                <a:solidFill>
                  <a:srgbClr val="002060"/>
                </a:solidFill>
                <a:cs typeface="Arial"/>
              </a:rPr>
              <a:t>CADASTRO</a:t>
            </a:r>
            <a:r>
              <a:rPr lang="en-US" sz="2400" b="1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 </a:t>
            </a:r>
            <a:r>
              <a:rPr lang="en-US" sz="2400" b="1" i="1" spc="-15" dirty="0" err="1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incluem</a:t>
            </a:r>
            <a:r>
              <a:rPr lang="en-US" sz="2400" b="1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: </a:t>
            </a:r>
            <a:r>
              <a:rPr lang="en-US" sz="2400" b="1" i="1" spc="-15" dirty="0" err="1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Adicionar</a:t>
            </a:r>
            <a:r>
              <a:rPr lang="en-US" sz="2400" b="1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, </a:t>
            </a:r>
            <a:r>
              <a:rPr lang="en-US" sz="2400" b="1" i="1" spc="-15" dirty="0" err="1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Procucar</a:t>
            </a:r>
            <a:r>
              <a:rPr lang="en-US" sz="2400" b="1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, </a:t>
            </a:r>
            <a:r>
              <a:rPr lang="en-US" sz="2400" b="1" i="1" spc="-15" dirty="0" err="1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Atualizar</a:t>
            </a:r>
            <a:r>
              <a:rPr lang="en-US" sz="2400" b="1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, </a:t>
            </a:r>
            <a:r>
              <a:rPr lang="en-US" sz="2400" b="1" i="1" spc="-15" dirty="0" err="1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Deletar</a:t>
            </a:r>
            <a:r>
              <a:rPr lang="en-US" sz="2400" b="1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, </a:t>
            </a:r>
            <a:r>
              <a:rPr lang="en-US" sz="2400" b="1" i="1" spc="-15" dirty="0" err="1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Listar</a:t>
            </a:r>
            <a:endParaRPr lang="en-US" sz="2400" b="1" i="1" spc="-15" dirty="0" smtClean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lvl="2"/>
            <a:r>
              <a:rPr lang="en-US" sz="2400" b="1" i="1" spc="-15" dirty="0" err="1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Os</a:t>
            </a:r>
            <a:r>
              <a:rPr lang="en-US" sz="2400" b="1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en-US" sz="2400" b="1" i="1" spc="-15" dirty="0" smtClean="0">
                <a:solidFill>
                  <a:srgbClr val="002060"/>
                </a:solidFill>
                <a:cs typeface="Arial"/>
              </a:rPr>
              <a:t>SUMÁRIOS</a:t>
            </a:r>
            <a:r>
              <a:rPr lang="en-US" sz="2400" b="1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en-US" sz="2400" b="1" i="1" spc="-15" dirty="0" err="1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incluem</a:t>
            </a:r>
            <a:r>
              <a:rPr lang="en-US" sz="2400" b="1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: </a:t>
            </a:r>
            <a:r>
              <a:rPr lang="en-US" sz="2400" b="1" i="1" spc="-15" dirty="0" err="1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Médias</a:t>
            </a:r>
            <a:r>
              <a:rPr lang="en-US" sz="2400" b="1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, </a:t>
            </a:r>
            <a:r>
              <a:rPr lang="en-US" sz="2400" b="1" i="1" spc="-15" dirty="0" err="1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resultados</a:t>
            </a:r>
            <a:r>
              <a:rPr lang="en-US" sz="2400" b="1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en-US" sz="2400" b="1" i="1" spc="-15" dirty="0" err="1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finais</a:t>
            </a:r>
            <a:r>
              <a:rPr lang="en-US" sz="2400" b="1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, </a:t>
            </a:r>
            <a:r>
              <a:rPr lang="en-US" sz="2400" b="1" i="1" spc="-15" dirty="0" err="1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número</a:t>
            </a:r>
            <a:r>
              <a:rPr lang="en-US" sz="2400" b="1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de </a:t>
            </a:r>
            <a:r>
              <a:rPr lang="en-US" sz="2400" b="1" i="1" spc="-15" dirty="0" err="1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faltas</a:t>
            </a:r>
            <a:r>
              <a:rPr lang="en-US" sz="2400" b="1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.</a:t>
            </a:r>
            <a:endParaRPr lang="en-US" sz="2400" b="1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xmlns="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xmlns="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xmlns="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IMPLEMENTAÇÃO ATÉ O MOMENTO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xmlns="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79287708"/>
              </p:ext>
            </p:extLst>
          </p:nvPr>
        </p:nvGraphicFramePr>
        <p:xfrm>
          <a:off x="838200" y="2186183"/>
          <a:ext cx="1004314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xmlns="" val="3572385518"/>
                    </a:ext>
                  </a:extLst>
                </a:gridCol>
                <a:gridCol w="5852143">
                  <a:extLst>
                    <a:ext uri="{9D8B030D-6E8A-4147-A177-3AD203B41FA5}">
                      <a16:colId xmlns:a16="http://schemas.microsoft.com/office/drawing/2014/main" xmlns="" val="1440817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Main, </a:t>
                      </a:r>
                      <a:r>
                        <a:rPr lang="en-US" sz="3000" b="1" dirty="0" err="1" smtClean="0">
                          <a:solidFill>
                            <a:schemeClr val="accent1"/>
                          </a:solidFill>
                          <a:latin typeface="+mj-lt"/>
                        </a:rPr>
                        <a:t>Menu.c</a:t>
                      </a:r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, </a:t>
                      </a:r>
                      <a:r>
                        <a:rPr lang="en-US" sz="3000" b="1" dirty="0" err="1" smtClean="0">
                          <a:solidFill>
                            <a:schemeClr val="accent1"/>
                          </a:solidFill>
                          <a:latin typeface="+mj-lt"/>
                        </a:rPr>
                        <a:t>Menu.h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err="1" smtClean="0">
                          <a:solidFill>
                            <a:schemeClr val="accent1"/>
                          </a:solidFill>
                          <a:latin typeface="+mj-lt"/>
                        </a:rPr>
                        <a:t>Arquivos</a:t>
                      </a:r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 de </a:t>
                      </a:r>
                      <a:r>
                        <a:rPr lang="en-US" sz="3000" b="1" dirty="0" err="1" smtClean="0">
                          <a:solidFill>
                            <a:schemeClr val="accent1"/>
                          </a:solidFill>
                          <a:latin typeface="+mj-lt"/>
                        </a:rPr>
                        <a:t>Cadastro.c</a:t>
                      </a:r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 e .h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8120738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xmlns="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07" y="2916252"/>
            <a:ext cx="4588282" cy="344121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xmlns="" id="{04D00B79-44BB-4D5F-B51D-2270A854D77A}"/>
              </a:ext>
            </a:extLst>
          </p:cNvPr>
          <p:cNvSpPr txBox="1">
            <a:spLocks/>
          </p:cNvSpPr>
          <p:nvPr/>
        </p:nvSpPr>
        <p:spPr bwMode="white">
          <a:xfrm>
            <a:off x="838200" y="11210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Programa</a:t>
            </a:r>
            <a:r>
              <a:rPr lang="en-US" dirty="0" smtClean="0">
                <a:solidFill>
                  <a:schemeClr val="bg1"/>
                </a:solidFill>
              </a:rPr>
              <a:t> Multi-</a:t>
            </a:r>
            <a:r>
              <a:rPr lang="en-US" dirty="0" err="1" smtClean="0">
                <a:solidFill>
                  <a:schemeClr val="bg1"/>
                </a:solidFill>
              </a:rPr>
              <a:t>Arquivo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xmlns="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25807" y="106937"/>
            <a:ext cx="4003293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IMPLEMENTAÇÃO ATÉ O MOMENTO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xmlns="" id="{B07BA1F9-2C19-4C07-B29B-18B9FBCC4755}"/>
              </a:ext>
            </a:extLst>
          </p:cNvPr>
          <p:cNvSpPr/>
          <p:nvPr/>
        </p:nvSpPr>
        <p:spPr bwMode="white">
          <a:xfrm>
            <a:off x="357057" y="12483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04D00B79-44BB-4D5F-B51D-2270A854D77A}"/>
              </a:ext>
            </a:extLst>
          </p:cNvPr>
          <p:cNvSpPr txBox="1">
            <a:spLocks/>
          </p:cNvSpPr>
          <p:nvPr/>
        </p:nvSpPr>
        <p:spPr bwMode="white">
          <a:xfrm>
            <a:off x="357057" y="1355301"/>
            <a:ext cx="38720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accent6"/>
                </a:solidFill>
              </a:rPr>
              <a:t>Função</a:t>
            </a:r>
            <a:r>
              <a:rPr lang="en-US" dirty="0" smtClean="0">
                <a:solidFill>
                  <a:schemeClr val="accent6"/>
                </a:solidFill>
              </a:rPr>
              <a:t> switch no menu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59" y="0"/>
            <a:ext cx="7517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4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xmlns="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25807" y="106937"/>
            <a:ext cx="4003293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IMPLEMENTAÇÃO ATÉ O MOMENTO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xmlns="" id="{B07BA1F9-2C19-4C07-B29B-18B9FBCC4755}"/>
              </a:ext>
            </a:extLst>
          </p:cNvPr>
          <p:cNvSpPr/>
          <p:nvPr/>
        </p:nvSpPr>
        <p:spPr bwMode="white">
          <a:xfrm>
            <a:off x="357057" y="12483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04D00B79-44BB-4D5F-B51D-2270A854D77A}"/>
              </a:ext>
            </a:extLst>
          </p:cNvPr>
          <p:cNvSpPr txBox="1">
            <a:spLocks/>
          </p:cNvSpPr>
          <p:nvPr/>
        </p:nvSpPr>
        <p:spPr bwMode="white">
          <a:xfrm>
            <a:off x="5994714" y="106937"/>
            <a:ext cx="58312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accent6"/>
                </a:solidFill>
              </a:rPr>
              <a:t>Prototipagem</a:t>
            </a:r>
            <a:r>
              <a:rPr lang="en-US" dirty="0" smtClean="0">
                <a:solidFill>
                  <a:schemeClr val="accent6"/>
                </a:solidFill>
              </a:rPr>
              <a:t> das </a:t>
            </a:r>
            <a:r>
              <a:rPr lang="en-US" dirty="0" err="1" smtClean="0">
                <a:solidFill>
                  <a:schemeClr val="accent6"/>
                </a:solidFill>
              </a:rPr>
              <a:t>Funções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38" y="1432500"/>
            <a:ext cx="10306509" cy="525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7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xmlns="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25807" y="106937"/>
            <a:ext cx="4003293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IMPLEMENTAÇÃO ATÉ O MOMENTO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xmlns="" id="{B07BA1F9-2C19-4C07-B29B-18B9FBCC4755}"/>
              </a:ext>
            </a:extLst>
          </p:cNvPr>
          <p:cNvSpPr/>
          <p:nvPr/>
        </p:nvSpPr>
        <p:spPr bwMode="white">
          <a:xfrm>
            <a:off x="357057" y="12483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04D00B79-44BB-4D5F-B51D-2270A854D77A}"/>
              </a:ext>
            </a:extLst>
          </p:cNvPr>
          <p:cNvSpPr txBox="1">
            <a:spLocks/>
          </p:cNvSpPr>
          <p:nvPr/>
        </p:nvSpPr>
        <p:spPr bwMode="white">
          <a:xfrm>
            <a:off x="352157" y="1609107"/>
            <a:ext cx="58312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accent6"/>
                </a:solidFill>
              </a:rPr>
              <a:t>Funções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b="0" dirty="0" err="1" smtClean="0">
                <a:solidFill>
                  <a:schemeClr val="bg1"/>
                </a:solidFill>
              </a:rPr>
              <a:t>CadastrarProfessor</a:t>
            </a:r>
            <a:endParaRPr lang="en-US" b="0" dirty="0" smtClean="0">
              <a:solidFill>
                <a:schemeClr val="bg1"/>
              </a:solidFill>
            </a:endParaRPr>
          </a:p>
          <a:p>
            <a:r>
              <a:rPr lang="en-US" b="0" dirty="0" err="1" smtClean="0">
                <a:solidFill>
                  <a:schemeClr val="bg1"/>
                </a:solidFill>
              </a:rPr>
              <a:t>PrintProf</a:t>
            </a:r>
            <a:r>
              <a:rPr lang="en-US" b="0" dirty="0" smtClean="0">
                <a:solidFill>
                  <a:schemeClr val="bg1"/>
                </a:solidFill>
              </a:rPr>
              <a:t> – </a:t>
            </a:r>
            <a:r>
              <a:rPr lang="en-US" b="0" dirty="0" err="1" smtClean="0">
                <a:solidFill>
                  <a:schemeClr val="bg1"/>
                </a:solidFill>
              </a:rPr>
              <a:t>Imprime</a:t>
            </a:r>
            <a:r>
              <a:rPr lang="en-US" b="0" dirty="0" smtClean="0">
                <a:solidFill>
                  <a:schemeClr val="bg1"/>
                </a:solidFill>
              </a:rPr>
              <a:t> a </a:t>
            </a:r>
            <a:r>
              <a:rPr lang="en-US" b="0" dirty="0" err="1" smtClean="0">
                <a:solidFill>
                  <a:schemeClr val="bg1"/>
                </a:solidFill>
              </a:rPr>
              <a:t>lista</a:t>
            </a:r>
            <a:r>
              <a:rPr lang="en-US" b="0" dirty="0" smtClean="0">
                <a:solidFill>
                  <a:schemeClr val="bg1"/>
                </a:solidFill>
              </a:rPr>
              <a:t> </a:t>
            </a:r>
            <a:r>
              <a:rPr lang="en-US" b="0" dirty="0" err="1" smtClean="0">
                <a:solidFill>
                  <a:schemeClr val="bg1"/>
                </a:solidFill>
              </a:rPr>
              <a:t>cadastrada</a:t>
            </a:r>
            <a:endParaRPr lang="en-US" b="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57" y="3335523"/>
            <a:ext cx="7367375" cy="2839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635" y="254001"/>
            <a:ext cx="6029325" cy="43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1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xmlns="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25807" y="106937"/>
            <a:ext cx="4003293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IMPLEMENTAÇÃO ATÉ O MOMENTO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xmlns="" id="{B07BA1F9-2C19-4C07-B29B-18B9FBCC4755}"/>
              </a:ext>
            </a:extLst>
          </p:cNvPr>
          <p:cNvSpPr/>
          <p:nvPr/>
        </p:nvSpPr>
        <p:spPr bwMode="white">
          <a:xfrm>
            <a:off x="357057" y="12483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04D00B79-44BB-4D5F-B51D-2270A854D77A}"/>
              </a:ext>
            </a:extLst>
          </p:cNvPr>
          <p:cNvSpPr txBox="1">
            <a:spLocks/>
          </p:cNvSpPr>
          <p:nvPr/>
        </p:nvSpPr>
        <p:spPr bwMode="white">
          <a:xfrm>
            <a:off x="225807" y="1362019"/>
            <a:ext cx="58312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accent6"/>
                </a:solidFill>
              </a:rPr>
              <a:t>Funções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b="0" dirty="0" err="1" smtClean="0">
                <a:solidFill>
                  <a:schemeClr val="bg1"/>
                </a:solidFill>
              </a:rPr>
              <a:t>replaceProfessor</a:t>
            </a:r>
            <a:r>
              <a:rPr lang="en-US" b="0" dirty="0" smtClean="0">
                <a:solidFill>
                  <a:schemeClr val="bg1"/>
                </a:solidFill>
              </a:rPr>
              <a:t> – </a:t>
            </a:r>
            <a:r>
              <a:rPr lang="en-US" b="0" dirty="0" err="1" smtClean="0">
                <a:solidFill>
                  <a:schemeClr val="bg1"/>
                </a:solidFill>
              </a:rPr>
              <a:t>Atualizar</a:t>
            </a:r>
            <a:r>
              <a:rPr lang="en-US" b="0" dirty="0" smtClean="0">
                <a:solidFill>
                  <a:schemeClr val="bg1"/>
                </a:solidFill>
              </a:rPr>
              <a:t> </a:t>
            </a:r>
            <a:r>
              <a:rPr lang="en-US" b="0" dirty="0" err="1" smtClean="0">
                <a:solidFill>
                  <a:schemeClr val="bg1"/>
                </a:solidFill>
              </a:rPr>
              <a:t>cadastro</a:t>
            </a:r>
            <a:endParaRPr lang="en-US" b="0" dirty="0" smtClean="0">
              <a:solidFill>
                <a:schemeClr val="bg1"/>
              </a:solidFill>
            </a:endParaRPr>
          </a:p>
          <a:p>
            <a:r>
              <a:rPr lang="en-US" b="0" dirty="0" err="1" smtClean="0">
                <a:solidFill>
                  <a:schemeClr val="bg1"/>
                </a:solidFill>
              </a:rPr>
              <a:t>deleteProf</a:t>
            </a:r>
            <a:r>
              <a:rPr lang="en-US" b="0" dirty="0" smtClean="0">
                <a:solidFill>
                  <a:schemeClr val="bg1"/>
                </a:solidFill>
              </a:rPr>
              <a:t> – </a:t>
            </a:r>
            <a:r>
              <a:rPr lang="en-US" b="0" dirty="0" err="1" smtClean="0">
                <a:solidFill>
                  <a:schemeClr val="bg1"/>
                </a:solidFill>
              </a:rPr>
              <a:t>deleta</a:t>
            </a:r>
            <a:r>
              <a:rPr lang="en-US" b="0" dirty="0" smtClean="0">
                <a:solidFill>
                  <a:schemeClr val="bg1"/>
                </a:solidFill>
              </a:rPr>
              <a:t> </a:t>
            </a:r>
            <a:r>
              <a:rPr lang="en-US" b="0" dirty="0" err="1" smtClean="0">
                <a:solidFill>
                  <a:schemeClr val="bg1"/>
                </a:solidFill>
              </a:rPr>
              <a:t>cadastro</a:t>
            </a:r>
            <a:endParaRPr lang="en-US" b="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304800"/>
            <a:ext cx="5082260" cy="43430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7" y="2874332"/>
            <a:ext cx="49625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7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5B371-F992-4547-B936-23F16F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44" y="417362"/>
            <a:ext cx="3932237" cy="1302111"/>
          </a:xfrm>
        </p:spPr>
        <p:txBody>
          <a:bodyPr/>
          <a:lstStyle/>
          <a:p>
            <a:r>
              <a:rPr lang="en-US" dirty="0" smtClean="0"/>
              <a:t>PRÓXIMOS PASSOS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B07B54-E3ED-4BBF-91BB-9F611C440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ltGray">
          <a:xfrm>
            <a:off x="7055713" y="417362"/>
            <a:ext cx="4531709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TERMINAR MENUS E CADASTROS DE ALUNOS E TURMAS</a:t>
            </a:r>
            <a:endParaRPr lang="en-US" sz="15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C89DD8-AB5B-4556-B381-45F1AC0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752745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pic>
        <p:nvPicPr>
          <p:cNvPr id="15" name="Picture Placeholder 14" descr="Check icon">
            <a:extLst>
              <a:ext uri="{FF2B5EF4-FFF2-40B4-BE49-F238E27FC236}">
                <a16:creationId xmlns:a16="http://schemas.microsoft.com/office/drawing/2014/main" xmlns="" id="{2BB6FD49-92B0-4DC9-AC1D-17947DECCCB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193239" y="417362"/>
            <a:ext cx="576000" cy="576000"/>
          </a:xfrm>
        </p:spPr>
      </p:pic>
      <p:pic>
        <p:nvPicPr>
          <p:cNvPr id="17" name="Picture Placeholder 16" descr="Check icon">
            <a:extLst>
              <a:ext uri="{FF2B5EF4-FFF2-40B4-BE49-F238E27FC236}">
                <a16:creationId xmlns:a16="http://schemas.microsoft.com/office/drawing/2014/main" xmlns="" id="{B35AF671-FB05-4C5C-AD79-E7C03FDFC8C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191250" y="1805778"/>
            <a:ext cx="576000" cy="576001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81D93562-F631-4ADB-AB50-4D5ECF40F8A1}"/>
              </a:ext>
            </a:extLst>
          </p:cNvPr>
          <p:cNvSpPr>
            <a:spLocks noGrp="1"/>
          </p:cNvSpPr>
          <p:nvPr>
            <p:ph type="body" sz="half" idx="23"/>
          </p:nvPr>
        </p:nvSpPr>
        <p:spPr bwMode="ltGray">
          <a:xfrm>
            <a:off x="7115693" y="1865836"/>
            <a:ext cx="4531709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ACRESCENTAR POO</a:t>
            </a:r>
            <a:endParaRPr lang="en-US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19" name="Picture Placeholder 18" descr="Check icon">
            <a:extLst>
              <a:ext uri="{FF2B5EF4-FFF2-40B4-BE49-F238E27FC236}">
                <a16:creationId xmlns:a16="http://schemas.microsoft.com/office/drawing/2014/main" xmlns="" id="{D0EA9FF8-E112-4BA0-B552-7EC47F1032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198985" y="2522493"/>
            <a:ext cx="576000" cy="576001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F254C44F-43DD-4310-BB15-9C29C646DB24}"/>
              </a:ext>
            </a:extLst>
          </p:cNvPr>
          <p:cNvSpPr>
            <a:spLocks noGrp="1"/>
          </p:cNvSpPr>
          <p:nvPr>
            <p:ph type="body" sz="half" idx="25"/>
          </p:nvPr>
        </p:nvSpPr>
        <p:spPr bwMode="ltGray">
          <a:xfrm>
            <a:off x="7115693" y="3570243"/>
            <a:ext cx="4672463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FAZER PROGRAMA DA GRADE HORÁRIA</a:t>
            </a:r>
            <a:endParaRPr lang="en-US" sz="15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8" name="object 13" descr="Beige rectangle">
            <a:extLst>
              <a:ext uri="{FF2B5EF4-FFF2-40B4-BE49-F238E27FC236}">
                <a16:creationId xmlns:a16="http://schemas.microsoft.com/office/drawing/2014/main" xmlns="" id="{DFB86A96-0959-48CB-911E-06E243290C23}"/>
              </a:ext>
            </a:extLst>
          </p:cNvPr>
          <p:cNvSpPr/>
          <p:nvPr/>
        </p:nvSpPr>
        <p:spPr>
          <a:xfrm>
            <a:off x="919594" y="1786728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074" name="Picture 2" descr="Programar é arte - Home | Facebook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2731673"/>
            <a:ext cx="6191250" cy="283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F254C44F-43DD-4310-BB15-9C29C646DB24}"/>
              </a:ext>
            </a:extLst>
          </p:cNvPr>
          <p:cNvSpPr txBox="1">
            <a:spLocks/>
          </p:cNvSpPr>
          <p:nvPr/>
        </p:nvSpPr>
        <p:spPr bwMode="ltGray">
          <a:xfrm>
            <a:off x="7118625" y="4467326"/>
            <a:ext cx="4672463" cy="143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FAZER O SUMMARY (AS MÉDIAS POR TURMA E ALUNO, FREQUENCIAS,  APROVAÇÕES)</a:t>
            </a:r>
            <a:endParaRPr lang="en-US" sz="15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18" name="Picture Placeholder 18" descr="Check icon">
            <a:extLst>
              <a:ext uri="{FF2B5EF4-FFF2-40B4-BE49-F238E27FC236}">
                <a16:creationId xmlns:a16="http://schemas.microsoft.com/office/drawing/2014/main" xmlns="" id="{D0EA9FF8-E112-4BA0-B552-7EC47F1032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203485" y="3549176"/>
            <a:ext cx="576000" cy="576001"/>
          </a:xfrm>
        </p:spPr>
      </p:pic>
      <p:sp>
        <p:nvSpPr>
          <p:cNvPr id="20" name="Text Placeholder 12">
            <a:extLst>
              <a:ext uri="{FF2B5EF4-FFF2-40B4-BE49-F238E27FC236}">
                <a16:creationId xmlns:a16="http://schemas.microsoft.com/office/drawing/2014/main" xmlns="" id="{F254C44F-43DD-4310-BB15-9C29C646DB24}"/>
              </a:ext>
            </a:extLst>
          </p:cNvPr>
          <p:cNvSpPr txBox="1">
            <a:spLocks/>
          </p:cNvSpPr>
          <p:nvPr/>
        </p:nvSpPr>
        <p:spPr bwMode="ltGray">
          <a:xfrm>
            <a:off x="7115692" y="2546932"/>
            <a:ext cx="4672463" cy="143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INCLUIR A CRIAÇÃO E LEITURA DE ARQUIVOS</a:t>
            </a:r>
            <a:endParaRPr lang="en-US" sz="15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21" name="Picture Placeholder 18" descr="Check icon">
            <a:extLst>
              <a:ext uri="{FF2B5EF4-FFF2-40B4-BE49-F238E27FC236}">
                <a16:creationId xmlns:a16="http://schemas.microsoft.com/office/drawing/2014/main" xmlns="" id="{D0EA9FF8-E112-4BA0-B552-7EC47F1032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203485" y="4463576"/>
            <a:ext cx="576000" cy="576001"/>
          </a:xfrm>
        </p:spPr>
      </p:pic>
      <p:sp>
        <p:nvSpPr>
          <p:cNvPr id="22" name="Text Placeholder 12">
            <a:extLst>
              <a:ext uri="{FF2B5EF4-FFF2-40B4-BE49-F238E27FC236}">
                <a16:creationId xmlns:a16="http://schemas.microsoft.com/office/drawing/2014/main" xmlns="" id="{F254C44F-43DD-4310-BB15-9C29C646DB24}"/>
              </a:ext>
            </a:extLst>
          </p:cNvPr>
          <p:cNvSpPr txBox="1">
            <a:spLocks/>
          </p:cNvSpPr>
          <p:nvPr/>
        </p:nvSpPr>
        <p:spPr bwMode="ltGray">
          <a:xfrm>
            <a:off x="7142299" y="5823045"/>
            <a:ext cx="4672463" cy="143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FAZER UMA GUI</a:t>
            </a:r>
            <a:endParaRPr lang="en-US" sz="15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23" name="Picture Placeholder 18" descr="Check icon">
            <a:extLst>
              <a:ext uri="{FF2B5EF4-FFF2-40B4-BE49-F238E27FC236}">
                <a16:creationId xmlns:a16="http://schemas.microsoft.com/office/drawing/2014/main" xmlns="" id="{D0EA9FF8-E112-4BA0-B552-7EC47F1032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241585" y="5720876"/>
            <a:ext cx="576000" cy="576001"/>
          </a:xfrm>
        </p:spPr>
      </p:pic>
    </p:spTree>
    <p:extLst>
      <p:ext uri="{BB962C8B-B14F-4D97-AF65-F5344CB8AC3E}">
        <p14:creationId xmlns:p14="http://schemas.microsoft.com/office/powerpoint/2010/main" val="301381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1946EF-A3EA-4ECB-8D9A-56C36FFF4075}">
  <ds:schemaRefs>
    <ds:schemaRef ds:uri="http://purl.org/dc/elements/1.1/"/>
    <ds:schemaRef ds:uri="http://schemas.microsoft.com/office/2006/documentManagement/types"/>
    <ds:schemaRef ds:uri="http://purl.org/dc/terms/"/>
    <ds:schemaRef ds:uri="71af3243-3dd4-4a8d-8c0d-dd76da1f02a5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0</TotalTime>
  <Words>249</Words>
  <Application>Microsoft Office PowerPoint</Application>
  <PresentationFormat>Widescreen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</vt:lpstr>
      <vt:lpstr>Calibri</vt:lpstr>
      <vt:lpstr>Courier New</vt:lpstr>
      <vt:lpstr>Gill Sans MT</vt:lpstr>
      <vt:lpstr>Wingdings</vt:lpstr>
      <vt:lpstr>Office Theme</vt:lpstr>
      <vt:lpstr>SISTEMA DE GESTÃO ESCOLAR PROJETO C++</vt:lpstr>
      <vt:lpstr>INSPIRAÇÃO</vt:lpstr>
      <vt:lpstr>OBJETIVOS</vt:lpstr>
      <vt:lpstr>IMPLEMENTAÇÃO ATÉ O MOMENTO</vt:lpstr>
      <vt:lpstr>IMPLEMENTAÇÃO ATÉ O MOMENTO</vt:lpstr>
      <vt:lpstr>IMPLEMENTAÇÃO ATÉ O MOMENTO</vt:lpstr>
      <vt:lpstr>IMPLEMENTAÇÃO ATÉ O MOMENTO</vt:lpstr>
      <vt:lpstr>IMPLEMENTAÇÃO ATÉ O MOMENTO</vt:lpstr>
      <vt:lpstr>PRÓXIMOS PASSOS</vt:lpstr>
      <vt:lpstr>OBRIGADA!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2021-09-24T19:01:57Z</dcterms:created>
  <dcterms:modified xsi:type="dcterms:W3CDTF">2021-09-25T00:27:03Z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