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Norwester" charset="1" panose="00000506000000000000"/>
      <p:regular r:id="rId6"/>
    </p:embeddedFont>
    <p:embeddedFont>
      <p:font typeface="Glacial Indifference" charset="1" panose="00000000000000000000"/>
      <p:regular r:id="rId7"/>
    </p:embeddedFont>
    <p:embeddedFont>
      <p:font typeface="Glacial Indifference Bold" charset="1" panose="00000800000000000000"/>
      <p:regular r:id="rId8"/>
    </p:embeddedFont>
    <p:embeddedFont>
      <p:font typeface="Glacial Indifference Italics" charset="1" panose="00000000000000000000"/>
      <p:regular r:id="rId9"/>
    </p:embeddedFont>
    <p:embeddedFont>
      <p:font typeface="Glacial Indifference Bold Italics" charset="1" panose="000008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432" b="10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5123745" y="-6269755"/>
            <a:ext cx="2505913" cy="36366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1990038" y="-5309212"/>
            <a:ext cx="2505913" cy="36366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4538856" y="10605389"/>
            <a:ext cx="2505913" cy="36366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7781310" y="12017663"/>
            <a:ext cx="2505913" cy="36366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7694402" y="11841692"/>
            <a:ext cx="2505913" cy="36366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20909885" y="4748629"/>
            <a:ext cx="2505913" cy="36366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5123745" y="11274135"/>
            <a:ext cx="2505913" cy="363662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1953788" y="12017452"/>
            <a:ext cx="2505913" cy="363662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184298" y="12856262"/>
            <a:ext cx="2505913" cy="363662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1463129" y="13110302"/>
            <a:ext cx="2505913" cy="363662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20909885" y="13303264"/>
            <a:ext cx="2505913" cy="363662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0" y="2655581"/>
            <a:ext cx="13337256" cy="5358531"/>
            <a:chOff x="0" y="0"/>
            <a:chExt cx="17783008" cy="7144708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29911" r="0" b="29911"/>
            <a:stretch>
              <a:fillRect/>
            </a:stretch>
          </p:blipFill>
          <p:spPr>
            <a:xfrm flipH="false" flipV="false" rot="0">
              <a:off x="0" y="0"/>
              <a:ext cx="17783008" cy="7144708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4582775" y="1549074"/>
              <a:ext cx="11853575" cy="3478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44"/>
                </a:lnSpc>
              </a:pPr>
              <a:r>
                <a:rPr lang="en-US" sz="9655">
                  <a:solidFill>
                    <a:srgbClr val="FFCC00"/>
                  </a:solidFill>
                  <a:latin typeface="Norwester"/>
                </a:rPr>
                <a:t>SISTEMAS DIGITAIS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65143" y="5377872"/>
              <a:ext cx="11854815" cy="751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70"/>
                </a:lnSpc>
              </a:pPr>
              <a:r>
                <a:rPr lang="en-US" sz="3407">
                  <a:solidFill>
                    <a:srgbClr val="FFCC00"/>
                  </a:solidFill>
                  <a:latin typeface="Glacial Indifference"/>
                </a:rPr>
                <a:t>Trabalho: (nome do Trabalho)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6" t="0" r="216" b="1038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9230338" y="12045429"/>
            <a:ext cx="2505913" cy="36366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9143430" y="11869458"/>
            <a:ext cx="2505913" cy="36366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2912157" y="13138068"/>
            <a:ext cx="2505913" cy="36366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22358913" y="13331030"/>
            <a:ext cx="2505913" cy="3636629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488551" y="635601"/>
            <a:ext cx="8770749" cy="9015798"/>
            <a:chOff x="0" y="0"/>
            <a:chExt cx="11694332" cy="12021064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358" t="0" r="1358" b="0"/>
            <a:stretch>
              <a:fillRect/>
            </a:stretch>
          </p:blipFill>
          <p:spPr>
            <a:xfrm flipH="false" flipV="false" rot="0">
              <a:off x="0" y="0"/>
              <a:ext cx="11694332" cy="12021064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3101754" y="1439620"/>
              <a:ext cx="7634738" cy="998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65"/>
                </a:lnSpc>
              </a:pPr>
              <a:r>
                <a:rPr lang="en-US" sz="4547">
                  <a:solidFill>
                    <a:srgbClr val="FFCC00"/>
                  </a:solidFill>
                  <a:latin typeface="Norwester"/>
                </a:rPr>
                <a:t>EQUIPE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101754" y="4173532"/>
              <a:ext cx="7634738" cy="6691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FFCC00"/>
                  </a:solidFill>
                  <a:latin typeface="Glacial Indifference"/>
                </a:rPr>
                <a:t>1.MATRÍCULA/NOME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FFCC00"/>
                  </a:solidFill>
                  <a:latin typeface="Glacial Indifference"/>
                </a:rPr>
                <a:t>2.MATRÍCULA/NOME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FFCC00"/>
                  </a:solidFill>
                  <a:latin typeface="Glacial Indifference"/>
                </a:rPr>
                <a:t>3.MATRÍCULA/NOME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FFCC00"/>
                  </a:solidFill>
                  <a:latin typeface="Glacial Indifference"/>
                </a:rPr>
                <a:t>4.MATRÍCULA/NOME</a:t>
              </a: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FFCC00"/>
                  </a:solidFill>
                  <a:latin typeface="Glacial Indifference"/>
                </a:rPr>
                <a:t>NOME DO GRUPO/DATA</a:t>
              </a:r>
            </a:p>
            <a:p>
              <a:pPr algn="ctr">
                <a:lnSpc>
                  <a:spcPts val="40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5123745" y="-6269755"/>
            <a:ext cx="2505913" cy="36366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1990038" y="-5309212"/>
            <a:ext cx="2505913" cy="36366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4538856" y="10605389"/>
            <a:ext cx="2505913" cy="363662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7781310" y="12017663"/>
            <a:ext cx="2505913" cy="363662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7694402" y="11841692"/>
            <a:ext cx="2505913" cy="363662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20909885" y="4748629"/>
            <a:ext cx="2505913" cy="363662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5123745" y="11274135"/>
            <a:ext cx="2505913" cy="36366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-1953788" y="12017452"/>
            <a:ext cx="2505913" cy="363662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184298" y="12856262"/>
            <a:ext cx="2505913" cy="3636629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11463129" y="13110302"/>
            <a:ext cx="2505913" cy="363662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65175">
            <a:off x="20909885" y="13303264"/>
            <a:ext cx="2505913" cy="363662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149497" y="0"/>
            <a:ext cx="18367525" cy="11479703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-3651721" y="1480144"/>
            <a:ext cx="13934902" cy="8338809"/>
            <a:chOff x="0" y="0"/>
            <a:chExt cx="18579869" cy="11118411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20079" r="0" b="20079"/>
            <a:stretch>
              <a:fillRect/>
            </a:stretch>
          </p:blipFill>
          <p:spPr>
            <a:xfrm flipH="false" flipV="false" rot="0">
              <a:off x="0" y="0"/>
              <a:ext cx="18579869" cy="11118411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4928044" y="1439620"/>
              <a:ext cx="12130016" cy="947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65"/>
                </a:lnSpc>
              </a:pPr>
              <a:r>
                <a:rPr lang="en-US" sz="4547">
                  <a:solidFill>
                    <a:srgbClr val="1F1F1D"/>
                  </a:solidFill>
                  <a:latin typeface="Norwester Bold Italics"/>
                </a:rPr>
                <a:t>TÓPICOS PARA DISCUSSÃO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928044" y="4122859"/>
              <a:ext cx="12130016" cy="5839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1F1F1D"/>
                  </a:solidFill>
                  <a:latin typeface="Glacial Indifference"/>
                </a:rPr>
                <a:t>1.Topico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1F1F1D"/>
                  </a:solidFill>
                  <a:latin typeface="Glacial Indifference"/>
                </a:rPr>
                <a:t>2.Topico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1F1F1D"/>
                  </a:solidFill>
                  <a:latin typeface="Glacial Indifference"/>
                </a:rPr>
                <a:t>3.Topico</a:t>
              </a: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1F1F1D"/>
                  </a:solidFill>
                  <a:latin typeface="Glacial Indifference"/>
                </a:rPr>
                <a:t>4.Topico</a:t>
              </a: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</a:p>
            <a:p>
              <a:pPr algn="ctr">
                <a:lnSpc>
                  <a:spcPts val="4000"/>
                </a:lnSpc>
              </a:pPr>
              <a:r>
                <a:rPr lang="en-US" sz="2857">
                  <a:solidFill>
                    <a:srgbClr val="1F1F1D"/>
                  </a:solidFill>
                  <a:latin typeface="Glacial Indifference"/>
                </a:rPr>
                <a:t>...</a:t>
              </a:r>
            </a:p>
            <a:p>
              <a:pPr algn="ctr">
                <a:lnSpc>
                  <a:spcPts val="40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1824" y="600075"/>
            <a:ext cx="1039617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ORIENTAÇÕES GERAIS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 apresentação deverá conter entre 20 e 25 slides, sendo necessário estar presente: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Um slide com os nomes dos integrantes;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Um slide sumário com a lista de tópicos que serão discutidos;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Slide de conclusão;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Slide de bibliografia;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Além dos demais slides elaborados pelo grupo.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Lembrando que, slide com os nomes de integrantes, sumário e bibliografia  ENTRAM na contagem dos demais slides.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1824" y="600075"/>
            <a:ext cx="1039617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ORIENTAÇÕES GERAIS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 apresentação deverá ser escrita em letra Arial, em tamanho adequado a apresentação e conter figuras, sendo que: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É necessário entregar a apresentação no formato .PDF apenas (não há necessidade de entregar material impresso);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 duração dos seminários será de 20 minutos, no máximo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1824" y="600075"/>
            <a:ext cx="1039617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ORIENTAÇÕES GERAIS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741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É OBRIGATÓRIO colocar LEGENDA em todas as figuras e gráficos, e enumerar as equações;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É OBRIGATÓRIO colocar REFERÊNCIA nas figuras e textos citados na apresentação/slides. 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As referências deverão ser baseadas na norma NBR 6023/2002, norma da ABNT atualmente em vigor. Como sugestão utilize o Sistema de Gestão de Normas e Documentos Regulatórios (GEDWEB) da UTFPR (https://webapp.utfpr.edu.br/bibservices/gedWeb).</a:t>
            </a:r>
          </a:p>
          <a:p>
            <a:pPr>
              <a:lnSpc>
                <a:spcPts val="4900"/>
              </a:lnSpc>
            </a:pPr>
          </a:p>
          <a:p>
            <a:pPr algn="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Glacial Indifference Bold"/>
              </a:rPr>
              <a:t>VEJA O ARQUIVO TEMPLATE SEI/SICITE disponibilizado no Moodle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98810" y="600075"/>
            <a:ext cx="698919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Ao final deste seminário, a audiência deve sentir motivação para estudar o tema apresentado por seu grupo!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Neste ponto, você deve apresentar um desfecho para todo o assunto que foi discutido ao longo do desenvolvimento do seminário, assim como soluções ou analises a respeito do que foi apresentado.</a:t>
            </a: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9842" y="600075"/>
            <a:ext cx="1358815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Exemplos de citação de 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865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Glacial Indifference Bold"/>
              </a:rPr>
              <a:t>EXEMPLO DE CITAÇÃO (LIVRO, PERIÓDICOS ON LINE):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BROCKMA</a:t>
            </a:r>
            <a:r>
              <a:rPr lang="en-US" sz="3500">
                <a:solidFill>
                  <a:srgbClr val="FFCC00"/>
                </a:solidFill>
                <a:latin typeface="Glacial Indifference"/>
              </a:rPr>
              <a:t>N, Jay B. </a:t>
            </a:r>
            <a:r>
              <a:rPr lang="en-US" sz="3500">
                <a:solidFill>
                  <a:srgbClr val="FFCC00"/>
                </a:solidFill>
                <a:latin typeface="Glacial Indifference Bold"/>
              </a:rPr>
              <a:t>Introdução à engenharia: modelagem e  solução de problemas.</a:t>
            </a:r>
            <a:r>
              <a:rPr lang="en-US" sz="3500">
                <a:solidFill>
                  <a:srgbClr val="FFCC00"/>
                </a:solidFill>
                <a:latin typeface="Glacial Indifference"/>
              </a:rPr>
              <a:t> Rio de Janeiro, RJ: LTC, 2010. 294 p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AUTOR. Título do artigo. </a:t>
            </a:r>
            <a:r>
              <a:rPr lang="en-US" sz="3500">
                <a:solidFill>
                  <a:srgbClr val="FFCC00"/>
                </a:solidFill>
                <a:latin typeface="Glacial Indifference Bold"/>
              </a:rPr>
              <a:t>Título da publicação seriada</a:t>
            </a:r>
            <a:r>
              <a:rPr lang="en-US" sz="3500">
                <a:solidFill>
                  <a:srgbClr val="FFCC00"/>
                </a:solidFill>
                <a:latin typeface="Glacial Indifference"/>
              </a:rPr>
              <a:t>, local, volume, número, mês ano. Paginação ou indicação de tamanho. Disponível em: &lt;Endereço.&gt;. Acesso em: dia / mês / ano.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MALOFF, Joel. A internet e o valor da "internetização". </a:t>
            </a:r>
            <a:r>
              <a:rPr lang="en-US" sz="3500">
                <a:solidFill>
                  <a:srgbClr val="FFCC00"/>
                </a:solidFill>
                <a:latin typeface="Glacial Indifference Bold"/>
              </a:rPr>
              <a:t>Ciência da Informação,</a:t>
            </a:r>
            <a:r>
              <a:rPr lang="en-US" sz="3500">
                <a:solidFill>
                  <a:srgbClr val="FFCC00"/>
                </a:solidFill>
                <a:latin typeface="Glacial Indifference"/>
              </a:rPr>
              <a:t> Brasília, v. 26, n. 3, 1997. Disponível em: &lt;http://www.ibict.br/cionline/&gt;. Acesso em: dia / mês / ano.</a:t>
            </a: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9842" y="600075"/>
            <a:ext cx="1358815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CC00"/>
                </a:solidFill>
                <a:latin typeface="Glacial Indifference Bold"/>
              </a:rPr>
              <a:t>Exemplos de citação de 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8730" y="2631734"/>
            <a:ext cx="16132881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Glacial Indifference Bold"/>
              </a:rPr>
              <a:t>EXEMPLO DE CITAÇÃO (HOMEPAGE):</a:t>
            </a:r>
          </a:p>
          <a:p>
            <a:pPr>
              <a:lnSpc>
                <a:spcPts val="4900"/>
              </a:lnSpc>
            </a:pP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AUTOR. Título. Informações complementares (Coordenação, desenvolvida por, apresenta..., quando houver etc...). Disponível em:. &lt;Endereço&gt;. Acesso em: dia / mês / ano.</a:t>
            </a:r>
          </a:p>
          <a:p>
            <a:pPr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CC00"/>
                </a:solidFill>
                <a:latin typeface="Glacial Indifference"/>
              </a:rPr>
              <a:t>ETSnet. Toefl on line: Test of english as a foreign language. Disponível em: &lt;http://www.toefl.org&gt;. Acesso em: dia / mês / ano.</a:t>
            </a: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DAFI9IaRjGQ</dc:identifier>
  <dcterms:modified xsi:type="dcterms:W3CDTF">2011-08-01T06:04:30Z</dcterms:modified>
  <cp:revision>1</cp:revision>
  <dc:title>Apresentação- Sistemas Digitais</dc:title>
</cp:coreProperties>
</file>