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jE3DhXRxQPnCQAlFCnuLFeFe7F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3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Legenda">
  <p:cSld name="Título e Legenda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2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2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3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com Legenda">
  <p:cSld name="Citação com Legenda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3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3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33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3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3" name="Google Shape;103;p3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3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 Nome">
  <p:cSld name="Cartão de Nom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4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4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3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o Cartão de Nome">
  <p:cSld name="Citar o Cartão de Nom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5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3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3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8" name="Google Shape;118;p3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3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iro ou Falso">
  <p:cSld name="Verdadeiro ou Fals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6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6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36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7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3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8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8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3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27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27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27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0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1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1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31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2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2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2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2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2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2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2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2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iki/Intel_4004" TargetMode="External"/><Relationship Id="rId4" Type="http://schemas.openxmlformats.org/officeDocument/2006/relationships/hyperlink" Target="https://en.wikipedia.org/wiki/TMS_1000" TargetMode="External"/><Relationship Id="rId5" Type="http://schemas.openxmlformats.org/officeDocument/2006/relationships/hyperlink" Target="https://en.wikipedia.org/wiki/Intel_8048" TargetMode="External"/><Relationship Id="rId6" Type="http://schemas.openxmlformats.org/officeDocument/2006/relationships/image" Target="../media/image7.jp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iki/EPROM" TargetMode="External"/><Relationship Id="rId4" Type="http://schemas.openxmlformats.org/officeDocument/2006/relationships/hyperlink" Target="https://en.wikipedia.org/wiki/Ultraviolet" TargetMode="External"/><Relationship Id="rId5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en.wikipedia.org/wiki/EEPROM" TargetMode="External"/><Relationship Id="rId4" Type="http://schemas.openxmlformats.org/officeDocument/2006/relationships/hyperlink" Target="https://en.wikipedia.org/wiki/PIC16x84" TargetMode="External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Relationship Id="rId4" Type="http://schemas.openxmlformats.org/officeDocument/2006/relationships/image" Target="../media/image1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jpg"/><Relationship Id="rId4" Type="http://schemas.openxmlformats.org/officeDocument/2006/relationships/image" Target="../media/image1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Sistemas Microcontrolados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História – Como chegamos até aqui</a:t>
            </a:r>
            <a:endParaRPr/>
          </a:p>
        </p:txBody>
      </p:sp>
      <p:sp>
        <p:nvSpPr>
          <p:cNvPr id="207" name="Google Shape;207;p10"/>
          <p:cNvSpPr txBox="1"/>
          <p:nvPr>
            <p:ph idx="1" type="body"/>
          </p:nvPr>
        </p:nvSpPr>
        <p:spPr>
          <a:xfrm>
            <a:off x="677326" y="1269400"/>
            <a:ext cx="77544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O primeiro microprocessador (comercial) foi o  </a:t>
            </a:r>
            <a:r>
              <a:rPr lang="pt-BR" u="sng">
                <a:solidFill>
                  <a:schemeClr val="hlink"/>
                </a:solidFill>
                <a:hlinkClick r:id="rId3"/>
              </a:rPr>
              <a:t>Intel 4004</a:t>
            </a:r>
            <a:r>
              <a:rPr lang="pt-BR"/>
              <a:t>, lançado um único chip MOS LSI em 1971 (</a:t>
            </a:r>
            <a:r>
              <a:rPr lang="pt-BR"/>
              <a:t>metal–oxide–semiconductor) </a:t>
            </a:r>
            <a:r>
              <a:rPr lang="pt-BR"/>
              <a:t>(large-scale integration).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Gary Boone e Michael Cochran criam o primeiro microcontrolador em 1971, o </a:t>
            </a:r>
            <a:r>
              <a:rPr lang="pt-BR" u="sng">
                <a:solidFill>
                  <a:schemeClr val="hlink"/>
                </a:solidFill>
                <a:hlinkClick r:id="rId4"/>
              </a:rPr>
              <a:t>TMS 1000</a:t>
            </a:r>
            <a:r>
              <a:rPr lang="pt-BR"/>
              <a:t>, que tornou-se comercial em 1974. (Texas Instruments)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Em resposta ao TMS 1000, a Intel desenvolveu um microcontrolador otimizado para aplicações de controle,o </a:t>
            </a:r>
            <a:r>
              <a:rPr lang="pt-BR" u="sng">
                <a:solidFill>
                  <a:schemeClr val="hlink"/>
                </a:solidFill>
                <a:hlinkClick r:id="rId5"/>
              </a:rPr>
              <a:t>Intel 8048</a:t>
            </a:r>
            <a:r>
              <a:rPr lang="pt-BR"/>
              <a:t>, que tornou-se comercial em 1977.</a:t>
            </a:r>
            <a:endParaRPr/>
          </a:p>
        </p:txBody>
      </p:sp>
      <p:pic>
        <p:nvPicPr>
          <p:cNvPr descr="Intel C4004.jpg" id="208" name="Google Shape;208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32281" y="714375"/>
            <a:ext cx="209550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113452" y="2430300"/>
            <a:ext cx="2613199" cy="19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04982" y="4743450"/>
            <a:ext cx="3750118" cy="166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História - Chip com Janela</a:t>
            </a:r>
            <a:endParaRPr/>
          </a:p>
        </p:txBody>
      </p:sp>
      <p:sp>
        <p:nvSpPr>
          <p:cNvPr id="216" name="Google Shape;216;p11"/>
          <p:cNvSpPr txBox="1"/>
          <p:nvPr>
            <p:ph idx="1" type="body"/>
          </p:nvPr>
        </p:nvSpPr>
        <p:spPr>
          <a:xfrm>
            <a:off x="677334" y="1396796"/>
            <a:ext cx="8596668" cy="5251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ROM </a:t>
            </a:r>
            <a:r>
              <a:rPr lang="pt-BR"/>
              <a:t>programável</a:t>
            </a:r>
            <a:r>
              <a:rPr lang="pt-BR"/>
              <a:t> (PROM)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One had </a:t>
            </a:r>
            <a:r>
              <a:rPr lang="pt-BR" u="sng">
                <a:solidFill>
                  <a:schemeClr val="hlink"/>
                </a:solidFill>
                <a:hlinkClick r:id="rId3"/>
              </a:rPr>
              <a:t>EPROM</a:t>
            </a:r>
            <a:r>
              <a:rPr lang="pt-BR"/>
              <a:t> program memory, with a transparent quartz window in the lid of the package to allow it to be erased by exposure to </a:t>
            </a:r>
            <a:r>
              <a:rPr lang="pt-BR" u="sng">
                <a:solidFill>
                  <a:schemeClr val="hlink"/>
                </a:solidFill>
                <a:hlinkClick r:id="rId4"/>
              </a:rPr>
              <a:t>ultraviolet</a:t>
            </a:r>
            <a:r>
              <a:rPr lang="pt-BR"/>
              <a:t> light.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17" name="Google Shape;21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3025587" y="2209849"/>
            <a:ext cx="3471336" cy="478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História – Quase lá</a:t>
            </a:r>
            <a:endParaRPr/>
          </a:p>
        </p:txBody>
      </p:sp>
      <p:sp>
        <p:nvSpPr>
          <p:cNvPr id="223" name="Google Shape;223;p12"/>
          <p:cNvSpPr txBox="1"/>
          <p:nvPr>
            <p:ph idx="1" type="body"/>
          </p:nvPr>
        </p:nvSpPr>
        <p:spPr>
          <a:xfrm>
            <a:off x="677334" y="1549101"/>
            <a:ext cx="8596668" cy="4492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In 1993, the introduction of </a:t>
            </a:r>
            <a:r>
              <a:rPr lang="pt-BR" u="sng">
                <a:solidFill>
                  <a:schemeClr val="hlink"/>
                </a:solidFill>
                <a:hlinkClick r:id="rId3"/>
              </a:rPr>
              <a:t>EEPROM</a:t>
            </a:r>
            <a:r>
              <a:rPr lang="pt-BR"/>
              <a:t> memory allowed microcontrollers (beginning with the Microchip </a:t>
            </a:r>
            <a:r>
              <a:rPr lang="pt-BR" u="sng">
                <a:solidFill>
                  <a:schemeClr val="hlink"/>
                </a:solidFill>
                <a:hlinkClick r:id="rId4"/>
              </a:rPr>
              <a:t>PIC16C84</a:t>
            </a:r>
            <a:r>
              <a:rPr lang="pt-BR"/>
              <a:t>). (EEPROM - electrically erasable programmable read-only memory)</a:t>
            </a:r>
            <a:endParaRPr/>
          </a:p>
        </p:txBody>
      </p:sp>
      <p:pic>
        <p:nvPicPr>
          <p:cNvPr id="224" name="Google Shape;22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86302" y="2674639"/>
            <a:ext cx="5122536" cy="4070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8051 </a:t>
            </a:r>
            <a:endParaRPr/>
          </a:p>
        </p:txBody>
      </p:sp>
      <p:sp>
        <p:nvSpPr>
          <p:cNvPr id="230" name="Google Shape;230;p1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31" name="Google Shape;23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977" y="1629009"/>
            <a:ext cx="11403016" cy="3858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8051</a:t>
            </a:r>
            <a:endParaRPr/>
          </a:p>
        </p:txBody>
      </p:sp>
      <p:sp>
        <p:nvSpPr>
          <p:cNvPr id="237" name="Google Shape;237;p1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38" name="Google Shape;23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06" y="1616114"/>
            <a:ext cx="11364911" cy="3991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Fabricantes</a:t>
            </a:r>
            <a:endParaRPr/>
          </a:p>
        </p:txBody>
      </p:sp>
      <p:sp>
        <p:nvSpPr>
          <p:cNvPr id="244" name="Google Shape;244;p1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45" name="Google Shape;24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3" y="1708051"/>
            <a:ext cx="2943636" cy="4858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6993" y="1708051"/>
            <a:ext cx="3057953" cy="4815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62165" y="1708052"/>
            <a:ext cx="3015084" cy="3658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Gravadores</a:t>
            </a:r>
            <a:endParaRPr/>
          </a:p>
        </p:txBody>
      </p:sp>
      <p:pic>
        <p:nvPicPr>
          <p:cNvPr descr="Cinestec Componentes Eletrônicos Ltda" id="253" name="Google Shape;25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168" y="2662172"/>
            <a:ext cx="4762500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6"/>
          <p:cNvSpPr txBox="1"/>
          <p:nvPr/>
        </p:nvSpPr>
        <p:spPr>
          <a:xfrm>
            <a:off x="1549100" y="5805357"/>
            <a:ext cx="18517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Gravador de PIC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Gravador para AT89S8252" id="255" name="Google Shape;255;p16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5760" y="1571560"/>
            <a:ext cx="5175249" cy="3881437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6"/>
          <p:cNvSpPr/>
          <p:nvPr/>
        </p:nvSpPr>
        <p:spPr>
          <a:xfrm>
            <a:off x="7112769" y="5805357"/>
            <a:ext cx="21612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Gravador de ATMEL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Gravadores</a:t>
            </a:r>
            <a:endParaRPr/>
          </a:p>
        </p:txBody>
      </p:sp>
      <p:sp>
        <p:nvSpPr>
          <p:cNvPr id="262" name="Google Shape;262;p1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descr="MicroICD ZIF Gravador USB para Microcontrolador PIC10F, PIC12F, PIC16F,  PIC18F, PIC24, dsPIC e PIC32. - Microgenios" id="263" name="Google Shape;26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971" y="2385209"/>
            <a:ext cx="5257800" cy="40386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nual MicroICD" id="264" name="Google Shape;26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5134" y="2487235"/>
            <a:ext cx="4308849" cy="3227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JTAG-Gravadores no circuito</a:t>
            </a:r>
            <a:endParaRPr/>
          </a:p>
        </p:txBody>
      </p:sp>
      <p:pic>
        <p:nvPicPr>
          <p:cNvPr descr="Programador Kit3 Pickit-3 Gravador de Pic + Adaptador DIP" id="270" name="Google Shape;27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2469487"/>
            <a:ext cx="4762500" cy="3571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SM51 • Exibir tópico - vendo gravador Frescale USB HCS08/HSC12" id="271" name="Google Shape;27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8342" y="2821911"/>
            <a:ext cx="4114800" cy="28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8"/>
          <p:cNvSpPr txBox="1"/>
          <p:nvPr/>
        </p:nvSpPr>
        <p:spPr>
          <a:xfrm>
            <a:off x="2151529" y="5688936"/>
            <a:ext cx="10983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JTAG PIC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3" name="Google Shape;273;p18"/>
          <p:cNvSpPr txBox="1"/>
          <p:nvPr/>
        </p:nvSpPr>
        <p:spPr>
          <a:xfrm>
            <a:off x="7089290" y="5688936"/>
            <a:ext cx="17556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JTAG Freescale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id="279" name="Google Shape;279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0"/>
            <a:ext cx="1118506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Atendimento ao Aluno</a:t>
            </a:r>
            <a:endParaRPr/>
          </a:p>
        </p:txBody>
      </p:sp>
      <p:sp>
        <p:nvSpPr>
          <p:cNvPr id="150" name="Google Shape;150;p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342900" rtl="0" algn="l">
              <a:spcBef>
                <a:spcPts val="0"/>
              </a:spcBef>
              <a:spcAft>
                <a:spcPts val="0"/>
              </a:spcAft>
              <a:buSzPts val="2140"/>
              <a:buChar char="►"/>
            </a:pPr>
            <a:r>
              <a:rPr lang="pt-BR" sz="2500"/>
              <a:t>Paluno</a:t>
            </a:r>
            <a:endParaRPr sz="2500"/>
          </a:p>
          <a:p>
            <a:pPr indent="-317500" lvl="1" marL="742950" rtl="0" algn="l">
              <a:spcBef>
                <a:spcPts val="1000"/>
              </a:spcBef>
              <a:spcAft>
                <a:spcPts val="0"/>
              </a:spcAft>
              <a:buSzPts val="1780"/>
              <a:buChar char="►"/>
            </a:pPr>
            <a:r>
              <a:rPr lang="pt-BR" sz="2100"/>
              <a:t>Quarta-feira 14:40 ~ 16:20</a:t>
            </a:r>
            <a:endParaRPr sz="2100"/>
          </a:p>
          <a:p>
            <a:pPr indent="-317500" lvl="1" marL="742950" rtl="0" algn="l">
              <a:spcBef>
                <a:spcPts val="1000"/>
              </a:spcBef>
              <a:spcAft>
                <a:spcPts val="0"/>
              </a:spcAft>
              <a:buSzPts val="1780"/>
              <a:buChar char="►"/>
            </a:pPr>
            <a:r>
              <a:rPr lang="pt-BR" sz="2100"/>
              <a:t>Quinta-feira 9:10 ~ 10:50</a:t>
            </a:r>
            <a:endParaRPr sz="2100"/>
          </a:p>
          <a:p>
            <a:pPr indent="0" lvl="0" marL="74295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id="285" name="Google Shape;285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864" y="0"/>
            <a:ext cx="1119402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duino Mega 2560 Rev3" id="290" name="Google Shape;29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5523" y="-85910"/>
            <a:ext cx="9778590" cy="7336563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Arduino Mega</a:t>
            </a:r>
            <a:br>
              <a:rPr lang="pt-BR"/>
            </a:br>
            <a:endParaRPr/>
          </a:p>
        </p:txBody>
      </p:sp>
      <p:sp>
        <p:nvSpPr>
          <p:cNvPr id="292" name="Google Shape;292;p2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293" name="Google Shape;293;p21"/>
          <p:cNvSpPr/>
          <p:nvPr/>
        </p:nvSpPr>
        <p:spPr>
          <a:xfrm>
            <a:off x="932738" y="6041362"/>
            <a:ext cx="30973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Microcontrolador Atmel2560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156" name="Google Shape;156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57" name="Google Shape;15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785" y="408668"/>
            <a:ext cx="10431331" cy="5782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163" name="Google Shape;163;p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64" name="Google Shape;16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089" y="466828"/>
            <a:ext cx="10326541" cy="4934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170" name="Google Shape;170;p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71" name="Google Shape;17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567" y="609600"/>
            <a:ext cx="10545647" cy="5801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177" name="Google Shape;177;p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78" name="Google Shape;17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241" y="27622"/>
            <a:ext cx="10536120" cy="6830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O que é um Microcontrolador</a:t>
            </a:r>
            <a:endParaRPr/>
          </a:p>
        </p:txBody>
      </p:sp>
      <p:pic>
        <p:nvPicPr>
          <p:cNvPr descr="Hardwares Internos " id="184" name="Google Shape;184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939" y="2291379"/>
            <a:ext cx="5708465" cy="34817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static3.tcdn.com.br/img/img_prod/648216/noticia_13700103316064934e1f14e.PNG" id="185" name="Google Shape;18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4363" y="3060455"/>
            <a:ext cx="3241188" cy="194354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7"/>
          <p:cNvSpPr/>
          <p:nvPr/>
        </p:nvSpPr>
        <p:spPr>
          <a:xfrm>
            <a:off x="6567906" y="3662035"/>
            <a:ext cx="1086523" cy="74039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duino Mega 2560 Rev3" id="191" name="Google Shape;19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5523" y="-85910"/>
            <a:ext cx="9778590" cy="7336563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Arduino Mega</a:t>
            </a:r>
            <a:br>
              <a:rPr lang="pt-BR"/>
            </a:br>
            <a:endParaRPr/>
          </a:p>
        </p:txBody>
      </p:sp>
      <p:sp>
        <p:nvSpPr>
          <p:cNvPr id="193" name="Google Shape;193;p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932738" y="6041362"/>
            <a:ext cx="30973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Microcontrolador Atmel2560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ESP32</a:t>
            </a:r>
            <a:br>
              <a:rPr lang="pt-BR"/>
            </a:br>
            <a:endParaRPr/>
          </a:p>
        </p:txBody>
      </p:sp>
      <p:sp>
        <p:nvSpPr>
          <p:cNvPr id="200" name="Google Shape;200;p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descr="MELIFE 2 pacotes ESP32 ESP-32S placa de desenvolvimento 2,4 GHz Wi-Fi de  modo duplo + processador de microcontrolador de dois núcleos Bluetooth  integrado com Antena RF AMP Filtro AP STA para Arduino" id="201" name="Google Shape;20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1151665"/>
            <a:ext cx="8321450" cy="5257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ado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2022-03-03T12:34:23Z</dcterms:created>
  <dc:creator>Mauricio Nakai</dc:creator>
</cp:coreProperties>
</file>