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/>
    <p:restoredTop sz="94713"/>
  </p:normalViewPr>
  <p:slideViewPr>
    <p:cSldViewPr snapToGrid="0">
      <p:cViewPr varScale="1">
        <p:scale>
          <a:sx n="108" d="100"/>
          <a:sy n="108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zamir Gomes" userId="da5d72f49be61749" providerId="LiveId" clId="{E2622EA3-40F4-4639-8320-996341D8BDDD}"/>
  </pc:docChgLst>
  <pc:docChgLst>
    <pc:chgData name="Gilzamir Gomes" userId="da5d72f49be61749" providerId="LiveId" clId="{35A9E1B4-0946-B346-90F9-72EAB1A1BF34}"/>
    <pc:docChg chg="delSld">
      <pc:chgData name="Gilzamir Gomes" userId="da5d72f49be61749" providerId="LiveId" clId="{35A9E1B4-0946-B346-90F9-72EAB1A1BF34}" dt="2018-11-24T14:49:53.646" v="1" actId="2696"/>
      <pc:docMkLst>
        <pc:docMk/>
      </pc:docMkLst>
      <pc:sldChg chg="del">
        <pc:chgData name="Gilzamir Gomes" userId="da5d72f49be61749" providerId="LiveId" clId="{35A9E1B4-0946-B346-90F9-72EAB1A1BF34}" dt="2018-11-24T14:49:51.163" v="0" actId="2696"/>
        <pc:sldMkLst>
          <pc:docMk/>
          <pc:sldMk cId="3652578038" sldId="271"/>
        </pc:sldMkLst>
      </pc:sldChg>
      <pc:sldChg chg="del">
        <pc:chgData name="Gilzamir Gomes" userId="da5d72f49be61749" providerId="LiveId" clId="{35A9E1B4-0946-B346-90F9-72EAB1A1BF34}" dt="2018-11-24T14:49:53.646" v="1" actId="2696"/>
        <pc:sldMkLst>
          <pc:docMk/>
          <pc:sldMk cId="319820145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630CC-9236-4ED9-A814-5D5E434AC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3E2E3F-6FB4-4988-8312-354C2A65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8A5AC-4BE2-4024-A7E7-094F9A75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30F0AA-27CB-413F-831E-F4C2A509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04136-87E0-4554-8816-60AC0AE7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8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E19D3-C2D1-4434-802B-45561B20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4DF3E9-717B-49E7-B4A0-DAC7A0B76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89E19D-EA8E-4733-8891-A220DBE7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79D0A-873F-4851-8052-4D3A5751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9A93A-1C57-4CA9-85AD-E173FA31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77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04F75B-0E7D-47DA-901F-4B95BD5EC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38D8D7-5CDF-47D5-94EB-B83C1C6E7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95072-6B97-4657-81D1-7A3AC7E1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5D98D-CF90-4D77-A0E0-2C78A99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3DEC38-7DF5-45BC-A392-3DF07AA2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40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8170D-5A4F-4769-BB37-D14E9231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70942-CBD6-4F72-AE9F-64CB4DC4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95184-F888-4480-9D66-EADE1B81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FE6F46-C41F-4ECB-BB9F-06318E9C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4D0013-4AC0-4D63-871B-09879B8F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5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097FE-6FBB-4167-9BFC-8CFB3A3E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5D636B-2461-4E08-A1C3-62FBC3A4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1602D-883D-4D52-8A90-9EB05317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8289D2-3965-4461-84C6-35754C9E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6CAC1-E4B5-4C76-8D31-C1535D36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94832-CD58-4E6C-8655-7B0D8343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2B135-5513-4C02-BF80-954822E61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0AD3D8-4DD6-42B9-88AA-B0B14F21F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1A7D93-1C84-4F03-8840-3980CB8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AAC08-F93A-4554-8236-26FBFC8C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9CB8C0-3871-43B7-80F8-FE01AE2F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4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2C4E-16FD-4022-9A28-B89DFEE4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C1433-5EDD-424F-BA24-39BA6CA2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A3BC76-2C2D-44A1-9C1A-0078490AA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0C9E6C-5B88-476F-82C4-F97A8422B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99D390-F0AF-4BFB-A203-8051C88DA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D7040E-9A90-4DA8-AAB5-9D7C5209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F29420-6120-425B-B7A0-CA481A41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182775-0E6B-4A11-A20D-7CB75265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3988E-FC9D-4FC2-898D-32EABD5E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2F54F6-FD92-4E11-ABD7-786FDD1D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6A4803-CE80-49CE-8801-3F2E3AFB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8412CE-3ADB-418B-A8EB-AB5C8109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03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12B46-5005-4210-8C2F-C054E29F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E52B2F-2838-4730-98F5-241E38F5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449636-74EB-444F-93A8-7DE4C7DF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58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9E663-4BAE-4820-8E76-F2D500C8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CFE87-083F-4187-8720-FFC54D86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E52528-9EBA-4A3B-9B5D-912519B4B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A3FAF7-927A-481F-BF66-C078602D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16561-FBE2-487E-B676-2135518A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F72F64-D4B2-40FE-8244-987994A0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2F264-9258-4B7F-A3A4-44CDB1C0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985D16-A07E-4737-AF27-353FB887D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E6CFF-3CDD-45BE-81B2-F44E1BD2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8E511-3B9B-4EC5-9F7D-1A654E7C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CB212-1683-4E1E-A659-447230BC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F12BB-5150-4BC6-827C-63449F3C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6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55A479-F2EE-4BEC-BCC4-DBA61A2E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763A2F-07AA-448F-94AC-92776C493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FFA29-16B9-4A00-A035-3CF29905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65F8-BE35-4F05-81A0-84D6452F0572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F5DF-224C-4F3D-959E-4CC517B00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DE2D7-C728-4A7B-A375-318CF512C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6F88-2F82-49E8-A2EE-AF4CA2935F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51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6862C-0529-4D60-9040-6E50E1C77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da Matemática Básica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874CD9-97E0-4668-85E6-4641E53AF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Produto Escalar e Produto Vetorial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Professor Gilzamir Gomes</a:t>
            </a:r>
          </a:p>
        </p:txBody>
      </p:sp>
    </p:spTree>
    <p:extLst>
      <p:ext uri="{BB962C8B-B14F-4D97-AF65-F5344CB8AC3E}">
        <p14:creationId xmlns:p14="http://schemas.microsoft.com/office/powerpoint/2010/main" val="30702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39E6B-5858-42BC-A330-C8FE0DE9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 em Coordenadas Cartesianas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BAAC525-E155-41EE-98D7-610BD324F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9249"/>
            <a:ext cx="4191002" cy="180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39E6B-5858-42BC-A330-C8FE0DE9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 em Coordenadas Cartesianas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413263F-AE53-425B-AE4A-89C7FAFD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899" y="1690688"/>
            <a:ext cx="58959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516FB-8C2F-4D4C-A5C5-19931AFC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Escalar: Algumas Aplicações em CG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1F60B-7F1C-433A-B993-5F314CE1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o ângulo entre dois vetores (por exemplo, cosseno do ângulo entre a fonte de luz e a superfície a ser sombreada).</a:t>
            </a:r>
          </a:p>
          <a:p>
            <a:r>
              <a:rPr lang="pt-BR" dirty="0"/>
              <a:t>Encontrar a projeção de um vetor em outro (por exemplo, coordenadas de um ponto em um sistema de coordenadas arbitrário).</a:t>
            </a:r>
          </a:p>
          <a:p>
            <a:r>
              <a:rPr lang="pt-BR" dirty="0"/>
              <a:t>Vantagens: calculado facilmente em coordenadas cartesianas.</a:t>
            </a:r>
          </a:p>
        </p:txBody>
      </p:sp>
    </p:spTree>
    <p:extLst>
      <p:ext uri="{BB962C8B-B14F-4D97-AF65-F5344CB8AC3E}">
        <p14:creationId xmlns:p14="http://schemas.microsoft.com/office/powerpoint/2010/main" val="60500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E409C7-3573-4664-A61D-C7B60813DC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Projeções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9E409C7-3573-4664-A61D-C7B60813D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A411CC7-DDC0-4EE8-B834-07D8E19FE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5071" y="1690687"/>
            <a:ext cx="1014176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9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25F3-79FE-44BF-8E52-D805997D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335CA-CD55-4E5B-B664-FC8783BE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3356" cy="4351338"/>
          </a:xfrm>
        </p:spPr>
        <p:txBody>
          <a:bodyPr/>
          <a:lstStyle/>
          <a:p>
            <a:pPr algn="just"/>
            <a:r>
              <a:rPr lang="pt-BR" dirty="0"/>
              <a:t>O resultado do produto vetorial é um vetor ortogonal aos dois vetores iniciais.</a:t>
            </a:r>
          </a:p>
          <a:p>
            <a:pPr algn="just"/>
            <a:r>
              <a:rPr lang="pt-BR" dirty="0"/>
              <a:t>A direção do vetor resultante é determinada pela regra da mão-direita.</a:t>
            </a:r>
          </a:p>
          <a:p>
            <a:pPr algn="just"/>
            <a:r>
              <a:rPr lang="pt-BR" dirty="0"/>
              <a:t>É útil na construção de sistemas de coordenadas.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4FEFB4-ADA6-403D-A744-6E620348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736" y="1825625"/>
            <a:ext cx="5386192" cy="42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6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965B2-EC43-4231-B93E-59F3B65D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Vetorial: Propriedades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B6A7227-566F-4939-B7BC-3302D8E7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41404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ADAD1-40DA-4B7E-AFC9-B79EFB24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Produto Vetorial: Fórmula Cartesiana!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27816A-63A2-48EA-B1A7-E7A5B3DF0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344478" cy="4027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AEF27BE-E07A-47DF-BD19-A27575363CFC}"/>
                  </a:ext>
                </a:extLst>
              </p:cNvPr>
              <p:cNvSpPr txBox="1"/>
              <p:nvPr/>
            </p:nvSpPr>
            <p:spPr>
              <a:xfrm>
                <a:off x="3636004" y="5788093"/>
                <a:ext cx="228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Matriz dual do vetor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AEF27BE-E07A-47DF-BD19-A27575363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04" y="5788093"/>
                <a:ext cx="2280817" cy="369332"/>
              </a:xfrm>
              <a:prstGeom prst="rect">
                <a:avLst/>
              </a:prstGeom>
              <a:blipFill>
                <a:blip r:embed="rId3"/>
                <a:stretch>
                  <a:fillRect l="-2133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56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6DBB1-F2FA-4327-9036-6B420322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Referência de Base </a:t>
            </a:r>
            <a:r>
              <a:rPr lang="pt-BR" dirty="0" err="1"/>
              <a:t>Ortonormal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D2CA8-1A53-4E6D-845D-B1A5D80D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Importante para representar pontos, posições e localizações</a:t>
            </a:r>
          </a:p>
          <a:p>
            <a:r>
              <a:rPr lang="pt-BR" dirty="0"/>
              <a:t>É normal termos muitos conjuntos de sistemas de referência (não apenas X, Y, Z)</a:t>
            </a:r>
          </a:p>
          <a:p>
            <a:pPr lvl="1"/>
            <a:r>
              <a:rPr lang="pt-BR" dirty="0"/>
              <a:t>Global, local, mundo, modelo, partes do modelo (cabeça, mãos, ...)</a:t>
            </a:r>
          </a:p>
          <a:p>
            <a:r>
              <a:rPr lang="pt-BR" dirty="0"/>
              <a:t>Uma questão crítica é transformar entre estes sistemas/bases</a:t>
            </a:r>
          </a:p>
        </p:txBody>
      </p:sp>
    </p:spTree>
    <p:extLst>
      <p:ext uri="{BB962C8B-B14F-4D97-AF65-F5344CB8AC3E}">
        <p14:creationId xmlns:p14="http://schemas.microsoft.com/office/powerpoint/2010/main" val="396988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7808C-4813-4223-BB37-43E25243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 em um Sistema de 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139C7-394A-4035-91BF-138CEF35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 </a:t>
            </a:r>
            <a:r>
              <a:rPr lang="pt-BR" dirty="0" err="1"/>
              <a:t>ortonormal</a:t>
            </a:r>
            <a:r>
              <a:rPr lang="pt-BR" dirty="0"/>
              <a:t> é qualquer conjunto de 3 vetores (em 3D) tal 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F99835-4895-4F9D-A7DB-24E95981A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59" y="2534444"/>
            <a:ext cx="5791798" cy="344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8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B9DC-7A16-4512-80E2-1305D1BB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um Sistema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7EBE40-B592-46EF-A4AC-E4B0BC4E4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941711" cy="433810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pt-BR" dirty="0"/>
                  <a:t>Geralmente é dado um vetor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(direção de visualização de uma câmera), então queremos construir uma base </a:t>
                </a:r>
                <a:r>
                  <a:rPr lang="pt-BR" dirty="0" err="1"/>
                  <a:t>ortonormal</a:t>
                </a:r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Precisamos de um segundo vetor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(direção do lado de cima da câmera em coordenadas do mundo)</a:t>
                </a:r>
              </a:p>
              <a:p>
                <a:pPr algn="just"/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 construímos uma base </a:t>
                </a:r>
                <a:r>
                  <a:rPr lang="pt-BR" dirty="0" err="1"/>
                  <a:t>ortonormal</a:t>
                </a:r>
                <a:r>
                  <a:rPr lang="pt-BR" dirty="0"/>
                  <a:t> (por exemplo, o sistema de coordenadas de uma câmera) que pode ser utilizado para transformar coordenadas da câmera em coordenadas do mundo.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7EBE40-B592-46EF-A4AC-E4B0BC4E4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941711" cy="4338108"/>
              </a:xfrm>
              <a:blipFill>
                <a:blip r:embed="rId2"/>
                <a:stretch>
                  <a:fillRect l="-1603" t="-2669" r="-1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5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EAE4A-EEB0-4D68-9366-85060898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e 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6EBB7E-201B-4CE6-9B47-29C6EC5B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Muitos conceitos gráficos se baseiam em matemática básica como álgebra linear:</a:t>
            </a:r>
          </a:p>
          <a:p>
            <a:pPr lvl="1"/>
            <a:r>
              <a:rPr lang="pt-BR" dirty="0"/>
              <a:t>Vetores (produto escalar, produto vetorial, combinação linear, ...).</a:t>
            </a:r>
          </a:p>
          <a:p>
            <a:pPr lvl="1"/>
            <a:r>
              <a:rPr lang="pt-BR" dirty="0"/>
              <a:t>Interpolação linear.</a:t>
            </a:r>
          </a:p>
          <a:p>
            <a:pPr lvl="1"/>
            <a:r>
              <a:rPr lang="pt-BR" dirty="0"/>
              <a:t>Matrizes (multiplicação </a:t>
            </a:r>
            <a:r>
              <a:rPr lang="pt-BR" dirty="0" err="1"/>
              <a:t>matrix-matrix</a:t>
            </a:r>
            <a:r>
              <a:rPr lang="pt-BR" dirty="0"/>
              <a:t>, matriz-vetor, ...)</a:t>
            </a:r>
          </a:p>
          <a:p>
            <a:pPr lvl="2"/>
            <a:r>
              <a:rPr lang="pt-BR" dirty="0"/>
              <a:t>Exemplo: um ponto é representado como uma matriz coluna e operações como translação ou rotação de pontos em objetos podem ser representadas por multiplicação de matriz de transformação (que representa a translação ou a rotação) pela matriz coluna que representa o ponto).</a:t>
            </a:r>
          </a:p>
          <a:p>
            <a:r>
              <a:rPr lang="pt-BR" dirty="0"/>
              <a:t>A maioria de vocês apenas irá relembrar a matemática básica de nível superior que vocês já estudaram antes desta disciplina!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6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F1D3F-AD5A-444B-86FC-B127B87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um Sistema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E1CA81-66A6-4F05-85CE-5F60E69E0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Queremos associar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</a:t>
                </a:r>
              </a:p>
              <a:p>
                <a:pPr lvl="1"/>
                <a:r>
                  <a:rPr lang="pt-BR" dirty="0"/>
                  <a:t>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não são nem ortogonais  e nem normalizados (módulo igual a 1)</a:t>
                </a:r>
              </a:p>
              <a:p>
                <a:pPr lvl="1"/>
                <a:r>
                  <a:rPr lang="pt-BR" dirty="0"/>
                  <a:t>E também precisamos encontrar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E1CA81-66A6-4F05-85CE-5F60E69E0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31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F1D3F-AD5A-444B-86FC-B127B87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um Sistema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E1CA81-66A6-4F05-85CE-5F60E69E0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Queremos associar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</a:t>
                </a:r>
              </a:p>
              <a:p>
                <a:pPr lvl="1"/>
                <a:r>
                  <a:rPr lang="pt-BR" dirty="0"/>
                  <a:t>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não são nem ortogonais  e nem normalizados (módulo igual a 1)</a:t>
                </a:r>
              </a:p>
              <a:p>
                <a:pPr lvl="1"/>
                <a:r>
                  <a:rPr lang="pt-BR" dirty="0"/>
                  <a:t>E também precisamos encontrar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E1CA81-66A6-4F05-85CE-5F60E69E0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00FB921-E0AE-425E-A01F-15A2AC3B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367" y="3429000"/>
            <a:ext cx="1323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4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F1D3F-AD5A-444B-86FC-B127B87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um Sistema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E1CA81-66A6-4F05-85CE-5F60E69E0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Queremos associar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</a:t>
                </a:r>
              </a:p>
              <a:p>
                <a:pPr lvl="1"/>
                <a:r>
                  <a:rPr lang="pt-BR" dirty="0"/>
                  <a:t>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não são nem ortogonais  e nem normalizados (módulo igual a 1)</a:t>
                </a:r>
              </a:p>
              <a:p>
                <a:pPr lvl="1"/>
                <a:r>
                  <a:rPr lang="pt-BR" dirty="0"/>
                  <a:t>E também precisamos encontrar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E1CA81-66A6-4F05-85CE-5F60E69E0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00FB921-E0AE-425E-A01F-15A2AC3B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56" y="3209924"/>
            <a:ext cx="1323975" cy="990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7C78F2-26D8-4841-A62D-E49EB7973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12" y="4335461"/>
            <a:ext cx="18573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4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F1D3F-AD5A-444B-86FC-B127B87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um Sistema de Referência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E1CA81-66A6-4F05-85CE-5F60E69E0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Queremos associar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</a:t>
                </a:r>
              </a:p>
              <a:p>
                <a:pPr lvl="1"/>
                <a:r>
                  <a:rPr lang="pt-BR" dirty="0"/>
                  <a:t>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não são nem ortogonais  e nem normalizados (módulo igual a 1)</a:t>
                </a:r>
              </a:p>
              <a:p>
                <a:pPr lvl="1"/>
                <a:r>
                  <a:rPr lang="pt-BR" dirty="0"/>
                  <a:t>E também precisamos encontrar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E1CA81-66A6-4F05-85CE-5F60E69E0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00FB921-E0AE-425E-A01F-15A2AC3B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56" y="3209748"/>
            <a:ext cx="1323975" cy="990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7C78F2-26D8-4841-A62D-E49EB7973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335285"/>
            <a:ext cx="1857375" cy="1114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3B8CEE-7A7D-4661-9EEA-2B8A5D692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5672932"/>
            <a:ext cx="1600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5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747DD-F278-4099-936A-184645E3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8B0CD-7F9E-469E-A496-8252D3E8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ser utilizadas para transformarem pontos e vetores</a:t>
            </a:r>
          </a:p>
          <a:p>
            <a:pPr lvl="1"/>
            <a:r>
              <a:rPr lang="pt-BR" dirty="0"/>
              <a:t>Translação, rotação, cisalhamento, escala</a:t>
            </a:r>
          </a:p>
        </p:txBody>
      </p:sp>
    </p:spTree>
    <p:extLst>
      <p:ext uri="{BB962C8B-B14F-4D97-AF65-F5344CB8AC3E}">
        <p14:creationId xmlns:p14="http://schemas.microsoft.com/office/powerpoint/2010/main" val="116793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747DD-F278-4099-936A-184645E3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Matriz?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8C8B0CD-7F9E-469E-A496-8252D3E81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Um arranjo de número dispostos em linhas e colunas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𝑙𝑖𝑛h𝑎𝑠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𝑐𝑜𝑙𝑢𝑛𝑎𝑠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Adição e multiplicação por escalar é simples: elemento por elemento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8C8B0CD-7F9E-469E-A496-8252D3E81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0250342B-AF18-42FB-A382-DC3DD5B1F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19" y="2816225"/>
            <a:ext cx="1466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6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40D79-CE34-4B16-8C49-84D54EA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Matriz-Matriz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C5E500-3103-44D9-A187-80F918F6F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Quantidade de colunas da primeira deve ser = quantidade de linhas da segunda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Elemento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da matriz resultante (produto) é o produto escalar da linha i da primeira matriz e a coluna j da segunda matriz.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C5E500-3103-44D9-A187-80F918F6F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1E92F6A7-CB63-41AD-9D09-018D6310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165" y="2832453"/>
            <a:ext cx="3248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5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40D79-CE34-4B16-8C49-84D54EA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Matriz-Matriz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C5E500-3103-44D9-A187-80F918F6F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Quantidade de colunas da primeira deve ser = quantidade de linhas da segunda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Elemento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da matriz resultante (produto) é o produto escalar da linha i da primeira matriz e a coluna j da segunda matriz.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C5E500-3103-44D9-A187-80F918F6F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EA48B65F-F097-4BBC-B248-F88FBE5B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507" y="2644069"/>
            <a:ext cx="5705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8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40D79-CE34-4B16-8C49-84D54EA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Matriz-Matriz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C5E500-3103-44D9-A187-80F918F6F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Quantidade de colunas da primeira deve ser = quantidade de linhas da segunda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Elemento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da matriz resultante (produto) é o produto escalar da linha i da primeira matriz e a coluna j da segunda matriz.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C5E500-3103-44D9-A187-80F918F6F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9F215A12-32C8-48C5-AC9C-9D171153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486025"/>
            <a:ext cx="5734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40D79-CE34-4B16-8C49-84D54EA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Matriz-Matriz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C5E500-3103-44D9-A187-80F918F6F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Quantidade de colunas da primeira deve ser = quantidade de linhas da segunda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Elemento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da matriz resultante (produto) é o produto escalar da linha i da primeira matriz e a coluna j da segunda matriz.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9C5E500-3103-44D9-A187-80F918F6F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E4C3FF15-EFE7-4C5B-9D5E-A2FEE383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2419350"/>
            <a:ext cx="5819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3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F3954-A058-434A-A7B7-8085A100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6E0315-F3F3-4239-BC30-34F325E22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8999"/>
                <a:ext cx="10515600" cy="2747963"/>
              </a:xfrm>
            </p:spPr>
            <p:txBody>
              <a:bodyPr/>
              <a:lstStyle/>
              <a:p>
                <a:r>
                  <a:rPr lang="pt-BR" dirty="0"/>
                  <a:t>Vamos representar um vetor, nesta aula, pela letra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ou em negrito. O módulo do vetor </a:t>
                </a:r>
                <a:r>
                  <a:rPr lang="pt-BR" i="1" dirty="0"/>
                  <a:t>a </a:t>
                </a:r>
                <a:r>
                  <a:rPr lang="pt-BR" dirty="0"/>
                  <a:t> é escrito como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. A propriedades de um vetor são:</a:t>
                </a:r>
              </a:p>
              <a:p>
                <a:pPr lvl="1"/>
                <a:r>
                  <a:rPr lang="pt-BR" dirty="0"/>
                  <a:t>Tamanho (magnitude ou módulo) e direção. Posição absoluta não é importante para um vetor.</a:t>
                </a:r>
              </a:p>
              <a:p>
                <a:pPr lvl="1"/>
                <a:r>
                  <a:rPr lang="pt-BR" dirty="0"/>
                  <a:t>Pode ser usado para representar deslocamentos e movimento em determinada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6E0315-F3F3-4239-BC30-34F325E22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8999"/>
                <a:ext cx="10515600" cy="2747963"/>
              </a:xfrm>
              <a:blipFill>
                <a:blip r:embed="rId2"/>
                <a:stretch>
                  <a:fillRect l="-1043" t="-3548" r="-1623" b="-2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5A98663-F895-4BDA-BF68-88528392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05" y="1690688"/>
            <a:ext cx="39766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10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15074-CDA1-4E00-9AAD-18C2C290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Matriz-Matriz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ACCD2-6D26-430A-A032-C7526AFE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Quantidade de colunas da primeira deve ser = quantidade de linhas da segunda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comutativa (AB e BA em geral são diferentes)</a:t>
            </a:r>
          </a:p>
          <a:p>
            <a:r>
              <a:rPr lang="pt-BR" dirty="0"/>
              <a:t>Associativa e Distributiva</a:t>
            </a:r>
          </a:p>
          <a:p>
            <a:pPr lvl="1"/>
            <a:r>
              <a:rPr lang="pt-BR" dirty="0"/>
              <a:t>A(B+C) = AB + AC</a:t>
            </a:r>
          </a:p>
          <a:p>
            <a:pPr lvl="1"/>
            <a:r>
              <a:rPr lang="pt-BR" dirty="0"/>
              <a:t>(A+B)C = AC + BC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D0DEE6-7E10-473F-B149-9CA8B7CC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2628900"/>
            <a:ext cx="3019425" cy="1600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84FD47-EBF9-4C83-87CC-BC2D2CBF35A7}"/>
              </a:ext>
            </a:extLst>
          </p:cNvPr>
          <p:cNvSpPr txBox="1"/>
          <p:nvPr/>
        </p:nvSpPr>
        <p:spPr>
          <a:xfrm>
            <a:off x="7732889" y="2777067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é válida</a:t>
            </a:r>
          </a:p>
        </p:txBody>
      </p:sp>
    </p:spTree>
    <p:extLst>
      <p:ext uri="{BB962C8B-B14F-4D97-AF65-F5344CB8AC3E}">
        <p14:creationId xmlns:p14="http://schemas.microsoft.com/office/powerpoint/2010/main" val="1355771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C22E6-D296-4560-875E-81E752AA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Matrix-Vetor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73586-F916-4516-B887-828F4B63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transformações sobre pontos</a:t>
            </a:r>
          </a:p>
          <a:p>
            <a:r>
              <a:rPr lang="pt-BR" dirty="0"/>
              <a:t>Vetores aqui são tratados como matriz coluna (m x 1)</a:t>
            </a:r>
          </a:p>
          <a:p>
            <a:r>
              <a:rPr lang="pt-BR" dirty="0"/>
              <a:t>Por exemplo, reflexão em torno do eixo y: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1CF5A-2AF8-4D37-92AB-8EB3486A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69" y="3683240"/>
            <a:ext cx="4545062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93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9C4CB-6805-40B3-9168-04CF2932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Transposta de uma Matrix (ou vetor)?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93EAD56-44F4-406F-8BB3-646A0D616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25" y="2071687"/>
            <a:ext cx="31051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8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7C012-C731-4891-B6A5-F8FC2BF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Identidade ou Inversa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2300B56-42E1-44CD-8C30-C5876C2A2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087" y="2243931"/>
            <a:ext cx="3171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19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28A8B-696C-49B5-A39E-A0F4B8F8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Vetorial na Forma Matricial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BAF0F-7D62-45C7-BDE9-FEB6D23D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Produto Vetorial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295ECD-5FE0-47D5-9ACB-25DB5ED7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58" y="1858169"/>
            <a:ext cx="5543550" cy="2143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BC099C-490E-41BB-9635-5EDB6BC8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33" y="4274741"/>
            <a:ext cx="4876800" cy="1628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668DEF8-CD53-42A3-8100-9DD70B31258E}"/>
                  </a:ext>
                </a:extLst>
              </p:cNvPr>
              <p:cNvSpPr txBox="1"/>
              <p:nvPr/>
            </p:nvSpPr>
            <p:spPr>
              <a:xfrm>
                <a:off x="6096000" y="5903516"/>
                <a:ext cx="228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Matriz dual do vetor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668DEF8-CD53-42A3-8100-9DD70B312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903516"/>
                <a:ext cx="2280817" cy="369332"/>
              </a:xfrm>
              <a:prstGeom prst="rect">
                <a:avLst/>
              </a:prstGeom>
              <a:blipFill>
                <a:blip r:embed="rId4"/>
                <a:stretch>
                  <a:fillRect l="-2139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97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2C256-B95B-48A2-A175-52D9AFC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Vetorial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8CF42-882C-4650-ACFB-27E72030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313"/>
            <a:ext cx="5350565" cy="4268649"/>
          </a:xfrm>
        </p:spPr>
        <p:txBody>
          <a:bodyPr/>
          <a:lstStyle/>
          <a:p>
            <a:r>
              <a:rPr lang="pt-BR" dirty="0"/>
              <a:t>Geometricamente: regra do paralelogramo.</a:t>
            </a:r>
          </a:p>
          <a:p>
            <a:r>
              <a:rPr lang="pt-BR" dirty="0"/>
              <a:t>Em coordenadas cartesianas (a seguir), simplesmente some as coordenadas.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F5DF17-3E3E-4770-B676-810C0334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2498467"/>
            <a:ext cx="5373695" cy="28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17F34-BF4B-4A54-890B-32AE445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Cartesianas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DFF52-4E14-4A7B-BE52-4298EC80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7689"/>
            <a:ext cx="10515600" cy="67927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X e Y podem ser quaisquer vetores (mas geralmente são vetores ortogonais normalizados)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0555F1-3259-4859-95FD-620D0739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90688"/>
            <a:ext cx="7505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43CE6-1B4C-46F4-94C6-02F5FDAB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Multiplicação Vetorial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F75B2-27E6-43E7-BDCF-9F8585E7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  <a:p>
            <a:r>
              <a:rPr lang="pt-BR" dirty="0"/>
              <a:t>Produto Vetorial</a:t>
            </a:r>
          </a:p>
          <a:p>
            <a:r>
              <a:rPr lang="pt-BR" dirty="0"/>
              <a:t>Sistemas de Referência e bases ortogonais</a:t>
            </a:r>
          </a:p>
          <a:p>
            <a:endParaRPr lang="pt-BR" dirty="0"/>
          </a:p>
          <a:p>
            <a:r>
              <a:rPr lang="pt-BR" dirty="0"/>
              <a:t>IMPORTANTE: use um sistema de referência que segue a regra da mão-direita (padrão)</a:t>
            </a:r>
          </a:p>
        </p:txBody>
      </p:sp>
    </p:spTree>
    <p:extLst>
      <p:ext uri="{BB962C8B-B14F-4D97-AF65-F5344CB8AC3E}">
        <p14:creationId xmlns:p14="http://schemas.microsoft.com/office/powerpoint/2010/main" val="420614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BABA-7B1B-4896-8635-C0CE342D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2C4FA6F-12CE-4324-AD98-A552DC084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484" y="1690687"/>
            <a:ext cx="9527567" cy="32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F8D36-B236-444E-AC38-71FFA08A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25E5C1A-925E-4785-9F87-77937B532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2586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7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95FF9-43C3-4B77-A3A6-BC6FD529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Escalar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495CB7C-52F7-4939-8A7F-777F14BF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16114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71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1024</Words>
  <Application>Microsoft Macintosh PowerPoint</Application>
  <PresentationFormat>Widescreen</PresentationFormat>
  <Paragraphs>134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Tema do Office</vt:lpstr>
      <vt:lpstr>Revisão da Matemática Básica</vt:lpstr>
      <vt:lpstr>Motivação e Visão Geral</vt:lpstr>
      <vt:lpstr>Vetores</vt:lpstr>
      <vt:lpstr>Adição Vetorial</vt:lpstr>
      <vt:lpstr>Coordenadas Cartesianas</vt:lpstr>
      <vt:lpstr>Multiplicação Vetorial</vt:lpstr>
      <vt:lpstr>Produto Escalar</vt:lpstr>
      <vt:lpstr>Produto Escalar</vt:lpstr>
      <vt:lpstr>Produto Escalar</vt:lpstr>
      <vt:lpstr>Produto Escalar em Coordenadas Cartesianas</vt:lpstr>
      <vt:lpstr>Produto Escalar em Coordenadas Cartesianas</vt:lpstr>
      <vt:lpstr>Produto Escalar: Algumas Aplicações em CG</vt:lpstr>
      <vt:lpstr>Projeções de b em a</vt:lpstr>
      <vt:lpstr>Produto Vetorial</vt:lpstr>
      <vt:lpstr>Produto Vetorial: Propriedades</vt:lpstr>
      <vt:lpstr> Produto Vetorial: Fórmula Cartesiana!</vt:lpstr>
      <vt:lpstr>Sistema de Referência de Base Ortonormal</vt:lpstr>
      <vt:lpstr>Coordenadas  em um Sistema de Referência</vt:lpstr>
      <vt:lpstr>Construindo um Sistema de Referência</vt:lpstr>
      <vt:lpstr>Construindo um Sistema de Referência</vt:lpstr>
      <vt:lpstr>Construindo um Sistema de Referência</vt:lpstr>
      <vt:lpstr>Construindo um Sistema de Referência</vt:lpstr>
      <vt:lpstr>Construindo um Sistema de Referência</vt:lpstr>
      <vt:lpstr>Matrizes</vt:lpstr>
      <vt:lpstr>O que é uma Matriz?</vt:lpstr>
      <vt:lpstr>Multiplicação Matriz-Matriz</vt:lpstr>
      <vt:lpstr>Multiplicação Matriz-Matriz</vt:lpstr>
      <vt:lpstr>Multiplicação Matriz-Matriz</vt:lpstr>
      <vt:lpstr>Multiplicação Matriz-Matriz</vt:lpstr>
      <vt:lpstr>Multiplicação Matriz-Matriz</vt:lpstr>
      <vt:lpstr>Multiplicação Matrix-Vetor</vt:lpstr>
      <vt:lpstr>Transposta de uma Matrix (ou vetor)?</vt:lpstr>
      <vt:lpstr>Matriz Identidade ou Inversa</vt:lpstr>
      <vt:lpstr>Produto Vetorial na Forma Matricial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da Matemática Básica</dc:title>
  <dc:creator>Gilzamir Gomes</dc:creator>
  <cp:lastModifiedBy>Microsoft Office User</cp:lastModifiedBy>
  <cp:revision>1</cp:revision>
  <dcterms:created xsi:type="dcterms:W3CDTF">2018-07-07T12:04:01Z</dcterms:created>
  <dcterms:modified xsi:type="dcterms:W3CDTF">2018-11-24T14:50:01Z</dcterms:modified>
</cp:coreProperties>
</file>