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62"/>
  </p:notesMasterIdLst>
  <p:sldIdLst>
    <p:sldId id="256" r:id="rId2"/>
    <p:sldId id="321" r:id="rId3"/>
    <p:sldId id="257" r:id="rId4"/>
    <p:sldId id="258" r:id="rId5"/>
    <p:sldId id="259" r:id="rId6"/>
    <p:sldId id="260" r:id="rId7"/>
    <p:sldId id="261" r:id="rId8"/>
    <p:sldId id="262" r:id="rId9"/>
    <p:sldId id="263" r:id="rId10"/>
    <p:sldId id="264" r:id="rId11"/>
    <p:sldId id="265" r:id="rId12"/>
    <p:sldId id="266" r:id="rId13"/>
    <p:sldId id="307"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2" r:id="rId29"/>
    <p:sldId id="284" r:id="rId30"/>
    <p:sldId id="283" r:id="rId31"/>
    <p:sldId id="285" r:id="rId32"/>
    <p:sldId id="286" r:id="rId33"/>
    <p:sldId id="295" r:id="rId34"/>
    <p:sldId id="287" r:id="rId35"/>
    <p:sldId id="288" r:id="rId36"/>
    <p:sldId id="289" r:id="rId37"/>
    <p:sldId id="290" r:id="rId38"/>
    <p:sldId id="291" r:id="rId39"/>
    <p:sldId id="292" r:id="rId40"/>
    <p:sldId id="293" r:id="rId41"/>
    <p:sldId id="309" r:id="rId42"/>
    <p:sldId id="310" r:id="rId43"/>
    <p:sldId id="311" r:id="rId44"/>
    <p:sldId id="312" r:id="rId45"/>
    <p:sldId id="313" r:id="rId46"/>
    <p:sldId id="314" r:id="rId47"/>
    <p:sldId id="315" r:id="rId48"/>
    <p:sldId id="296" r:id="rId49"/>
    <p:sldId id="316" r:id="rId50"/>
    <p:sldId id="317" r:id="rId51"/>
    <p:sldId id="299" r:id="rId52"/>
    <p:sldId id="300" r:id="rId53"/>
    <p:sldId id="301" r:id="rId54"/>
    <p:sldId id="302" r:id="rId55"/>
    <p:sldId id="319" r:id="rId56"/>
    <p:sldId id="320" r:id="rId57"/>
    <p:sldId id="304" r:id="rId58"/>
    <p:sldId id="306" r:id="rId59"/>
    <p:sldId id="305" r:id="rId60"/>
    <p:sldId id="318" r:id="rId6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24B6A-6587-A747-A583-17BB7497F1FC}" v="13" dt="2018-08-13T13:03:35.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5"/>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639"/>
            <a:ext cx="5486040" cy="3600000"/>
          </a:xfrm>
          <a:prstGeom prst="rect">
            <a:avLst/>
          </a:prstGeom>
          <a:noFill/>
          <a:ln>
            <a:noFill/>
          </a:ln>
        </p:spPr>
        <p:txBody>
          <a:bodyPr lIns="0" tIns="0" rIns="0" bIns="0" anchor="t" anchorCtr="0">
            <a:noAutofit/>
          </a:bodyPr>
          <a:lstStyle/>
          <a:p>
            <a:pPr marL="0" marR="0" lvl="0" indent="0" algn="l" rtl="0">
              <a:spcBef>
                <a:spcPts val="0"/>
              </a:spcBef>
              <a:buNone/>
            </a:pPr>
            <a:endParaRPr sz="2000" b="0" i="0" u="none" strike="noStrike" cap="none">
              <a:solidFill>
                <a:srgbClr val="000000"/>
              </a:solidFill>
              <a:latin typeface="Arial"/>
              <a:ea typeface="Arial"/>
              <a:cs typeface="Arial"/>
              <a:sym typeface="Arial"/>
            </a:endParaRPr>
          </a:p>
        </p:txBody>
      </p:sp>
      <p:sp>
        <p:nvSpPr>
          <p:cNvPr id="111" name="Shape 111"/>
          <p:cNvSpPr txBox="1"/>
          <p:nvPr/>
        </p:nvSpPr>
        <p:spPr>
          <a:xfrm>
            <a:off x="3884760" y="8685360"/>
            <a:ext cx="2971440" cy="45827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fld id="{00000000-1234-1234-1234-123412341234}" type="slidenum">
              <a:rPr lang="pt-BR" sz="1200" b="0" i="0" u="none" strike="noStrike" cap="none">
                <a:solidFill>
                  <a:srgbClr val="000000"/>
                </a:solidFill>
                <a:latin typeface="Arial"/>
                <a:ea typeface="Arial"/>
                <a:cs typeface="Arial"/>
                <a:sym typeface="Arial"/>
              </a:rPr>
              <a:t>1</a:t>
            </a:fld>
            <a:endParaRPr lang="pt-BR" sz="1200" b="0" i="0" u="none" strike="noStrike" cap="none">
              <a:solidFill>
                <a:srgbClr val="000000"/>
              </a:solidFill>
              <a:latin typeface="Arial"/>
              <a:ea typeface="Arial"/>
              <a:cs typeface="Arial"/>
              <a:sym typeface="Arial"/>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694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400639"/>
            <a:ext cx="5486040" cy="3600000"/>
          </a:xfrm>
          <a:prstGeom prst="rect">
            <a:avLst/>
          </a:prstGeom>
          <a:noFill/>
          <a:ln>
            <a:noFill/>
          </a:ln>
        </p:spPr>
        <p:txBody>
          <a:bodyPr lIns="0" tIns="0" rIns="0" bIns="0" anchor="t" anchorCtr="0">
            <a:noAutofit/>
          </a:bodyPr>
          <a:lstStyle/>
          <a:p>
            <a:pPr marL="0" marR="0" lvl="0" indent="0" algn="l" rtl="0">
              <a:spcBef>
                <a:spcPts val="0"/>
              </a:spcBef>
              <a:buNone/>
            </a:pPr>
            <a:endParaRPr sz="2000" b="0" i="0" u="none" strike="noStrike" cap="none">
              <a:solidFill>
                <a:srgbClr val="000000"/>
              </a:solidFill>
              <a:latin typeface="Arial"/>
              <a:ea typeface="Arial"/>
              <a:cs typeface="Arial"/>
              <a:sym typeface="Arial"/>
            </a:endParaRPr>
          </a:p>
        </p:txBody>
      </p:sp>
      <p:sp>
        <p:nvSpPr>
          <p:cNvPr id="370" name="Shape 370"/>
          <p:cNvSpPr txBox="1"/>
          <p:nvPr/>
        </p:nvSpPr>
        <p:spPr>
          <a:xfrm>
            <a:off x="3884760" y="8685360"/>
            <a:ext cx="2971440" cy="45827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fld id="{00000000-1234-1234-1234-123412341234}" type="slidenum">
              <a:rPr lang="pt-BR" sz="1200" b="0" strike="noStrike">
                <a:solidFill>
                  <a:srgbClr val="000000"/>
                </a:solidFill>
                <a:latin typeface="Arial"/>
                <a:ea typeface="Arial"/>
                <a:cs typeface="Arial"/>
                <a:sym typeface="Arial"/>
              </a:rPr>
              <a:t>38</a:t>
            </a:fld>
            <a:endParaRPr lang="pt-BR" sz="1200" b="0" strike="noStrike">
              <a:solidFill>
                <a:srgbClr val="000000"/>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1391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2369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3" name="Shape 13"/>
          <p:cNvSpPr txBox="1">
            <a:spLocks noGrp="1"/>
          </p:cNvSpPr>
          <p:nvPr>
            <p:ph type="subTitle" idx="1"/>
          </p:nvPr>
        </p:nvSpPr>
        <p:spPr>
          <a:xfrm>
            <a:off x="838079" y="1825559"/>
            <a:ext cx="10515239" cy="43509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3" name="Shape 43"/>
          <p:cNvSpPr txBox="1">
            <a:spLocks noGrp="1"/>
          </p:cNvSpPr>
          <p:nvPr>
            <p:ph type="body" idx="1"/>
          </p:nvPr>
        </p:nvSpPr>
        <p:spPr>
          <a:xfrm>
            <a:off x="838079" y="1825559"/>
            <a:ext cx="10515239"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4" name="Shape 44"/>
          <p:cNvSpPr txBox="1">
            <a:spLocks noGrp="1"/>
          </p:cNvSpPr>
          <p:nvPr>
            <p:ph type="body" idx="2"/>
          </p:nvPr>
        </p:nvSpPr>
        <p:spPr>
          <a:xfrm>
            <a:off x="838079" y="4098239"/>
            <a:ext cx="10515239"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7" name="Shape 47"/>
          <p:cNvSpPr txBox="1">
            <a:spLocks noGrp="1"/>
          </p:cNvSpPr>
          <p:nvPr>
            <p:ph type="body" idx="1"/>
          </p:nvPr>
        </p:nvSpPr>
        <p:spPr>
          <a:xfrm>
            <a:off x="838079"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8" name="Shape 48"/>
          <p:cNvSpPr txBox="1">
            <a:spLocks noGrp="1"/>
          </p:cNvSpPr>
          <p:nvPr>
            <p:ph type="body" idx="2"/>
          </p:nvPr>
        </p:nvSpPr>
        <p:spPr>
          <a:xfrm>
            <a:off x="6226200"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9" name="Shape 49"/>
          <p:cNvSpPr txBox="1">
            <a:spLocks noGrp="1"/>
          </p:cNvSpPr>
          <p:nvPr>
            <p:ph type="body" idx="3"/>
          </p:nvPr>
        </p:nvSpPr>
        <p:spPr>
          <a:xfrm>
            <a:off x="6226200" y="409823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0" name="Shape 50"/>
          <p:cNvSpPr txBox="1">
            <a:spLocks noGrp="1"/>
          </p:cNvSpPr>
          <p:nvPr>
            <p:ph type="body" idx="4"/>
          </p:nvPr>
        </p:nvSpPr>
        <p:spPr>
          <a:xfrm>
            <a:off x="838079" y="409823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53" name="Shape 53"/>
          <p:cNvSpPr txBox="1">
            <a:spLocks noGrp="1"/>
          </p:cNvSpPr>
          <p:nvPr>
            <p:ph type="body" idx="1"/>
          </p:nvPr>
        </p:nvSpPr>
        <p:spPr>
          <a:xfrm>
            <a:off x="838079" y="1825559"/>
            <a:ext cx="10515239"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4" name="Shape 54"/>
          <p:cNvSpPr txBox="1">
            <a:spLocks noGrp="1"/>
          </p:cNvSpPr>
          <p:nvPr>
            <p:ph type="body" idx="2"/>
          </p:nvPr>
        </p:nvSpPr>
        <p:spPr>
          <a:xfrm>
            <a:off x="838079" y="1825559"/>
            <a:ext cx="10515239"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5" name="Shape 55"/>
          <p:cNvSpPr/>
          <p:nvPr/>
        </p:nvSpPr>
        <p:spPr>
          <a:xfrm>
            <a:off x="838079" y="1825559"/>
            <a:ext cx="10515239" cy="435096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838079" y="1825559"/>
            <a:ext cx="10515239" cy="4350960"/>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7" name="Shape 17"/>
          <p:cNvSpPr txBox="1">
            <a:spLocks noGrp="1"/>
          </p:cNvSpPr>
          <p:nvPr>
            <p:ph type="body" idx="1"/>
          </p:nvPr>
        </p:nvSpPr>
        <p:spPr>
          <a:xfrm>
            <a:off x="838079" y="1825559"/>
            <a:ext cx="10515239"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0" name="Shape 20"/>
          <p:cNvSpPr txBox="1">
            <a:spLocks noGrp="1"/>
          </p:cNvSpPr>
          <p:nvPr>
            <p:ph type="body" idx="1"/>
          </p:nvPr>
        </p:nvSpPr>
        <p:spPr>
          <a:xfrm>
            <a:off x="838079" y="1825559"/>
            <a:ext cx="5131080"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1" name="Shape 21"/>
          <p:cNvSpPr txBox="1">
            <a:spLocks noGrp="1"/>
          </p:cNvSpPr>
          <p:nvPr>
            <p:ph type="body" idx="2"/>
          </p:nvPr>
        </p:nvSpPr>
        <p:spPr>
          <a:xfrm>
            <a:off x="6226200" y="1825559"/>
            <a:ext cx="5131080"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838079" y="365039"/>
            <a:ext cx="10515239" cy="614411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8" name="Shape 28"/>
          <p:cNvSpPr txBox="1">
            <a:spLocks noGrp="1"/>
          </p:cNvSpPr>
          <p:nvPr>
            <p:ph type="body" idx="1"/>
          </p:nvPr>
        </p:nvSpPr>
        <p:spPr>
          <a:xfrm>
            <a:off x="838079"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9" name="Shape 29"/>
          <p:cNvSpPr txBox="1">
            <a:spLocks noGrp="1"/>
          </p:cNvSpPr>
          <p:nvPr>
            <p:ph type="body" idx="2"/>
          </p:nvPr>
        </p:nvSpPr>
        <p:spPr>
          <a:xfrm>
            <a:off x="838079" y="409823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0" name="Shape 30"/>
          <p:cNvSpPr txBox="1">
            <a:spLocks noGrp="1"/>
          </p:cNvSpPr>
          <p:nvPr>
            <p:ph type="body" idx="3"/>
          </p:nvPr>
        </p:nvSpPr>
        <p:spPr>
          <a:xfrm>
            <a:off x="6226200" y="1825559"/>
            <a:ext cx="5131080"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3" name="Shape 33"/>
          <p:cNvSpPr txBox="1">
            <a:spLocks noGrp="1"/>
          </p:cNvSpPr>
          <p:nvPr>
            <p:ph type="body" idx="1"/>
          </p:nvPr>
        </p:nvSpPr>
        <p:spPr>
          <a:xfrm>
            <a:off x="838079" y="1825559"/>
            <a:ext cx="5131080" cy="435096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4" name="Shape 34"/>
          <p:cNvSpPr txBox="1">
            <a:spLocks noGrp="1"/>
          </p:cNvSpPr>
          <p:nvPr>
            <p:ph type="body" idx="2"/>
          </p:nvPr>
        </p:nvSpPr>
        <p:spPr>
          <a:xfrm>
            <a:off x="6226200"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5" name="Shape 35"/>
          <p:cNvSpPr txBox="1">
            <a:spLocks noGrp="1"/>
          </p:cNvSpPr>
          <p:nvPr>
            <p:ph type="body" idx="3"/>
          </p:nvPr>
        </p:nvSpPr>
        <p:spPr>
          <a:xfrm>
            <a:off x="6226200" y="409823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8079" y="365039"/>
            <a:ext cx="10515239" cy="1325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8" name="Shape 38"/>
          <p:cNvSpPr txBox="1">
            <a:spLocks noGrp="1"/>
          </p:cNvSpPr>
          <p:nvPr>
            <p:ph type="body" idx="1"/>
          </p:nvPr>
        </p:nvSpPr>
        <p:spPr>
          <a:xfrm>
            <a:off x="838079"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9" name="Shape 39"/>
          <p:cNvSpPr txBox="1">
            <a:spLocks noGrp="1"/>
          </p:cNvSpPr>
          <p:nvPr>
            <p:ph type="body" idx="2"/>
          </p:nvPr>
        </p:nvSpPr>
        <p:spPr>
          <a:xfrm>
            <a:off x="6226200" y="1825559"/>
            <a:ext cx="5131080"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0" name="Shape 40"/>
          <p:cNvSpPr txBox="1">
            <a:spLocks noGrp="1"/>
          </p:cNvSpPr>
          <p:nvPr>
            <p:ph type="body" idx="3"/>
          </p:nvPr>
        </p:nvSpPr>
        <p:spPr>
          <a:xfrm>
            <a:off x="838079" y="4098239"/>
            <a:ext cx="10515239" cy="20750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523879" y="1122479"/>
            <a:ext cx="9143639" cy="2387159"/>
          </a:xfrm>
          <a:prstGeom prst="rect">
            <a:avLst/>
          </a:prstGeom>
          <a:noFill/>
          <a:ln>
            <a:noFill/>
          </a:ln>
        </p:spPr>
        <p:txBody>
          <a:bodyPr lIns="91425" tIns="91425" rIns="91425" bIns="91425" anchor="b"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7" name="Shape 7"/>
          <p:cNvSpPr txBox="1">
            <a:spLocks noGrp="1"/>
          </p:cNvSpPr>
          <p:nvPr>
            <p:ph type="dt" idx="10"/>
          </p:nvPr>
        </p:nvSpPr>
        <p:spPr>
          <a:xfrm>
            <a:off x="838079" y="6356519"/>
            <a:ext cx="2742839" cy="36467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 name="Shape 8"/>
          <p:cNvSpPr txBox="1">
            <a:spLocks noGrp="1"/>
          </p:cNvSpPr>
          <p:nvPr>
            <p:ph type="ftr" idx="11"/>
          </p:nvPr>
        </p:nvSpPr>
        <p:spPr>
          <a:xfrm>
            <a:off x="4038480" y="6356519"/>
            <a:ext cx="4114439" cy="36467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 name="Shape 9"/>
          <p:cNvSpPr txBox="1">
            <a:spLocks noGrp="1"/>
          </p:cNvSpPr>
          <p:nvPr>
            <p:ph type="sldNum" idx="12"/>
          </p:nvPr>
        </p:nvSpPr>
        <p:spPr>
          <a:xfrm>
            <a:off x="8610479" y="6356519"/>
            <a:ext cx="2742839" cy="36467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buSzPct val="25000"/>
              <a:buNone/>
            </a:pPr>
            <a:fld id="{00000000-1234-1234-1234-123412341234}" type="slidenum">
              <a:rPr lang="pt-BR" sz="1200" b="0" i="0" u="none" strike="noStrike" cap="none">
                <a:solidFill>
                  <a:srgbClr val="8B8B8B"/>
                </a:solidFill>
                <a:latin typeface="Calibri"/>
                <a:ea typeface="Calibri"/>
                <a:cs typeface="Calibri"/>
                <a:sym typeface="Calibri"/>
              </a:rPr>
              <a:t>‹nº›</a:t>
            </a:fld>
            <a:endParaRPr lang="pt-BR" sz="1200" b="0" i="0" u="none" strike="noStrike" cap="none">
              <a:solidFill>
                <a:srgbClr val="8B8B8B"/>
              </a:solidFill>
              <a:latin typeface="Calibri"/>
              <a:ea typeface="Calibri"/>
              <a:cs typeface="Calibri"/>
              <a:sym typeface="Calibri"/>
            </a:endParaRPr>
          </a:p>
        </p:txBody>
      </p:sp>
      <p:sp>
        <p:nvSpPr>
          <p:cNvPr id="10" name="Shape 10"/>
          <p:cNvSpPr txBox="1">
            <a:spLocks noGrp="1"/>
          </p:cNvSpPr>
          <p:nvPr>
            <p:ph type="body" idx="1"/>
          </p:nvPr>
        </p:nvSpPr>
        <p:spPr>
          <a:xfrm>
            <a:off x="609479" y="1604520"/>
            <a:ext cx="10972440" cy="397728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Shape 114"/>
          <p:cNvPicPr preferRelativeResize="0"/>
          <p:nvPr/>
        </p:nvPicPr>
        <p:blipFill rotWithShape="1">
          <a:blip r:embed="rId3">
            <a:alphaModFix/>
          </a:blip>
          <a:srcRect/>
          <a:stretch/>
        </p:blipFill>
        <p:spPr>
          <a:xfrm>
            <a:off x="3331439" y="1122479"/>
            <a:ext cx="5169240" cy="5446800"/>
          </a:xfrm>
          <a:prstGeom prst="rect">
            <a:avLst/>
          </a:prstGeom>
          <a:noFill/>
          <a:ln>
            <a:noFill/>
          </a:ln>
        </p:spPr>
      </p:pic>
      <p:sp>
        <p:nvSpPr>
          <p:cNvPr id="115" name="Shape 115"/>
          <p:cNvSpPr txBox="1"/>
          <p:nvPr/>
        </p:nvSpPr>
        <p:spPr>
          <a:xfrm>
            <a:off x="1523879" y="1122479"/>
            <a:ext cx="9143639" cy="2387159"/>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buSzPct val="25000"/>
              <a:buNone/>
            </a:pPr>
            <a:r>
              <a:rPr lang="pt-BR" sz="6000" b="1" i="0" u="none" strike="noStrike" cap="none">
                <a:solidFill>
                  <a:srgbClr val="0D0D0D"/>
                </a:solidFill>
                <a:latin typeface="Calibri"/>
                <a:ea typeface="Calibri"/>
                <a:cs typeface="Calibri"/>
                <a:sym typeface="Calibri"/>
              </a:rPr>
              <a:t>Curvas</a:t>
            </a:r>
          </a:p>
        </p:txBody>
      </p:sp>
      <p:sp>
        <p:nvSpPr>
          <p:cNvPr id="116" name="Shape 116"/>
          <p:cNvSpPr txBox="1"/>
          <p:nvPr/>
        </p:nvSpPr>
        <p:spPr>
          <a:xfrm>
            <a:off x="129600" y="4067280"/>
            <a:ext cx="8004959" cy="1655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buSzPct val="25000"/>
              <a:buNone/>
            </a:pPr>
            <a:r>
              <a:rPr lang="pt-BR" sz="2400" b="1" i="0" u="none" strike="noStrike" cap="none">
                <a:solidFill>
                  <a:srgbClr val="181717"/>
                </a:solidFill>
                <a:latin typeface="Calibri"/>
                <a:ea typeface="Calibri"/>
                <a:cs typeface="Calibri"/>
                <a:sym typeface="Calibri"/>
              </a:rPr>
              <a:t>Professor Gilzamir Gomes</a:t>
            </a:r>
          </a:p>
          <a:p>
            <a:pPr marL="0" marR="0" lvl="0" indent="0" algn="l" rtl="0">
              <a:lnSpc>
                <a:spcPct val="100000"/>
              </a:lnSpc>
              <a:spcBef>
                <a:spcPts val="0"/>
              </a:spcBef>
              <a:buSzPct val="25000"/>
              <a:buNone/>
            </a:pPr>
            <a:r>
              <a:rPr lang="pt-BR" sz="2400" b="1" i="0" u="none" strike="noStrike" cap="none">
                <a:solidFill>
                  <a:srgbClr val="181717"/>
                </a:solidFill>
                <a:latin typeface="Calibri"/>
                <a:ea typeface="Calibri"/>
                <a:cs typeface="Calibri"/>
                <a:sym typeface="Calibri"/>
              </a:rPr>
              <a:t>Ciência da Computação – Disciplina de Computação Gráfica</a:t>
            </a:r>
          </a:p>
          <a:p>
            <a:pPr marL="0" marR="0" lvl="0" indent="0" algn="l" rtl="0">
              <a:lnSpc>
                <a:spcPct val="100000"/>
              </a:lnSpc>
              <a:spcBef>
                <a:spcPts val="0"/>
              </a:spcBef>
              <a:buSzPct val="25000"/>
              <a:buNone/>
            </a:pPr>
            <a:r>
              <a:rPr lang="pt-BR" sz="2400" b="1" i="0" u="none" strike="noStrike" cap="none">
                <a:solidFill>
                  <a:srgbClr val="181717"/>
                </a:solidFill>
                <a:latin typeface="Calibri"/>
                <a:ea typeface="Calibri"/>
                <a:cs typeface="Calibri"/>
                <a:sym typeface="Calibri"/>
              </a:rPr>
              <a:t>Universidade Estadual Vale do Acaraú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77" name="Shape 177"/>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explicita:</a:t>
            </a:r>
          </a:p>
          <a:p>
            <a:pPr marL="1296000" marR="0" lvl="2" indent="-292699" algn="l" rtl="0">
              <a:spcBef>
                <a:spcPts val="0"/>
              </a:spcBef>
              <a:buClr>
                <a:srgbClr val="000000"/>
              </a:buClr>
              <a:buSzPct val="45000"/>
              <a:buFont typeface="Noto Sans Symbols"/>
              <a:buChar char="●"/>
            </a:pPr>
            <a:r>
              <a:rPr lang="pt-BR" sz="3200" b="0" i="0" u="none" strike="noStrike" cap="none">
                <a:solidFill>
                  <a:srgbClr val="000000"/>
                </a:solidFill>
                <a:latin typeface="Calibri"/>
                <a:ea typeface="Calibri"/>
                <a:cs typeface="Calibri"/>
                <a:sym typeface="Calibri"/>
              </a:rPr>
              <a:t>Problema: não dá para desenhar curvas tal que é possível obter dois ou mais valores de y para cada valor de x, como, por exemplo, círculos e outras curvas fechadas.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83" name="Shape 183"/>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implicita =&gt;</a:t>
            </a:r>
          </a:p>
        </p:txBody>
      </p:sp>
      <p:sp>
        <p:nvSpPr>
          <p:cNvPr id="184" name="Shape 184"/>
          <p:cNvSpPr txBox="1"/>
          <p:nvPr/>
        </p:nvSpPr>
        <p:spPr>
          <a:xfrm>
            <a:off x="6408000" y="3400560"/>
            <a:ext cx="2884320" cy="35856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Curva implícita do 2° grau</a:t>
            </a:r>
          </a:p>
        </p:txBody>
      </p:sp>
      <p:pic>
        <p:nvPicPr>
          <p:cNvPr id="185" name="Shape 185"/>
          <p:cNvPicPr preferRelativeResize="0"/>
          <p:nvPr/>
        </p:nvPicPr>
        <p:blipFill rotWithShape="1">
          <a:blip r:embed="rId3">
            <a:alphaModFix/>
          </a:blip>
          <a:srcRect/>
          <a:stretch/>
        </p:blipFill>
        <p:spPr>
          <a:xfrm>
            <a:off x="5184000" y="2373480"/>
            <a:ext cx="1944000" cy="722520"/>
          </a:xfrm>
          <a:prstGeom prst="rect">
            <a:avLst/>
          </a:prstGeom>
          <a:noFill/>
          <a:ln>
            <a:noFill/>
          </a:ln>
        </p:spPr>
      </p:pic>
      <p:pic>
        <p:nvPicPr>
          <p:cNvPr id="186" name="Shape 186"/>
          <p:cNvPicPr preferRelativeResize="0"/>
          <p:nvPr/>
        </p:nvPicPr>
        <p:blipFill rotWithShape="1">
          <a:blip r:embed="rId4">
            <a:alphaModFix/>
          </a:blip>
          <a:srcRect/>
          <a:stretch/>
        </p:blipFill>
        <p:spPr>
          <a:xfrm>
            <a:off x="1368000" y="3240000"/>
            <a:ext cx="4943159" cy="618839"/>
          </a:xfrm>
          <a:prstGeom prst="rect">
            <a:avLst/>
          </a:prstGeom>
          <a:noFill/>
          <a:ln>
            <a:noFill/>
          </a:ln>
        </p:spPr>
      </p:pic>
      <p:pic>
        <p:nvPicPr>
          <p:cNvPr id="187" name="Shape 187"/>
          <p:cNvPicPr preferRelativeResize="0"/>
          <p:nvPr/>
        </p:nvPicPr>
        <p:blipFill rotWithShape="1">
          <a:blip r:embed="rId5">
            <a:alphaModFix/>
          </a:blip>
          <a:srcRect/>
          <a:stretch/>
        </p:blipFill>
        <p:spPr>
          <a:xfrm>
            <a:off x="1584000" y="3960000"/>
            <a:ext cx="8319240" cy="244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93" name="Shape 193"/>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implicita =&gt;</a:t>
            </a:r>
          </a:p>
        </p:txBody>
      </p:sp>
      <p:sp>
        <p:nvSpPr>
          <p:cNvPr id="194" name="Shape 194"/>
          <p:cNvSpPr txBox="1"/>
          <p:nvPr/>
        </p:nvSpPr>
        <p:spPr>
          <a:xfrm>
            <a:off x="5904000" y="3544560"/>
            <a:ext cx="4608000" cy="41543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Curva 3D: intersecção de duas superfícies</a:t>
            </a:r>
          </a:p>
        </p:txBody>
      </p:sp>
      <p:pic>
        <p:nvPicPr>
          <p:cNvPr id="195" name="Shape 195"/>
          <p:cNvPicPr preferRelativeResize="0"/>
          <p:nvPr/>
        </p:nvPicPr>
        <p:blipFill rotWithShape="1">
          <a:blip r:embed="rId3">
            <a:alphaModFix/>
          </a:blip>
          <a:srcRect/>
          <a:stretch/>
        </p:blipFill>
        <p:spPr>
          <a:xfrm>
            <a:off x="5184000" y="2373480"/>
            <a:ext cx="1944000" cy="722520"/>
          </a:xfrm>
          <a:prstGeom prst="rect">
            <a:avLst/>
          </a:prstGeom>
          <a:noFill/>
          <a:ln>
            <a:noFill/>
          </a:ln>
        </p:spPr>
      </p:pic>
      <p:pic>
        <p:nvPicPr>
          <p:cNvPr id="196" name="Shape 196"/>
          <p:cNvPicPr preferRelativeResize="0"/>
          <p:nvPr/>
        </p:nvPicPr>
        <p:blipFill rotWithShape="1">
          <a:blip r:embed="rId4">
            <a:alphaModFix/>
          </a:blip>
          <a:srcRect/>
          <a:stretch/>
        </p:blipFill>
        <p:spPr>
          <a:xfrm>
            <a:off x="2664000" y="3074400"/>
            <a:ext cx="2918520" cy="1317600"/>
          </a:xfrm>
          <a:prstGeom prst="rect">
            <a:avLst/>
          </a:prstGeom>
          <a:noFill/>
          <a:ln>
            <a:noFill/>
          </a:ln>
        </p:spPr>
      </p:pic>
      <p:sp>
        <p:nvSpPr>
          <p:cNvPr id="197" name="Shape 197"/>
          <p:cNvSpPr txBox="1"/>
          <p:nvPr/>
        </p:nvSpPr>
        <p:spPr>
          <a:xfrm>
            <a:off x="1368000" y="5256000"/>
            <a:ext cx="9646199" cy="626760"/>
          </a:xfrm>
          <a:prstGeom prst="rect">
            <a:avLst/>
          </a:prstGeom>
          <a:noFill/>
          <a:ln w="9525" cap="flat" cmpd="sng">
            <a:solidFill>
              <a:srgbClr val="FF0000"/>
            </a:solidFill>
            <a:prstDash val="solid"/>
            <a:round/>
            <a:headEnd type="none" w="med" len="med"/>
            <a:tailEnd type="none" w="med" len="med"/>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Geralmente utilizada para representação 2D, dado que o custo para obtenção de curvas 3D </a:t>
            </a:r>
          </a:p>
          <a:p>
            <a:pPr marL="0" marR="0" lvl="0" indent="0" algn="l" rtl="0">
              <a:spcBef>
                <a:spcPts val="0"/>
              </a:spcBef>
              <a:buSzPct val="25000"/>
              <a:buNone/>
            </a:pPr>
            <a:r>
              <a:rPr lang="pt-BR" sz="1800" b="0" strike="noStrike">
                <a:solidFill>
                  <a:srgbClr val="000000"/>
                </a:solidFill>
                <a:latin typeface="Arial"/>
                <a:ea typeface="Arial"/>
                <a:cs typeface="Arial"/>
                <a:sym typeface="Arial"/>
              </a:rPr>
              <a:t>a partir da implícita tem um custo computacional mais caro do que outras alternativas...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93" name="Shape 193"/>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implicita =&gt;</a:t>
            </a:r>
          </a:p>
        </p:txBody>
      </p:sp>
      <p:pic>
        <p:nvPicPr>
          <p:cNvPr id="195" name="Shape 195"/>
          <p:cNvPicPr preferRelativeResize="0"/>
          <p:nvPr/>
        </p:nvPicPr>
        <p:blipFill rotWithShape="1">
          <a:blip r:embed="rId3">
            <a:alphaModFix/>
          </a:blip>
          <a:srcRect/>
          <a:stretch/>
        </p:blipFill>
        <p:spPr>
          <a:xfrm>
            <a:off x="5184000" y="2373480"/>
            <a:ext cx="1944000" cy="722520"/>
          </a:xfrm>
          <a:prstGeom prst="rect">
            <a:avLst/>
          </a:prstGeom>
          <a:noFill/>
          <a:ln>
            <a:noFill/>
          </a:ln>
        </p:spPr>
      </p:pic>
      <p:pic>
        <p:nvPicPr>
          <p:cNvPr id="196" name="Shape 196"/>
          <p:cNvPicPr preferRelativeResize="0"/>
          <p:nvPr/>
        </p:nvPicPr>
        <p:blipFill rotWithShape="1">
          <a:blip r:embed="rId4">
            <a:alphaModFix/>
          </a:blip>
          <a:srcRect/>
          <a:stretch/>
        </p:blipFill>
        <p:spPr>
          <a:xfrm>
            <a:off x="7475151" y="1714680"/>
            <a:ext cx="2918520" cy="1317600"/>
          </a:xfrm>
          <a:prstGeom prst="rect">
            <a:avLst/>
          </a:prstGeom>
          <a:noFill/>
          <a:ln>
            <a:noFill/>
          </a:ln>
        </p:spPr>
      </p:pic>
      <p:pic>
        <p:nvPicPr>
          <p:cNvPr id="1026" name="Picture 2" descr="http://www.uel.br/cce/mat/geometrica/php/img/gif/gd/gd_18t/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619" y="3167640"/>
            <a:ext cx="3310158" cy="342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243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03" name="Shape 203"/>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implícita =&gt;</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Vantagem: muito mais fácil verificar se um dado ponto pertence ou não à curva, o que é útil em muitas aplicações de modelagem geométrica:</a:t>
            </a:r>
          </a:p>
          <a:p>
            <a:pPr marL="1296000" marR="0" lvl="2" indent="-292699" algn="l" rtl="0">
              <a:spcBef>
                <a:spcPts val="0"/>
              </a:spcBef>
              <a:buClr>
                <a:srgbClr val="000000"/>
              </a:buClr>
              <a:buSzPct val="45000"/>
              <a:buFont typeface="Noto Sans Symbols"/>
              <a:buChar char="●"/>
            </a:pPr>
            <a:r>
              <a:rPr lang="pt-BR" sz="3200" b="0" i="0" u="none" strike="noStrike" cap="none">
                <a:solidFill>
                  <a:srgbClr val="000000"/>
                </a:solidFill>
                <a:latin typeface="Calibri"/>
                <a:ea typeface="Calibri"/>
                <a:cs typeface="Calibri"/>
                <a:sym typeface="Calibri"/>
              </a:rPr>
              <a:t>Conhecer pontos interiores, exteriores e na fronteira de objetos.</a:t>
            </a:r>
          </a:p>
        </p:txBody>
      </p:sp>
      <p:pic>
        <p:nvPicPr>
          <p:cNvPr id="204" name="Shape 204"/>
          <p:cNvPicPr preferRelativeResize="0"/>
          <p:nvPr/>
        </p:nvPicPr>
        <p:blipFill rotWithShape="1">
          <a:blip r:embed="rId3">
            <a:alphaModFix/>
          </a:blip>
          <a:srcRect/>
          <a:stretch/>
        </p:blipFill>
        <p:spPr>
          <a:xfrm>
            <a:off x="5123698" y="2289074"/>
            <a:ext cx="1839810" cy="5807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10" name="Shape 210"/>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Do explícito ao implícito:</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Passando da forma explícita para a forma implícita: implicitação </a:t>
            </a:r>
          </a:p>
        </p:txBody>
      </p:sp>
      <p:pic>
        <p:nvPicPr>
          <p:cNvPr id="211" name="Shape 211"/>
          <p:cNvPicPr preferRelativeResize="0"/>
          <p:nvPr/>
        </p:nvPicPr>
        <p:blipFill rotWithShape="1">
          <a:blip r:embed="rId3">
            <a:alphaModFix/>
          </a:blip>
          <a:srcRect/>
          <a:stretch/>
        </p:blipFill>
        <p:spPr>
          <a:xfrm>
            <a:off x="2160000" y="3755160"/>
            <a:ext cx="2750760" cy="1068839"/>
          </a:xfrm>
          <a:prstGeom prst="rect">
            <a:avLst/>
          </a:prstGeom>
          <a:noFill/>
          <a:ln>
            <a:noFill/>
          </a:ln>
        </p:spPr>
      </p:pic>
      <p:pic>
        <p:nvPicPr>
          <p:cNvPr id="212" name="Shape 212"/>
          <p:cNvPicPr preferRelativeResize="0"/>
          <p:nvPr/>
        </p:nvPicPr>
        <p:blipFill rotWithShape="1">
          <a:blip r:embed="rId4">
            <a:alphaModFix/>
          </a:blip>
          <a:srcRect/>
          <a:stretch/>
        </p:blipFill>
        <p:spPr>
          <a:xfrm>
            <a:off x="6978600" y="3888000"/>
            <a:ext cx="3029399" cy="719999"/>
          </a:xfrm>
          <a:prstGeom prst="rect">
            <a:avLst/>
          </a:prstGeom>
          <a:noFill/>
          <a:ln>
            <a:noFill/>
          </a:ln>
        </p:spPr>
      </p:pic>
      <p:sp>
        <p:nvSpPr>
          <p:cNvPr id="213" name="Shape 213"/>
          <p:cNvSpPr/>
          <p:nvPr/>
        </p:nvSpPr>
        <p:spPr>
          <a:xfrm>
            <a:off x="5472000" y="4032000"/>
            <a:ext cx="1080000" cy="503999"/>
          </a:xfrm>
          <a:custGeom>
            <a:avLst/>
            <a:gdLst/>
            <a:ahLst/>
            <a:cxnLst/>
            <a:rect l="0" t="0" r="0" b="0"/>
            <a:pathLst>
              <a:path w="120000" h="120000" extrusionOk="0">
                <a:moveTo>
                  <a:pt x="0" y="29978"/>
                </a:moveTo>
                <a:lnTo>
                  <a:pt x="89940" y="29978"/>
                </a:lnTo>
                <a:lnTo>
                  <a:pt x="89940" y="0"/>
                </a:lnTo>
                <a:lnTo>
                  <a:pt x="119960" y="59957"/>
                </a:lnTo>
                <a:lnTo>
                  <a:pt x="89940" y="119914"/>
                </a:lnTo>
                <a:lnTo>
                  <a:pt x="89940" y="89935"/>
                </a:lnTo>
                <a:lnTo>
                  <a:pt x="0" y="89935"/>
                </a:lnTo>
                <a:lnTo>
                  <a:pt x="0" y="29978"/>
                </a:lnTo>
              </a:path>
            </a:pathLst>
          </a:custGeom>
          <a:solidFill>
            <a:srgbClr val="729FCF"/>
          </a:solidFill>
          <a:ln w="9525" cap="flat" cmpd="sng">
            <a:solidFill>
              <a:srgbClr val="3465A4"/>
            </a:solidFill>
            <a:prstDash val="solid"/>
            <a:round/>
            <a:headEnd type="none" w="med" len="med"/>
            <a:tailEnd type="none" w="med" len="me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19" name="Shape 219"/>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dirty="0">
                <a:solidFill>
                  <a:srgbClr val="000000"/>
                </a:solidFill>
                <a:latin typeface="Calibri"/>
                <a:ea typeface="Calibri"/>
                <a:cs typeface="Calibri"/>
                <a:sym typeface="Calibri"/>
              </a:rPr>
              <a:t>Analítica:</a:t>
            </a:r>
          </a:p>
          <a:p>
            <a:pPr marL="1296000" marR="0" lvl="2" indent="-292699" algn="l" rtl="0">
              <a:spcBef>
                <a:spcPts val="0"/>
              </a:spcBef>
              <a:buClr>
                <a:srgbClr val="000000"/>
              </a:buClr>
              <a:buSzPct val="45000"/>
              <a:buFont typeface="Noto Sans Symbols"/>
              <a:buChar char="●"/>
            </a:pPr>
            <a:r>
              <a:rPr lang="pt-BR" sz="3200" b="0" i="0" u="none" strike="noStrike" cap="none" dirty="0">
                <a:solidFill>
                  <a:srgbClr val="000000"/>
                </a:solidFill>
                <a:latin typeface="Calibri"/>
                <a:ea typeface="Calibri"/>
                <a:cs typeface="Calibri"/>
                <a:sym typeface="Calibri"/>
              </a:rPr>
              <a:t>Vantagens: </a:t>
            </a:r>
          </a:p>
          <a:p>
            <a:pPr marL="1728000" marR="0" lvl="3" indent="-2166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Exatidão na obtenção de pontos adicionais</a:t>
            </a:r>
          </a:p>
          <a:p>
            <a:pPr marL="1728000" marR="0" lvl="3" indent="-2166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Maior simplicidade no cálculo de propriedades: área, volume, inclinação, etc.</a:t>
            </a:r>
          </a:p>
          <a:p>
            <a:pPr marL="1728000" marR="0" lvl="3" indent="-2166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Maior simplicidade para ser redesenhada quando sujeita a transformações como mudança de escala, rotação, projeções e outras.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25" name="Shape 225"/>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Desvantagens das formas implícita e explícita:</a:t>
            </a:r>
          </a:p>
          <a:p>
            <a:pPr marL="864000" marR="0" lvl="1" indent="-330599" algn="l" rtl="0">
              <a:spcBef>
                <a:spcPts val="0"/>
              </a:spcBef>
              <a:buClr>
                <a:srgbClr val="000000"/>
              </a:buClr>
              <a:buSzPct val="75000"/>
              <a:buFont typeface="Noto Sans Symbols"/>
              <a:buChar char="−"/>
            </a:pPr>
            <a:r>
              <a:rPr lang="pt-BR" sz="3200" b="0" i="0" u="none" strike="noStrike" cap="none">
                <a:solidFill>
                  <a:srgbClr val="000000"/>
                </a:solidFill>
                <a:latin typeface="Calibri"/>
                <a:ea typeface="Calibri"/>
                <a:cs typeface="Calibri"/>
                <a:sym typeface="Calibri"/>
              </a:rPr>
              <a:t>Dependentes do sistema de coordenadas </a:t>
            </a:r>
          </a:p>
          <a:p>
            <a:pPr marL="864000" marR="0" lvl="1" indent="-330599" algn="l" rtl="0">
              <a:spcBef>
                <a:spcPts val="0"/>
              </a:spcBef>
              <a:buClr>
                <a:srgbClr val="000000"/>
              </a:buClr>
              <a:buSzPct val="75000"/>
              <a:buFont typeface="Noto Sans Symbols"/>
              <a:buChar char="−"/>
            </a:pPr>
            <a:r>
              <a:rPr lang="pt-BR" sz="3200" b="0" i="0" u="none" strike="noStrike" cap="none">
                <a:solidFill>
                  <a:srgbClr val="000000"/>
                </a:solidFill>
                <a:latin typeface="Calibri"/>
                <a:ea typeface="Calibri"/>
                <a:cs typeface="Calibri"/>
                <a:sym typeface="Calibri"/>
              </a:rPr>
              <a:t>Se os pontos da curva forem calculados a partir de incrementos uniformes em x ou y podem não ficar igualmente distribuídos uniformemente ao longo da curva.</a:t>
            </a:r>
          </a:p>
          <a:p>
            <a:pPr marL="864000" marR="0" lvl="1" indent="-330599" algn="l" rtl="0">
              <a:spcBef>
                <a:spcPts val="0"/>
              </a:spcBef>
              <a:buClr>
                <a:srgbClr val="000000"/>
              </a:buClr>
              <a:buSzPct val="75000"/>
              <a:buFont typeface="Noto Sans Symbols"/>
              <a:buChar char="−"/>
            </a:pPr>
            <a:r>
              <a:rPr lang="pt-BR" sz="3200" b="0" i="0" u="none" strike="noStrike" cap="none">
                <a:solidFill>
                  <a:srgbClr val="000000"/>
                </a:solidFill>
                <a:latin typeface="Calibri"/>
                <a:ea typeface="Calibri"/>
                <a:cs typeface="Calibri"/>
                <a:sym typeface="Calibri"/>
              </a:rPr>
              <a:t>Solução: representação paramétrica.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31" name="Shape 231"/>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Representação paramétrica: </a:t>
            </a:r>
          </a:p>
        </p:txBody>
      </p:sp>
      <p:pic>
        <p:nvPicPr>
          <p:cNvPr id="232" name="Shape 232"/>
          <p:cNvPicPr preferRelativeResize="0"/>
          <p:nvPr/>
        </p:nvPicPr>
        <p:blipFill rotWithShape="1">
          <a:blip r:embed="rId3">
            <a:alphaModFix/>
          </a:blip>
          <a:srcRect/>
          <a:stretch/>
        </p:blipFill>
        <p:spPr>
          <a:xfrm>
            <a:off x="1584000" y="3213359"/>
            <a:ext cx="3508199" cy="1250640"/>
          </a:xfrm>
          <a:prstGeom prst="rect">
            <a:avLst/>
          </a:prstGeom>
          <a:noFill/>
          <a:ln>
            <a:noFill/>
          </a:ln>
        </p:spPr>
      </p:pic>
      <p:sp>
        <p:nvSpPr>
          <p:cNvPr id="233" name="Shape 233"/>
          <p:cNvSpPr txBox="1"/>
          <p:nvPr/>
        </p:nvSpPr>
        <p:spPr>
          <a:xfrm>
            <a:off x="5191560" y="3616560"/>
            <a:ext cx="3477240" cy="35856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Um quarto de círculo de raio 10</a:t>
            </a:r>
          </a:p>
        </p:txBody>
      </p:sp>
      <p:pic>
        <p:nvPicPr>
          <p:cNvPr id="234" name="Shape 234"/>
          <p:cNvPicPr preferRelativeResize="0"/>
          <p:nvPr/>
        </p:nvPicPr>
        <p:blipFill rotWithShape="1">
          <a:blip r:embed="rId4">
            <a:alphaModFix/>
          </a:blip>
          <a:srcRect/>
          <a:stretch/>
        </p:blipFill>
        <p:spPr>
          <a:xfrm>
            <a:off x="1396079" y="4799519"/>
            <a:ext cx="3645359" cy="1376999"/>
          </a:xfrm>
          <a:prstGeom prst="rect">
            <a:avLst/>
          </a:prstGeom>
          <a:noFill/>
          <a:ln>
            <a:noFill/>
          </a:ln>
        </p:spPr>
      </p:pic>
      <p:sp>
        <p:nvSpPr>
          <p:cNvPr id="235" name="Shape 235"/>
          <p:cNvSpPr txBox="1"/>
          <p:nvPr/>
        </p:nvSpPr>
        <p:spPr>
          <a:xfrm>
            <a:off x="5191560" y="5328000"/>
            <a:ext cx="1853999" cy="35856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Equação da reta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41" name="Shape 241"/>
          <p:cNvSpPr txBox="1"/>
          <p:nvPr/>
        </p:nvSpPr>
        <p:spPr>
          <a:xfrm>
            <a:off x="838079" y="1769287"/>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Representação paramétrica. A posição do ponto na curva: </a:t>
            </a:r>
          </a:p>
          <a:p>
            <a:pPr marR="0" lvl="0" algn="l" rtl="0">
              <a:lnSpc>
                <a:spcPct val="90000"/>
              </a:lnSpc>
              <a:spcBef>
                <a:spcPts val="0"/>
              </a:spcBef>
              <a:buClr>
                <a:srgbClr val="000000"/>
              </a:buClr>
              <a:buSzPct val="100000"/>
            </a:pPr>
            <a:endParaRPr lang="pt-BR" sz="3200" b="0" strike="noStrike" dirty="0">
              <a:solidFill>
                <a:srgbClr val="000000"/>
              </a:solidFill>
              <a:latin typeface="Calibri"/>
              <a:ea typeface="Calibri"/>
              <a:cs typeface="Calibri"/>
              <a:sym typeface="Calibri"/>
            </a:endParaRPr>
          </a:p>
          <a:p>
            <a:pPr marR="0" lvl="0" algn="l" rtl="0">
              <a:lnSpc>
                <a:spcPct val="90000"/>
              </a:lnSpc>
              <a:spcBef>
                <a:spcPts val="0"/>
              </a:spcBef>
              <a:buClr>
                <a:srgbClr val="000000"/>
              </a:buClr>
              <a:buSzPct val="100000"/>
            </a:pPr>
            <a:endParaRPr lang="pt-BR" sz="3200" b="0" strike="noStrike" dirty="0">
              <a:solidFill>
                <a:srgbClr val="000000"/>
              </a:solidFill>
              <a:latin typeface="Calibri"/>
              <a:ea typeface="Calibri"/>
              <a:cs typeface="Calibri"/>
              <a:sym typeface="Calibri"/>
            </a:endParaRPr>
          </a:p>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Para obter intervalos em comprimentos constantes, basta incrementar </a:t>
            </a:r>
            <a:r>
              <a:rPr lang="pt-BR" sz="3200" b="0" i="1" strike="noStrike" dirty="0">
                <a:solidFill>
                  <a:srgbClr val="000000"/>
                </a:solidFill>
                <a:latin typeface="Calibri"/>
                <a:ea typeface="Calibri"/>
                <a:cs typeface="Calibri"/>
                <a:sym typeface="Calibri"/>
              </a:rPr>
              <a:t>t</a:t>
            </a:r>
            <a:r>
              <a:rPr lang="pt-BR" sz="3200" b="0" strike="noStrike" dirty="0">
                <a:solidFill>
                  <a:srgbClr val="000000"/>
                </a:solidFill>
                <a:latin typeface="Calibri"/>
                <a:ea typeface="Calibri"/>
                <a:cs typeface="Calibri"/>
                <a:sym typeface="Calibri"/>
              </a:rPr>
              <a:t> de forma constante.</a:t>
            </a:r>
          </a:p>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Para obter a tangente:</a:t>
            </a:r>
          </a:p>
        </p:txBody>
      </p:sp>
      <p:pic>
        <p:nvPicPr>
          <p:cNvPr id="242" name="Shape 242"/>
          <p:cNvPicPr preferRelativeResize="0"/>
          <p:nvPr/>
        </p:nvPicPr>
        <p:blipFill rotWithShape="1">
          <a:blip r:embed="rId3">
            <a:alphaModFix/>
          </a:blip>
          <a:srcRect/>
          <a:stretch/>
        </p:blipFill>
        <p:spPr>
          <a:xfrm>
            <a:off x="3024000" y="2428173"/>
            <a:ext cx="5754240" cy="666719"/>
          </a:xfrm>
          <a:prstGeom prst="rect">
            <a:avLst/>
          </a:prstGeom>
          <a:noFill/>
          <a:ln>
            <a:noFill/>
          </a:ln>
        </p:spPr>
      </p:pic>
      <p:pic>
        <p:nvPicPr>
          <p:cNvPr id="243" name="Shape 243"/>
          <p:cNvPicPr preferRelativeResize="0"/>
          <p:nvPr/>
        </p:nvPicPr>
        <p:blipFill rotWithShape="1">
          <a:blip r:embed="rId4">
            <a:alphaModFix/>
          </a:blip>
          <a:srcRect/>
          <a:stretch/>
        </p:blipFill>
        <p:spPr>
          <a:xfrm>
            <a:off x="3499932" y="4589446"/>
            <a:ext cx="5191531" cy="5030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BAC37-F809-364F-93D2-0A06EDE5F9BA}"/>
              </a:ext>
            </a:extLst>
          </p:cNvPr>
          <p:cNvSpPr>
            <a:spLocks noGrp="1"/>
          </p:cNvSpPr>
          <p:nvPr>
            <p:ph type="title"/>
          </p:nvPr>
        </p:nvSpPr>
        <p:spPr/>
        <p:txBody>
          <a:bodyPr/>
          <a:lstStyle/>
          <a:p>
            <a:r>
              <a:rPr lang="pt-BR" sz="4400" dirty="0">
                <a:latin typeface="Calibri" panose="020F0502020204030204" pitchFamily="34" charset="0"/>
                <a:cs typeface="Calibri" panose="020F0502020204030204" pitchFamily="34" charset="0"/>
              </a:rPr>
              <a:t>Motivação</a:t>
            </a:r>
          </a:p>
        </p:txBody>
      </p:sp>
      <p:sp>
        <p:nvSpPr>
          <p:cNvPr id="3" name="Espaço Reservado para Texto 2">
            <a:extLst>
              <a:ext uri="{FF2B5EF4-FFF2-40B4-BE49-F238E27FC236}">
                <a16:creationId xmlns:a16="http://schemas.microsoft.com/office/drawing/2014/main" id="{29C5FDDC-C269-5A4C-9538-BFC518EA53A7}"/>
              </a:ext>
            </a:extLst>
          </p:cNvPr>
          <p:cNvSpPr>
            <a:spLocks noGrp="1"/>
          </p:cNvSpPr>
          <p:nvPr>
            <p:ph type="body" idx="1"/>
          </p:nvPr>
        </p:nvSpPr>
        <p:spPr/>
        <p:txBody>
          <a:bodyPr/>
          <a:lstStyle/>
          <a:p>
            <a:pPr algn="just"/>
            <a:r>
              <a:rPr lang="pt-BR" sz="3200" dirty="0">
                <a:latin typeface="Calibri" panose="020F0502020204030204" pitchFamily="34" charset="0"/>
                <a:cs typeface="Calibri" panose="020F0502020204030204" pitchFamily="34" charset="0"/>
              </a:rPr>
              <a:t>Curvas são a base, tanto da geração de formas simples, como círculos e elipses, quanto na criação de projetos complexos como automóveis, navios ou aeronaves (onde são referidas como formas livres).</a:t>
            </a:r>
          </a:p>
          <a:p>
            <a:endParaRPr lang="pt-BR" dirty="0"/>
          </a:p>
        </p:txBody>
      </p:sp>
    </p:spTree>
    <p:extLst>
      <p:ext uri="{BB962C8B-B14F-4D97-AF65-F5344CB8AC3E}">
        <p14:creationId xmlns:p14="http://schemas.microsoft.com/office/powerpoint/2010/main" val="313309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49" name="Shape 249"/>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Representação paramétrica.</a:t>
            </a:r>
          </a:p>
          <a:p>
            <a:pPr marL="864000" marR="0" lvl="1" indent="-3305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Permite representar curvas fechadas e com valores múltiplos</a:t>
            </a:r>
          </a:p>
          <a:p>
            <a:pPr marL="864000" marR="0" lvl="1" indent="-3305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A forma da curva independente do sistema de coordenadas, portanto, facilmente manipuladas por transformações geométricas</a:t>
            </a:r>
          </a:p>
          <a:p>
            <a:pPr marL="864000" marR="0" lvl="1" indent="-330599" algn="l" rtl="0">
              <a:spcBef>
                <a:spcPts val="0"/>
              </a:spcBef>
              <a:buClr>
                <a:srgbClr val="000000"/>
              </a:buClr>
              <a:buSzPct val="75000"/>
              <a:buFont typeface="Noto Sans Symbols"/>
              <a:buChar char="−"/>
            </a:pPr>
            <a:r>
              <a:rPr lang="pt-BR" sz="3200" b="0" i="0" u="none" strike="noStrike" cap="none" dirty="0">
                <a:solidFill>
                  <a:srgbClr val="000000"/>
                </a:solidFill>
                <a:latin typeface="Calibri"/>
                <a:ea typeface="Calibri"/>
                <a:cs typeface="Calibri"/>
                <a:sym typeface="Calibri"/>
              </a:rPr>
              <a:t>Os extremos e o comprimento da curva são fixos pelo intervalo de variação do parâmetro</a:t>
            </a:r>
          </a:p>
          <a:p>
            <a:pPr marR="0" lvl="0" algn="l" rtl="0">
              <a:lnSpc>
                <a:spcPct val="90000"/>
              </a:lnSpc>
              <a:spcBef>
                <a:spcPts val="0"/>
              </a:spcBef>
              <a:buClr>
                <a:srgbClr val="000000"/>
              </a:buClr>
              <a:buSzPct val="100000"/>
            </a:pPr>
            <a:endParaRPr lang="pt-BR" sz="3200" b="0" strike="noStrike" dirty="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255" name="Shape 255"/>
          <p:cNvSpPr txBox="1"/>
          <p:nvPr/>
        </p:nvSpPr>
        <p:spPr>
          <a:xfrm>
            <a:off x="838079" y="1825559"/>
            <a:ext cx="10515239" cy="561381"/>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dirty="0">
                <a:solidFill>
                  <a:srgbClr val="000000"/>
                </a:solidFill>
                <a:latin typeface="Calibri"/>
                <a:ea typeface="Calibri"/>
                <a:cs typeface="Calibri"/>
                <a:sym typeface="Calibri"/>
              </a:rPr>
              <a:t>Exemplos</a:t>
            </a:r>
          </a:p>
          <a:p>
            <a:pPr marR="0" lvl="0" algn="l" rtl="0">
              <a:lnSpc>
                <a:spcPct val="90000"/>
              </a:lnSpc>
              <a:spcBef>
                <a:spcPts val="0"/>
              </a:spcBef>
              <a:buClr>
                <a:srgbClr val="000000"/>
              </a:buClr>
              <a:buSzPct val="100000"/>
            </a:pPr>
            <a:r>
              <a:rPr lang="pt-BR" sz="3200" b="0" strike="noStrike" dirty="0">
                <a:solidFill>
                  <a:srgbClr val="000000"/>
                </a:solidFill>
                <a:latin typeface="Calibri"/>
                <a:ea typeface="Calibri"/>
                <a:cs typeface="Calibri"/>
                <a:sym typeface="Calibri"/>
              </a:rPr>
              <a:t> </a:t>
            </a:r>
          </a:p>
        </p:txBody>
      </p:sp>
      <p:pic>
        <p:nvPicPr>
          <p:cNvPr id="256" name="Shape 256"/>
          <p:cNvPicPr preferRelativeResize="0"/>
          <p:nvPr/>
        </p:nvPicPr>
        <p:blipFill rotWithShape="1">
          <a:blip r:embed="rId3">
            <a:alphaModFix/>
          </a:blip>
          <a:srcRect/>
          <a:stretch/>
        </p:blipFill>
        <p:spPr>
          <a:xfrm>
            <a:off x="407501" y="2770560"/>
            <a:ext cx="11611079" cy="34059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 Curvas Paramétricas de 3ª Ordem</a:t>
            </a:r>
          </a:p>
        </p:txBody>
      </p:sp>
      <p:sp>
        <p:nvSpPr>
          <p:cNvPr id="262" name="Shape 262"/>
          <p:cNvSpPr txBox="1"/>
          <p:nvPr/>
        </p:nvSpPr>
        <p:spPr>
          <a:xfrm>
            <a:off x="838079" y="1825559"/>
            <a:ext cx="516851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Modelos matemáticas complexos de curvas foram desenvolvidos inicialmente por Lagrange, Hermite e mais recentemente pelo Francês Paul Bézier, que utilizou em 1972 sua formulação do sistema Unisurf para representar formas complexas de um painel de carro produzido pela empresa na qual trabalhava, Renault.</a:t>
            </a:r>
          </a:p>
        </p:txBody>
      </p:sp>
      <p:pic>
        <p:nvPicPr>
          <p:cNvPr id="263" name="Shape 263"/>
          <p:cNvPicPr preferRelativeResize="0"/>
          <p:nvPr/>
        </p:nvPicPr>
        <p:blipFill rotWithShape="1">
          <a:blip r:embed="rId3">
            <a:alphaModFix/>
          </a:blip>
          <a:srcRect/>
          <a:stretch/>
        </p:blipFill>
        <p:spPr>
          <a:xfrm>
            <a:off x="6095880" y="828000"/>
            <a:ext cx="1904760" cy="2561759"/>
          </a:xfrm>
          <a:prstGeom prst="rect">
            <a:avLst/>
          </a:prstGeom>
          <a:noFill/>
          <a:ln>
            <a:noFill/>
          </a:ln>
        </p:spPr>
      </p:pic>
      <p:pic>
        <p:nvPicPr>
          <p:cNvPr id="264" name="Shape 264"/>
          <p:cNvPicPr preferRelativeResize="0"/>
          <p:nvPr/>
        </p:nvPicPr>
        <p:blipFill rotWithShape="1">
          <a:blip r:embed="rId4">
            <a:alphaModFix/>
          </a:blip>
          <a:srcRect/>
          <a:stretch/>
        </p:blipFill>
        <p:spPr>
          <a:xfrm>
            <a:off x="8352000" y="1080000"/>
            <a:ext cx="3644639" cy="56678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Hermite</a:t>
            </a:r>
          </a:p>
        </p:txBody>
      </p:sp>
      <p:sp>
        <p:nvSpPr>
          <p:cNvPr id="270" name="Shape 270"/>
          <p:cNvSpPr txBox="1"/>
          <p:nvPr/>
        </p:nvSpPr>
        <p:spPr>
          <a:xfrm>
            <a:off x="838079" y="1825559"/>
            <a:ext cx="4586760"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P1 = ponto inicial</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P2 = ponto final</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T1 = tangente e peso no ponto P1</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T2 = tangente e peso no ponto P2</a:t>
            </a:r>
          </a:p>
        </p:txBody>
      </p:sp>
      <p:pic>
        <p:nvPicPr>
          <p:cNvPr id="271" name="Shape 271"/>
          <p:cNvPicPr preferRelativeResize="0"/>
          <p:nvPr/>
        </p:nvPicPr>
        <p:blipFill rotWithShape="1">
          <a:blip r:embed="rId3">
            <a:alphaModFix/>
          </a:blip>
          <a:srcRect/>
          <a:stretch/>
        </p:blipFill>
        <p:spPr>
          <a:xfrm>
            <a:off x="5425200" y="2091600"/>
            <a:ext cx="5928120" cy="381923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Hermite</a:t>
            </a:r>
          </a:p>
        </p:txBody>
      </p:sp>
      <p:sp>
        <p:nvSpPr>
          <p:cNvPr id="277" name="Shape 277"/>
          <p:cNvSpPr txBox="1"/>
          <p:nvPr/>
        </p:nvSpPr>
        <p:spPr>
          <a:xfrm>
            <a:off x="838079" y="1825559"/>
            <a:ext cx="557459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Composição da geometria da Curva de Hermite.</a:t>
            </a:r>
          </a:p>
        </p:txBody>
      </p:sp>
      <p:pic>
        <p:nvPicPr>
          <p:cNvPr id="278" name="Shape 278"/>
          <p:cNvPicPr preferRelativeResize="0"/>
          <p:nvPr/>
        </p:nvPicPr>
        <p:blipFill rotWithShape="1">
          <a:blip r:embed="rId3">
            <a:alphaModFix/>
          </a:blip>
          <a:srcRect/>
          <a:stretch/>
        </p:blipFill>
        <p:spPr>
          <a:xfrm>
            <a:off x="6784200" y="1122479"/>
            <a:ext cx="4569120" cy="525383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Hermite</a:t>
            </a:r>
          </a:p>
        </p:txBody>
      </p:sp>
      <p:sp>
        <p:nvSpPr>
          <p:cNvPr id="284" name="Shape 284"/>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Funções Interpolantes de Hermite</a:t>
            </a:r>
          </a:p>
        </p:txBody>
      </p:sp>
      <p:pic>
        <p:nvPicPr>
          <p:cNvPr id="285" name="Shape 285"/>
          <p:cNvPicPr preferRelativeResize="0"/>
          <p:nvPr/>
        </p:nvPicPr>
        <p:blipFill rotWithShape="1">
          <a:blip r:embed="rId3">
            <a:alphaModFix/>
          </a:blip>
          <a:srcRect/>
          <a:stretch/>
        </p:blipFill>
        <p:spPr>
          <a:xfrm>
            <a:off x="647639" y="2942280"/>
            <a:ext cx="7468199" cy="1607039"/>
          </a:xfrm>
          <a:prstGeom prst="rect">
            <a:avLst/>
          </a:prstGeom>
          <a:noFill/>
          <a:ln>
            <a:noFill/>
          </a:ln>
        </p:spPr>
      </p:pic>
      <p:pic>
        <p:nvPicPr>
          <p:cNvPr id="286" name="Shape 286"/>
          <p:cNvPicPr preferRelativeResize="0"/>
          <p:nvPr/>
        </p:nvPicPr>
        <p:blipFill rotWithShape="1">
          <a:blip r:embed="rId4">
            <a:alphaModFix/>
          </a:blip>
          <a:srcRect/>
          <a:stretch/>
        </p:blipFill>
        <p:spPr>
          <a:xfrm>
            <a:off x="7804800" y="1374120"/>
            <a:ext cx="4176720" cy="4802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Hermite</a:t>
            </a:r>
          </a:p>
        </p:txBody>
      </p:sp>
      <p:sp>
        <p:nvSpPr>
          <p:cNvPr id="292" name="Shape 292"/>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A curva de Hermite é a que possibilita maior controle entre as demais de terceiro grau usadas em computação.</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A simples alteração na tangente introduz mudanças significativas na curva gerada:</a:t>
            </a:r>
          </a:p>
        </p:txBody>
      </p:sp>
      <p:pic>
        <p:nvPicPr>
          <p:cNvPr id="293" name="Shape 293"/>
          <p:cNvPicPr preferRelativeResize="0"/>
          <p:nvPr/>
        </p:nvPicPr>
        <p:blipFill rotWithShape="1">
          <a:blip r:embed="rId3">
            <a:alphaModFix/>
          </a:blip>
          <a:srcRect/>
          <a:stretch/>
        </p:blipFill>
        <p:spPr>
          <a:xfrm>
            <a:off x="3498119" y="3344039"/>
            <a:ext cx="4970160" cy="33364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 de Bézier</a:t>
            </a:r>
          </a:p>
        </p:txBody>
      </p:sp>
      <p:sp>
        <p:nvSpPr>
          <p:cNvPr id="305" name="Shape 305"/>
          <p:cNvSpPr txBox="1"/>
          <p:nvPr/>
        </p:nvSpPr>
        <p:spPr>
          <a:xfrm>
            <a:off x="838079" y="1588052"/>
            <a:ext cx="1051523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dirty="0">
                <a:solidFill>
                  <a:srgbClr val="000000"/>
                </a:solidFill>
                <a:latin typeface="Calibri"/>
                <a:ea typeface="Calibri"/>
                <a:cs typeface="Calibri"/>
                <a:sym typeface="Calibri"/>
              </a:rPr>
              <a:t>Década de 60: Pierre </a:t>
            </a:r>
            <a:r>
              <a:rPr lang="pt-BR" sz="2800" b="0" strike="noStrike" dirty="0" err="1">
                <a:solidFill>
                  <a:srgbClr val="000000"/>
                </a:solidFill>
                <a:latin typeface="Calibri"/>
                <a:ea typeface="Calibri"/>
                <a:cs typeface="Calibri"/>
                <a:sym typeface="Calibri"/>
              </a:rPr>
              <a:t>Bézier</a:t>
            </a:r>
            <a:r>
              <a:rPr lang="pt-BR" sz="2800" b="0" strike="noStrike" dirty="0">
                <a:solidFill>
                  <a:srgbClr val="000000"/>
                </a:solidFill>
                <a:latin typeface="Calibri"/>
                <a:ea typeface="Calibri"/>
                <a:cs typeface="Calibri"/>
                <a:sym typeface="Calibri"/>
              </a:rPr>
              <a:t>, na Renault, baseou sua curva nos princípios descritos por </a:t>
            </a:r>
            <a:r>
              <a:rPr lang="pt-BR" sz="2800" b="0" strike="noStrike" dirty="0" err="1">
                <a:solidFill>
                  <a:srgbClr val="000000"/>
                </a:solidFill>
                <a:latin typeface="Calibri"/>
                <a:ea typeface="Calibri"/>
                <a:cs typeface="Calibri"/>
                <a:sym typeface="Calibri"/>
              </a:rPr>
              <a:t>Hermite</a:t>
            </a:r>
            <a:r>
              <a:rPr lang="pt-BR" sz="2800" b="0" strike="noStrike" dirty="0">
                <a:solidFill>
                  <a:srgbClr val="000000"/>
                </a:solidFill>
                <a:latin typeface="Calibri"/>
                <a:ea typeface="Calibri"/>
                <a:cs typeface="Calibri"/>
                <a:sym typeface="Calibri"/>
              </a:rPr>
              <a:t>, com a diferença básica que para a determinação das tangentes em P1 e P2 utiliza pontos e não vetores.</a:t>
            </a:r>
          </a:p>
          <a:p>
            <a:pPr marL="228600" marR="0" lvl="0" indent="-228600" algn="just" rtl="0">
              <a:lnSpc>
                <a:spcPct val="100000"/>
              </a:lnSpc>
              <a:spcBef>
                <a:spcPts val="0"/>
              </a:spcBef>
              <a:buClr>
                <a:srgbClr val="000000"/>
              </a:buClr>
              <a:buSzPct val="100000"/>
              <a:buFont typeface="Arial"/>
              <a:buChar char="•"/>
            </a:pPr>
            <a:r>
              <a:rPr lang="pt-BR" sz="2800" b="0" strike="noStrike" dirty="0">
                <a:solidFill>
                  <a:srgbClr val="000000"/>
                </a:solidFill>
                <a:latin typeface="Calibri"/>
                <a:ea typeface="Calibri"/>
                <a:cs typeface="Calibri"/>
                <a:sym typeface="Calibri"/>
              </a:rPr>
              <a:t> A grande maioria dos softwares de computação gráfica, disponíveis no mercado, utiliza o conceito da curva de </a:t>
            </a:r>
            <a:r>
              <a:rPr lang="pt-BR" sz="2800" b="0" strike="noStrike" dirty="0" err="1">
                <a:solidFill>
                  <a:srgbClr val="000000"/>
                </a:solidFill>
                <a:latin typeface="Calibri"/>
                <a:ea typeface="Calibri"/>
                <a:cs typeface="Calibri"/>
                <a:sym typeface="Calibri"/>
              </a:rPr>
              <a:t>Bézier</a:t>
            </a:r>
            <a:r>
              <a:rPr lang="pt-BR" sz="2800" b="0" strike="noStrike" dirty="0">
                <a:solidFill>
                  <a:srgbClr val="000000"/>
                </a:solidFill>
                <a:latin typeface="Calibri"/>
                <a:ea typeface="Calibri"/>
                <a:cs typeface="Calibri"/>
                <a:sym typeface="Calibri"/>
              </a:rPr>
              <a:t>. Entre eles, encontramos o Adobe </a:t>
            </a:r>
            <a:r>
              <a:rPr lang="pt-BR" sz="2800" b="0" strike="noStrike" dirty="0" err="1">
                <a:solidFill>
                  <a:srgbClr val="000000"/>
                </a:solidFill>
                <a:latin typeface="Calibri"/>
                <a:ea typeface="Calibri"/>
                <a:cs typeface="Calibri"/>
                <a:sym typeface="Calibri"/>
              </a:rPr>
              <a:t>Illustrator</a:t>
            </a:r>
            <a:r>
              <a:rPr lang="pt-BR" sz="2800" b="0" strike="noStrike" dirty="0">
                <a:solidFill>
                  <a:srgbClr val="000000"/>
                </a:solidFill>
                <a:latin typeface="Calibri"/>
                <a:ea typeface="Calibri"/>
                <a:cs typeface="Calibri"/>
                <a:sym typeface="Calibri"/>
              </a:rPr>
              <a:t>, O Corel Draw, o Auto CAD, o </a:t>
            </a:r>
            <a:r>
              <a:rPr lang="pt-BR" sz="2800" b="0" strike="noStrike" dirty="0" err="1">
                <a:solidFill>
                  <a:srgbClr val="000000"/>
                </a:solidFill>
                <a:latin typeface="Calibri"/>
                <a:ea typeface="Calibri"/>
                <a:cs typeface="Calibri"/>
                <a:sym typeface="Calibri"/>
              </a:rPr>
              <a:t>Paint</a:t>
            </a:r>
            <a:r>
              <a:rPr lang="pt-BR" sz="2800" b="0" strike="noStrike" dirty="0">
                <a:solidFill>
                  <a:srgbClr val="000000"/>
                </a:solidFill>
                <a:latin typeface="Calibri"/>
                <a:ea typeface="Calibri"/>
                <a:cs typeface="Calibri"/>
                <a:sym typeface="Calibri"/>
              </a:rPr>
              <a:t> Shop Pro, 3D MAX.</a:t>
            </a:r>
          </a:p>
          <a:p>
            <a:pPr marL="228600" marR="0" lvl="0" indent="-228600" algn="just" rtl="0">
              <a:lnSpc>
                <a:spcPct val="100000"/>
              </a:lnSpc>
              <a:spcBef>
                <a:spcPts val="0"/>
              </a:spcBef>
              <a:buClr>
                <a:srgbClr val="000000"/>
              </a:buClr>
              <a:buSzPct val="100000"/>
              <a:buFont typeface="Arial"/>
              <a:buChar char="•"/>
            </a:pPr>
            <a:r>
              <a:rPr lang="pt-BR" sz="2800" b="0" strike="noStrike" dirty="0" err="1">
                <a:solidFill>
                  <a:srgbClr val="000000"/>
                </a:solidFill>
                <a:latin typeface="Calibri"/>
                <a:ea typeface="Calibri"/>
                <a:cs typeface="Calibri"/>
                <a:sym typeface="Calibri"/>
              </a:rPr>
              <a:t>Casteljau</a:t>
            </a:r>
            <a:r>
              <a:rPr lang="pt-BR" sz="2800" b="0" strike="noStrike" dirty="0">
                <a:solidFill>
                  <a:srgbClr val="000000"/>
                </a:solidFill>
                <a:latin typeface="Calibri"/>
                <a:ea typeface="Calibri"/>
                <a:cs typeface="Calibri"/>
                <a:sym typeface="Calibri"/>
              </a:rPr>
              <a:t>, da </a:t>
            </a:r>
            <a:r>
              <a:rPr lang="pt-BR" sz="2800" b="0" strike="noStrike" dirty="0" err="1">
                <a:solidFill>
                  <a:srgbClr val="000000"/>
                </a:solidFill>
                <a:latin typeface="Calibri"/>
                <a:ea typeface="Calibri"/>
                <a:cs typeface="Calibri"/>
                <a:sym typeface="Calibri"/>
              </a:rPr>
              <a:t>Citröen</a:t>
            </a:r>
            <a:r>
              <a:rPr lang="pt-BR" sz="2800" b="0" strike="noStrike" dirty="0">
                <a:solidFill>
                  <a:srgbClr val="000000"/>
                </a:solidFill>
                <a:latin typeface="Calibri"/>
                <a:ea typeface="Calibri"/>
                <a:cs typeface="Calibri"/>
                <a:sym typeface="Calibri"/>
              </a:rPr>
              <a:t>, paralelamente à </a:t>
            </a:r>
            <a:r>
              <a:rPr lang="pt-BR" sz="2800" b="0" strike="noStrike" dirty="0" err="1">
                <a:solidFill>
                  <a:srgbClr val="000000"/>
                </a:solidFill>
                <a:latin typeface="Calibri"/>
                <a:ea typeface="Calibri"/>
                <a:cs typeface="Calibri"/>
                <a:sym typeface="Calibri"/>
              </a:rPr>
              <a:t>Bézier</a:t>
            </a:r>
            <a:r>
              <a:rPr lang="pt-BR" sz="2800" b="0" strike="noStrike" dirty="0">
                <a:solidFill>
                  <a:srgbClr val="000000"/>
                </a:solidFill>
                <a:latin typeface="Calibri"/>
                <a:ea typeface="Calibri"/>
                <a:cs typeface="Calibri"/>
                <a:sym typeface="Calibri"/>
              </a:rPr>
              <a:t>, desenvolveu um algoritmo para gerar curvas como as de </a:t>
            </a:r>
            <a:r>
              <a:rPr lang="pt-BR" sz="2800" b="0" strike="noStrike" dirty="0" err="1">
                <a:solidFill>
                  <a:srgbClr val="000000"/>
                </a:solidFill>
                <a:latin typeface="Calibri"/>
                <a:ea typeface="Calibri"/>
                <a:cs typeface="Calibri"/>
                <a:sym typeface="Calibri"/>
              </a:rPr>
              <a:t>Bézier</a:t>
            </a:r>
            <a:r>
              <a:rPr lang="pt-BR" sz="2800" b="0" strike="noStrike" dirty="0">
                <a:solidFill>
                  <a:srgbClr val="000000"/>
                </a:solidFill>
                <a:latin typeface="Calibri"/>
                <a:ea typeface="Calibri"/>
                <a:cs typeface="Calibri"/>
                <a:sym typeface="Calibri"/>
              </a:rPr>
              <a:t>.</a:t>
            </a:r>
          </a:p>
          <a:p>
            <a:pPr marL="228600" marR="0" lvl="0" indent="-228600" algn="just" rtl="0">
              <a:lnSpc>
                <a:spcPct val="100000"/>
              </a:lnSpc>
              <a:spcBef>
                <a:spcPts val="0"/>
              </a:spcBef>
              <a:buClr>
                <a:srgbClr val="000000"/>
              </a:buClr>
              <a:buSzPct val="100000"/>
              <a:buFont typeface="Arial"/>
              <a:buChar char="•"/>
            </a:pPr>
            <a:r>
              <a:rPr lang="pt-BR" sz="2800" b="0" strike="noStrike" dirty="0">
                <a:solidFill>
                  <a:srgbClr val="000000"/>
                </a:solidFill>
                <a:latin typeface="Calibri"/>
                <a:ea typeface="Calibri"/>
                <a:cs typeface="Calibri"/>
                <a:sym typeface="Calibri"/>
              </a:rPr>
              <a:t>O uso do nome </a:t>
            </a:r>
            <a:r>
              <a:rPr lang="pt-BR" sz="2800" b="0" strike="noStrike" dirty="0" err="1">
                <a:solidFill>
                  <a:srgbClr val="000000"/>
                </a:solidFill>
                <a:latin typeface="Calibri"/>
                <a:ea typeface="Calibri"/>
                <a:cs typeface="Calibri"/>
                <a:sym typeface="Calibri"/>
              </a:rPr>
              <a:t>Bézier</a:t>
            </a:r>
            <a:r>
              <a:rPr lang="pt-BR" sz="2800" b="0" strike="noStrike" dirty="0">
                <a:solidFill>
                  <a:srgbClr val="000000"/>
                </a:solidFill>
                <a:latin typeface="Calibri"/>
                <a:ea typeface="Calibri"/>
                <a:cs typeface="Calibri"/>
                <a:sym typeface="Calibri"/>
              </a:rPr>
              <a:t> foi devido a Pierre </a:t>
            </a:r>
            <a:r>
              <a:rPr lang="pt-BR" sz="2800" b="0" strike="noStrike" dirty="0" err="1">
                <a:solidFill>
                  <a:srgbClr val="000000"/>
                </a:solidFill>
                <a:latin typeface="Calibri"/>
                <a:ea typeface="Calibri"/>
                <a:cs typeface="Calibri"/>
                <a:sym typeface="Calibri"/>
              </a:rPr>
              <a:t>Bézier</a:t>
            </a:r>
            <a:r>
              <a:rPr lang="pt-BR" sz="2800" b="0" strike="noStrike" dirty="0">
                <a:solidFill>
                  <a:srgbClr val="000000"/>
                </a:solidFill>
                <a:latin typeface="Calibri"/>
                <a:ea typeface="Calibri"/>
                <a:cs typeface="Calibri"/>
                <a:sym typeface="Calibri"/>
              </a:rPr>
              <a:t> ter publicado seus trabalhos antes de </a:t>
            </a:r>
            <a:r>
              <a:rPr lang="pt-BR" sz="2800" b="0" strike="noStrike" dirty="0" err="1">
                <a:solidFill>
                  <a:srgbClr val="000000"/>
                </a:solidFill>
                <a:latin typeface="Calibri"/>
                <a:ea typeface="Calibri"/>
                <a:cs typeface="Calibri"/>
                <a:sym typeface="Calibri"/>
              </a:rPr>
              <a:t>Casteljau</a:t>
            </a:r>
            <a:r>
              <a:rPr lang="pt-BR" sz="2800" b="0" strike="noStrike" dirty="0">
                <a:solidFill>
                  <a:srgbClr val="000000"/>
                </a:solidFill>
                <a:latin typeface="Calibri"/>
                <a:ea typeface="Calibri"/>
                <a:cs typeface="Calibri"/>
                <a:sym typeface="Calibri"/>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311" name="Shape 311"/>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São as mais comumente utilizadas entre as curvas para desenhar letras ou logos</a:t>
            </a:r>
          </a:p>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Animação</a:t>
            </a:r>
          </a:p>
          <a:p>
            <a:pPr marL="864000" marR="0" lvl="1" indent="-330599" algn="l" rtl="0">
              <a:spcBef>
                <a:spcPts val="0"/>
              </a:spcBef>
              <a:buClr>
                <a:srgbClr val="000000"/>
              </a:buClr>
              <a:buSzPct val="75000"/>
              <a:buFont typeface="Noto Sans Symbols"/>
              <a:buChar char="−"/>
            </a:pPr>
            <a:r>
              <a:rPr lang="pt-BR" sz="2800" b="0" i="0" u="none" strike="noStrike" cap="none">
                <a:solidFill>
                  <a:srgbClr val="000000"/>
                </a:solidFill>
                <a:latin typeface="Calibri"/>
                <a:ea typeface="Calibri"/>
                <a:cs typeface="Calibri"/>
                <a:sym typeface="Calibri"/>
              </a:rPr>
              <a:t>Guias para objetos seguirem </a:t>
            </a:r>
          </a:p>
          <a:p>
            <a:pPr marL="864000" marR="0" lvl="1" indent="-330599" algn="l" rtl="0">
              <a:spcBef>
                <a:spcPts val="0"/>
              </a:spcBef>
              <a:buClr>
                <a:srgbClr val="000000"/>
              </a:buClr>
              <a:buSzPct val="75000"/>
              <a:buFont typeface="Noto Sans Symbols"/>
              <a:buChar char="−"/>
            </a:pPr>
            <a:r>
              <a:rPr lang="pt-BR" sz="2800" b="0" i="0" u="none" strike="noStrike" cap="none">
                <a:solidFill>
                  <a:srgbClr val="000000"/>
                </a:solidFill>
                <a:latin typeface="Calibri"/>
                <a:ea typeface="Calibri"/>
                <a:cs typeface="Calibri"/>
                <a:sym typeface="Calibri"/>
              </a:rPr>
              <a:t>Curvas de função para modelar as propriedades de objetos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 de Bézier</a:t>
            </a:r>
          </a:p>
        </p:txBody>
      </p:sp>
      <p:sp>
        <p:nvSpPr>
          <p:cNvPr id="324" name="Shape 324"/>
          <p:cNvSpPr txBox="1"/>
          <p:nvPr/>
        </p:nvSpPr>
        <p:spPr>
          <a:xfrm>
            <a:off x="838079" y="1825559"/>
            <a:ext cx="5853960"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pic>
        <p:nvPicPr>
          <p:cNvPr id="325" name="Shape 325"/>
          <p:cNvPicPr preferRelativeResize="0"/>
          <p:nvPr/>
        </p:nvPicPr>
        <p:blipFill rotWithShape="1">
          <a:blip r:embed="rId4">
            <a:alphaModFix/>
          </a:blip>
          <a:srcRect/>
          <a:stretch/>
        </p:blipFill>
        <p:spPr>
          <a:xfrm>
            <a:off x="6955920" y="1690559"/>
            <a:ext cx="3946320" cy="4228199"/>
          </a:xfrm>
          <a:prstGeom prst="rect">
            <a:avLst/>
          </a:prstGeom>
          <a:noFill/>
          <a:ln>
            <a:noFill/>
          </a:ln>
        </p:spPr>
      </p:pic>
      <p:sp>
        <p:nvSpPr>
          <p:cNvPr id="326" name="Shape 326"/>
          <p:cNvSpPr/>
          <p:nvPr/>
        </p:nvSpPr>
        <p:spPr>
          <a:xfrm>
            <a:off x="6704639" y="6176880"/>
            <a:ext cx="5085359" cy="36467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Fonte: http://cubic-bezier.com/#.08,.81,.79,.08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i="0" u="none" strike="noStrike" cap="none" dirty="0">
                <a:solidFill>
                  <a:srgbClr val="000000"/>
                </a:solidFill>
                <a:latin typeface="Calibri"/>
                <a:ea typeface="Calibri"/>
                <a:cs typeface="Calibri"/>
                <a:sym typeface="Calibri"/>
              </a:rPr>
              <a:t>Introdução</a:t>
            </a:r>
          </a:p>
        </p:txBody>
      </p:sp>
      <p:sp>
        <p:nvSpPr>
          <p:cNvPr id="122" name="Shape 122"/>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i="0" u="none" strike="noStrike" cap="none" dirty="0">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dirty="0">
                <a:solidFill>
                  <a:srgbClr val="000000"/>
                </a:solidFill>
                <a:latin typeface="Calibri"/>
                <a:ea typeface="Calibri"/>
                <a:cs typeface="Calibri"/>
                <a:sym typeface="Calibri"/>
              </a:rPr>
              <a:t>Conjunto de Pontos</a:t>
            </a:r>
          </a:p>
          <a:p>
            <a:pPr marL="685800" marR="0" lvl="1" indent="-228600" algn="l" rtl="0">
              <a:lnSpc>
                <a:spcPct val="100000"/>
              </a:lnSpc>
              <a:spcBef>
                <a:spcPts val="0"/>
              </a:spcBef>
              <a:buClr>
                <a:srgbClr val="000000"/>
              </a:buClr>
              <a:buSzPct val="100000"/>
              <a:buFont typeface="Arial"/>
              <a:buChar char="•"/>
            </a:pPr>
            <a:r>
              <a:rPr lang="pt-BR" sz="3200" b="0" i="0" u="none" strike="noStrike" cap="none" dirty="0">
                <a:solidFill>
                  <a:srgbClr val="000000"/>
                </a:solidFill>
                <a:latin typeface="Calibri"/>
                <a:ea typeface="Calibri"/>
                <a:cs typeface="Calibri"/>
                <a:sym typeface="Calibri"/>
              </a:rPr>
              <a:t>Analítica</a:t>
            </a:r>
          </a:p>
          <a:p>
            <a:pPr marL="1143000" marR="0" lvl="2" indent="-228600" algn="l" rtl="0">
              <a:lnSpc>
                <a:spcPct val="100000"/>
              </a:lnSpc>
              <a:spcBef>
                <a:spcPts val="0"/>
              </a:spcBef>
              <a:buClr>
                <a:srgbClr val="000000"/>
              </a:buClr>
              <a:buSzPct val="100000"/>
              <a:buFont typeface="Arial"/>
              <a:buChar char="•"/>
            </a:pPr>
            <a:r>
              <a:rPr lang="pt-BR" sz="3200" b="0" i="0" u="none" strike="noStrike" cap="none" dirty="0">
                <a:solidFill>
                  <a:srgbClr val="000000"/>
                </a:solidFill>
                <a:latin typeface="Calibri"/>
                <a:ea typeface="Calibri"/>
                <a:cs typeface="Calibri"/>
                <a:sym typeface="Calibri"/>
              </a:rPr>
              <a:t>Não-Paramétrica</a:t>
            </a:r>
          </a:p>
          <a:p>
            <a:pPr marL="1600200" marR="0" lvl="3" indent="-228600" algn="l" rtl="0">
              <a:lnSpc>
                <a:spcPct val="100000"/>
              </a:lnSpc>
              <a:spcBef>
                <a:spcPts val="0"/>
              </a:spcBef>
              <a:buClr>
                <a:srgbClr val="000000"/>
              </a:buClr>
              <a:buSzPct val="100000"/>
              <a:buFont typeface="Arial"/>
              <a:buChar char="•"/>
            </a:pPr>
            <a:r>
              <a:rPr lang="pt-BR" sz="3200" b="0" i="0" u="none" strike="noStrike" cap="none" dirty="0">
                <a:solidFill>
                  <a:srgbClr val="000000"/>
                </a:solidFill>
                <a:latin typeface="Calibri"/>
                <a:ea typeface="Calibri"/>
                <a:cs typeface="Calibri"/>
                <a:sym typeface="Calibri"/>
              </a:rPr>
              <a:t>Explicita</a:t>
            </a:r>
          </a:p>
          <a:p>
            <a:pPr marL="1600200" marR="0" lvl="3" indent="-228600" algn="l" rtl="0">
              <a:lnSpc>
                <a:spcPct val="100000"/>
              </a:lnSpc>
              <a:spcBef>
                <a:spcPts val="0"/>
              </a:spcBef>
              <a:buClr>
                <a:srgbClr val="000000"/>
              </a:buClr>
              <a:buSzPct val="100000"/>
              <a:buFont typeface="Arial"/>
              <a:buChar char="•"/>
            </a:pPr>
            <a:r>
              <a:rPr lang="pt-BR" sz="3200" b="0" i="0" u="none" strike="noStrike" cap="none" dirty="0">
                <a:solidFill>
                  <a:srgbClr val="000000"/>
                </a:solidFill>
                <a:latin typeface="Calibri"/>
                <a:ea typeface="Calibri"/>
                <a:cs typeface="Calibri"/>
                <a:sym typeface="Calibri"/>
              </a:rPr>
              <a:t>Implícita</a:t>
            </a:r>
          </a:p>
          <a:p>
            <a:pPr marL="1143000" marR="0" lvl="2" indent="-228600" algn="l" rtl="0">
              <a:lnSpc>
                <a:spcPct val="100000"/>
              </a:lnSpc>
              <a:spcBef>
                <a:spcPts val="0"/>
              </a:spcBef>
              <a:buClr>
                <a:srgbClr val="000000"/>
              </a:buClr>
              <a:buSzPct val="100000"/>
              <a:buFont typeface="Arial"/>
              <a:buChar char="•"/>
            </a:pPr>
            <a:r>
              <a:rPr lang="pt-BR" sz="3200" b="0" i="0" u="none" strike="noStrike" cap="none" dirty="0">
                <a:solidFill>
                  <a:srgbClr val="000000"/>
                </a:solidFill>
                <a:latin typeface="Calibri"/>
                <a:ea typeface="Calibri"/>
                <a:cs typeface="Calibri"/>
                <a:sym typeface="Calibri"/>
              </a:rPr>
              <a:t>Paramétrica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317" name="Shape 317"/>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Definidas por pontos de controle</a:t>
            </a:r>
          </a:p>
          <a:p>
            <a:pPr marL="228600" marR="0" lvl="0" indent="-228600" algn="just" rtl="0">
              <a:lnSpc>
                <a:spcPct val="10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Diferentes softwares trabalham de diferentes abstrações dessas curvas</a:t>
            </a:r>
          </a:p>
        </p:txBody>
      </p:sp>
      <p:pic>
        <p:nvPicPr>
          <p:cNvPr id="318" name="Shape 318"/>
          <p:cNvPicPr preferRelativeResize="0"/>
          <p:nvPr/>
        </p:nvPicPr>
        <p:blipFill rotWithShape="1">
          <a:blip r:embed="rId3">
            <a:alphaModFix/>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880000" y="3484439"/>
            <a:ext cx="8773200" cy="26920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332" name="Shape 332"/>
          <p:cNvSpPr txBox="1"/>
          <p:nvPr/>
        </p:nvSpPr>
        <p:spPr>
          <a:xfrm>
            <a:off x="838079" y="1825559"/>
            <a:ext cx="3630240"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Exemplo com 5 pontos de controle</a:t>
            </a:r>
          </a:p>
        </p:txBody>
      </p:sp>
      <p:pic>
        <p:nvPicPr>
          <p:cNvPr id="333" name="Shape 333"/>
          <p:cNvPicPr preferRelativeResize="0"/>
          <p:nvPr/>
        </p:nvPicPr>
        <p:blipFill rotWithShape="1">
          <a:blip r:embed="rId3">
            <a:alphaModFix/>
          </a:blip>
          <a:srcRect/>
          <a:stretch/>
        </p:blipFill>
        <p:spPr>
          <a:xfrm>
            <a:off x="4469039" y="1894319"/>
            <a:ext cx="7150679" cy="4417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 de Bézier</a:t>
            </a:r>
          </a:p>
        </p:txBody>
      </p:sp>
      <p:sp>
        <p:nvSpPr>
          <p:cNvPr id="339" name="Shape 339"/>
          <p:cNvSpPr txBox="1"/>
          <p:nvPr/>
        </p:nvSpPr>
        <p:spPr>
          <a:xfrm>
            <a:off x="838079" y="1825559"/>
            <a:ext cx="519119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Definição</a:t>
            </a:r>
          </a:p>
        </p:txBody>
      </p:sp>
      <p:pic>
        <p:nvPicPr>
          <p:cNvPr id="340" name="Shape 340"/>
          <p:cNvPicPr preferRelativeResize="0"/>
          <p:nvPr/>
        </p:nvPicPr>
        <p:blipFill rotWithShape="1">
          <a:blip r:embed="rId3">
            <a:alphaModFix/>
          </a:blip>
          <a:srcRect/>
          <a:stretch/>
        </p:blipFill>
        <p:spPr>
          <a:xfrm>
            <a:off x="725760" y="2524319"/>
            <a:ext cx="5209200" cy="1476720"/>
          </a:xfrm>
          <a:prstGeom prst="rect">
            <a:avLst/>
          </a:prstGeom>
          <a:noFill/>
          <a:ln>
            <a:noFill/>
          </a:ln>
        </p:spPr>
      </p:pic>
      <p:cxnSp>
        <p:nvCxnSpPr>
          <p:cNvPr id="341" name="Shape 341"/>
          <p:cNvCxnSpPr/>
          <p:nvPr/>
        </p:nvCxnSpPr>
        <p:spPr>
          <a:xfrm>
            <a:off x="6564239" y="54359"/>
            <a:ext cx="47880" cy="6519960"/>
          </a:xfrm>
          <a:prstGeom prst="straightConnector1">
            <a:avLst/>
          </a:prstGeom>
          <a:noFill/>
          <a:ln w="38150" cap="flat" cmpd="sng">
            <a:solidFill>
              <a:srgbClr val="000000"/>
            </a:solidFill>
            <a:prstDash val="solid"/>
            <a:miter/>
            <a:headEnd type="none" w="med" len="med"/>
            <a:tailEnd type="none" w="med" len="med"/>
          </a:ln>
        </p:spPr>
      </p:cxnSp>
      <p:pic>
        <p:nvPicPr>
          <p:cNvPr id="342" name="Shape 342"/>
          <p:cNvPicPr preferRelativeResize="0"/>
          <p:nvPr/>
        </p:nvPicPr>
        <p:blipFill rotWithShape="1">
          <a:blip r:embed="rId4">
            <a:alphaModFix/>
          </a:blip>
          <a:srcRect/>
          <a:stretch/>
        </p:blipFill>
        <p:spPr>
          <a:xfrm>
            <a:off x="155519" y="3919319"/>
            <a:ext cx="6349679" cy="2441519"/>
          </a:xfrm>
          <a:prstGeom prst="rect">
            <a:avLst/>
          </a:prstGeom>
          <a:noFill/>
          <a:ln>
            <a:noFill/>
          </a:ln>
        </p:spPr>
      </p:pic>
      <p:sp>
        <p:nvSpPr>
          <p:cNvPr id="343" name="Shape 343"/>
          <p:cNvSpPr/>
          <p:nvPr/>
        </p:nvSpPr>
        <p:spPr>
          <a:xfrm>
            <a:off x="6631920" y="1825559"/>
            <a:ext cx="5191199" cy="4350960"/>
          </a:xfrm>
          <a:prstGeom prst="rect">
            <a:avLst/>
          </a:prstGeom>
          <a:blipFill rotWithShape="1">
            <a:blip r:embed="rId5">
              <a:alphaModFix/>
            </a:blip>
            <a:stretch>
              <a:fillRect l="-2109" t="-3078"/>
            </a:stretch>
          </a:blip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pic>
        <p:nvPicPr>
          <p:cNvPr id="405" name="Shape 405"/>
          <p:cNvPicPr preferRelativeResize="0"/>
          <p:nvPr/>
        </p:nvPicPr>
        <p:blipFill rotWithShape="1">
          <a:blip r:embed="rId3">
            <a:alphaModFix/>
          </a:blip>
          <a:srcRect/>
          <a:stretch/>
        </p:blipFill>
        <p:spPr>
          <a:xfrm>
            <a:off x="1156320" y="1799280"/>
            <a:ext cx="9365760" cy="4541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49" name="Shape 349"/>
          <p:cNvSpPr txBox="1"/>
          <p:nvPr/>
        </p:nvSpPr>
        <p:spPr>
          <a:xfrm>
            <a:off x="838079"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55" name="Shape 355"/>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61" name="Shape 361"/>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67" name="Shape 367"/>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74" name="Shape 374"/>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Exemplo 1)</a:t>
            </a:r>
          </a:p>
        </p:txBody>
      </p:sp>
      <p:sp>
        <p:nvSpPr>
          <p:cNvPr id="380" name="Shape 380"/>
          <p:cNvSpPr txBox="1"/>
          <p:nvPr/>
        </p:nvSpPr>
        <p:spPr>
          <a:xfrm>
            <a:off x="838440" y="1825559"/>
            <a:ext cx="10515239" cy="4350960"/>
          </a:xfrm>
          <a:prstGeom prst="rect">
            <a:avLst/>
          </a:prstGeom>
          <a:blipFill rotWithShape="1">
            <a:blip r:embed="rId3">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i="0" u="none" strike="noStrike" cap="none">
                <a:solidFill>
                  <a:srgbClr val="000000"/>
                </a:solidFill>
                <a:latin typeface="Calibri"/>
                <a:ea typeface="Calibri"/>
                <a:cs typeface="Calibri"/>
                <a:sym typeface="Calibri"/>
              </a:rPr>
              <a:t>Introdução</a:t>
            </a:r>
          </a:p>
        </p:txBody>
      </p:sp>
      <p:sp>
        <p:nvSpPr>
          <p:cNvPr id="128" name="Shape 128"/>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Conjunto de Pontos</a:t>
            </a:r>
          </a:p>
        </p:txBody>
      </p:sp>
      <p:pic>
        <p:nvPicPr>
          <p:cNvPr id="129" name="Shape 129"/>
          <p:cNvPicPr preferRelativeResize="0"/>
          <p:nvPr/>
        </p:nvPicPr>
        <p:blipFill rotWithShape="1">
          <a:blip r:embed="rId3">
            <a:alphaModFix/>
          </a:blip>
          <a:srcRect/>
          <a:stretch/>
        </p:blipFill>
        <p:spPr>
          <a:xfrm>
            <a:off x="5040000" y="3096000"/>
            <a:ext cx="4857480" cy="1723679"/>
          </a:xfrm>
          <a:prstGeom prst="rect">
            <a:avLst/>
          </a:prstGeom>
          <a:noFill/>
          <a:ln>
            <a:noFill/>
          </a:ln>
        </p:spPr>
      </p:pic>
      <p:sp>
        <p:nvSpPr>
          <p:cNvPr id="130" name="Shape 130"/>
          <p:cNvSpPr txBox="1"/>
          <p:nvPr/>
        </p:nvSpPr>
        <p:spPr>
          <a:xfrm>
            <a:off x="432000" y="5523480"/>
            <a:ext cx="8208000" cy="95651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2200" b="1" i="0" u="none" strike="noStrike" cap="none">
                <a:solidFill>
                  <a:srgbClr val="000000"/>
                </a:solidFill>
                <a:latin typeface="Arial"/>
                <a:ea typeface="Arial"/>
                <a:cs typeface="Arial"/>
                <a:sym typeface="Arial"/>
              </a:rPr>
              <a:t>Encontrar a curva que melhor se adéqua ao conjunto de pontos dados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dirty="0">
                <a:solidFill>
                  <a:srgbClr val="000000"/>
                </a:solidFill>
                <a:latin typeface="Calibri"/>
                <a:ea typeface="Calibri"/>
                <a:cs typeface="Calibri"/>
                <a:sym typeface="Calibri"/>
              </a:rPr>
              <a:t>Exemplo 1)</a:t>
            </a:r>
          </a:p>
        </p:txBody>
      </p:sp>
      <p:cxnSp>
        <p:nvCxnSpPr>
          <p:cNvPr id="386" name="Shape 386"/>
          <p:cNvCxnSpPr/>
          <p:nvPr/>
        </p:nvCxnSpPr>
        <p:spPr>
          <a:xfrm rot="10800000" flipH="1">
            <a:off x="8655120" y="2869200"/>
            <a:ext cx="1608120" cy="2333159"/>
          </a:xfrm>
          <a:prstGeom prst="straightConnector1">
            <a:avLst/>
          </a:prstGeom>
          <a:noFill/>
          <a:ln w="38150" cap="flat" cmpd="sng">
            <a:solidFill>
              <a:srgbClr val="000000"/>
            </a:solidFill>
            <a:prstDash val="solid"/>
            <a:miter/>
            <a:headEnd type="none" w="med" len="med"/>
            <a:tailEnd type="none" w="med" len="med"/>
          </a:ln>
        </p:spPr>
      </p:cxnSp>
      <p:sp>
        <p:nvSpPr>
          <p:cNvPr id="387" name="Shape 387"/>
          <p:cNvSpPr/>
          <p:nvPr/>
        </p:nvSpPr>
        <p:spPr>
          <a:xfrm>
            <a:off x="8592120" y="5108039"/>
            <a:ext cx="157319" cy="125640"/>
          </a:xfrm>
          <a:prstGeom prst="ellipse">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 name="Shape 388"/>
          <p:cNvSpPr/>
          <p:nvPr/>
        </p:nvSpPr>
        <p:spPr>
          <a:xfrm>
            <a:off x="10195200" y="2769480"/>
            <a:ext cx="157319" cy="125640"/>
          </a:xfrm>
          <a:prstGeom prst="ellipse">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 name="Shape 389"/>
          <p:cNvSpPr/>
          <p:nvPr/>
        </p:nvSpPr>
        <p:spPr>
          <a:xfrm>
            <a:off x="9249120" y="4156919"/>
            <a:ext cx="157319" cy="125640"/>
          </a:xfrm>
          <a:prstGeom prst="ellipse">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 name="Shape 390"/>
          <p:cNvSpPr/>
          <p:nvPr/>
        </p:nvSpPr>
        <p:spPr>
          <a:xfrm>
            <a:off x="8182439" y="5101200"/>
            <a:ext cx="472680" cy="369000"/>
          </a:xfrm>
          <a:prstGeom prst="rect">
            <a:avLst/>
          </a:prstGeom>
          <a:blipFill rotWithShape="1">
            <a:blip r:embed="rId3">
              <a:alphaModFix/>
            </a:blip>
            <a:stretch>
              <a:fillRect/>
            </a:stretch>
          </a:blip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 </a:t>
            </a:r>
          </a:p>
        </p:txBody>
      </p:sp>
      <p:sp>
        <p:nvSpPr>
          <p:cNvPr id="391" name="Shape 391"/>
          <p:cNvSpPr/>
          <p:nvPr/>
        </p:nvSpPr>
        <p:spPr>
          <a:xfrm>
            <a:off x="10195200" y="2365200"/>
            <a:ext cx="472680" cy="369000"/>
          </a:xfrm>
          <a:prstGeom prst="rect">
            <a:avLst/>
          </a:prstGeom>
          <a:blipFill rotWithShape="1">
            <a:blip r:embed="rId4">
              <a:alphaModFix/>
            </a:blip>
            <a:stretch>
              <a:fillRect/>
            </a:stretch>
          </a:blip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 </a:t>
            </a:r>
          </a:p>
        </p:txBody>
      </p:sp>
      <p:sp>
        <p:nvSpPr>
          <p:cNvPr id="392" name="Shape 392"/>
          <p:cNvSpPr/>
          <p:nvPr/>
        </p:nvSpPr>
        <p:spPr>
          <a:xfrm>
            <a:off x="8731439" y="3886560"/>
            <a:ext cx="674999" cy="369000"/>
          </a:xfrm>
          <a:prstGeom prst="rect">
            <a:avLst/>
          </a:prstGeom>
          <a:blipFill rotWithShape="1">
            <a:blip r:embed="rId5">
              <a:alphaModFix/>
            </a:blip>
            <a:stretch>
              <a:fillRect b="-13290"/>
            </a:stretch>
          </a:blip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 </a:t>
            </a:r>
          </a:p>
        </p:txBody>
      </p:sp>
      <p:sp>
        <p:nvSpPr>
          <p:cNvPr id="393" name="Shape 393"/>
          <p:cNvSpPr txBox="1"/>
          <p:nvPr/>
        </p:nvSpPr>
        <p:spPr>
          <a:xfrm>
            <a:off x="838440" y="1825559"/>
            <a:ext cx="10515239" cy="4350960"/>
          </a:xfrm>
          <a:prstGeom prst="rect">
            <a:avLst/>
          </a:prstGeom>
          <a:blipFill rotWithShape="1">
            <a:blip r:embed="rId6">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p:sp>
        <p:nvSpPr>
          <p:cNvPr id="4" name="Espaço Reservado para Texto 3"/>
          <p:cNvSpPr>
            <a:spLocks noGrp="1"/>
          </p:cNvSpPr>
          <p:nvPr>
            <p:ph type="body" idx="1"/>
          </p:nvPr>
        </p:nvSpPr>
        <p:spPr/>
        <p:txBody>
          <a:bodyPr/>
          <a:lstStyle/>
          <a:p>
            <a:endParaRPr lang="pt-BR" dirty="0"/>
          </a:p>
          <a:p>
            <a:endParaRPr lang="pt-BR" dirty="0"/>
          </a:p>
        </p:txBody>
      </p:sp>
    </p:spTree>
    <p:extLst>
      <p:ext uri="{BB962C8B-B14F-4D97-AF65-F5344CB8AC3E}">
        <p14:creationId xmlns:p14="http://schemas.microsoft.com/office/powerpoint/2010/main" val="2976835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801034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309589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i="1">
                                    <a:latin typeface="Cambria Math" panose="02040503050406030204" pitchFamily="18" charset="0"/>
                                  </a:rPr>
                                  <m:t>1</m:t>
                                </m:r>
                              </m:e>
                            </m:mr>
                          </m:m>
                        </m:e>
                      </m:d>
                      <m:r>
                        <a:rPr lang="pt-BR" b="0" i="1" smtClean="0">
                          <a:latin typeface="Cambria Math" panose="02040503050406030204" pitchFamily="18" charset="0"/>
                        </a:rPr>
                        <m:t>𝑡</m:t>
                      </m:r>
                      <m:r>
                        <a:rPr lang="pt-BR"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oMath>
                  </m:oMathPara>
                </a14:m>
                <a:endParaRPr lang="pt-BR" b="0" dirty="0"/>
              </a:p>
              <a:p>
                <a:endParaRPr lang="pt-BR" b="0" dirty="0"/>
              </a:p>
              <a:p>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411786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i="1">
                                    <a:latin typeface="Cambria Math" panose="02040503050406030204" pitchFamily="18" charset="0"/>
                                  </a:rPr>
                                  <m:t>1</m:t>
                                </m:r>
                              </m:e>
                            </m:mr>
                          </m:m>
                        </m:e>
                      </m:d>
                      <m:r>
                        <a:rPr lang="pt-BR" b="0" i="1" smtClean="0">
                          <a:latin typeface="Cambria Math" panose="02040503050406030204" pitchFamily="18" charset="0"/>
                        </a:rPr>
                        <m:t>𝑡</m:t>
                      </m:r>
                      <m:r>
                        <a:rPr lang="pt-BR"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b="0" i="1" smtClean="0">
                                    <a:latin typeface="Cambria Math" panose="02040503050406030204" pitchFamily="18" charset="0"/>
                                  </a:rPr>
                                  <m:t>2</m:t>
                                </m:r>
                              </m:e>
                            </m:mr>
                          </m:m>
                        </m:e>
                      </m:d>
                      <m:sSup>
                        <m:sSupPr>
                          <m:ctrlPr>
                            <a:rPr lang="pt-BR" i="1">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𝑡</m:t>
                              </m:r>
                            </m:e>
                          </m:d>
                        </m:e>
                        <m:sup>
                          <m:r>
                            <a:rPr lang="pt-BR" b="0" i="1" smtClean="0">
                              <a:latin typeface="Cambria Math" panose="02040503050406030204" pitchFamily="18" charset="0"/>
                            </a:rPr>
                            <m:t>0</m:t>
                          </m:r>
                        </m:sup>
                      </m:sSup>
                    </m:oMath>
                  </m:oMathPara>
                </a14:m>
                <a:endParaRPr lang="pt-BR" dirty="0"/>
              </a:p>
              <a:p>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179051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i="1">
                                    <a:latin typeface="Cambria Math" panose="02040503050406030204" pitchFamily="18" charset="0"/>
                                  </a:rPr>
                                  <m:t>1</m:t>
                                </m:r>
                              </m:e>
                            </m:mr>
                          </m:m>
                        </m:e>
                      </m:d>
                      <m:r>
                        <a:rPr lang="pt-BR" b="0" i="1" smtClean="0">
                          <a:latin typeface="Cambria Math" panose="02040503050406030204" pitchFamily="18" charset="0"/>
                        </a:rPr>
                        <m:t>𝑡</m:t>
                      </m:r>
                      <m:r>
                        <a:rPr lang="pt-BR"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b="0" i="1" smtClean="0">
                                    <a:latin typeface="Cambria Math" panose="02040503050406030204" pitchFamily="18" charset="0"/>
                                  </a:rPr>
                                  <m:t>2</m:t>
                                </m:r>
                              </m:e>
                            </m:mr>
                          </m:m>
                        </m:e>
                      </m:d>
                      <m:sSup>
                        <m:sSupPr>
                          <m:ctrlPr>
                            <a:rPr lang="pt-BR" i="1">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𝑡</m:t>
                              </m:r>
                            </m:e>
                          </m:d>
                        </m:e>
                        <m:sup>
                          <m:r>
                            <a:rPr lang="pt-BR" b="0" i="1" smtClean="0">
                              <a:latin typeface="Cambria Math" panose="02040503050406030204" pitchFamily="18" charset="0"/>
                            </a:rPr>
                            <m:t>0</m:t>
                          </m:r>
                        </m:sup>
                      </m:sSup>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r>
                            <a:rPr lang="pt-BR" i="1">
                              <a:latin typeface="Cambria Math" panose="02040503050406030204" pitchFamily="18" charset="0"/>
                            </a:rPr>
                            <m:t>𝑡</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1−2</m:t>
                          </m:r>
                          <m:r>
                            <a:rPr lang="pt-BR" b="0" i="1" smtClean="0">
                              <a:latin typeface="Cambria Math" panose="02040503050406030204" pitchFamily="18" charset="0"/>
                            </a:rPr>
                            <m:t>𝑡</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1</m:t>
                          </m:r>
                        </m:sub>
                      </m:sSub>
                      <m:r>
                        <a:rPr lang="pt-BR" b="0" i="1" smtClean="0">
                          <a:latin typeface="Cambria Math" panose="02040503050406030204" pitchFamily="18" charset="0"/>
                        </a:rPr>
                        <m:t>(2</m:t>
                      </m:r>
                      <m:r>
                        <a:rPr lang="pt-BR" b="0" i="1" smtClean="0">
                          <a:latin typeface="Cambria Math" panose="02040503050406030204" pitchFamily="18" charset="0"/>
                        </a:rPr>
                        <m:t>𝑡</m:t>
                      </m:r>
                      <m:r>
                        <a:rPr lang="pt-BR" b="0" i="1" smtClean="0">
                          <a:latin typeface="Cambria Math" panose="02040503050406030204" pitchFamily="18" charset="0"/>
                        </a:rPr>
                        <m:t>−2</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r>
                        <a:rPr lang="pt-BR" b="0" i="1" smtClean="0">
                          <a:latin typeface="Cambria Math" panose="02040503050406030204" pitchFamily="18" charset="0"/>
                        </a:rPr>
                        <m:t>)</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2</m:t>
                          </m:r>
                        </m:sub>
                      </m:sSub>
                      <m:sSup>
                        <m:sSupPr>
                          <m:ctrlPr>
                            <a:rPr lang="pt-BR" b="0" i="1" smtClean="0">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oMath>
                  </m:oMathPara>
                </a14:m>
                <a:endParaRPr lang="pt-BR" dirty="0"/>
              </a:p>
              <a:p>
                <a:endParaRPr lang="pt-BR" dirty="0"/>
              </a:p>
              <a:p>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169514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Calibri"/>
                <a:ea typeface="Calibri"/>
                <a:cs typeface="Calibri"/>
                <a:sym typeface="Calibri"/>
              </a:rPr>
              <a:t>Exemplo 2) Encontre a equação da curva de </a:t>
            </a:r>
            <a:r>
              <a:rPr lang="pt-BR" sz="4400" dirty="0" err="1">
                <a:latin typeface="Calibri"/>
                <a:ea typeface="Calibri"/>
                <a:cs typeface="Calibri"/>
                <a:sym typeface="Calibri"/>
              </a:rPr>
              <a:t>Bézier</a:t>
            </a:r>
            <a:r>
              <a:rPr lang="pt-BR" sz="4400" dirty="0">
                <a:latin typeface="Calibri"/>
                <a:ea typeface="Calibri"/>
                <a:cs typeface="Calibri"/>
                <a:sym typeface="Calibri"/>
              </a:rPr>
              <a:t> com 3 pontos de controle</a:t>
            </a:r>
            <a:br>
              <a:rPr lang="pt-BR" sz="4400" dirty="0">
                <a:latin typeface="Calibri"/>
                <a:ea typeface="Calibri"/>
                <a:cs typeface="Calibri"/>
                <a:sym typeface="Calibri"/>
              </a:rPr>
            </a:br>
            <a:endParaRPr lang="pt-BR" sz="4400" dirty="0"/>
          </a:p>
        </p:txBody>
      </p:sp>
      <mc:AlternateContent xmlns:mc="http://schemas.openxmlformats.org/markup-compatibility/2006" xmlns:a14="http://schemas.microsoft.com/office/drawing/2010/main">
        <mc:Choice Requires="a14">
          <p:sp>
            <p:nvSpPr>
              <p:cNvPr id="4" name="Espaço Reservado para Texto 3"/>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𝑃</m:t>
                      </m:r>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0</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m:t>
                      </m:r>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2,0</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2</m:t>
                                </m:r>
                              </m:e>
                            </m:mr>
                            <m:mr>
                              <m:e>
                                <m:r>
                                  <a:rPr lang="pt-BR" b="0" i="1" smtClean="0">
                                    <a:latin typeface="Cambria Math" panose="02040503050406030204" pitchFamily="18" charset="0"/>
                                  </a:rPr>
                                  <m:t>0</m:t>
                                </m:r>
                              </m:e>
                            </m:mr>
                          </m:m>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0</m:t>
                          </m:r>
                        </m:sup>
                      </m:sSup>
                      <m:sSup>
                        <m:sSupPr>
                          <m:ctrlPr>
                            <a:rPr lang="pt-BR" b="0" i="1" smtClean="0">
                              <a:latin typeface="Cambria Math" panose="02040503050406030204" pitchFamily="18" charset="0"/>
                            </a:rPr>
                          </m:ctrlPr>
                        </m:sSupPr>
                        <m:e>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e>
                        <m:sup>
                          <m:r>
                            <a:rPr lang="pt-BR" b="0" i="1" smtClean="0">
                              <a:latin typeface="Cambria Math" panose="02040503050406030204" pitchFamily="18" charset="0"/>
                            </a:rPr>
                            <m:t>2</m:t>
                          </m:r>
                        </m:sup>
                      </m:sSup>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2,1</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i="1">
                                    <a:latin typeface="Cambria Math" panose="02040503050406030204" pitchFamily="18" charset="0"/>
                                  </a:rPr>
                                  <m:t>1</m:t>
                                </m:r>
                              </m:e>
                            </m:mr>
                          </m:m>
                        </m:e>
                      </m:d>
                      <m:r>
                        <a:rPr lang="pt-BR" b="0" i="1" smtClean="0">
                          <a:latin typeface="Cambria Math" panose="02040503050406030204" pitchFamily="18" charset="0"/>
                        </a:rPr>
                        <m:t>𝑡</m:t>
                      </m:r>
                      <m:r>
                        <a:rPr lang="pt-BR" i="1" smtClean="0">
                          <a:latin typeface="Cambria Math" panose="02040503050406030204" pitchFamily="18" charset="0"/>
                        </a:rPr>
                        <m:t> </m:t>
                      </m:r>
                      <m:d>
                        <m:dPr>
                          <m:ctrlPr>
                            <a:rPr lang="pt-BR" b="0" i="1" smtClean="0">
                              <a:latin typeface="Cambria Math" panose="02040503050406030204" pitchFamily="18" charset="0"/>
                            </a:rPr>
                          </m:ctrlPr>
                        </m:dPr>
                        <m:e>
                          <m:r>
                            <a:rPr lang="pt-BR" b="0" i="1" smtClean="0">
                              <a:latin typeface="Cambria Math" panose="02040503050406030204" pitchFamily="18" charset="0"/>
                            </a:rPr>
                            <m:t>1−</m:t>
                          </m:r>
                          <m:r>
                            <a:rPr lang="pt-BR" b="0" i="1" smtClean="0">
                              <a:latin typeface="Cambria Math" panose="02040503050406030204" pitchFamily="18" charset="0"/>
                            </a:rPr>
                            <m:t>𝑡</m:t>
                          </m:r>
                        </m:e>
                      </m:d>
                    </m:oMath>
                  </m:oMathPara>
                </a14:m>
                <a:endParaRPr lang="pt-BR" b="0" dirty="0"/>
              </a:p>
              <a:p>
                <a:endParaRPr lang="pt-BR" b="0" dirty="0"/>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2,2</m:t>
                          </m:r>
                        </m:sub>
                      </m:sSub>
                      <m:r>
                        <a:rPr lang="pt-BR" b="0" i="1" smtClean="0">
                          <a:latin typeface="Cambria Math" panose="02040503050406030204" pitchFamily="18" charset="0"/>
                        </a:rPr>
                        <m:t>=</m:t>
                      </m:r>
                      <m:d>
                        <m:dPr>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r>
                                  <m:rPr>
                                    <m:brk m:alnAt="7"/>
                                  </m:rPr>
                                  <a:rPr lang="pt-BR" i="1">
                                    <a:latin typeface="Cambria Math" panose="02040503050406030204" pitchFamily="18" charset="0"/>
                                  </a:rPr>
                                  <m:t>2</m:t>
                                </m:r>
                              </m:e>
                            </m:mr>
                            <m:mr>
                              <m:e>
                                <m:r>
                                  <a:rPr lang="pt-BR" b="0" i="1" smtClean="0">
                                    <a:latin typeface="Cambria Math" panose="02040503050406030204" pitchFamily="18" charset="0"/>
                                  </a:rPr>
                                  <m:t>2</m:t>
                                </m:r>
                              </m:e>
                            </m:mr>
                          </m:m>
                        </m:e>
                      </m:d>
                      <m:sSup>
                        <m:sSupPr>
                          <m:ctrlPr>
                            <a:rPr lang="pt-BR" i="1">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1−</m:t>
                              </m:r>
                              <m:r>
                                <a:rPr lang="pt-BR" i="1">
                                  <a:latin typeface="Cambria Math" panose="02040503050406030204" pitchFamily="18" charset="0"/>
                                </a:rPr>
                                <m:t>𝑡</m:t>
                              </m:r>
                            </m:e>
                          </m:d>
                        </m:e>
                        <m:sup>
                          <m:r>
                            <a:rPr lang="pt-BR" b="0" i="1" smtClean="0">
                              <a:latin typeface="Cambria Math" panose="02040503050406030204" pitchFamily="18" charset="0"/>
                            </a:rPr>
                            <m:t>0</m:t>
                          </m:r>
                        </m:sup>
                      </m:sSup>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r>
                            <a:rPr lang="pt-BR" i="1">
                              <a:latin typeface="Cambria Math" panose="02040503050406030204" pitchFamily="18" charset="0"/>
                            </a:rPr>
                            <m:t>𝑡</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0</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1−2</m:t>
                          </m:r>
                          <m:r>
                            <a:rPr lang="pt-BR" b="0" i="1" smtClean="0">
                              <a:latin typeface="Cambria Math" panose="02040503050406030204" pitchFamily="18" charset="0"/>
                            </a:rPr>
                            <m:t>𝑡</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1</m:t>
                          </m:r>
                        </m:sub>
                      </m:sSub>
                      <m:r>
                        <a:rPr lang="pt-BR" b="0" i="1" smtClean="0">
                          <a:latin typeface="Cambria Math" panose="02040503050406030204" pitchFamily="18" charset="0"/>
                        </a:rPr>
                        <m:t>(2</m:t>
                      </m:r>
                      <m:r>
                        <a:rPr lang="pt-BR" b="0" i="1" smtClean="0">
                          <a:latin typeface="Cambria Math" panose="02040503050406030204" pitchFamily="18" charset="0"/>
                        </a:rPr>
                        <m:t>𝑡</m:t>
                      </m:r>
                      <m:r>
                        <a:rPr lang="pt-BR" b="0" i="1" smtClean="0">
                          <a:latin typeface="Cambria Math" panose="02040503050406030204" pitchFamily="18" charset="0"/>
                        </a:rPr>
                        <m:t>−2</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r>
                        <a:rPr lang="pt-BR" b="0" i="1" smtClean="0">
                          <a:latin typeface="Cambria Math" panose="02040503050406030204" pitchFamily="18" charset="0"/>
                        </a:rPr>
                        <m:t>)</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𝐵</m:t>
                          </m:r>
                        </m:e>
                        <m:sub>
                          <m:r>
                            <a:rPr lang="pt-BR" i="1">
                              <a:latin typeface="Cambria Math" panose="02040503050406030204" pitchFamily="18" charset="0"/>
                            </a:rPr>
                            <m:t>2</m:t>
                          </m:r>
                        </m:sub>
                      </m:sSub>
                      <m:sSup>
                        <m:sSupPr>
                          <m:ctrlPr>
                            <a:rPr lang="pt-BR" b="0" i="1" smtClean="0">
                              <a:latin typeface="Cambria Math" panose="02040503050406030204" pitchFamily="18" charset="0"/>
                            </a:rPr>
                          </m:ctrlPr>
                        </m:sSupPr>
                        <m:e>
                          <m:r>
                            <a:rPr lang="pt-BR" i="1">
                              <a:latin typeface="Cambria Math" panose="02040503050406030204" pitchFamily="18" charset="0"/>
                            </a:rPr>
                            <m:t>𝑡</m:t>
                          </m:r>
                        </m:e>
                        <m:sup>
                          <m:r>
                            <a:rPr lang="pt-BR" b="0" i="1" smtClean="0">
                              <a:latin typeface="Cambria Math" panose="02040503050406030204" pitchFamily="18" charset="0"/>
                            </a:rPr>
                            <m:t>2</m:t>
                          </m:r>
                        </m:sup>
                      </m:sSup>
                    </m:oMath>
                  </m:oMathPara>
                </a14:m>
                <a:endParaRPr lang="pt-BR" dirty="0"/>
              </a:p>
              <a:p>
                <a:endParaRPr lang="pt-BR" dirty="0"/>
              </a:p>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mcs>
                                <m:mc>
                                  <m:mcPr>
                                    <m:count m:val="3"/>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1</m:t>
                                </m:r>
                              </m:e>
                              <m:e>
                                <m:r>
                                  <a:rPr lang="pt-BR" b="0" i="1" smtClean="0">
                                    <a:latin typeface="Cambria Math" panose="02040503050406030204" pitchFamily="18" charset="0"/>
                                  </a:rPr>
                                  <m:t>𝑡</m:t>
                                </m:r>
                              </m:e>
                              <m:e>
                                <m:sSup>
                                  <m:sSupPr>
                                    <m:ctrlPr>
                                      <a:rPr lang="pt-BR" b="0" i="1" smtClean="0">
                                        <a:latin typeface="Cambria Math" panose="02040503050406030204" pitchFamily="18" charset="0"/>
                                      </a:rPr>
                                    </m:ctrlPr>
                                  </m:sSupPr>
                                  <m:e>
                                    <m:r>
                                      <a:rPr lang="pt-BR" b="0" i="1" smtClean="0">
                                        <a:latin typeface="Cambria Math" panose="02040503050406030204" pitchFamily="18" charset="0"/>
                                      </a:rPr>
                                      <m:t>𝑡</m:t>
                                    </m:r>
                                  </m:e>
                                  <m:sup>
                                    <m:r>
                                      <a:rPr lang="pt-BR" b="0" i="1" smtClean="0">
                                        <a:latin typeface="Cambria Math" panose="02040503050406030204" pitchFamily="18" charset="0"/>
                                      </a:rPr>
                                      <m:t>2</m:t>
                                    </m:r>
                                  </m:sup>
                                </m:sSup>
                              </m:e>
                            </m:mr>
                          </m:m>
                        </m:e>
                      </m:d>
                      <m:d>
                        <m:dPr>
                          <m:begChr m:val="["/>
                          <m:endChr m:val="]"/>
                          <m:ctrlPr>
                            <a:rPr lang="pt-BR" i="1" smtClean="0">
                              <a:latin typeface="Cambria Math" panose="02040503050406030204" pitchFamily="18" charset="0"/>
                            </a:rPr>
                          </m:ctrlPr>
                        </m:dPr>
                        <m:e>
                          <m:m>
                            <m:mPr>
                              <m:mcs>
                                <m:mc>
                                  <m:mcPr>
                                    <m:count m:val="3"/>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1</m:t>
                                </m:r>
                              </m:e>
                              <m:e>
                                <m:r>
                                  <a:rPr lang="pt-BR" b="0" i="1" smtClean="0">
                                    <a:latin typeface="Cambria Math" panose="02040503050406030204" pitchFamily="18" charset="0"/>
                                  </a:rPr>
                                  <m:t>0</m:t>
                                </m:r>
                              </m:e>
                              <m:e>
                                <m:r>
                                  <a:rPr lang="pt-BR" b="0" i="1" smtClean="0">
                                    <a:latin typeface="Cambria Math" panose="02040503050406030204" pitchFamily="18" charset="0"/>
                                  </a:rPr>
                                  <m:t>0</m:t>
                                </m:r>
                              </m:e>
                            </m:mr>
                            <m:mr>
                              <m:e>
                                <m:r>
                                  <a:rPr lang="pt-BR" b="0" i="1" smtClean="0">
                                    <a:latin typeface="Cambria Math" panose="02040503050406030204" pitchFamily="18" charset="0"/>
                                  </a:rPr>
                                  <m:t>−2</m:t>
                                </m:r>
                              </m:e>
                              <m:e>
                                <m:r>
                                  <a:rPr lang="pt-BR" b="0" i="1" smtClean="0">
                                    <a:latin typeface="Cambria Math" panose="02040503050406030204" pitchFamily="18" charset="0"/>
                                  </a:rPr>
                                  <m:t>2</m:t>
                                </m:r>
                              </m:e>
                              <m:e>
                                <m:r>
                                  <a:rPr lang="pt-BR" b="0" i="1" smtClean="0">
                                    <a:latin typeface="Cambria Math" panose="02040503050406030204" pitchFamily="18" charset="0"/>
                                  </a:rPr>
                                  <m:t>0</m:t>
                                </m:r>
                              </m:e>
                            </m:mr>
                            <m:mr>
                              <m:e>
                                <m:r>
                                  <a:rPr lang="pt-BR" b="0" i="1" smtClean="0">
                                    <a:latin typeface="Cambria Math" panose="02040503050406030204" pitchFamily="18" charset="0"/>
                                  </a:rPr>
                                  <m:t>1</m:t>
                                </m:r>
                              </m:e>
                              <m:e>
                                <m:r>
                                  <a:rPr lang="pt-BR" b="0" i="1" smtClean="0">
                                    <a:latin typeface="Cambria Math" panose="02040503050406030204" pitchFamily="18" charset="0"/>
                                  </a:rPr>
                                  <m:t>−2</m:t>
                                </m:r>
                              </m:e>
                              <m:e>
                                <m:r>
                                  <a:rPr lang="pt-BR" b="0" i="1" smtClean="0">
                                    <a:latin typeface="Cambria Math" panose="02040503050406030204" pitchFamily="18" charset="0"/>
                                  </a:rPr>
                                  <m:t>1</m:t>
                                </m:r>
                              </m:e>
                            </m:mr>
                          </m:m>
                        </m:e>
                      </m:d>
                      <m:d>
                        <m:dPr>
                          <m:begChr m:val="["/>
                          <m:endChr m:val="]"/>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sSub>
                                  <m:sSubPr>
                                    <m:ctrlPr>
                                      <a:rPr lang="pt-BR" b="0" i="1" smtClean="0">
                                        <a:latin typeface="Cambria Math" panose="02040503050406030204" pitchFamily="18" charset="0"/>
                                      </a:rPr>
                                    </m:ctrlPr>
                                  </m:sSubPr>
                                  <m:e>
                                    <m:r>
                                      <m:rPr>
                                        <m:brk m:alnAt="7"/>
                                      </m:rPr>
                                      <a:rPr lang="pt-BR" b="0" i="1" smtClean="0">
                                        <a:latin typeface="Cambria Math" panose="02040503050406030204" pitchFamily="18" charset="0"/>
                                      </a:rPr>
                                      <m:t>𝐵</m:t>
                                    </m:r>
                                  </m:e>
                                  <m:sub>
                                    <m:r>
                                      <m:rPr>
                                        <m:brk m:alnAt="7"/>
                                      </m:rPr>
                                      <a:rPr lang="pt-BR" b="0" i="1" smtClean="0">
                                        <a:latin typeface="Cambria Math" panose="02040503050406030204" pitchFamily="18" charset="0"/>
                                      </a:rPr>
                                      <m:t>0</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1</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𝐵</m:t>
                                    </m:r>
                                  </m:e>
                                  <m:sub>
                                    <m:r>
                                      <a:rPr lang="pt-BR" b="0" i="1" smtClean="0">
                                        <a:latin typeface="Cambria Math" panose="02040503050406030204" pitchFamily="18" charset="0"/>
                                      </a:rPr>
                                      <m:t>2</m:t>
                                    </m:r>
                                  </m:sub>
                                </m:sSub>
                              </m:e>
                            </m:mr>
                          </m:m>
                        </m:e>
                      </m:d>
                    </m:oMath>
                  </m:oMathPara>
                </a14:m>
                <a:endParaRPr lang="pt-BR" dirty="0"/>
              </a:p>
              <a:p>
                <a:endParaRPr lang="pt-BR" dirty="0"/>
              </a:p>
              <a:p>
                <a:endParaRPr lang="pt-BR" dirty="0"/>
              </a:p>
            </p:txBody>
          </p:sp>
        </mc:Choice>
        <mc:Fallback xmlns="">
          <p:sp>
            <p:nvSpPr>
              <p:cNvPr id="4" name="Espaço Reservado para Texto 3"/>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963753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411" name="Shape 411"/>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Muitos pontos de controle aumentam a complexidade</a:t>
            </a:r>
          </a:p>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Alternativa: conexão de vários segmentos de curvas de graus menores.</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Duas curvas devem ter a mesma inclinação no ponto união (devem ter três pontos em linha reta)</a:t>
            </a:r>
          </a:p>
        </p:txBody>
      </p:sp>
      <p:pic>
        <p:nvPicPr>
          <p:cNvPr id="412" name="Shape 412"/>
          <p:cNvPicPr preferRelativeResize="0"/>
          <p:nvPr/>
        </p:nvPicPr>
        <p:blipFill rotWithShape="1">
          <a:blip r:embed="rId3">
            <a:alphaModFix/>
          </a:blip>
          <a:srcRect/>
          <a:stretch/>
        </p:blipFill>
        <p:spPr>
          <a:xfrm>
            <a:off x="4289039" y="3944880"/>
            <a:ext cx="6903719" cy="2511719"/>
          </a:xfrm>
          <a:prstGeom prst="rect">
            <a:avLst/>
          </a:prstGeom>
          <a:noFill/>
          <a:ln>
            <a:noFill/>
          </a:ln>
        </p:spPr>
      </p:pic>
      <p:sp>
        <p:nvSpPr>
          <p:cNvPr id="413" name="Shape 413"/>
          <p:cNvSpPr/>
          <p:nvPr/>
        </p:nvSpPr>
        <p:spPr>
          <a:xfrm>
            <a:off x="1085400" y="5036400"/>
            <a:ext cx="2581560" cy="36467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Junção de duas cúbicas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800" dirty="0">
                <a:sym typeface="Calibri"/>
              </a:rPr>
              <a:t>Continuidade</a:t>
            </a:r>
            <a:br>
              <a:rPr lang="pt-BR" sz="4800" dirty="0">
                <a:sym typeface="Calibri"/>
              </a:rPr>
            </a:br>
            <a:endParaRPr lang="pt-BR" sz="4800" dirty="0"/>
          </a:p>
        </p:txBody>
      </p:sp>
      <mc:AlternateContent xmlns:mc="http://schemas.openxmlformats.org/markup-compatibility/2006" xmlns:a14="http://schemas.microsoft.com/office/drawing/2010/main">
        <mc:Choice Requires="a14">
          <p:sp>
            <p:nvSpPr>
              <p:cNvPr id="9" name="Espaço Reservado para Texto 8"/>
              <p:cNvSpPr>
                <a:spLocks noGrp="1"/>
              </p:cNvSpPr>
              <p:nvPr>
                <p:ph type="body" idx="1"/>
              </p:nvPr>
            </p:nvSpPr>
            <p:spPr/>
            <p:txBody>
              <a:bodyPr/>
              <a:lstStyle/>
              <a:p>
                <a:pPr marL="285750" indent="-285750">
                  <a:buFont typeface="Arial" panose="020B0604020202020204" pitchFamily="34" charset="0"/>
                  <a:buChar char="•"/>
                </a:pPr>
                <a:r>
                  <a:rPr lang="pt-BR" sz="2800" dirty="0"/>
                  <a:t>Para assegurar a continuidade entre segmentos de curva, definem-se restrições adicionais de continuidade.</a:t>
                </a:r>
              </a:p>
              <a:p>
                <a:pPr marL="285750" indent="-285750">
                  <a:buFont typeface="Arial" panose="020B0604020202020204" pitchFamily="34" charset="0"/>
                  <a:buChar char="•"/>
                </a:pPr>
                <a:r>
                  <a:rPr lang="pt-BR" sz="2800" dirty="0"/>
                  <a:t>2 tipos de continuidade:</a:t>
                </a:r>
              </a:p>
              <a:p>
                <a:pPr marL="742950" lvl="1" indent="-285750">
                  <a:buFont typeface="Arial" panose="020B0604020202020204" pitchFamily="34" charset="0"/>
                  <a:buChar char="•"/>
                </a:pPr>
                <a:r>
                  <a:rPr lang="pt-BR" sz="2800" dirty="0"/>
                  <a:t>Continuidade paramétrica, denotada por </a:t>
                </a:r>
                <a14:m>
                  <m:oMath xmlns:m="http://schemas.openxmlformats.org/officeDocument/2006/math">
                    <m:sSup>
                      <m:sSupPr>
                        <m:ctrlPr>
                          <a:rPr lang="pt-BR" sz="2800" b="0" i="1" smtClean="0">
                            <a:latin typeface="Cambria Math" panose="02040503050406030204" pitchFamily="18" charset="0"/>
                          </a:rPr>
                        </m:ctrlPr>
                      </m:sSupPr>
                      <m:e>
                        <m:r>
                          <a:rPr lang="pt-BR" sz="2800" b="0" i="1" smtClean="0">
                            <a:latin typeface="Cambria Math" panose="02040503050406030204" pitchFamily="18" charset="0"/>
                          </a:rPr>
                          <m:t>𝐶</m:t>
                        </m:r>
                      </m:e>
                      <m:sup>
                        <m:r>
                          <a:rPr lang="pt-BR" sz="2800" b="0" i="1" smtClean="0">
                            <a:latin typeface="Cambria Math" panose="02040503050406030204" pitchFamily="18" charset="0"/>
                          </a:rPr>
                          <m:t>𝑛</m:t>
                        </m:r>
                      </m:sup>
                    </m:sSup>
                  </m:oMath>
                </a14:m>
                <a:r>
                  <a:rPr lang="pt-BR" sz="2800" dirty="0"/>
                  <a:t> onde </a:t>
                </a:r>
                <a14:m>
                  <m:oMath xmlns:m="http://schemas.openxmlformats.org/officeDocument/2006/math">
                    <m:r>
                      <a:rPr lang="pt-BR" sz="2800" b="0" i="1" smtClean="0">
                        <a:latin typeface="Cambria Math" panose="02040503050406030204" pitchFamily="18" charset="0"/>
                      </a:rPr>
                      <m:t>𝑛</m:t>
                    </m:r>
                    <m:r>
                      <a:rPr lang="pt-BR" sz="2800" b="0" i="1" smtClean="0">
                        <a:latin typeface="Cambria Math" panose="02040503050406030204" pitchFamily="18" charset="0"/>
                      </a:rPr>
                      <m:t>=</m:t>
                    </m:r>
                  </m:oMath>
                </a14:m>
                <a:r>
                  <a:rPr lang="pt-BR" sz="2800" dirty="0"/>
                  <a:t> grau de continuidade</a:t>
                </a:r>
              </a:p>
              <a:p>
                <a:pPr marL="742950" lvl="1" indent="-285750">
                  <a:buFont typeface="Arial" panose="020B0604020202020204" pitchFamily="34" charset="0"/>
                  <a:buChar char="•"/>
                </a:pPr>
                <a:r>
                  <a:rPr lang="pt-BR" sz="2800" dirty="0"/>
                  <a:t>Continuidade geométrica, denotada por </a:t>
                </a:r>
                <a14:m>
                  <m:oMath xmlns:m="http://schemas.openxmlformats.org/officeDocument/2006/math">
                    <m:sSup>
                      <m:sSupPr>
                        <m:ctrlPr>
                          <a:rPr lang="pt-BR" sz="2800" b="0" i="1" smtClean="0">
                            <a:latin typeface="Cambria Math" panose="02040503050406030204" pitchFamily="18" charset="0"/>
                          </a:rPr>
                        </m:ctrlPr>
                      </m:sSupPr>
                      <m:e>
                        <m:r>
                          <a:rPr lang="pt-BR" sz="2800" b="0" i="1" smtClean="0">
                            <a:latin typeface="Cambria Math" panose="02040503050406030204" pitchFamily="18" charset="0"/>
                          </a:rPr>
                          <m:t>𝐺</m:t>
                        </m:r>
                      </m:e>
                      <m:sup>
                        <m:r>
                          <a:rPr lang="pt-BR" sz="2800" b="0" i="1" smtClean="0">
                            <a:latin typeface="Cambria Math" panose="02040503050406030204" pitchFamily="18" charset="0"/>
                          </a:rPr>
                          <m:t>𝑛</m:t>
                        </m:r>
                      </m:sup>
                    </m:sSup>
                  </m:oMath>
                </a14:m>
                <a:endParaRPr lang="pt-BR" sz="2800" dirty="0"/>
              </a:p>
            </p:txBody>
          </p:sp>
        </mc:Choice>
        <mc:Fallback xmlns="">
          <p:sp>
            <p:nvSpPr>
              <p:cNvPr id="9" name="Espaço Reservado para Texto 8"/>
              <p:cNvSpPr>
                <a:spLocks noGrp="1" noRot="1" noChangeAspect="1" noMove="1" noResize="1" noEditPoints="1" noAdjustHandles="1" noChangeArrowheads="1" noChangeShapeType="1" noTextEdit="1"/>
              </p:cNvSpPr>
              <p:nvPr>
                <p:ph type="body" idx="1"/>
              </p:nvPr>
            </p:nvSpPr>
            <p:spPr>
              <a:blipFill>
                <a:blip r:embed="rId2"/>
                <a:stretch>
                  <a:fillRect l="-1043" t="-420"/>
                </a:stretch>
              </a:blipFill>
            </p:spPr>
            <p:txBody>
              <a:bodyPr/>
              <a:lstStyle/>
              <a:p>
                <a:r>
                  <a:rPr lang="pt-BR">
                    <a:noFill/>
                  </a:rPr>
                  <a:t> </a:t>
                </a:r>
              </a:p>
            </p:txBody>
          </p:sp>
        </mc:Fallback>
      </mc:AlternateContent>
    </p:spTree>
    <p:extLst>
      <p:ext uri="{BB962C8B-B14F-4D97-AF65-F5344CB8AC3E}">
        <p14:creationId xmlns:p14="http://schemas.microsoft.com/office/powerpoint/2010/main" val="26822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36" name="Shape 136"/>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Conjunto de Pontos</a:t>
            </a:r>
          </a:p>
        </p:txBody>
      </p:sp>
      <p:pic>
        <p:nvPicPr>
          <p:cNvPr id="137" name="Shape 137"/>
          <p:cNvPicPr preferRelativeResize="0"/>
          <p:nvPr/>
        </p:nvPicPr>
        <p:blipFill rotWithShape="1">
          <a:blip r:embed="rId3">
            <a:alphaModFix/>
          </a:blip>
          <a:srcRect/>
          <a:stretch/>
        </p:blipFill>
        <p:spPr>
          <a:xfrm>
            <a:off x="5040000" y="3096000"/>
            <a:ext cx="4857480" cy="1723679"/>
          </a:xfrm>
          <a:prstGeom prst="rect">
            <a:avLst/>
          </a:prstGeom>
          <a:noFill/>
          <a:ln>
            <a:noFill/>
          </a:ln>
        </p:spPr>
      </p:pic>
      <p:pic>
        <p:nvPicPr>
          <p:cNvPr id="138" name="Shape 138"/>
          <p:cNvPicPr preferRelativeResize="0"/>
          <p:nvPr/>
        </p:nvPicPr>
        <p:blipFill rotWithShape="1">
          <a:blip r:embed="rId4">
            <a:alphaModFix/>
          </a:blip>
          <a:srcRect/>
          <a:stretch/>
        </p:blipFill>
        <p:spPr>
          <a:xfrm>
            <a:off x="5096519" y="3067559"/>
            <a:ext cx="4695480" cy="175211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800" dirty="0">
                <a:sym typeface="Calibri"/>
              </a:rPr>
              <a:t>Continuidade</a:t>
            </a:r>
            <a:br>
              <a:rPr lang="pt-BR" sz="4800" dirty="0">
                <a:sym typeface="Calibri"/>
              </a:rPr>
            </a:br>
            <a:endParaRPr lang="pt-BR" sz="4800" dirty="0"/>
          </a:p>
        </p:txBody>
      </p:sp>
      <p:pic>
        <p:nvPicPr>
          <p:cNvPr id="5" name="Imagem 4"/>
          <p:cNvPicPr>
            <a:picLocks noChangeAspect="1"/>
          </p:cNvPicPr>
          <p:nvPr/>
        </p:nvPicPr>
        <p:blipFill>
          <a:blip r:embed="rId2">
            <a:lum bright="-20000" contrast="40000"/>
          </a:blip>
          <a:stretch>
            <a:fillRect/>
          </a:stretch>
        </p:blipFill>
        <p:spPr>
          <a:xfrm>
            <a:off x="662058" y="1372454"/>
            <a:ext cx="10586532" cy="4760203"/>
          </a:xfrm>
          <a:prstGeom prst="rect">
            <a:avLst/>
          </a:prstGeom>
        </p:spPr>
      </p:pic>
    </p:spTree>
    <p:extLst>
      <p:ext uri="{BB962C8B-B14F-4D97-AF65-F5344CB8AC3E}">
        <p14:creationId xmlns:p14="http://schemas.microsoft.com/office/powerpoint/2010/main" val="3349137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pic>
        <p:nvPicPr>
          <p:cNvPr id="432" name="Shape 432"/>
          <p:cNvPicPr preferRelativeResize="0"/>
          <p:nvPr/>
        </p:nvPicPr>
        <p:blipFill rotWithShape="1">
          <a:blip r:embed="rId3">
            <a:alphaModFix/>
          </a:blip>
          <a:srcRect/>
          <a:stretch/>
        </p:blipFill>
        <p:spPr>
          <a:xfrm>
            <a:off x="362160" y="2516400"/>
            <a:ext cx="4569840" cy="584279"/>
          </a:xfrm>
          <a:prstGeom prst="rect">
            <a:avLst/>
          </a:prstGeom>
          <a:noFill/>
          <a:ln>
            <a:noFill/>
          </a:ln>
        </p:spPr>
      </p:pic>
      <p:pic>
        <p:nvPicPr>
          <p:cNvPr id="433" name="Shape 433"/>
          <p:cNvPicPr preferRelativeResize="0"/>
          <p:nvPr/>
        </p:nvPicPr>
        <p:blipFill rotWithShape="1">
          <a:blip r:embed="rId4">
            <a:alphaModFix/>
          </a:blip>
          <a:srcRect/>
          <a:stretch/>
        </p:blipFill>
        <p:spPr>
          <a:xfrm>
            <a:off x="6095880" y="2516400"/>
            <a:ext cx="5048640" cy="2870279"/>
          </a:xfrm>
          <a:prstGeom prst="rect">
            <a:avLst/>
          </a:prstGeom>
          <a:noFill/>
          <a:ln>
            <a:noFill/>
          </a:ln>
        </p:spPr>
      </p:pic>
      <p:sp>
        <p:nvSpPr>
          <p:cNvPr id="434" name="Shape 434"/>
          <p:cNvSpPr/>
          <p:nvPr/>
        </p:nvSpPr>
        <p:spPr>
          <a:xfrm>
            <a:off x="5049000" y="2703600"/>
            <a:ext cx="1046519" cy="291239"/>
          </a:xfrm>
          <a:prstGeom prst="right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p:nvPr/>
        </p:nvSpPr>
        <p:spPr>
          <a:xfrm>
            <a:off x="5049000" y="4187519"/>
            <a:ext cx="1046519" cy="397079"/>
          </a:xfrm>
          <a:prstGeom prst="left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36" name="Shape 436"/>
          <p:cNvPicPr preferRelativeResize="0"/>
          <p:nvPr/>
        </p:nvPicPr>
        <p:blipFill rotWithShape="1">
          <a:blip r:embed="rId5">
            <a:alphaModFix/>
          </a:blip>
          <a:srcRect/>
          <a:stretch/>
        </p:blipFill>
        <p:spPr>
          <a:xfrm>
            <a:off x="270360" y="4041719"/>
            <a:ext cx="4299479" cy="689040"/>
          </a:xfrm>
          <a:prstGeom prst="rect">
            <a:avLst/>
          </a:prstGeom>
          <a:noFill/>
          <a:ln>
            <a:noFill/>
          </a:ln>
        </p:spPr>
      </p:pic>
      <p:pic>
        <p:nvPicPr>
          <p:cNvPr id="437" name="Shape 437"/>
          <p:cNvPicPr preferRelativeResize="0"/>
          <p:nvPr/>
        </p:nvPicPr>
        <p:blipFill rotWithShape="1">
          <a:blip r:embed="rId6">
            <a:alphaModFix/>
          </a:blip>
          <a:srcRect/>
          <a:stretch/>
        </p:blipFill>
        <p:spPr>
          <a:xfrm>
            <a:off x="806760" y="5387039"/>
            <a:ext cx="3680639" cy="1370159"/>
          </a:xfrm>
          <a:prstGeom prst="rect">
            <a:avLst/>
          </a:prstGeom>
          <a:noFill/>
          <a:ln>
            <a:noFill/>
          </a:ln>
        </p:spPr>
      </p:pic>
      <p:sp>
        <p:nvSpPr>
          <p:cNvPr id="438" name="Shape 438"/>
          <p:cNvSpPr/>
          <p:nvPr/>
        </p:nvSpPr>
        <p:spPr>
          <a:xfrm>
            <a:off x="2133719" y="4731119"/>
            <a:ext cx="569520" cy="993600"/>
          </a:xfrm>
          <a:prstGeom prst="down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558360" y="4899960"/>
            <a:ext cx="1854360" cy="36467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pt-BR" sz="1800" b="0" strike="noStrike">
                <a:solidFill>
                  <a:srgbClr val="000000"/>
                </a:solidFill>
                <a:latin typeface="Calibri"/>
                <a:ea typeface="Calibri"/>
                <a:cs typeface="Calibri"/>
                <a:sym typeface="Calibri"/>
              </a:rPr>
              <a:t>Forma matricial</a:t>
            </a:r>
          </a:p>
        </p:txBody>
      </p:sp>
      <p:sp>
        <p:nvSpPr>
          <p:cNvPr id="440" name="Shape 440"/>
          <p:cNvSpPr txBox="1"/>
          <p:nvPr/>
        </p:nvSpPr>
        <p:spPr>
          <a:xfrm>
            <a:off x="838440" y="1825559"/>
            <a:ext cx="10515239" cy="4350960"/>
          </a:xfrm>
          <a:prstGeom prst="rect">
            <a:avLst/>
          </a:prstGeom>
          <a:blipFill rotWithShape="1">
            <a:blip r:embed="rId7">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 de Bézier</a:t>
            </a:r>
          </a:p>
        </p:txBody>
      </p:sp>
      <p:pic>
        <p:nvPicPr>
          <p:cNvPr id="446" name="Shape 446"/>
          <p:cNvPicPr preferRelativeResize="0"/>
          <p:nvPr/>
        </p:nvPicPr>
        <p:blipFill rotWithShape="1">
          <a:blip r:embed="rId3">
            <a:alphaModFix/>
          </a:blip>
          <a:srcRect/>
          <a:stretch/>
        </p:blipFill>
        <p:spPr>
          <a:xfrm>
            <a:off x="981359" y="3339719"/>
            <a:ext cx="3680639" cy="1370159"/>
          </a:xfrm>
          <a:prstGeom prst="rect">
            <a:avLst/>
          </a:prstGeom>
          <a:noFill/>
          <a:ln>
            <a:noFill/>
          </a:ln>
        </p:spPr>
      </p:pic>
      <p:sp>
        <p:nvSpPr>
          <p:cNvPr id="447" name="Shape 447"/>
          <p:cNvSpPr/>
          <p:nvPr/>
        </p:nvSpPr>
        <p:spPr>
          <a:xfrm>
            <a:off x="4662360" y="3713039"/>
            <a:ext cx="1658879" cy="576360"/>
          </a:xfrm>
          <a:prstGeom prst="right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448" name="Shape 448"/>
          <p:cNvPicPr preferRelativeResize="0"/>
          <p:nvPr/>
        </p:nvPicPr>
        <p:blipFill rotWithShape="1">
          <a:blip r:embed="rId4">
            <a:alphaModFix/>
          </a:blip>
          <a:srcRect/>
          <a:stretch/>
        </p:blipFill>
        <p:spPr>
          <a:xfrm>
            <a:off x="6372360" y="2921400"/>
            <a:ext cx="4929840" cy="2206799"/>
          </a:xfrm>
          <a:prstGeom prst="rect">
            <a:avLst/>
          </a:prstGeom>
          <a:noFill/>
          <a:ln>
            <a:noFill/>
          </a:ln>
        </p:spPr>
      </p:pic>
      <p:pic>
        <p:nvPicPr>
          <p:cNvPr id="449" name="Shape 449"/>
          <p:cNvPicPr preferRelativeResize="0"/>
          <p:nvPr/>
        </p:nvPicPr>
        <p:blipFill rotWithShape="1">
          <a:blip r:embed="rId5">
            <a:alphaModFix/>
          </a:blip>
          <a:srcRect/>
          <a:stretch/>
        </p:blipFill>
        <p:spPr>
          <a:xfrm>
            <a:off x="7481879" y="5331600"/>
            <a:ext cx="3200039" cy="1030680"/>
          </a:xfrm>
          <a:prstGeom prst="rect">
            <a:avLst/>
          </a:prstGeom>
          <a:noFill/>
          <a:ln>
            <a:noFill/>
          </a:ln>
        </p:spPr>
      </p:pic>
      <p:sp>
        <p:nvSpPr>
          <p:cNvPr id="450" name="Shape 450"/>
          <p:cNvSpPr/>
          <p:nvPr/>
        </p:nvSpPr>
        <p:spPr>
          <a:xfrm>
            <a:off x="8837639" y="4909680"/>
            <a:ext cx="488879" cy="590399"/>
          </a:xfrm>
          <a:prstGeom prst="downArrow">
            <a:avLst>
              <a:gd name="adj1" fmla="val 50000"/>
              <a:gd name="adj2" fmla="val 50000"/>
            </a:avLst>
          </a:prstGeom>
          <a:solidFill>
            <a:srgbClr val="000000"/>
          </a:solidFill>
          <a:ln w="12600" cap="flat"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txBox="1"/>
          <p:nvPr/>
        </p:nvSpPr>
        <p:spPr>
          <a:xfrm>
            <a:off x="838440" y="1825559"/>
            <a:ext cx="10515239" cy="4350960"/>
          </a:xfrm>
          <a:prstGeom prst="rect">
            <a:avLst/>
          </a:prstGeom>
          <a:blipFill rotWithShape="1">
            <a:blip r:embed="rId6">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pic>
        <p:nvPicPr>
          <p:cNvPr id="457" name="Shape 457"/>
          <p:cNvPicPr preferRelativeResize="0"/>
          <p:nvPr/>
        </p:nvPicPr>
        <p:blipFill rotWithShape="1">
          <a:blip r:embed="rId3">
            <a:alphaModFix/>
          </a:blip>
          <a:srcRect/>
          <a:stretch/>
        </p:blipFill>
        <p:spPr>
          <a:xfrm>
            <a:off x="2504880" y="3056759"/>
            <a:ext cx="7181639" cy="2443320"/>
          </a:xfrm>
          <a:prstGeom prst="rect">
            <a:avLst/>
          </a:prstGeom>
          <a:noFill/>
          <a:ln>
            <a:noFill/>
          </a:ln>
        </p:spPr>
      </p:pic>
      <p:sp>
        <p:nvSpPr>
          <p:cNvPr id="458" name="Shape 458"/>
          <p:cNvSpPr txBox="1"/>
          <p:nvPr/>
        </p:nvSpPr>
        <p:spPr>
          <a:xfrm>
            <a:off x="838440" y="1825559"/>
            <a:ext cx="10515239" cy="4350960"/>
          </a:xfrm>
          <a:prstGeom prst="rect">
            <a:avLst/>
          </a:prstGeom>
          <a:blipFill rotWithShape="1">
            <a:blip r:embed="rId4">
              <a:alphaModFix/>
            </a:blip>
            <a:stretch>
              <a:fillRect/>
            </a:stretch>
          </a:blipFill>
          <a:ln>
            <a:noFill/>
          </a:ln>
        </p:spPr>
        <p:txBody>
          <a:bodyPr lIns="91425" tIns="45700" rIns="91425" bIns="45700" anchor="t" anchorCtr="0">
            <a:noAutofit/>
          </a:bodyPr>
          <a:lstStyle/>
          <a:p>
            <a:pPr marR="0" lvl="0" algn="l" rtl="0">
              <a:lnSpc>
                <a:spcPct val="90000"/>
              </a:lnSpc>
              <a:spcBef>
                <a:spcPts val="0"/>
              </a:spcBef>
              <a:buClr>
                <a:srgbClr val="000000"/>
              </a:buClr>
              <a:buSzPct val="100000"/>
            </a:pPr>
            <a:r>
              <a:rPr lang="pt-BR" sz="2800" b="0" strike="noStrike" dirty="0">
                <a:solidFill>
                  <a:srgbClr val="000000"/>
                </a:solidFill>
                <a:latin typeface="Calibri"/>
                <a:ea typeface="Calibri"/>
                <a:cs typeface="Calibri"/>
                <a:sym typeface="Calibri"/>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Curvas de Bézier</a:t>
            </a:r>
          </a:p>
        </p:txBody>
      </p:sp>
      <p:sp>
        <p:nvSpPr>
          <p:cNvPr id="464" name="Shape 464"/>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800" b="0" strike="noStrike">
                <a:solidFill>
                  <a:srgbClr val="000000"/>
                </a:solidFill>
                <a:latin typeface="Calibri"/>
                <a:ea typeface="Calibri"/>
                <a:cs typeface="Calibri"/>
                <a:sym typeface="Calibri"/>
              </a:rPr>
              <a:t>Características Gerais das Curvas de Bézier</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Pontos de controle aproximados por um único polinômio.</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Grau depende do número de pontos de controle utilizados.</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Controle global (movendo-se a posição de um único ponto, toda a forma da curva se modifica).</a:t>
            </a:r>
          </a:p>
          <a:p>
            <a:pPr marL="1143000" marR="0" lvl="2" indent="-228600" algn="l" rtl="0">
              <a:lnSpc>
                <a:spcPct val="100000"/>
              </a:lnSpc>
              <a:spcBef>
                <a:spcPts val="0"/>
              </a:spcBef>
              <a:buClr>
                <a:srgbClr val="000000"/>
              </a:buClr>
              <a:buSzPct val="100000"/>
              <a:buFont typeface="Arial"/>
              <a:buChar char="•"/>
            </a:pPr>
            <a:r>
              <a:rPr lang="pt-BR" sz="2000" b="0" i="0" u="none" strike="noStrike" cap="none">
                <a:solidFill>
                  <a:srgbClr val="000000"/>
                </a:solidFill>
                <a:latin typeface="Calibri"/>
                <a:ea typeface="Calibri"/>
                <a:cs typeface="Calibri"/>
                <a:sym typeface="Calibri"/>
              </a:rPr>
              <a:t>Ruim para a realização de ajustes finos na forma final de um desenho.</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Para mais flexibilidade, deve-se aumentar muito o número de pontos de controle.</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As curvas de Bézier sempre suavizam o polígono de controle.</a:t>
            </a:r>
          </a:p>
          <a:p>
            <a:pPr marL="685800" marR="0" lvl="1" indent="-228600" algn="l" rtl="0">
              <a:lnSpc>
                <a:spcPct val="100000"/>
              </a:lnSpc>
              <a:spcBef>
                <a:spcPts val="0"/>
              </a:spcBef>
              <a:buClr>
                <a:srgbClr val="000000"/>
              </a:buClr>
              <a:buSzPct val="100000"/>
              <a:buFont typeface="Arial"/>
              <a:buChar char="•"/>
            </a:pPr>
            <a:r>
              <a:rPr lang="pt-BR" sz="2400" b="0" i="0" u="none" strike="noStrike" cap="none">
                <a:solidFill>
                  <a:srgbClr val="000000"/>
                </a:solidFill>
                <a:latin typeface="Calibri"/>
                <a:ea typeface="Calibri"/>
                <a:cs typeface="Calibri"/>
                <a:sym typeface="Calibri"/>
              </a:rPr>
              <a:t>São invariantes sob transformação afim:</a:t>
            </a:r>
          </a:p>
          <a:p>
            <a:pPr marL="1143000" marR="0" lvl="2" indent="-228600" algn="l" rtl="0">
              <a:lnSpc>
                <a:spcPct val="100000"/>
              </a:lnSpc>
              <a:spcBef>
                <a:spcPts val="0"/>
              </a:spcBef>
              <a:buClr>
                <a:srgbClr val="000000"/>
              </a:buClr>
              <a:buSzPct val="100000"/>
              <a:buFont typeface="Arial"/>
              <a:buChar char="•"/>
            </a:pPr>
            <a:r>
              <a:rPr lang="pt-BR" sz="2000" b="0" i="0" u="none" strike="noStrike" cap="none">
                <a:solidFill>
                  <a:srgbClr val="000000"/>
                </a:solidFill>
                <a:latin typeface="Calibri"/>
                <a:ea typeface="Calibri"/>
                <a:cs typeface="Calibri"/>
                <a:sym typeface="Calibri"/>
              </a:rPr>
              <a:t>Tanto faz primeiro calcular a um ponto na curva e em seguida aplicar uma transformação afim quanto aplicar uma transformação afim no polígono de definição e depois gerar a curva.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dirty="0">
                <a:solidFill>
                  <a:srgbClr val="000000"/>
                </a:solidFill>
                <a:latin typeface="Calibri"/>
                <a:ea typeface="Calibri"/>
                <a:cs typeface="Calibri"/>
                <a:sym typeface="Calibri"/>
              </a:rPr>
              <a:t>Curva de </a:t>
            </a:r>
            <a:r>
              <a:rPr lang="pt-BR" sz="4400" b="0" strike="noStrike" dirty="0" err="1">
                <a:solidFill>
                  <a:srgbClr val="000000"/>
                </a:solidFill>
                <a:latin typeface="Calibri"/>
                <a:ea typeface="Calibri"/>
                <a:cs typeface="Calibri"/>
                <a:sym typeface="Calibri"/>
              </a:rPr>
              <a:t>Bézier</a:t>
            </a:r>
            <a:r>
              <a:rPr lang="pt-BR" sz="4400" b="0" strike="noStrike" dirty="0">
                <a:solidFill>
                  <a:srgbClr val="000000"/>
                </a:solidFill>
                <a:latin typeface="Calibri"/>
                <a:ea typeface="Calibri"/>
                <a:cs typeface="Calibri"/>
                <a:sym typeface="Calibri"/>
              </a:rPr>
              <a:t> Racional</a:t>
            </a:r>
          </a:p>
        </p:txBody>
      </p:sp>
      <mc:AlternateContent xmlns:mc="http://schemas.openxmlformats.org/markup-compatibility/2006" xmlns:a14="http://schemas.microsoft.com/office/drawing/2010/main">
        <mc:Choice Requires="a14">
          <p:sp>
            <p:nvSpPr>
              <p:cNvPr id="464" name="Shape 464"/>
              <p:cNvSpPr txBox="1"/>
              <p:nvPr/>
            </p:nvSpPr>
            <p:spPr>
              <a:xfrm>
                <a:off x="866215" y="1322364"/>
                <a:ext cx="10824037" cy="509250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2400" b="0" i="0" u="none" strike="noStrike" cap="none" dirty="0">
                    <a:solidFill>
                      <a:srgbClr val="000000"/>
                    </a:solidFill>
                    <a:latin typeface="+mn-lt"/>
                    <a:ea typeface="Calibri"/>
                    <a:cs typeface="Calibri"/>
                    <a:sym typeface="Calibri"/>
                  </a:rPr>
                  <a:t>Aplicando divisão perspectiva em uma curva de </a:t>
                </a:r>
                <a:r>
                  <a:rPr lang="pt-BR" sz="2400" b="0" i="0" u="none" strike="noStrike" cap="none" dirty="0" err="1">
                    <a:solidFill>
                      <a:srgbClr val="000000"/>
                    </a:solidFill>
                    <a:latin typeface="+mn-lt"/>
                    <a:ea typeface="Calibri"/>
                    <a:cs typeface="Calibri"/>
                    <a:sym typeface="Calibri"/>
                  </a:rPr>
                  <a:t>Bézier</a:t>
                </a:r>
                <a:endParaRPr lang="pt-BR" sz="2400" b="0" i="0" u="none" strike="noStrike" cap="none" dirty="0">
                  <a:solidFill>
                    <a:srgbClr val="000000"/>
                  </a:solidFill>
                  <a:latin typeface="+mn-lt"/>
                  <a:ea typeface="Calibri"/>
                  <a:cs typeface="Calibri"/>
                  <a:sym typeface="Calibri"/>
                </a:endParaRPr>
              </a:p>
              <a:p>
                <a:pPr marL="228600" lvl="2" indent="-228600">
                  <a:lnSpc>
                    <a:spcPct val="150000"/>
                  </a:lnSpc>
                  <a:buClr>
                    <a:srgbClr val="000000"/>
                  </a:buClr>
                  <a:buSzPct val="100000"/>
                  <a:buFont typeface="Arial"/>
                  <a:buChar char="•"/>
                </a:pPr>
                <a14:m>
                  <m:oMath xmlns:m="http://schemas.openxmlformats.org/officeDocument/2006/math">
                    <m:sSubSup>
                      <m:sSubSupPr>
                        <m:ctrlPr>
                          <a:rPr lang="pt-BR" sz="2400" b="0" i="1" u="none" strike="noStrike" cap="none" smtClean="0">
                            <a:solidFill>
                              <a:srgbClr val="000000"/>
                            </a:solidFill>
                            <a:latin typeface="Cambria Math" panose="02040503050406030204" pitchFamily="18" charset="0"/>
                            <a:ea typeface="Calibri"/>
                            <a:cs typeface="Calibri"/>
                            <a:sym typeface="Calibri"/>
                          </a:rPr>
                        </m:ctrlPr>
                      </m:sSubSupPr>
                      <m:e>
                        <m:r>
                          <a:rPr lang="pt-BR" sz="2400" b="0" i="1" u="none" strike="noStrike" cap="none" smtClean="0">
                            <a:solidFill>
                              <a:srgbClr val="000000"/>
                            </a:solidFill>
                            <a:latin typeface="Cambria Math" panose="02040503050406030204" pitchFamily="18" charset="0"/>
                            <a:ea typeface="Calibri"/>
                            <a:cs typeface="Calibri"/>
                            <a:sym typeface="Calibri"/>
                          </a:rPr>
                          <m:t>𝐵</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up>
                        <m:r>
                          <a:rPr lang="pt-BR" sz="2400" b="0" i="1" u="none" strike="noStrike" cap="none" smtClean="0">
                            <a:solidFill>
                              <a:srgbClr val="000000"/>
                            </a:solidFill>
                            <a:latin typeface="Cambria Math" panose="02040503050406030204" pitchFamily="18" charset="0"/>
                            <a:ea typeface="Calibri"/>
                            <a:cs typeface="Calibri"/>
                            <a:sym typeface="Calibri"/>
                          </a:rPr>
                          <m:t>𝑤</m:t>
                        </m:r>
                      </m:sup>
                    </m:sSubSup>
                    <m:r>
                      <a:rPr lang="pt-BR" sz="2400" b="0" i="1" u="none" strike="noStrike" cap="none" smtClean="0">
                        <a:solidFill>
                          <a:srgbClr val="000000"/>
                        </a:solidFill>
                        <a:latin typeface="Cambria Math" panose="02040503050406030204" pitchFamily="18" charset="0"/>
                        <a:ea typeface="Calibri"/>
                        <a:cs typeface="Calibri"/>
                        <a:sym typeface="Calibri"/>
                      </a:rPr>
                      <m:t> =</m:t>
                    </m:r>
                    <m:d>
                      <m:dPr>
                        <m:ctrlPr>
                          <a:rPr lang="pt-BR" sz="2400" b="0" i="1" u="none" strike="noStrike" cap="none" smtClean="0">
                            <a:solidFill>
                              <a:srgbClr val="000000"/>
                            </a:solidFill>
                            <a:latin typeface="Cambria Math" panose="02040503050406030204" pitchFamily="18" charset="0"/>
                            <a:ea typeface="Calibri"/>
                            <a:cs typeface="Calibri"/>
                            <a:sym typeface="Calibri"/>
                          </a:rPr>
                        </m:ctrlPr>
                      </m:dPr>
                      <m:e>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𝑥</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r>
                          <a:rPr lang="pt-BR" sz="2400" b="0" i="1" u="none" strike="noStrike" cap="none" smtClean="0">
                            <a:solidFill>
                              <a:srgbClr val="000000"/>
                            </a:solidFill>
                            <a:latin typeface="Cambria Math" panose="02040503050406030204" pitchFamily="18" charset="0"/>
                            <a:ea typeface="Calibri"/>
                            <a:cs typeface="Calibri"/>
                            <a:sym typeface="Calibri"/>
                          </a:rPr>
                          <m:t>, </m:t>
                        </m:r>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𝑦</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r>
                          <a:rPr lang="pt-BR" sz="2400" b="0" i="1" u="none" strike="noStrike" cap="none" smtClean="0">
                            <a:solidFill>
                              <a:srgbClr val="000000"/>
                            </a:solidFill>
                            <a:latin typeface="Cambria Math" panose="02040503050406030204" pitchFamily="18" charset="0"/>
                            <a:ea typeface="Calibri"/>
                            <a:cs typeface="Calibri"/>
                            <a:sym typeface="Calibri"/>
                          </a:rPr>
                          <m:t>, </m:t>
                        </m:r>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𝑧</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r>
                          <a:rPr lang="pt-BR" sz="2400" b="0" i="1" u="none" strike="noStrike" cap="none" smtClean="0">
                            <a:solidFill>
                              <a:srgbClr val="000000"/>
                            </a:solidFill>
                            <a:latin typeface="Cambria Math" panose="02040503050406030204" pitchFamily="18" charset="0"/>
                            <a:ea typeface="Calibri"/>
                            <a:cs typeface="Calibri"/>
                            <a:sym typeface="Calibri"/>
                          </a:rPr>
                          <m:t>, </m:t>
                        </m:r>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𝑤</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e>
                    </m:d>
                    <m:r>
                      <a:rPr lang="pt-BR" sz="2400" b="0" i="0" u="none" strike="noStrike" cap="none" smtClean="0">
                        <a:solidFill>
                          <a:srgbClr val="000000"/>
                        </a:solidFill>
                        <a:latin typeface="Cambria Math" panose="02040503050406030204" pitchFamily="18" charset="0"/>
                        <a:ea typeface="Calibri"/>
                        <a:cs typeface="Calibri"/>
                        <a:sym typeface="Calibri"/>
                      </a:rPr>
                      <m:t> </m:t>
                    </m:r>
                    <m:r>
                      <m:rPr>
                        <m:sty m:val="p"/>
                      </m:rPr>
                      <a:rPr lang="pt-BR" sz="2400" b="0" i="0" u="none" strike="noStrike" cap="none" smtClean="0">
                        <a:solidFill>
                          <a:srgbClr val="000000"/>
                        </a:solidFill>
                        <a:latin typeface="Cambria Math" panose="02040503050406030204" pitchFamily="18" charset="0"/>
                        <a:ea typeface="Calibri"/>
                        <a:cs typeface="Calibri"/>
                        <a:sym typeface="Calibri"/>
                      </a:rPr>
                      <m:t>e</m:t>
                    </m:r>
                    <m:r>
                      <a:rPr lang="pt-BR" sz="2400" b="0" i="0" u="none" strike="noStrike" cap="none" smtClean="0">
                        <a:solidFill>
                          <a:srgbClr val="000000"/>
                        </a:solidFill>
                        <a:latin typeface="Cambria Math" panose="02040503050406030204" pitchFamily="18" charset="0"/>
                        <a:ea typeface="Calibri"/>
                        <a:cs typeface="Calibri"/>
                        <a:sym typeface="Calibri"/>
                      </a:rPr>
                      <m:t> </m:t>
                    </m:r>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𝐵</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r>
                      <a:rPr lang="pt-BR" sz="2400" b="0" i="1" u="none" strike="noStrike" cap="none" smtClean="0">
                        <a:solidFill>
                          <a:srgbClr val="000000"/>
                        </a:solidFill>
                        <a:latin typeface="Cambria Math" panose="02040503050406030204" pitchFamily="18" charset="0"/>
                        <a:ea typeface="Calibri"/>
                        <a:cs typeface="Calibri"/>
                        <a:sym typeface="Calibri"/>
                      </a:rPr>
                      <m:t>=</m:t>
                    </m:r>
                    <m:f>
                      <m:fPr>
                        <m:ctrlPr>
                          <a:rPr lang="pt-BR" sz="2400" b="0" i="1" u="none" strike="noStrike" cap="none" smtClean="0">
                            <a:solidFill>
                              <a:srgbClr val="000000"/>
                            </a:solidFill>
                            <a:latin typeface="Cambria Math" panose="02040503050406030204" pitchFamily="18" charset="0"/>
                            <a:ea typeface="Calibri"/>
                            <a:cs typeface="Calibri"/>
                            <a:sym typeface="Calibri"/>
                          </a:rPr>
                        </m:ctrlPr>
                      </m:fPr>
                      <m:num>
                        <m:sSubSup>
                          <m:sSubSupPr>
                            <m:ctrlPr>
                              <a:rPr lang="pt-BR" sz="2400" b="0" i="1" u="none" strike="noStrike" cap="none" smtClean="0">
                                <a:solidFill>
                                  <a:srgbClr val="000000"/>
                                </a:solidFill>
                                <a:latin typeface="Cambria Math" panose="02040503050406030204" pitchFamily="18" charset="0"/>
                                <a:ea typeface="Calibri"/>
                                <a:cs typeface="Calibri"/>
                                <a:sym typeface="Calibri"/>
                              </a:rPr>
                            </m:ctrlPr>
                          </m:sSubSupPr>
                          <m:e>
                            <m:r>
                              <a:rPr lang="pt-BR" sz="2400" b="0" i="1" u="none" strike="noStrike" cap="none" smtClean="0">
                                <a:solidFill>
                                  <a:srgbClr val="000000"/>
                                </a:solidFill>
                                <a:latin typeface="Cambria Math" panose="02040503050406030204" pitchFamily="18" charset="0"/>
                                <a:ea typeface="Calibri"/>
                                <a:cs typeface="Calibri"/>
                                <a:sym typeface="Calibri"/>
                              </a:rPr>
                              <m:t>𝐵</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up>
                            <m:r>
                              <a:rPr lang="pt-BR" sz="2400" b="0" i="1" u="none" strike="noStrike" cap="none" smtClean="0">
                                <a:solidFill>
                                  <a:srgbClr val="000000"/>
                                </a:solidFill>
                                <a:latin typeface="Cambria Math" panose="02040503050406030204" pitchFamily="18" charset="0"/>
                                <a:ea typeface="Calibri"/>
                                <a:cs typeface="Calibri"/>
                                <a:sym typeface="Calibri"/>
                              </a:rPr>
                              <m:t>𝑤</m:t>
                            </m:r>
                          </m:sup>
                        </m:sSubSup>
                      </m:num>
                      <m:den>
                        <m:sSub>
                          <m:sSubPr>
                            <m:ctrlPr>
                              <a:rPr lang="pt-BR" sz="2400" b="0" i="1" u="none" strike="noStrike" cap="none" smtClean="0">
                                <a:solidFill>
                                  <a:srgbClr val="000000"/>
                                </a:solidFill>
                                <a:latin typeface="Cambria Math" panose="02040503050406030204" pitchFamily="18" charset="0"/>
                                <a:ea typeface="Calibri"/>
                                <a:cs typeface="Calibri"/>
                                <a:sym typeface="Calibri"/>
                              </a:rPr>
                            </m:ctrlPr>
                          </m:sSubPr>
                          <m:e>
                            <m:r>
                              <a:rPr lang="pt-BR" sz="2400" b="0" i="1" u="none" strike="noStrike" cap="none" smtClean="0">
                                <a:solidFill>
                                  <a:srgbClr val="000000"/>
                                </a:solidFill>
                                <a:latin typeface="Cambria Math" panose="02040503050406030204" pitchFamily="18" charset="0"/>
                                <a:ea typeface="Calibri"/>
                                <a:cs typeface="Calibri"/>
                                <a:sym typeface="Calibri"/>
                              </a:rPr>
                              <m:t>𝑤</m:t>
                            </m:r>
                          </m:e>
                          <m:sub>
                            <m:r>
                              <a:rPr lang="pt-BR" sz="2400" b="0" i="1" u="none" strike="noStrike" cap="none" smtClean="0">
                                <a:solidFill>
                                  <a:srgbClr val="000000"/>
                                </a:solidFill>
                                <a:latin typeface="Cambria Math" panose="02040503050406030204" pitchFamily="18" charset="0"/>
                                <a:ea typeface="Calibri"/>
                                <a:cs typeface="Calibri"/>
                                <a:sym typeface="Calibri"/>
                              </a:rPr>
                              <m:t>𝑖</m:t>
                            </m:r>
                          </m:sub>
                        </m:sSub>
                      </m:den>
                    </m:f>
                  </m:oMath>
                </a14:m>
                <a:endParaRPr lang="pt-BR" sz="2400" dirty="0">
                  <a:latin typeface="+mn-lt"/>
                  <a:ea typeface="Calibri"/>
                  <a:cs typeface="Calibri"/>
                  <a:sym typeface="Calibri"/>
                </a:endParaRPr>
              </a:p>
              <a:p>
                <a:pPr marL="228600" lvl="3" indent="-228600">
                  <a:lnSpc>
                    <a:spcPct val="150000"/>
                  </a:lnSpc>
                  <a:buClr>
                    <a:srgbClr val="000000"/>
                  </a:buClr>
                  <a:buSzPct val="100000"/>
                  <a:buFont typeface="Arial"/>
                  <a:buChar char="•"/>
                </a:pPr>
                <a14:m>
                  <m:oMath xmlns:m="http://schemas.openxmlformats.org/officeDocument/2006/math">
                    <m:sSup>
                      <m:sSupPr>
                        <m:ctrlPr>
                          <a:rPr lang="pt-BR" sz="2400" b="0" i="1" u="none" strike="noStrike" cap="none" smtClean="0">
                            <a:solidFill>
                              <a:srgbClr val="000000"/>
                            </a:solidFill>
                            <a:latin typeface="Cambria Math" panose="02040503050406030204" pitchFamily="18" charset="0"/>
                            <a:ea typeface="Calibri"/>
                            <a:cs typeface="Calibri"/>
                            <a:sym typeface="Calibri"/>
                          </a:rPr>
                        </m:ctrlPr>
                      </m:sSupPr>
                      <m:e>
                        <m:r>
                          <a:rPr lang="pt-BR" sz="2400" b="0" i="1" u="none" strike="noStrike" cap="none" smtClean="0">
                            <a:solidFill>
                              <a:srgbClr val="000000"/>
                            </a:solidFill>
                            <a:latin typeface="Cambria Math" panose="02040503050406030204" pitchFamily="18" charset="0"/>
                            <a:ea typeface="Calibri"/>
                            <a:cs typeface="Calibri"/>
                            <a:sym typeface="Calibri"/>
                          </a:rPr>
                          <m:t>𝑃</m:t>
                        </m:r>
                      </m:e>
                      <m:sup>
                        <m:r>
                          <a:rPr lang="pt-BR" sz="2400" b="0" i="1" u="none" strike="noStrike" cap="none" smtClean="0">
                            <a:solidFill>
                              <a:srgbClr val="000000"/>
                            </a:solidFill>
                            <a:latin typeface="Cambria Math" panose="02040503050406030204" pitchFamily="18" charset="0"/>
                            <a:ea typeface="Calibri"/>
                            <a:cs typeface="Calibri"/>
                            <a:sym typeface="Calibri"/>
                          </a:rPr>
                          <m:t>𝑤</m:t>
                        </m:r>
                      </m:sup>
                    </m:sSup>
                    <m:d>
                      <m:dPr>
                        <m:ctrlPr>
                          <a:rPr lang="pt-BR" sz="2400" b="0" i="1" u="none" strike="noStrike" cap="none" smtClean="0">
                            <a:solidFill>
                              <a:srgbClr val="000000"/>
                            </a:solidFill>
                            <a:latin typeface="Cambria Math" panose="02040503050406030204" pitchFamily="18" charset="0"/>
                            <a:ea typeface="Calibri"/>
                            <a:cs typeface="Calibri"/>
                            <a:sym typeface="Calibri"/>
                          </a:rPr>
                        </m:ctrlPr>
                      </m:dPr>
                      <m:e>
                        <m:r>
                          <a:rPr lang="pt-BR" sz="2400" b="0" i="1" u="none" strike="noStrike" cap="none" smtClean="0">
                            <a:solidFill>
                              <a:srgbClr val="000000"/>
                            </a:solidFill>
                            <a:latin typeface="Cambria Math" panose="02040503050406030204" pitchFamily="18" charset="0"/>
                            <a:ea typeface="Calibri"/>
                            <a:cs typeface="Calibri"/>
                            <a:sym typeface="Calibri"/>
                          </a:rPr>
                          <m:t>𝑡</m:t>
                        </m:r>
                      </m:e>
                    </m:d>
                    <m:r>
                      <a:rPr lang="pt-BR" sz="2400" b="0" i="1" u="none" strike="noStrike" cap="none" smtClean="0">
                        <a:solidFill>
                          <a:srgbClr val="000000"/>
                        </a:solidFill>
                        <a:latin typeface="Cambria Math" panose="02040503050406030204" pitchFamily="18" charset="0"/>
                        <a:ea typeface="Calibri"/>
                        <a:cs typeface="Calibri"/>
                        <a:sym typeface="Calibri"/>
                      </a:rPr>
                      <m:t>=</m:t>
                    </m:r>
                    <m:nary>
                      <m:naryPr>
                        <m:chr m:val="∑"/>
                        <m:ctrlPr>
                          <a:rPr lang="pt-BR" sz="2400" i="1">
                            <a:latin typeface="Cambria Math" panose="02040503050406030204" pitchFamily="18" charset="0"/>
                            <a:cs typeface="Calibri"/>
                            <a:sym typeface="Calibri"/>
                          </a:rPr>
                        </m:ctrlPr>
                      </m:naryPr>
                      <m:sub>
                        <m:r>
                          <m:rPr>
                            <m:brk m:alnAt="23"/>
                          </m:rPr>
                          <a:rPr lang="pt-BR" sz="2400" i="1">
                            <a:latin typeface="Cambria Math" panose="02040503050406030204" pitchFamily="18" charset="0"/>
                            <a:cs typeface="Calibri"/>
                            <a:sym typeface="Calibri"/>
                          </a:rPr>
                          <m:t>𝑖</m:t>
                        </m:r>
                        <m:r>
                          <a:rPr lang="pt-BR" sz="2400" i="1">
                            <a:latin typeface="Cambria Math" panose="02040503050406030204" pitchFamily="18" charset="0"/>
                            <a:cs typeface="Calibri"/>
                            <a:sym typeface="Calibri"/>
                          </a:rPr>
                          <m:t>=0</m:t>
                        </m:r>
                      </m:sub>
                      <m:sup>
                        <m:r>
                          <a:rPr lang="pt-BR" sz="2400" i="1">
                            <a:latin typeface="Cambria Math" panose="02040503050406030204" pitchFamily="18" charset="0"/>
                            <a:cs typeface="Calibri"/>
                            <a:sym typeface="Calibri"/>
                          </a:rPr>
                          <m:t>𝑛</m:t>
                        </m:r>
                      </m:sup>
                      <m:e>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i="1">
                                <a:latin typeface="Cambria Math" panose="02040503050406030204" pitchFamily="18" charset="0"/>
                                <a:cs typeface="Calibri"/>
                                <a:sym typeface="Calibri"/>
                              </a:rPr>
                              <m:t>𝑖</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i="1">
                                <a:latin typeface="Cambria Math" panose="02040503050406030204" pitchFamily="18" charset="0"/>
                                <a:cs typeface="Calibri"/>
                                <a:sym typeface="Calibri"/>
                              </a:rPr>
                              <m:t>0</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,0</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1</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,1</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𝑛</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b="0" i="1" smtClean="0">
                                <a:latin typeface="Cambria Math" panose="02040503050406030204" pitchFamily="18" charset="0"/>
                                <a:cs typeface="Calibri"/>
                                <a:sym typeface="Calibri"/>
                              </a:rPr>
                              <m:t>𝑛</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e>
                    </m:nary>
                  </m:oMath>
                </a14:m>
                <a:endParaRPr lang="pt-BR" sz="2400" i="0" dirty="0">
                  <a:latin typeface="+mn-lt"/>
                  <a:cs typeface="Calibri"/>
                  <a:sym typeface="Calibri"/>
                </a:endParaRPr>
              </a:p>
              <a:p>
                <a:pPr marL="228600" lvl="3" indent="-228600">
                  <a:lnSpc>
                    <a:spcPct val="150000"/>
                  </a:lnSpc>
                  <a:buClr>
                    <a:srgbClr val="000000"/>
                  </a:buClr>
                  <a:buSzPct val="100000"/>
                  <a:buFont typeface="Arial"/>
                  <a:buChar char="•"/>
                </a:pPr>
                <a:r>
                  <a:rPr lang="pt-BR" sz="2400" dirty="0">
                    <a:latin typeface="+mn-lt"/>
                    <a:cs typeface="Calibri"/>
                    <a:sym typeface="Calibri"/>
                  </a:rPr>
                  <a:t>Se </a:t>
                </a:r>
                <a14:m>
                  <m:oMath xmlns:m="http://schemas.openxmlformats.org/officeDocument/2006/math">
                    <m:sSubSup>
                      <m:sSubSupPr>
                        <m:ctrlPr>
                          <a:rPr lang="pt-BR" sz="2400" b="0" i="1" smtClean="0">
                            <a:latin typeface="Cambria Math" panose="02040503050406030204" pitchFamily="18" charset="0"/>
                            <a:cs typeface="Calibri"/>
                            <a:sym typeface="Calibri"/>
                          </a:rPr>
                        </m:ctrlPr>
                      </m:sSubSupPr>
                      <m:e>
                        <m:r>
                          <a:rPr lang="pt-BR" sz="2400" b="0" i="1" smtClean="0">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𝑖</m:t>
                        </m:r>
                      </m:sub>
                      <m:sup>
                        <m:r>
                          <a:rPr lang="pt-BR" sz="2400" b="0" i="1" smtClean="0">
                            <a:latin typeface="Cambria Math" panose="02040503050406030204" pitchFamily="18" charset="0"/>
                            <a:cs typeface="Calibri"/>
                            <a:sym typeface="Calibri"/>
                          </a:rPr>
                          <m:t>𝑤</m:t>
                        </m:r>
                      </m:sup>
                    </m:sSubSup>
                    <m:r>
                      <a:rPr lang="pt-BR" sz="2400" b="0" i="1" smtClean="0">
                        <a:latin typeface="Cambria Math" panose="02040503050406030204" pitchFamily="18" charset="0"/>
                        <a:cs typeface="Calibri"/>
                        <a:sym typeface="Calibri"/>
                      </a:rPr>
                      <m:t>=</m:t>
                    </m:r>
                    <m:d>
                      <m:dPr>
                        <m:ctrlPr>
                          <a:rPr lang="pt-BR" sz="2400" b="0" i="1" smtClean="0">
                            <a:latin typeface="Cambria Math" panose="02040503050406030204" pitchFamily="18" charset="0"/>
                            <a:cs typeface="Calibri"/>
                            <a:sym typeface="Calibri"/>
                          </a:rPr>
                        </m:ctrlPr>
                      </m:dPr>
                      <m:e>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𝑥</m:t>
                            </m:r>
                          </m:e>
                          <m:sub>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 </m:t>
                        </m:r>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𝑦</m:t>
                            </m:r>
                          </m:e>
                          <m:sub>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 </m:t>
                        </m:r>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𝑧</m:t>
                            </m:r>
                          </m:e>
                          <m:sub>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m:t>
                        </m:r>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𝑤</m:t>
                            </m:r>
                          </m:e>
                          <m:sub>
                            <m:r>
                              <a:rPr lang="pt-BR" sz="2400" b="0" i="1" smtClean="0">
                                <a:latin typeface="Cambria Math" panose="02040503050406030204" pitchFamily="18" charset="0"/>
                                <a:cs typeface="Calibri"/>
                                <a:sym typeface="Calibri"/>
                              </a:rPr>
                              <m:t>𝑖</m:t>
                            </m:r>
                          </m:sub>
                        </m:sSub>
                      </m:e>
                    </m:d>
                    <m:r>
                      <a:rPr lang="pt-BR" sz="2400" b="0" i="1" smtClean="0">
                        <a:latin typeface="Cambria Math" panose="02040503050406030204" pitchFamily="18" charset="0"/>
                        <a:cs typeface="Calibri"/>
                        <a:sym typeface="Calibri"/>
                      </a:rPr>
                      <m:t>⇒</m:t>
                    </m:r>
                    <m:sSubSup>
                      <m:sSubSupPr>
                        <m:ctrlPr>
                          <a:rPr lang="pt-BR" sz="2400" i="1">
                            <a:latin typeface="Cambria Math" panose="02040503050406030204" pitchFamily="18" charset="0"/>
                            <a:cs typeface="Calibri"/>
                            <a:sym typeface="Calibri"/>
                          </a:rPr>
                        </m:ctrlPr>
                      </m:sSubSupPr>
                      <m:e>
                        <m:r>
                          <a:rPr lang="pt-BR" sz="2400" i="1">
                            <a:latin typeface="Cambria Math" panose="02040503050406030204" pitchFamily="18" charset="0"/>
                            <a:cs typeface="Calibri"/>
                            <a:sym typeface="Calibri"/>
                          </a:rPr>
                          <m:t>𝐵</m:t>
                        </m:r>
                      </m:e>
                      <m:sub>
                        <m:r>
                          <a:rPr lang="pt-BR" sz="2400" i="1">
                            <a:latin typeface="Cambria Math" panose="02040503050406030204" pitchFamily="18" charset="0"/>
                            <a:cs typeface="Calibri"/>
                            <a:sym typeface="Calibri"/>
                          </a:rPr>
                          <m:t>𝑖</m:t>
                        </m:r>
                      </m:sub>
                      <m:sup>
                        <m:r>
                          <a:rPr lang="pt-BR" sz="2400" i="1">
                            <a:latin typeface="Cambria Math" panose="02040503050406030204" pitchFamily="18" charset="0"/>
                            <a:cs typeface="Calibri"/>
                            <a:sym typeface="Calibri"/>
                          </a:rPr>
                          <m:t>𝑤</m:t>
                        </m:r>
                      </m:sup>
                    </m:sSubSup>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0" smtClean="0">
                        <a:latin typeface="Cambria Math" panose="02040503050406030204" pitchFamily="18" charset="0"/>
                        <a:cs typeface="Calibri"/>
                        <a:sym typeface="Calibri"/>
                      </a:rPr>
                      <m:t>=</m:t>
                    </m:r>
                    <m:d>
                      <m:dPr>
                        <m:ctrlPr>
                          <a:rPr lang="pt-BR" sz="2400" i="1">
                            <a:latin typeface="Cambria Math" panose="02040503050406030204" pitchFamily="18" charset="0"/>
                            <a:cs typeface="Calibri"/>
                            <a:sym typeface="Calibri"/>
                          </a:rPr>
                        </m:ctrlPr>
                      </m:dPr>
                      <m:e>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𝑥</m:t>
                            </m:r>
                          </m:e>
                          <m:sub>
                            <m:r>
                              <a:rPr lang="pt-BR" sz="2400" i="1">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𝑦</m:t>
                            </m:r>
                          </m:e>
                          <m:sub>
                            <m:r>
                              <a:rPr lang="pt-BR" sz="2400" i="1">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r>
                          <a:rPr lang="pt-BR" sz="2400" b="0" i="1" smtClean="0">
                            <a:latin typeface="Cambria Math" panose="02040503050406030204" pitchFamily="18" charset="0"/>
                            <a:cs typeface="Calibri"/>
                            <a:sym typeface="Calibri"/>
                          </a:rPr>
                          <m:t>,</m:t>
                        </m:r>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𝑧</m:t>
                            </m:r>
                          </m:e>
                          <m:sub>
                            <m:r>
                              <a:rPr lang="pt-BR" sz="2400" i="1">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𝑡</m:t>
                        </m:r>
                        <m:r>
                          <a:rPr lang="pt-BR" sz="2400" i="1">
                            <a:latin typeface="Cambria Math" panose="02040503050406030204" pitchFamily="18" charset="0"/>
                            <a:cs typeface="Calibri"/>
                            <a:sym typeface="Calibri"/>
                          </a:rPr>
                          <m:t>),</m:t>
                        </m:r>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𝑤</m:t>
                            </m:r>
                          </m:e>
                          <m:sub>
                            <m:r>
                              <a:rPr lang="pt-BR" sz="2400" i="1">
                                <a:latin typeface="Cambria Math" panose="02040503050406030204" pitchFamily="18" charset="0"/>
                                <a:cs typeface="Calibri"/>
                                <a:sym typeface="Calibri"/>
                              </a:rPr>
                              <m:t>𝑖</m:t>
                            </m:r>
                          </m:sub>
                        </m:sSub>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𝐽</m:t>
                            </m:r>
                          </m:e>
                          <m:sub>
                            <m:r>
                              <a:rPr lang="pt-BR" sz="2400" b="0" i="1" smtClean="0">
                                <a:latin typeface="Cambria Math" panose="02040503050406030204" pitchFamily="18" charset="0"/>
                                <a:cs typeface="Calibri"/>
                                <a:sym typeface="Calibri"/>
                              </a:rPr>
                              <m:t>𝑛</m:t>
                            </m:r>
                            <m:r>
                              <a:rPr lang="pt-BR" sz="2400" b="0" i="1" smtClean="0">
                                <a:latin typeface="Cambria Math" panose="02040503050406030204" pitchFamily="18" charset="0"/>
                                <a:cs typeface="Calibri"/>
                                <a:sym typeface="Calibri"/>
                              </a:rPr>
                              <m:t>,</m:t>
                            </m:r>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m:t>
                        </m:r>
                        <m:r>
                          <a:rPr lang="pt-BR" sz="2400" b="0" i="1" smtClean="0">
                            <a:latin typeface="Cambria Math" panose="02040503050406030204" pitchFamily="18" charset="0"/>
                            <a:cs typeface="Calibri"/>
                            <a:sym typeface="Calibri"/>
                          </a:rPr>
                          <m:t>𝑡</m:t>
                        </m:r>
                        <m:r>
                          <a:rPr lang="pt-BR" sz="2400" b="0" i="1" smtClean="0">
                            <a:latin typeface="Cambria Math" panose="02040503050406030204" pitchFamily="18" charset="0"/>
                            <a:cs typeface="Calibri"/>
                            <a:sym typeface="Calibri"/>
                          </a:rPr>
                          <m:t>)</m:t>
                        </m:r>
                      </m:e>
                    </m:d>
                  </m:oMath>
                </a14:m>
                <a:endParaRPr lang="pt-BR" sz="2400" i="0" dirty="0">
                  <a:latin typeface="+mn-lt"/>
                  <a:cs typeface="Calibri"/>
                  <a:sym typeface="Calibri"/>
                </a:endParaRPr>
              </a:p>
              <a:p>
                <a:pPr marL="228600" lvl="3" indent="-228600">
                  <a:lnSpc>
                    <a:spcPct val="150000"/>
                  </a:lnSpc>
                  <a:buClr>
                    <a:srgbClr val="000000"/>
                  </a:buClr>
                  <a:buSzPct val="100000"/>
                  <a:buFont typeface="Arial"/>
                  <a:buChar char="•"/>
                </a:pPr>
                <a:r>
                  <a:rPr lang="pt-BR" sz="2400" b="0" dirty="0">
                    <a:cs typeface="Calibri"/>
                    <a:sym typeface="Calibri"/>
                  </a:rPr>
                  <a:t>Portanto,  </a:t>
                </a:r>
                <a14:m>
                  <m:oMath xmlns:m="http://schemas.openxmlformats.org/officeDocument/2006/math">
                    <m:sSub>
                      <m:sSubPr>
                        <m:ctrlPr>
                          <a:rPr lang="pt-BR" sz="2400" b="0" i="1" smtClean="0">
                            <a:latin typeface="Cambria Math" panose="02040503050406030204" pitchFamily="18" charset="0"/>
                            <a:cs typeface="Calibri"/>
                            <a:sym typeface="Calibri"/>
                          </a:rPr>
                        </m:ctrlPr>
                      </m:sSubPr>
                      <m:e>
                        <m:r>
                          <m:rPr>
                            <m:sty m:val="p"/>
                          </m:rPr>
                          <a:rPr lang="pt-BR" sz="2400">
                            <a:latin typeface="Cambria Math" panose="02040503050406030204" pitchFamily="18" charset="0"/>
                            <a:cs typeface="Calibri"/>
                            <a:sym typeface="Calibri"/>
                          </a:rPr>
                          <m:t>B</m:t>
                        </m:r>
                      </m:e>
                      <m:sub>
                        <m:r>
                          <m:rPr>
                            <m:sty m:val="p"/>
                          </m:rPr>
                          <a:rPr lang="pt-BR" sz="2400" b="0" i="0" smtClean="0">
                            <a:latin typeface="Cambria Math" panose="02040503050406030204" pitchFamily="18" charset="0"/>
                            <a:cs typeface="Calibri"/>
                            <a:sym typeface="Calibri"/>
                          </a:rPr>
                          <m:t>i</m:t>
                        </m:r>
                      </m:sub>
                    </m:sSub>
                    <m:r>
                      <a:rPr lang="pt-BR" sz="2400" b="0" i="1" smtClean="0">
                        <a:latin typeface="Cambria Math" panose="02040503050406030204" pitchFamily="18" charset="0"/>
                        <a:cs typeface="Calibri"/>
                        <a:sym typeface="Calibri"/>
                      </a:rPr>
                      <m:t>⇒</m:t>
                    </m:r>
                    <m:f>
                      <m:fPr>
                        <m:ctrlPr>
                          <a:rPr lang="pt-BR" sz="2400" b="0" i="1" smtClean="0">
                            <a:latin typeface="Cambria Math" panose="02040503050406030204" pitchFamily="18" charset="0"/>
                            <a:cs typeface="Calibri"/>
                            <a:sym typeface="Calibri"/>
                          </a:rPr>
                        </m:ctrlPr>
                      </m:fPr>
                      <m:num>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𝑖</m:t>
                            </m:r>
                          </m:sub>
                        </m:sSub>
                      </m:num>
                      <m:den>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𝑤</m:t>
                            </m:r>
                          </m:e>
                          <m:sub>
                            <m:r>
                              <a:rPr lang="pt-BR" sz="2400" i="1">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den>
                    </m:f>
                  </m:oMath>
                </a14:m>
                <a:r>
                  <a:rPr lang="pt-BR" sz="2400" dirty="0">
                    <a:cs typeface="Calibri"/>
                    <a:sym typeface="Calibri"/>
                  </a:rPr>
                  <a:t> para lidar com o efeito da divisão perspectiva, o que resulta em :</a:t>
                </a:r>
              </a:p>
              <a:p>
                <a:pPr marL="228600" lvl="3" indent="-228600">
                  <a:lnSpc>
                    <a:spcPct val="150000"/>
                  </a:lnSpc>
                  <a:buClr>
                    <a:srgbClr val="000000"/>
                  </a:buClr>
                  <a:buSzPct val="100000"/>
                  <a:buFont typeface="Arial"/>
                  <a:buChar char="•"/>
                </a:pPr>
                <a14:m>
                  <m:oMath xmlns:m="http://schemas.openxmlformats.org/officeDocument/2006/math">
                    <m:r>
                      <a:rPr lang="pt-BR" sz="2400" b="0" i="1" smtClean="0">
                        <a:latin typeface="Cambria Math" panose="02040503050406030204" pitchFamily="18" charset="0"/>
                        <a:ea typeface="Calibri"/>
                        <a:cs typeface="Calibri"/>
                        <a:sym typeface="Calibri"/>
                      </a:rPr>
                      <m:t>𝑃</m:t>
                    </m:r>
                    <m:d>
                      <m:dPr>
                        <m:ctrlPr>
                          <a:rPr lang="pt-BR" sz="2400" i="1">
                            <a:latin typeface="Cambria Math" panose="02040503050406030204" pitchFamily="18" charset="0"/>
                            <a:ea typeface="Calibri"/>
                            <a:cs typeface="Calibri"/>
                            <a:sym typeface="Calibri"/>
                          </a:rPr>
                        </m:ctrlPr>
                      </m:dPr>
                      <m:e>
                        <m:r>
                          <a:rPr lang="pt-BR" sz="2400" i="1">
                            <a:latin typeface="Cambria Math" panose="02040503050406030204" pitchFamily="18" charset="0"/>
                            <a:ea typeface="Calibri"/>
                            <a:cs typeface="Calibri"/>
                            <a:sym typeface="Calibri"/>
                          </a:rPr>
                          <m:t>𝑡</m:t>
                        </m:r>
                      </m:e>
                    </m:d>
                    <m:r>
                      <a:rPr lang="pt-BR" sz="2400" i="1">
                        <a:latin typeface="Cambria Math" panose="02040503050406030204" pitchFamily="18" charset="0"/>
                        <a:ea typeface="Calibri"/>
                        <a:cs typeface="Calibri"/>
                        <a:sym typeface="Calibri"/>
                      </a:rPr>
                      <m:t>=</m:t>
                    </m:r>
                    <m:nary>
                      <m:naryPr>
                        <m:chr m:val="∑"/>
                        <m:ctrlPr>
                          <a:rPr lang="pt-BR" sz="2400" i="1">
                            <a:latin typeface="Cambria Math" panose="02040503050406030204" pitchFamily="18" charset="0"/>
                            <a:cs typeface="Calibri"/>
                            <a:sym typeface="Calibri"/>
                          </a:rPr>
                        </m:ctrlPr>
                      </m:naryPr>
                      <m:sub>
                        <m:r>
                          <m:rPr>
                            <m:brk m:alnAt="23"/>
                          </m:rPr>
                          <a:rPr lang="pt-BR" sz="2400" i="1">
                            <a:latin typeface="Cambria Math" panose="02040503050406030204" pitchFamily="18" charset="0"/>
                            <a:cs typeface="Calibri"/>
                            <a:sym typeface="Calibri"/>
                          </a:rPr>
                          <m:t>𝑖</m:t>
                        </m:r>
                        <m:r>
                          <a:rPr lang="pt-BR" sz="2400" i="1">
                            <a:latin typeface="Cambria Math" panose="02040503050406030204" pitchFamily="18" charset="0"/>
                            <a:cs typeface="Calibri"/>
                            <a:sym typeface="Calibri"/>
                          </a:rPr>
                          <m:t>=0</m:t>
                        </m:r>
                      </m:sub>
                      <m:sup>
                        <m:r>
                          <a:rPr lang="pt-BR" sz="2400" i="1">
                            <a:latin typeface="Cambria Math" panose="02040503050406030204" pitchFamily="18" charset="0"/>
                            <a:cs typeface="Calibri"/>
                            <a:sym typeface="Calibri"/>
                          </a:rPr>
                          <m:t>𝑛</m:t>
                        </m:r>
                      </m:sup>
                      <m:e>
                        <m:f>
                          <m:fPr>
                            <m:ctrlPr>
                              <a:rPr lang="pt-BR" sz="2400" b="0" i="1" smtClean="0">
                                <a:latin typeface="Cambria Math" panose="02040503050406030204" pitchFamily="18" charset="0"/>
                                <a:cs typeface="Calibri"/>
                                <a:sym typeface="Calibri"/>
                              </a:rPr>
                            </m:ctrlPr>
                          </m:fPr>
                          <m:num>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𝐵</m:t>
                                </m:r>
                              </m:e>
                              <m:sub>
                                <m:r>
                                  <a:rPr lang="pt-BR" sz="2400" b="0" i="1" smtClean="0">
                                    <a:latin typeface="Cambria Math" panose="02040503050406030204" pitchFamily="18" charset="0"/>
                                    <a:cs typeface="Calibri"/>
                                    <a:sym typeface="Calibri"/>
                                  </a:rPr>
                                  <m:t>𝑖</m:t>
                                </m:r>
                              </m:sub>
                            </m:sSub>
                            <m:sSub>
                              <m:sSubPr>
                                <m:ctrlPr>
                                  <a:rPr lang="pt-BR" sz="2400" i="1">
                                    <a:latin typeface="Cambria Math" panose="02040503050406030204" pitchFamily="18" charset="0"/>
                                    <a:cs typeface="Calibri"/>
                                    <a:sym typeface="Calibri"/>
                                  </a:rPr>
                                </m:ctrlPr>
                              </m:sSubPr>
                              <m:e>
                                <m:r>
                                  <a:rPr lang="pt-BR" sz="2400" i="1">
                                    <a:latin typeface="Cambria Math" panose="02040503050406030204" pitchFamily="18" charset="0"/>
                                    <a:cs typeface="Calibri"/>
                                    <a:sym typeface="Calibri"/>
                                  </a:rPr>
                                  <m:t>𝐽</m:t>
                                </m:r>
                              </m:e>
                              <m:sub>
                                <m:r>
                                  <a:rPr lang="pt-BR" sz="2400" i="1">
                                    <a:latin typeface="Cambria Math" panose="02040503050406030204" pitchFamily="18" charset="0"/>
                                    <a:cs typeface="Calibri"/>
                                    <a:sym typeface="Calibri"/>
                                  </a:rPr>
                                  <m:t>𝑛</m:t>
                                </m:r>
                                <m:r>
                                  <a:rPr lang="pt-BR" sz="2400" i="1">
                                    <a:latin typeface="Cambria Math" panose="02040503050406030204" pitchFamily="18" charset="0"/>
                                    <a:cs typeface="Calibri"/>
                                    <a:sym typeface="Calibri"/>
                                  </a:rPr>
                                  <m:t>,</m:t>
                                </m:r>
                                <m:r>
                                  <a:rPr lang="pt-BR" sz="2400" i="1">
                                    <a:latin typeface="Cambria Math" panose="02040503050406030204" pitchFamily="18" charset="0"/>
                                    <a:cs typeface="Calibri"/>
                                    <a:sym typeface="Calibri"/>
                                  </a:rPr>
                                  <m:t>𝑖</m:t>
                                </m:r>
                              </m:sub>
                            </m:sSub>
                            <m:d>
                              <m:dPr>
                                <m:ctrlPr>
                                  <a:rPr lang="pt-BR" sz="2400" i="1">
                                    <a:latin typeface="Cambria Math" panose="02040503050406030204" pitchFamily="18" charset="0"/>
                                    <a:cs typeface="Calibri"/>
                                    <a:sym typeface="Calibri"/>
                                  </a:rPr>
                                </m:ctrlPr>
                              </m:dPr>
                              <m:e>
                                <m:r>
                                  <a:rPr lang="pt-BR" sz="2400" i="1">
                                    <a:latin typeface="Cambria Math" panose="02040503050406030204" pitchFamily="18" charset="0"/>
                                    <a:cs typeface="Calibri"/>
                                    <a:sym typeface="Calibri"/>
                                  </a:rPr>
                                  <m:t>𝑡</m:t>
                                </m:r>
                              </m:e>
                            </m:d>
                          </m:num>
                          <m:den>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𝑤</m:t>
                                </m:r>
                              </m:e>
                              <m:sub>
                                <m:r>
                                  <a:rPr lang="pt-BR" sz="2400" b="0" i="1" smtClean="0">
                                    <a:latin typeface="Cambria Math" panose="02040503050406030204" pitchFamily="18" charset="0"/>
                                    <a:cs typeface="Calibri"/>
                                    <a:sym typeface="Calibri"/>
                                  </a:rPr>
                                  <m:t>𝑖</m:t>
                                </m:r>
                              </m:sub>
                            </m:sSub>
                            <m:sSub>
                              <m:sSubPr>
                                <m:ctrlPr>
                                  <a:rPr lang="pt-BR" sz="2400" b="0" i="1" smtClean="0">
                                    <a:latin typeface="Cambria Math" panose="02040503050406030204" pitchFamily="18" charset="0"/>
                                    <a:cs typeface="Calibri"/>
                                    <a:sym typeface="Calibri"/>
                                  </a:rPr>
                                </m:ctrlPr>
                              </m:sSubPr>
                              <m:e>
                                <m:r>
                                  <a:rPr lang="pt-BR" sz="2400" b="0" i="1" smtClean="0">
                                    <a:latin typeface="Cambria Math" panose="02040503050406030204" pitchFamily="18" charset="0"/>
                                    <a:cs typeface="Calibri"/>
                                    <a:sym typeface="Calibri"/>
                                  </a:rPr>
                                  <m:t>𝐽</m:t>
                                </m:r>
                              </m:e>
                              <m:sub>
                                <m:r>
                                  <a:rPr lang="pt-BR" sz="2400" b="0" i="1" smtClean="0">
                                    <a:latin typeface="Cambria Math" panose="02040503050406030204" pitchFamily="18" charset="0"/>
                                    <a:cs typeface="Calibri"/>
                                    <a:sym typeface="Calibri"/>
                                  </a:rPr>
                                  <m:t>𝑛</m:t>
                                </m:r>
                                <m:r>
                                  <a:rPr lang="pt-BR" sz="2400" b="0" i="1" smtClean="0">
                                    <a:latin typeface="Cambria Math" panose="02040503050406030204" pitchFamily="18" charset="0"/>
                                    <a:cs typeface="Calibri"/>
                                    <a:sym typeface="Calibri"/>
                                  </a:rPr>
                                  <m:t>, </m:t>
                                </m:r>
                                <m:r>
                                  <a:rPr lang="pt-BR" sz="2400" b="0" i="1" smtClean="0">
                                    <a:latin typeface="Cambria Math" panose="02040503050406030204" pitchFamily="18" charset="0"/>
                                    <a:cs typeface="Calibri"/>
                                    <a:sym typeface="Calibri"/>
                                  </a:rPr>
                                  <m:t>𝑖</m:t>
                                </m:r>
                              </m:sub>
                            </m:sSub>
                            <m:r>
                              <a:rPr lang="pt-BR" sz="2400" b="0" i="1" smtClean="0">
                                <a:latin typeface="Cambria Math" panose="02040503050406030204" pitchFamily="18" charset="0"/>
                                <a:cs typeface="Calibri"/>
                                <a:sym typeface="Calibri"/>
                              </a:rPr>
                              <m:t>(</m:t>
                            </m:r>
                            <m:r>
                              <a:rPr lang="pt-BR" sz="2400" b="0" i="1" smtClean="0">
                                <a:latin typeface="Cambria Math" panose="02040503050406030204" pitchFamily="18" charset="0"/>
                                <a:cs typeface="Calibri"/>
                                <a:sym typeface="Calibri"/>
                              </a:rPr>
                              <m:t>𝑡</m:t>
                            </m:r>
                            <m:r>
                              <a:rPr lang="pt-BR" sz="2400" b="0" i="1" smtClean="0">
                                <a:latin typeface="Cambria Math" panose="02040503050406030204" pitchFamily="18" charset="0"/>
                                <a:cs typeface="Calibri"/>
                                <a:sym typeface="Calibri"/>
                              </a:rPr>
                              <m:t>)</m:t>
                            </m:r>
                          </m:den>
                        </m:f>
                      </m:e>
                    </m:nary>
                  </m:oMath>
                </a14:m>
                <a:endParaRPr lang="pt-BR" sz="2400" dirty="0">
                  <a:cs typeface="Calibri"/>
                  <a:sym typeface="Calibri"/>
                </a:endParaRPr>
              </a:p>
              <a:p>
                <a:pPr marL="228600" lvl="3" indent="-228600">
                  <a:lnSpc>
                    <a:spcPct val="150000"/>
                  </a:lnSpc>
                  <a:buClr>
                    <a:srgbClr val="000000"/>
                  </a:buClr>
                  <a:buSzPct val="100000"/>
                  <a:buFont typeface="Arial"/>
                  <a:buChar char="•"/>
                </a:pPr>
                <a:endParaRPr lang="pt-BR" sz="2400" dirty="0">
                  <a:cs typeface="Calibri"/>
                  <a:sym typeface="Calibri"/>
                </a:endParaRPr>
              </a:p>
              <a:p>
                <a:pPr marL="228600" lvl="3" indent="-228600">
                  <a:lnSpc>
                    <a:spcPct val="150000"/>
                  </a:lnSpc>
                  <a:buClr>
                    <a:srgbClr val="000000"/>
                  </a:buClr>
                  <a:buSzPct val="100000"/>
                  <a:buFont typeface="Arial"/>
                  <a:buChar char="•"/>
                </a:pPr>
                <a:endParaRPr lang="pt-BR" sz="2400" i="0" dirty="0">
                  <a:latin typeface="+mn-lt"/>
                  <a:cs typeface="Calibri"/>
                  <a:sym typeface="Calibri"/>
                </a:endParaRPr>
              </a:p>
              <a:p>
                <a:pPr marL="228600" lvl="3" indent="-228600">
                  <a:lnSpc>
                    <a:spcPct val="90000"/>
                  </a:lnSpc>
                  <a:buClr>
                    <a:srgbClr val="000000"/>
                  </a:buClr>
                  <a:buSzPct val="100000"/>
                  <a:buFont typeface="Arial"/>
                  <a:buChar char="•"/>
                </a:pPr>
                <a:endParaRPr lang="pt-BR" sz="2800" i="0" dirty="0">
                  <a:latin typeface="+mn-lt"/>
                  <a:cs typeface="Calibri"/>
                  <a:sym typeface="Calibri"/>
                </a:endParaRPr>
              </a:p>
            </p:txBody>
          </p:sp>
        </mc:Choice>
        <mc:Fallback xmlns="">
          <p:sp>
            <p:nvSpPr>
              <p:cNvPr id="464" name="Shape 464"/>
              <p:cNvSpPr txBox="1">
                <a:spLocks noRot="1" noChangeAspect="1" noMove="1" noResize="1" noEditPoints="1" noAdjustHandles="1" noChangeArrowheads="1" noChangeShapeType="1" noTextEdit="1"/>
              </p:cNvSpPr>
              <p:nvPr/>
            </p:nvSpPr>
            <p:spPr>
              <a:xfrm>
                <a:off x="866215" y="1322364"/>
                <a:ext cx="10824037" cy="5092504"/>
              </a:xfrm>
              <a:prstGeom prst="rect">
                <a:avLst/>
              </a:prstGeom>
              <a:blipFill>
                <a:blip r:embed="rId3"/>
                <a:stretch>
                  <a:fillRect l="-732" t="-1557"/>
                </a:stretch>
              </a:blipFill>
              <a:ln>
                <a:noFill/>
              </a:ln>
            </p:spPr>
            <p:txBody>
              <a:bodyPr/>
              <a:lstStyle/>
              <a:p>
                <a:r>
                  <a:rPr lang="pt-BR">
                    <a:noFill/>
                  </a:rPr>
                  <a:t> </a:t>
                </a:r>
              </a:p>
            </p:txBody>
          </p:sp>
        </mc:Fallback>
      </mc:AlternateContent>
    </p:spTree>
    <p:extLst>
      <p:ext uri="{BB962C8B-B14F-4D97-AF65-F5344CB8AC3E}">
        <p14:creationId xmlns:p14="http://schemas.microsoft.com/office/powerpoint/2010/main" val="3069582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dirty="0">
                <a:solidFill>
                  <a:srgbClr val="000000"/>
                </a:solidFill>
                <a:latin typeface="Calibri"/>
                <a:ea typeface="Calibri"/>
                <a:cs typeface="Calibri"/>
                <a:sym typeface="Calibri"/>
              </a:rPr>
              <a:t>Curva de </a:t>
            </a:r>
            <a:r>
              <a:rPr lang="pt-BR" sz="4400" b="0" strike="noStrike" dirty="0" err="1">
                <a:solidFill>
                  <a:srgbClr val="000000"/>
                </a:solidFill>
                <a:latin typeface="Calibri"/>
                <a:ea typeface="Calibri"/>
                <a:cs typeface="Calibri"/>
                <a:sym typeface="Calibri"/>
              </a:rPr>
              <a:t>Bézier</a:t>
            </a:r>
            <a:r>
              <a:rPr lang="pt-BR" sz="4400" b="0" strike="noStrike" dirty="0">
                <a:solidFill>
                  <a:srgbClr val="000000"/>
                </a:solidFill>
                <a:latin typeface="Calibri"/>
                <a:ea typeface="Calibri"/>
                <a:cs typeface="Calibri"/>
                <a:sym typeface="Calibri"/>
              </a:rPr>
              <a:t> Racional</a:t>
            </a:r>
          </a:p>
        </p:txBody>
      </p:sp>
      <p:pic>
        <p:nvPicPr>
          <p:cNvPr id="2" name="Imagem 1"/>
          <p:cNvPicPr>
            <a:picLocks noChangeAspect="1"/>
          </p:cNvPicPr>
          <p:nvPr/>
        </p:nvPicPr>
        <p:blipFill>
          <a:blip r:embed="rId3"/>
          <a:stretch>
            <a:fillRect/>
          </a:stretch>
        </p:blipFill>
        <p:spPr>
          <a:xfrm>
            <a:off x="2364373" y="2050779"/>
            <a:ext cx="7462650" cy="4230898"/>
          </a:xfrm>
          <a:prstGeom prst="rect">
            <a:avLst/>
          </a:prstGeom>
        </p:spPr>
      </p:pic>
    </p:spTree>
    <p:extLst>
      <p:ext uri="{BB962C8B-B14F-4D97-AF65-F5344CB8AC3E}">
        <p14:creationId xmlns:p14="http://schemas.microsoft.com/office/powerpoint/2010/main" val="19550301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p:nvPr/>
        </p:nvSpPr>
        <p:spPr>
          <a:xfrm>
            <a:off x="838079" y="365039"/>
            <a:ext cx="10515239" cy="1325160"/>
          </a:xfrm>
          <a:prstGeom prst="rect">
            <a:avLst/>
          </a:prstGeom>
          <a:noFill/>
          <a:ln>
            <a:noFill/>
          </a:ln>
        </p:spPr>
        <p:txBody>
          <a:bodyPr lIns="0" tIns="0" rIns="0" bIns="0" anchor="ctr" anchorCtr="0">
            <a:noAutofit/>
          </a:bodyPr>
          <a:lstStyle/>
          <a:p>
            <a:pPr marL="0" marR="0" lvl="0" indent="0" algn="l" rtl="0">
              <a:spcBef>
                <a:spcPts val="0"/>
              </a:spcBef>
              <a:buSzPct val="25000"/>
              <a:buNone/>
            </a:pPr>
            <a:r>
              <a:rPr lang="pt-BR" sz="4800" b="0" strike="noStrike">
                <a:solidFill>
                  <a:srgbClr val="000000"/>
                </a:solidFill>
                <a:latin typeface="Calibri"/>
                <a:ea typeface="Calibri"/>
                <a:cs typeface="Calibri"/>
                <a:sym typeface="Calibri"/>
              </a:rPr>
              <a:t>Aplicações na Industria</a:t>
            </a:r>
          </a:p>
        </p:txBody>
      </p:sp>
      <p:sp>
        <p:nvSpPr>
          <p:cNvPr id="477" name="Shape 477"/>
          <p:cNvSpPr txBox="1"/>
          <p:nvPr/>
        </p:nvSpPr>
        <p:spPr>
          <a:xfrm>
            <a:off x="838079" y="1825559"/>
            <a:ext cx="10515239" cy="4350960"/>
          </a:xfrm>
          <a:prstGeom prst="rect">
            <a:avLst/>
          </a:prstGeom>
          <a:noFill/>
          <a:ln>
            <a:noFill/>
          </a:ln>
        </p:spPr>
        <p:txBody>
          <a:bodyPr lIns="0" tIns="0" rIns="0" bIns="0" anchor="t" anchorCtr="0">
            <a:noAutofit/>
          </a:bodyPr>
          <a:lstStyle/>
          <a:p>
            <a:pPr marL="432000" marR="0" lvl="0" indent="-330400" algn="l" rtl="0">
              <a:spcBef>
                <a:spcPts val="0"/>
              </a:spcBef>
              <a:buClr>
                <a:srgbClr val="000000"/>
              </a:buClr>
              <a:buSzPct val="45000"/>
              <a:buFont typeface="Noto Sans Symbols"/>
              <a:buChar char="●"/>
            </a:pPr>
            <a:r>
              <a:rPr lang="pt-BR" sz="2800" b="0" i="1" strike="noStrike">
                <a:solidFill>
                  <a:srgbClr val="000000"/>
                </a:solidFill>
                <a:latin typeface="Calibri"/>
                <a:ea typeface="Calibri"/>
                <a:cs typeface="Calibri"/>
                <a:sym typeface="Calibri"/>
              </a:rPr>
              <a:t>Hair modeling</a:t>
            </a:r>
          </a:p>
        </p:txBody>
      </p:sp>
      <p:pic>
        <p:nvPicPr>
          <p:cNvPr id="478" name="Shape 478"/>
          <p:cNvPicPr preferRelativeResize="0"/>
          <p:nvPr/>
        </p:nvPicPr>
        <p:blipFill rotWithShape="1">
          <a:blip r:embed="rId3">
            <a:alphaModFix/>
          </a:blip>
          <a:srcRect/>
          <a:stretch/>
        </p:blipFill>
        <p:spPr>
          <a:xfrm>
            <a:off x="1008000" y="2855519"/>
            <a:ext cx="10166399" cy="2904479"/>
          </a:xfrm>
          <a:prstGeom prst="rect">
            <a:avLst/>
          </a:prstGeom>
          <a:noFill/>
          <a:ln>
            <a:noFill/>
          </a:ln>
        </p:spPr>
      </p:pic>
      <p:sp>
        <p:nvSpPr>
          <p:cNvPr id="3" name="Retângulo 2"/>
          <p:cNvSpPr/>
          <p:nvPr/>
        </p:nvSpPr>
        <p:spPr>
          <a:xfrm>
            <a:off x="1008000" y="6022630"/>
            <a:ext cx="6788120" cy="307777"/>
          </a:xfrm>
          <a:prstGeom prst="rect">
            <a:avLst/>
          </a:prstGeom>
        </p:spPr>
        <p:txBody>
          <a:bodyPr wrap="square">
            <a:spAutoFit/>
          </a:bodyPr>
          <a:lstStyle/>
          <a:p>
            <a:r>
              <a:rPr lang="pt-BR" dirty="0"/>
              <a:t>https://www.wired.com/2012/06/pl_bravehairtech/</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lum bright="-20000" contrast="40000"/>
          </a:blip>
          <a:stretch>
            <a:fillRect/>
          </a:stretch>
        </p:blipFill>
        <p:spPr>
          <a:xfrm>
            <a:off x="866212" y="112224"/>
            <a:ext cx="10844281" cy="6583997"/>
          </a:xfrm>
          <a:prstGeom prst="rect">
            <a:avLst/>
          </a:prstGeom>
        </p:spPr>
      </p:pic>
    </p:spTree>
    <p:extLst>
      <p:ext uri="{BB962C8B-B14F-4D97-AF65-F5344CB8AC3E}">
        <p14:creationId xmlns:p14="http://schemas.microsoft.com/office/powerpoint/2010/main" val="3439243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lum bright="-20000" contrast="40000"/>
          </a:blip>
          <a:stretch>
            <a:fillRect/>
          </a:stretch>
        </p:blipFill>
        <p:spPr>
          <a:xfrm>
            <a:off x="426261" y="-1"/>
            <a:ext cx="7493850" cy="6657435"/>
          </a:xfrm>
          <a:prstGeom prst="rect">
            <a:avLst/>
          </a:prstGeom>
        </p:spPr>
      </p:pic>
    </p:spTree>
    <p:extLst>
      <p:ext uri="{BB962C8B-B14F-4D97-AF65-F5344CB8AC3E}">
        <p14:creationId xmlns:p14="http://schemas.microsoft.com/office/powerpoint/2010/main" val="85197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44" name="Shape 144"/>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Conjunto de Pontos</a:t>
            </a:r>
          </a:p>
        </p:txBody>
      </p:sp>
      <p:pic>
        <p:nvPicPr>
          <p:cNvPr id="145" name="Shape 145"/>
          <p:cNvPicPr preferRelativeResize="0"/>
          <p:nvPr/>
        </p:nvPicPr>
        <p:blipFill rotWithShape="1">
          <a:blip r:embed="rId3">
            <a:alphaModFix/>
          </a:blip>
          <a:srcRect/>
          <a:stretch/>
        </p:blipFill>
        <p:spPr>
          <a:xfrm>
            <a:off x="5881319" y="1787400"/>
            <a:ext cx="4990680" cy="3828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dirty="0"/>
              <a:t>Atividade Prática</a:t>
            </a:r>
          </a:p>
        </p:txBody>
      </p:sp>
      <p:sp>
        <p:nvSpPr>
          <p:cNvPr id="3" name="Espaço Reservado para Texto 2"/>
          <p:cNvSpPr>
            <a:spLocks noGrp="1"/>
          </p:cNvSpPr>
          <p:nvPr>
            <p:ph type="body" idx="1"/>
          </p:nvPr>
        </p:nvSpPr>
        <p:spPr/>
        <p:txBody>
          <a:bodyPr/>
          <a:lstStyle/>
          <a:p>
            <a:r>
              <a:rPr lang="pt-BR" dirty="0"/>
              <a:t>1) Implemente função </a:t>
            </a:r>
            <a:r>
              <a:rPr lang="pt-BR" b="1" i="1" dirty="0" err="1"/>
              <a:t>gerarBezierCubica</a:t>
            </a:r>
            <a:r>
              <a:rPr lang="pt-BR" b="1" i="1" dirty="0"/>
              <a:t>(B1, B2, B3, B4, </a:t>
            </a:r>
            <a:r>
              <a:rPr lang="pt-BR" b="1" i="1" dirty="0" err="1"/>
              <a:t>step</a:t>
            </a:r>
            <a:r>
              <a:rPr lang="pt-BR" b="1" i="1" dirty="0"/>
              <a:t>)</a:t>
            </a:r>
            <a:r>
              <a:rPr lang="pt-BR" b="1" dirty="0"/>
              <a:t> </a:t>
            </a:r>
            <a:r>
              <a:rPr lang="pt-BR" dirty="0"/>
              <a:t>que gera  pontos da curva de </a:t>
            </a:r>
            <a:r>
              <a:rPr lang="pt-BR" dirty="0" err="1"/>
              <a:t>bézier</a:t>
            </a:r>
            <a:r>
              <a:rPr lang="pt-BR" dirty="0"/>
              <a:t>  cubica governada pelos pontos de controle </a:t>
            </a:r>
            <a:r>
              <a:rPr lang="pt-BR" b="1" dirty="0"/>
              <a:t>B1</a:t>
            </a:r>
            <a:r>
              <a:rPr lang="pt-BR" dirty="0"/>
              <a:t>, </a:t>
            </a:r>
            <a:r>
              <a:rPr lang="pt-BR" b="1" dirty="0"/>
              <a:t>B2</a:t>
            </a:r>
            <a:r>
              <a:rPr lang="pt-BR" dirty="0"/>
              <a:t>, </a:t>
            </a:r>
            <a:r>
              <a:rPr lang="pt-BR" b="1" dirty="0"/>
              <a:t>B3</a:t>
            </a:r>
            <a:r>
              <a:rPr lang="pt-BR" dirty="0"/>
              <a:t> e </a:t>
            </a:r>
            <a:r>
              <a:rPr lang="pt-BR" b="1" dirty="0"/>
              <a:t>B4</a:t>
            </a:r>
            <a:r>
              <a:rPr lang="pt-BR" dirty="0"/>
              <a:t>. Os pontos de controle e os pontos da curva podem ser modelados como vetores de três elementos da forma </a:t>
            </a:r>
            <a:r>
              <a:rPr lang="pt-BR" i="1" dirty="0"/>
              <a:t>[x, y, z]</a:t>
            </a:r>
            <a:r>
              <a:rPr lang="pt-BR" dirty="0"/>
              <a:t>, tal que </a:t>
            </a:r>
            <a:r>
              <a:rPr lang="pt-BR" i="1" dirty="0"/>
              <a:t>x</a:t>
            </a:r>
            <a:r>
              <a:rPr lang="pt-BR" dirty="0"/>
              <a:t>, </a:t>
            </a:r>
            <a:r>
              <a:rPr lang="pt-BR" i="1" dirty="0"/>
              <a:t>y</a:t>
            </a:r>
            <a:r>
              <a:rPr lang="pt-BR" dirty="0"/>
              <a:t> e </a:t>
            </a:r>
            <a:r>
              <a:rPr lang="pt-BR" i="1" dirty="0"/>
              <a:t>z</a:t>
            </a:r>
            <a:r>
              <a:rPr lang="pt-BR" dirty="0"/>
              <a:t> são números reais. A função deve retornar uma lista de vértices no formato </a:t>
            </a:r>
            <a:r>
              <a:rPr lang="pt-BR" i="1" dirty="0"/>
              <a:t>[x0, y0, z0, x1, y1, z1, ..., </a:t>
            </a:r>
            <a:r>
              <a:rPr lang="pt-BR" i="1" dirty="0" err="1"/>
              <a:t>xn</a:t>
            </a:r>
            <a:r>
              <a:rPr lang="pt-BR" i="1" dirty="0"/>
              <a:t>, </a:t>
            </a:r>
            <a:r>
              <a:rPr lang="pt-BR" i="1" dirty="0" err="1"/>
              <a:t>yn</a:t>
            </a:r>
            <a:r>
              <a:rPr lang="pt-BR" i="1" dirty="0"/>
              <a:t>, </a:t>
            </a:r>
            <a:r>
              <a:rPr lang="pt-BR" i="1" dirty="0" err="1"/>
              <a:t>zn</a:t>
            </a:r>
            <a:r>
              <a:rPr lang="pt-BR" i="1" dirty="0"/>
              <a:t>]</a:t>
            </a:r>
            <a:r>
              <a:rPr lang="pt-BR" dirty="0"/>
              <a:t>. Cada tripla de valores xi, </a:t>
            </a:r>
            <a:r>
              <a:rPr lang="pt-BR" dirty="0" err="1"/>
              <a:t>yi</a:t>
            </a:r>
            <a:r>
              <a:rPr lang="pt-BR" dirty="0"/>
              <a:t> e </a:t>
            </a:r>
            <a:r>
              <a:rPr lang="pt-BR" dirty="0" err="1"/>
              <a:t>zí</a:t>
            </a:r>
            <a:r>
              <a:rPr lang="pt-BR" dirty="0"/>
              <a:t> corresponde às coordenadas de um ponto obtidas pelo i-</a:t>
            </a:r>
            <a:r>
              <a:rPr lang="pt-BR" dirty="0" err="1"/>
              <a:t>ésimo</a:t>
            </a:r>
            <a:r>
              <a:rPr lang="pt-BR" dirty="0"/>
              <a:t> incremento no parâmetro </a:t>
            </a:r>
            <a:r>
              <a:rPr lang="pt-BR" i="1" dirty="0"/>
              <a:t>t</a:t>
            </a:r>
            <a:r>
              <a:rPr lang="pt-BR" dirty="0"/>
              <a:t>.  Lembre-se que para gerarmos a Curva de </a:t>
            </a:r>
            <a:r>
              <a:rPr lang="pt-BR" dirty="0" err="1"/>
              <a:t>Bézier</a:t>
            </a:r>
            <a:r>
              <a:rPr lang="pt-BR" dirty="0"/>
              <a:t>, iniciamos com t=0 para obter o primeiro ponto e incrementamos t para obtermos os pontos subsequentes da curva. Paramos de obter os pontos quando t=1. Seja P(t) a equação para obter um ponto da curva, as coordenadas x0, y0 e z0 são obtidas usando t=0 e obtendo P(0). As coordenadas x1, y1 e z1 são obtidas tomando  P(</a:t>
            </a:r>
            <a:r>
              <a:rPr lang="pt-BR" dirty="0" err="1"/>
              <a:t>t+step</a:t>
            </a:r>
            <a:r>
              <a:rPr lang="pt-BR" dirty="0"/>
              <a:t>) e em seguida t é atualizado com o comando t = t + </a:t>
            </a:r>
            <a:r>
              <a:rPr lang="pt-BR" dirty="0" err="1"/>
              <a:t>step</a:t>
            </a:r>
            <a:r>
              <a:rPr lang="pt-BR" dirty="0"/>
              <a:t>. E assim todas as coordenadas são obtidas até t = 1. (Esta atividade vale 2 pontos na AP3).</a:t>
            </a:r>
          </a:p>
        </p:txBody>
      </p:sp>
    </p:spTree>
    <p:extLst>
      <p:ext uri="{BB962C8B-B14F-4D97-AF65-F5344CB8AC3E}">
        <p14:creationId xmlns:p14="http://schemas.microsoft.com/office/powerpoint/2010/main" val="270295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51" name="Shape 151"/>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a curva é representada por uma equação.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57" name="Shape 157"/>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Explicita =&gt;</a:t>
            </a:r>
          </a:p>
        </p:txBody>
      </p:sp>
      <p:pic>
        <p:nvPicPr>
          <p:cNvPr id="158" name="Shape 158"/>
          <p:cNvPicPr preferRelativeResize="0"/>
          <p:nvPr/>
        </p:nvPicPr>
        <p:blipFill rotWithShape="1">
          <a:blip r:embed="rId3">
            <a:alphaModFix/>
          </a:blip>
          <a:srcRect/>
          <a:stretch/>
        </p:blipFill>
        <p:spPr>
          <a:xfrm>
            <a:off x="5112000" y="2304000"/>
            <a:ext cx="3061079" cy="719999"/>
          </a:xfrm>
          <a:prstGeom prst="rect">
            <a:avLst/>
          </a:prstGeom>
          <a:noFill/>
          <a:ln>
            <a:noFill/>
          </a:ln>
        </p:spPr>
      </p:pic>
      <p:pic>
        <p:nvPicPr>
          <p:cNvPr id="159" name="Shape 159"/>
          <p:cNvPicPr preferRelativeResize="0"/>
          <p:nvPr/>
        </p:nvPicPr>
        <p:blipFill rotWithShape="1">
          <a:blip r:embed="rId4">
            <a:alphaModFix/>
          </a:blip>
          <a:srcRect/>
          <a:stretch/>
        </p:blipFill>
        <p:spPr>
          <a:xfrm>
            <a:off x="1440000" y="3240000"/>
            <a:ext cx="3744000" cy="862920"/>
          </a:xfrm>
          <a:prstGeom prst="rect">
            <a:avLst/>
          </a:prstGeom>
          <a:noFill/>
          <a:ln>
            <a:noFill/>
          </a:ln>
        </p:spPr>
      </p:pic>
      <p:pic>
        <p:nvPicPr>
          <p:cNvPr id="160" name="Shape 160"/>
          <p:cNvPicPr preferRelativeResize="0"/>
          <p:nvPr/>
        </p:nvPicPr>
        <p:blipFill rotWithShape="1">
          <a:blip r:embed="rId5">
            <a:alphaModFix/>
          </a:blip>
          <a:srcRect/>
          <a:stretch/>
        </p:blipFill>
        <p:spPr>
          <a:xfrm>
            <a:off x="1368000" y="4021919"/>
            <a:ext cx="3888000" cy="730079"/>
          </a:xfrm>
          <a:prstGeom prst="rect">
            <a:avLst/>
          </a:prstGeom>
          <a:noFill/>
          <a:ln>
            <a:noFill/>
          </a:ln>
        </p:spPr>
      </p:pic>
      <p:sp>
        <p:nvSpPr>
          <p:cNvPr id="161" name="Shape 161"/>
          <p:cNvSpPr txBox="1"/>
          <p:nvPr/>
        </p:nvSpPr>
        <p:spPr>
          <a:xfrm>
            <a:off x="5544000" y="3400560"/>
            <a:ext cx="2372399" cy="35856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Um quarto de círculo</a:t>
            </a:r>
          </a:p>
        </p:txBody>
      </p:sp>
      <p:sp>
        <p:nvSpPr>
          <p:cNvPr id="162" name="Shape 162"/>
          <p:cNvSpPr txBox="1"/>
          <p:nvPr/>
        </p:nvSpPr>
        <p:spPr>
          <a:xfrm>
            <a:off x="5618160" y="4176000"/>
            <a:ext cx="717840" cy="35999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Reta</a:t>
            </a:r>
          </a:p>
        </p:txBody>
      </p:sp>
      <p:pic>
        <p:nvPicPr>
          <p:cNvPr id="163" name="Shape 163"/>
          <p:cNvPicPr preferRelativeResize="0"/>
          <p:nvPr/>
        </p:nvPicPr>
        <p:blipFill rotWithShape="1">
          <a:blip r:embed="rId6">
            <a:alphaModFix/>
          </a:blip>
          <a:srcRect/>
          <a:stretch/>
        </p:blipFill>
        <p:spPr>
          <a:xfrm>
            <a:off x="1368000" y="4833000"/>
            <a:ext cx="2803320" cy="638999"/>
          </a:xfrm>
          <a:prstGeom prst="rect">
            <a:avLst/>
          </a:prstGeom>
          <a:noFill/>
          <a:ln>
            <a:noFill/>
          </a:ln>
        </p:spPr>
      </p:pic>
      <p:sp>
        <p:nvSpPr>
          <p:cNvPr id="164" name="Shape 164"/>
          <p:cNvSpPr txBox="1"/>
          <p:nvPr/>
        </p:nvSpPr>
        <p:spPr>
          <a:xfrm>
            <a:off x="5618160" y="4896000"/>
            <a:ext cx="1149840" cy="43199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pt-BR" sz="1800" b="0" strike="noStrike">
                <a:solidFill>
                  <a:srgbClr val="000000"/>
                </a:solidFill>
                <a:latin typeface="Arial"/>
                <a:ea typeface="Arial"/>
                <a:cs typeface="Arial"/>
                <a:sym typeface="Arial"/>
              </a:rPr>
              <a:t>Parábola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838079" y="365039"/>
            <a:ext cx="10515239" cy="132516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SzPct val="25000"/>
              <a:buNone/>
            </a:pPr>
            <a:r>
              <a:rPr lang="pt-BR" sz="4400" b="0" strike="noStrike">
                <a:solidFill>
                  <a:srgbClr val="000000"/>
                </a:solidFill>
                <a:latin typeface="Calibri"/>
                <a:ea typeface="Calibri"/>
                <a:cs typeface="Calibri"/>
                <a:sym typeface="Calibri"/>
              </a:rPr>
              <a:t>Introdução</a:t>
            </a:r>
          </a:p>
        </p:txBody>
      </p:sp>
      <p:sp>
        <p:nvSpPr>
          <p:cNvPr id="170" name="Shape 170"/>
          <p:cNvSpPr txBox="1"/>
          <p:nvPr/>
        </p:nvSpPr>
        <p:spPr>
          <a:xfrm>
            <a:off x="838079" y="1825559"/>
            <a:ext cx="10515239" cy="435096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0000"/>
              </a:buClr>
              <a:buSzPct val="100000"/>
              <a:buFont typeface="Arial"/>
              <a:buChar char="•"/>
            </a:pPr>
            <a:r>
              <a:rPr lang="pt-BR" sz="3200" b="0" strike="noStrike">
                <a:solidFill>
                  <a:srgbClr val="000000"/>
                </a:solidFill>
                <a:latin typeface="Calibri"/>
                <a:ea typeface="Calibri"/>
                <a:cs typeface="Calibri"/>
                <a:sym typeface="Calibri"/>
              </a:rPr>
              <a:t>Representação de Curvas</a:t>
            </a:r>
          </a:p>
          <a:p>
            <a:pPr marL="685800" marR="0" lvl="1" indent="-228600" algn="l" rtl="0">
              <a:lnSpc>
                <a:spcPct val="100000"/>
              </a:lnSpc>
              <a:spcBef>
                <a:spcPts val="0"/>
              </a:spcBef>
              <a:buClr>
                <a:srgbClr val="000000"/>
              </a:buClr>
              <a:buSzPct val="100000"/>
              <a:buFont typeface="Arial"/>
              <a:buChar char="•"/>
            </a:pPr>
            <a:r>
              <a:rPr lang="pt-BR" sz="3200" b="0" i="0" u="none" strike="noStrike" cap="none">
                <a:solidFill>
                  <a:srgbClr val="000000"/>
                </a:solidFill>
                <a:latin typeface="Calibri"/>
                <a:ea typeface="Calibri"/>
                <a:cs typeface="Calibri"/>
                <a:sym typeface="Calibri"/>
              </a:rPr>
              <a:t>Analítica explicita:</a:t>
            </a:r>
          </a:p>
          <a:p>
            <a:pPr marL="1296000" marR="0" lvl="2" indent="-292699" algn="l" rtl="0">
              <a:spcBef>
                <a:spcPts val="0"/>
              </a:spcBef>
              <a:buClr>
                <a:srgbClr val="000000"/>
              </a:buClr>
              <a:buSzPct val="45000"/>
              <a:buFont typeface="Noto Sans Symbols"/>
              <a:buChar char="●"/>
            </a:pPr>
            <a:r>
              <a:rPr lang="pt-BR" sz="3200" b="0" i="0" u="none" strike="noStrike" cap="none">
                <a:solidFill>
                  <a:srgbClr val="000000"/>
                </a:solidFill>
                <a:latin typeface="Calibri"/>
                <a:ea typeface="Calibri"/>
                <a:cs typeface="Calibri"/>
                <a:sym typeface="Calibri"/>
              </a:rPr>
              <a:t>Ordem ou grau da curva: a potência de maior valor em que x for elevado</a:t>
            </a:r>
          </a:p>
          <a:p>
            <a:pPr marL="1296000" marR="0" lvl="2" indent="-292699" algn="l" rtl="0">
              <a:spcBef>
                <a:spcPts val="0"/>
              </a:spcBef>
              <a:buClr>
                <a:srgbClr val="000000"/>
              </a:buClr>
              <a:buSzPct val="45000"/>
              <a:buFont typeface="Noto Sans Symbols"/>
              <a:buChar char="●"/>
            </a:pPr>
            <a:r>
              <a:rPr lang="pt-BR" sz="3200" b="0" i="0" u="none" strike="noStrike" cap="none">
                <a:solidFill>
                  <a:srgbClr val="000000"/>
                </a:solidFill>
                <a:latin typeface="Calibri"/>
                <a:ea typeface="Calibri"/>
                <a:cs typeface="Calibri"/>
                <a:sym typeface="Calibri"/>
              </a:rPr>
              <a:t>Polinômios são amplamente utilizados para representarem curvas:</a:t>
            </a:r>
          </a:p>
        </p:txBody>
      </p:sp>
      <p:pic>
        <p:nvPicPr>
          <p:cNvPr id="171" name="Shape 171"/>
          <p:cNvPicPr preferRelativeResize="0"/>
          <p:nvPr/>
        </p:nvPicPr>
        <p:blipFill rotWithShape="1">
          <a:blip r:embed="rId3">
            <a:alphaModFix/>
          </a:blip>
          <a:srcRect/>
          <a:stretch/>
        </p:blipFill>
        <p:spPr>
          <a:xfrm>
            <a:off x="2368080" y="5089319"/>
            <a:ext cx="7495920" cy="74267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TotalTime>
  <Words>1721</Words>
  <Application>Microsoft Macintosh PowerPoint</Application>
  <PresentationFormat>Widescreen</PresentationFormat>
  <Paragraphs>240</Paragraphs>
  <Slides>60</Slides>
  <Notes>47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60</vt:i4>
      </vt:variant>
    </vt:vector>
  </HeadingPairs>
  <TitlesOfParts>
    <vt:vector size="65" baseType="lpstr">
      <vt:lpstr>Arial</vt:lpstr>
      <vt:lpstr>Calibri</vt:lpstr>
      <vt:lpstr>Cambria Math</vt:lpstr>
      <vt:lpstr>Noto Sans Symbols</vt:lpstr>
      <vt:lpstr>Office Theme</vt:lpstr>
      <vt:lpstr>Apresentação do PowerPoint</vt:lpstr>
      <vt:lpstr>Motivação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Exemplo 2) Encontre a equação da curva de Bézier com 3 pontos de controle </vt:lpstr>
      <vt:lpstr>Apresentação do PowerPoint</vt:lpstr>
      <vt:lpstr>Continuidade </vt:lpstr>
      <vt:lpstr>Continuidade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Atividade Prática</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Microsoft Office User</cp:lastModifiedBy>
  <cp:revision>37</cp:revision>
  <dcterms:modified xsi:type="dcterms:W3CDTF">2018-08-14T15:12:41Z</dcterms:modified>
</cp:coreProperties>
</file>