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lzamir Ferreira Gom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430A1-E463-425A-9D95-E851ACE7E6EF}" v="153" dt="2019-03-10T17:01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3231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zamir Gomes" userId="da5d72f49be61749" providerId="LiveId" clId="{6F1430A1-E463-425A-9D95-E851ACE7E6EF}"/>
    <pc:docChg chg="undo custSel modSld">
      <pc:chgData name="Gilzamir Gomes" userId="da5d72f49be61749" providerId="LiveId" clId="{6F1430A1-E463-425A-9D95-E851ACE7E6EF}" dt="2019-03-10T17:02:08.376" v="413" actId="14100"/>
      <pc:docMkLst>
        <pc:docMk/>
      </pc:docMkLst>
      <pc:sldChg chg="delCm">
        <pc:chgData name="Gilzamir Gomes" userId="da5d72f49be61749" providerId="LiveId" clId="{6F1430A1-E463-425A-9D95-E851ACE7E6EF}" dt="2019-02-24T22:00:41.174" v="0" actId="1592"/>
        <pc:sldMkLst>
          <pc:docMk/>
          <pc:sldMk cId="0" sldId="259"/>
        </pc:sldMkLst>
      </pc:sldChg>
      <pc:sldChg chg="modSp">
        <pc:chgData name="Gilzamir Gomes" userId="da5d72f49be61749" providerId="LiveId" clId="{6F1430A1-E463-425A-9D95-E851ACE7E6EF}" dt="2019-03-10T16:12:48.421" v="21" actId="1076"/>
        <pc:sldMkLst>
          <pc:docMk/>
          <pc:sldMk cId="0" sldId="260"/>
        </pc:sldMkLst>
        <pc:spChg chg="mod">
          <ac:chgData name="Gilzamir Gomes" userId="da5d72f49be61749" providerId="LiveId" clId="{6F1430A1-E463-425A-9D95-E851ACE7E6EF}" dt="2019-03-10T16:12:34.718" v="18" actId="20577"/>
          <ac:spMkLst>
            <pc:docMk/>
            <pc:sldMk cId="0" sldId="260"/>
            <ac:spMk id="82" creationId="{00000000-0000-0000-0000-000000000000}"/>
          </ac:spMkLst>
        </pc:spChg>
        <pc:picChg chg="mod">
          <ac:chgData name="Gilzamir Gomes" userId="da5d72f49be61749" providerId="LiveId" clId="{6F1430A1-E463-425A-9D95-E851ACE7E6EF}" dt="2019-03-10T16:12:48.421" v="21" actId="1076"/>
          <ac:picMkLst>
            <pc:docMk/>
            <pc:sldMk cId="0" sldId="260"/>
            <ac:picMk id="83" creationId="{00000000-0000-0000-0000-000000000000}"/>
          </ac:picMkLst>
        </pc:picChg>
        <pc:picChg chg="mod">
          <ac:chgData name="Gilzamir Gomes" userId="da5d72f49be61749" providerId="LiveId" clId="{6F1430A1-E463-425A-9D95-E851ACE7E6EF}" dt="2019-03-10T16:12:46.244" v="20" actId="1076"/>
          <ac:picMkLst>
            <pc:docMk/>
            <pc:sldMk cId="0" sldId="260"/>
            <ac:picMk id="84" creationId="{00000000-0000-0000-0000-000000000000}"/>
          </ac:picMkLst>
        </pc:picChg>
      </pc:sldChg>
      <pc:sldChg chg="addSp delSp modSp">
        <pc:chgData name="Gilzamir Gomes" userId="da5d72f49be61749" providerId="LiveId" clId="{6F1430A1-E463-425A-9D95-E851ACE7E6EF}" dt="2019-03-10T17:02:08.376" v="413" actId="14100"/>
        <pc:sldMkLst>
          <pc:docMk/>
          <pc:sldMk cId="0" sldId="266"/>
        </pc:sldMkLst>
        <pc:spChg chg="add del mod">
          <ac:chgData name="Gilzamir Gomes" userId="da5d72f49be61749" providerId="LiveId" clId="{6F1430A1-E463-425A-9D95-E851ACE7E6EF}" dt="2019-03-10T16:59:14.248" v="264" actId="478"/>
          <ac:spMkLst>
            <pc:docMk/>
            <pc:sldMk cId="0" sldId="266"/>
            <ac:spMk id="34" creationId="{E18E6730-BAA4-4AAF-A4B8-CC9D761FC6E6}"/>
          </ac:spMkLst>
        </pc:spChg>
        <pc:spChg chg="add mod">
          <ac:chgData name="Gilzamir Gomes" userId="da5d72f49be61749" providerId="LiveId" clId="{6F1430A1-E463-425A-9D95-E851ACE7E6EF}" dt="2019-03-10T17:00:24.201" v="361" actId="1076"/>
          <ac:spMkLst>
            <pc:docMk/>
            <pc:sldMk cId="0" sldId="266"/>
            <ac:spMk id="35" creationId="{50ABC2C5-9A81-41F0-82D2-C90D0EDD17CF}"/>
          </ac:spMkLst>
        </pc:spChg>
        <pc:spChg chg="add mod">
          <ac:chgData name="Gilzamir Gomes" userId="da5d72f49be61749" providerId="LiveId" clId="{6F1430A1-E463-425A-9D95-E851ACE7E6EF}" dt="2019-03-10T17:01:47.059" v="409" actId="14100"/>
          <ac:spMkLst>
            <pc:docMk/>
            <pc:sldMk cId="0" sldId="266"/>
            <ac:spMk id="69" creationId="{8DF1EF29-8C3A-422F-AE8C-0BA48506661C}"/>
          </ac:spMkLst>
        </pc:spChg>
        <pc:spChg chg="add del mod">
          <ac:chgData name="Gilzamir Gomes" userId="da5d72f49be61749" providerId="LiveId" clId="{6F1430A1-E463-425A-9D95-E851ACE7E6EF}" dt="2019-03-10T16:48:37.435" v="145" actId="11529"/>
          <ac:spMkLst>
            <pc:docMk/>
            <pc:sldMk cId="0" sldId="266"/>
            <ac:spMk id="152" creationId="{21FA674A-BAB3-4340-89F0-E456ED012043}"/>
          </ac:spMkLst>
        </pc:spChg>
        <pc:spChg chg="add mod">
          <ac:chgData name="Gilzamir Gomes" userId="da5d72f49be61749" providerId="LiveId" clId="{6F1430A1-E463-425A-9D95-E851ACE7E6EF}" dt="2019-03-10T17:01:56.400" v="411" actId="208"/>
          <ac:spMkLst>
            <pc:docMk/>
            <pc:sldMk cId="0" sldId="266"/>
            <ac:spMk id="153" creationId="{88BF8346-6F68-4EF0-AA1E-C04DAE7A6944}"/>
          </ac:spMkLst>
        </pc:spChg>
        <pc:picChg chg="mod">
          <ac:chgData name="Gilzamir Gomes" userId="da5d72f49be61749" providerId="LiveId" clId="{6F1430A1-E463-425A-9D95-E851ACE7E6EF}" dt="2019-03-10T16:48:36.057" v="143" actId="1076"/>
          <ac:picMkLst>
            <pc:docMk/>
            <pc:sldMk cId="0" sldId="266"/>
            <ac:picMk id="135" creationId="{00000000-0000-0000-0000-000000000000}"/>
          </ac:picMkLst>
        </pc:picChg>
        <pc:picChg chg="del">
          <ac:chgData name="Gilzamir Gomes" userId="da5d72f49be61749" providerId="LiveId" clId="{6F1430A1-E463-425A-9D95-E851ACE7E6EF}" dt="2019-03-10T17:00:18.080" v="360" actId="478"/>
          <ac:picMkLst>
            <pc:docMk/>
            <pc:sldMk cId="0" sldId="266"/>
            <ac:picMk id="137" creationId="{00000000-0000-0000-0000-000000000000}"/>
          </ac:picMkLst>
        </pc:picChg>
        <pc:cxnChg chg="add del mod">
          <ac:chgData name="Gilzamir Gomes" userId="da5d72f49be61749" providerId="LiveId" clId="{6F1430A1-E463-425A-9D95-E851ACE7E6EF}" dt="2019-03-10T16:33:00.346" v="37" actId="478"/>
          <ac:cxnSpMkLst>
            <pc:docMk/>
            <pc:sldMk cId="0" sldId="266"/>
            <ac:cxnSpMk id="3" creationId="{2BDEEB56-6E02-4C3E-A6F6-8A9B071B2E59}"/>
          </ac:cxnSpMkLst>
        </pc:cxnChg>
        <pc:cxnChg chg="add del mod">
          <ac:chgData name="Gilzamir Gomes" userId="da5d72f49be61749" providerId="LiveId" clId="{6F1430A1-E463-425A-9D95-E851ACE7E6EF}" dt="2019-03-10T16:33:09.187" v="40" actId="478"/>
          <ac:cxnSpMkLst>
            <pc:docMk/>
            <pc:sldMk cId="0" sldId="266"/>
            <ac:cxnSpMk id="5" creationId="{4536C212-AC3E-495C-944E-464E810502FD}"/>
          </ac:cxnSpMkLst>
        </pc:cxnChg>
        <pc:cxnChg chg="add del mod">
          <ac:chgData name="Gilzamir Gomes" userId="da5d72f49be61749" providerId="LiveId" clId="{6F1430A1-E463-425A-9D95-E851ACE7E6EF}" dt="2019-03-10T16:33:03.595" v="38" actId="478"/>
          <ac:cxnSpMkLst>
            <pc:docMk/>
            <pc:sldMk cId="0" sldId="266"/>
            <ac:cxnSpMk id="7" creationId="{0A02467E-21A4-4569-8C95-A73814DCF632}"/>
          </ac:cxnSpMkLst>
        </pc:cxnChg>
        <pc:cxnChg chg="add del mod">
          <ac:chgData name="Gilzamir Gomes" userId="da5d72f49be61749" providerId="LiveId" clId="{6F1430A1-E463-425A-9D95-E851ACE7E6EF}" dt="2019-03-10T16:33:06.554" v="39" actId="478"/>
          <ac:cxnSpMkLst>
            <pc:docMk/>
            <pc:sldMk cId="0" sldId="266"/>
            <ac:cxnSpMk id="10" creationId="{0732E895-B8F9-4D2F-94AF-89795B6E022B}"/>
          </ac:cxnSpMkLst>
        </pc:cxnChg>
        <pc:cxnChg chg="add mod">
          <ac:chgData name="Gilzamir Gomes" userId="da5d72f49be61749" providerId="LiveId" clId="{6F1430A1-E463-425A-9D95-E851ACE7E6EF}" dt="2019-03-10T17:02:08.376" v="413" actId="14100"/>
          <ac:cxnSpMkLst>
            <pc:docMk/>
            <pc:sldMk cId="0" sldId="266"/>
            <ac:cxnSpMk id="19" creationId="{762C4CD1-1BC5-45F0-A1DB-0D6C3C1099AB}"/>
          </ac:cxnSpMkLst>
        </pc:cxnChg>
        <pc:cxnChg chg="add del mod">
          <ac:chgData name="Gilzamir Gomes" userId="da5d72f49be61749" providerId="LiveId" clId="{6F1430A1-E463-425A-9D95-E851ACE7E6EF}" dt="2019-03-10T17:00:50.680" v="364" actId="478"/>
          <ac:cxnSpMkLst>
            <pc:docMk/>
            <pc:sldMk cId="0" sldId="266"/>
            <ac:cxnSpMk id="26" creationId="{FAC324F9-D997-44AA-BDCC-CB63E5680980}"/>
          </ac:cxnSpMkLst>
        </pc:cxnChg>
        <pc:cxnChg chg="add del mod">
          <ac:chgData name="Gilzamir Gomes" userId="da5d72f49be61749" providerId="LiveId" clId="{6F1430A1-E463-425A-9D95-E851ACE7E6EF}" dt="2019-03-10T16:53:30.737" v="193" actId="478"/>
          <ac:cxnSpMkLst>
            <pc:docMk/>
            <pc:sldMk cId="0" sldId="266"/>
            <ac:cxnSpMk id="60" creationId="{6B1B5552-868E-492D-BF62-947AD5CB635E}"/>
          </ac:cxnSpMkLst>
        </pc:cxnChg>
        <pc:cxnChg chg="add mod">
          <ac:chgData name="Gilzamir Gomes" userId="da5d72f49be61749" providerId="LiveId" clId="{6F1430A1-E463-425A-9D95-E851ACE7E6EF}" dt="2019-03-10T16:55:53.481" v="197" actId="14100"/>
          <ac:cxnSpMkLst>
            <pc:docMk/>
            <pc:sldMk cId="0" sldId="266"/>
            <ac:cxnSpMk id="128" creationId="{51D219CE-4046-4600-9A95-4F5E21A6EA67}"/>
          </ac:cxnSpMkLst>
        </pc:cxnChg>
        <pc:cxnChg chg="add del mod">
          <ac:chgData name="Gilzamir Gomes" userId="da5d72f49be61749" providerId="LiveId" clId="{6F1430A1-E463-425A-9D95-E851ACE7E6EF}" dt="2019-03-10T16:50:22.904" v="164" actId="478"/>
          <ac:cxnSpMkLst>
            <pc:docMk/>
            <pc:sldMk cId="0" sldId="266"/>
            <ac:cxnSpMk id="144" creationId="{602EB310-6384-4FB2-8939-EEBBD26DFC30}"/>
          </ac:cxnSpMkLst>
        </pc:cxnChg>
        <pc:cxnChg chg="add del mod">
          <ac:chgData name="Gilzamir Gomes" userId="da5d72f49be61749" providerId="LiveId" clId="{6F1430A1-E463-425A-9D95-E851ACE7E6EF}" dt="2019-03-10T17:00:53.448" v="365" actId="478"/>
          <ac:cxnSpMkLst>
            <pc:docMk/>
            <pc:sldMk cId="0" sldId="266"/>
            <ac:cxnSpMk id="148" creationId="{F398CED9-41DF-44B3-B8F3-1E54F2A09B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4048a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4048a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4048ae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4048ae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4048ae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4048ae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4048aef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4048aef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4048aef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4048aef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4048aef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4048aef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4048aef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4048aef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4048aef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4048aef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4048ae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4048ae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4048aef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4048aef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de3e5a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de3e5a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4048ae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4048ae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4048aef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4048aef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4048aef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4048aef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4048aef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4048aef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4048aef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4048aef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f4048ae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f4048ae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4048ae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4048ae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de3e5a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de3e5a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de3e5a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de3e5a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de3e5a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de3e5a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de3e5ab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de3e5ab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de3e5a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de3e5a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de3e5a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de3e5a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Estadual Vale do Acaraú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e Computação Gráfica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Importante papel na geração de objetos em computação gráfica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Objetos gerados a partir de seus limites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Obter informações importantes sobre o objeto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área superficial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perímetro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volume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centróide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 de Revolução</a:t>
            </a:r>
            <a:endParaRPr b="1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Geradas pela rotação de uma curva plana ao longo de um eixo. Considere o exemplo na imagem à esquerda: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Seja </a:t>
            </a:r>
            <a:r>
              <a:rPr lang="pt-BR" i="1" dirty="0"/>
              <a:t>r</a:t>
            </a:r>
            <a:r>
              <a:rPr lang="pt-BR" dirty="0"/>
              <a:t> o raio menor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E </a:t>
            </a:r>
            <a:r>
              <a:rPr lang="pt-BR" i="1" dirty="0"/>
              <a:t>R</a:t>
            </a:r>
            <a:r>
              <a:rPr lang="pt-BR" dirty="0"/>
              <a:t> o raio maior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 inclinação do segmento de reta deve ser: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...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Assim, qualquer ponto sobre a superfície pode ser definido como: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00" y="1152475"/>
            <a:ext cx="3584374" cy="32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descr="\alpha = tan^{-1}{(R-r)/h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575" y="2918800"/>
            <a:ext cx="2507024" cy="36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62C4CD1-1BC5-45F0-A1DB-0D6C3C1099AB}"/>
              </a:ext>
            </a:extLst>
          </p:cNvPr>
          <p:cNvCxnSpPr>
            <a:cxnSpLocks/>
          </p:cNvCxnSpPr>
          <p:nvPr/>
        </p:nvCxnSpPr>
        <p:spPr>
          <a:xfrm flipV="1">
            <a:off x="6251944" y="3288575"/>
            <a:ext cx="925033" cy="167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51D219CE-4046-4600-9A95-4F5E21A6EA67}"/>
              </a:ext>
            </a:extLst>
          </p:cNvPr>
          <p:cNvCxnSpPr>
            <a:cxnSpLocks/>
          </p:cNvCxnSpPr>
          <p:nvPr/>
        </p:nvCxnSpPr>
        <p:spPr>
          <a:xfrm>
            <a:off x="6741042" y="2188849"/>
            <a:ext cx="0" cy="1183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Arco 152">
            <a:extLst>
              <a:ext uri="{FF2B5EF4-FFF2-40B4-BE49-F238E27FC236}">
                <a16:creationId xmlns:a16="http://schemas.microsoft.com/office/drawing/2014/main" id="{88BF8346-6F68-4EF0-AA1E-C04DAE7A6944}"/>
              </a:ext>
            </a:extLst>
          </p:cNvPr>
          <p:cNvSpPr/>
          <p:nvPr/>
        </p:nvSpPr>
        <p:spPr>
          <a:xfrm rot="8811614">
            <a:off x="6712530" y="2401770"/>
            <a:ext cx="296249" cy="15888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0ABC2C5-9A81-41F0-82D2-C90D0EDD17CF}"/>
                  </a:ext>
                </a:extLst>
              </p:cNvPr>
              <p:cNvSpPr txBox="1"/>
              <p:nvPr/>
            </p:nvSpPr>
            <p:spPr>
              <a:xfrm>
                <a:off x="1184986" y="4032440"/>
                <a:ext cx="37782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0ABC2C5-9A81-41F0-82D2-C90D0EDD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86" y="4032440"/>
                <a:ext cx="3778214" cy="215444"/>
              </a:xfrm>
              <a:prstGeom prst="rect">
                <a:avLst/>
              </a:prstGeom>
              <a:blipFill>
                <a:blip r:embed="rId5"/>
                <a:stretch>
                  <a:fillRect l="-484" r="-96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DF1EF29-8C3A-422F-AE8C-0BA48506661C}"/>
                  </a:ext>
                </a:extLst>
              </p:cNvPr>
              <p:cNvSpPr txBox="1"/>
              <p:nvPr/>
            </p:nvSpPr>
            <p:spPr>
              <a:xfrm>
                <a:off x="6741043" y="2613457"/>
                <a:ext cx="15948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DF1EF29-8C3A-422F-AE8C-0BA48506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43" y="2613457"/>
                <a:ext cx="159488" cy="215444"/>
              </a:xfrm>
              <a:prstGeom prst="rect">
                <a:avLst/>
              </a:prstGeom>
              <a:blipFill>
                <a:blip r:embed="rId6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Geradas por Deslocamento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i="1"/>
              <a:t>Sweeping</a:t>
            </a:r>
            <a:r>
              <a:rPr lang="pt-BR"/>
              <a:t>: técnica para geração de superfícies por meio de translações e deslocamentos genéricos de curvas. Mais precisamente: é o procedimento de gerar uma superfície por meio do movimento de uma curva ao longo de um caminho.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Geração por rotação é um caso específico.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movimento pode ser descrito tanto por uma simples linha reta quanto por curvas complexas.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Superfícies Geradas por Deslocamento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00" y="1332125"/>
            <a:ext cx="7187700" cy="218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313" y="3515525"/>
            <a:ext cx="4049350" cy="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 Gerada por Interpolação Bilinear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431363"/>
            <a:ext cx="60102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Superfície Geradas por Lofting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206475"/>
            <a:ext cx="67913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Superfície Geradas por Lofting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524675" y="1084975"/>
            <a:ext cx="85206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Reconstrução com lofting (a); curvas de fronteira B.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88" y="2065975"/>
            <a:ext cx="6562619" cy="2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Retalhos de Coons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524675" y="2916675"/>
            <a:ext cx="85206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L(A) = lofting usando  Pu0 e Pu1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L(B) = lofting usando Pv0 e Pv1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B(p00, p10, p01, p11) = interpolação bilinear usando p00, p10, p01 e p11.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Coons = L(A) + L(B) - B(p00, p10, p01, p11)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75" y="1133085"/>
            <a:ext cx="7659001" cy="17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24675" y="1084975"/>
            <a:ext cx="85206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             A                                             B                                             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Retalhos de Coons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218575"/>
            <a:ext cx="82772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Interpolação Trilinear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" y="1334812"/>
            <a:ext cx="5593150" cy="24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525" y="1379675"/>
            <a:ext cx="2633300" cy="242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Definição, Características e Formas de Representação</a:t>
            </a:r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As superfícies são objetos gráficos espaciais de dimensão 2.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codimensão de um objeto gráfico é a diferença entre a dimensão do espaço e a dimensão do objeto.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codimensão da superfície é de 1.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Principais formas de descrição: descrição paramétrica e descrição implícita.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Paramétricas Bicúbicas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25" y="1212588"/>
            <a:ext cx="4936425" cy="1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225" y="2659075"/>
            <a:ext cx="5821589" cy="1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de Bézier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Superfície de Bézier Geral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00" y="2315850"/>
            <a:ext cx="5797450" cy="10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de Bézier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Superfície de Bézier Geral: Forma matricial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0" y="957175"/>
            <a:ext cx="3539525" cy="75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539750"/>
            <a:ext cx="4221250" cy="32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513" y="2212438"/>
            <a:ext cx="38004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de Bézier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Superfície de Bézier Bicúbica (patch bicúbico de bézier) - 16 pontos de controle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71" y="1787750"/>
            <a:ext cx="5939851" cy="2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Tangentes e Normais às Superfícies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Tangentes e Normais são necessárias para a geração realística de sombreamentos, cálculo de trajetórias em jogos, detecção de interferências em robótica e para diversos cálculos na modelagem de objetos. Em superfícies bicúbicas, temos tangentes dadas por: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25" y="2931563"/>
            <a:ext cx="3905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088" y="2460088"/>
            <a:ext cx="30765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Racionais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4" y="1218638"/>
            <a:ext cx="8075449" cy="32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Não-Paramétricas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45200" y="4206100"/>
            <a:ext cx="80871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Superfícies não-paramétricas: os pontos são uma função de suas coordenadas.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50" y="1322525"/>
            <a:ext cx="2852898" cy="28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Superfície Paramétrica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superfície paramétrica S é descrita por uma transformação: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344275"/>
            <a:ext cx="7258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descr="f: U \in R^2 \to R^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825" y="1765300"/>
            <a:ext cx="2714494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Superfície Paramétrica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Condições para evitar degenerações: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 função </a:t>
            </a:r>
            <a:r>
              <a:rPr lang="pt-BR" i="1" dirty="0"/>
              <a:t>f</a:t>
            </a:r>
            <a:r>
              <a:rPr lang="pt-BR" dirty="0"/>
              <a:t> deve ser </a:t>
            </a:r>
            <a:r>
              <a:rPr lang="pt-BR" dirty="0" err="1"/>
              <a:t>bijetiva</a:t>
            </a:r>
            <a:r>
              <a:rPr lang="pt-BR" dirty="0"/>
              <a:t> no interior do domínio </a:t>
            </a:r>
            <a:r>
              <a:rPr lang="pt-BR" i="1" dirty="0"/>
              <a:t>U </a:t>
            </a:r>
            <a:r>
              <a:rPr lang="pt-BR" dirty="0"/>
              <a:t>e sua derivada ter posto 2 (Geometricamente: valores de derivadas parciais são linearmente independentes).</a:t>
            </a:r>
            <a:endParaRPr dirty="0"/>
          </a:p>
        </p:txBody>
      </p:sp>
      <p:pic>
        <p:nvPicPr>
          <p:cNvPr id="83" name="Google Shape;83;p17" descr="\frac{\partial f}{\partial u} = (\frac{\partial f_1}{\partial u}, \frac{\partial f_2}{\partial u}, \frac{\partial f_3}{\partial u} 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425" y="2860675"/>
            <a:ext cx="2499150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descr="\frac{\partial f}{\partial v} = (\frac{\partial f_1}{\partial v}, \frac{\partial f_2}{\partial v}, \frac{\partial f_3}{\partial v} 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425" y="3960483"/>
            <a:ext cx="2499150" cy="51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1: Cilindro (Coordenadas Cilíndricas)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cilindro é a superfície descrita como o conjunto dos pontos do espaço equidistantes de uma reta, chamada de eixo do cilindro. A distância constante do eixo é o raio do cilindro. Tomemos o eixo como sendo o eixo-z do espaço      , e suponhamos que o cilindro tem raio </a:t>
            </a:r>
            <a:r>
              <a:rPr lang="pt-BR" i="1"/>
              <a:t>R</a:t>
            </a:r>
            <a:r>
              <a:rPr lang="pt-BR"/>
              <a:t>. Se </a:t>
            </a:r>
            <a:r>
              <a:rPr lang="pt-BR" i="1"/>
              <a:t>(x, y, z)</a:t>
            </a:r>
            <a:r>
              <a:rPr lang="pt-BR"/>
              <a:t> é um ponto do cilindro, então </a:t>
            </a:r>
            <a:r>
              <a:rPr lang="pt-BR" i="1"/>
              <a:t>(x, y)</a:t>
            </a:r>
            <a:r>
              <a:rPr lang="pt-BR"/>
              <a:t> pertence ao círculo de raio </a:t>
            </a:r>
            <a:r>
              <a:rPr lang="pt-BR" i="1"/>
              <a:t>R </a:t>
            </a:r>
            <a:r>
              <a:rPr lang="pt-BR"/>
              <a:t>com centro na origem do plano </a:t>
            </a:r>
            <a:r>
              <a:rPr lang="pt-BR" i="1"/>
              <a:t>(x, y)</a:t>
            </a:r>
            <a:r>
              <a:rPr lang="pt-BR"/>
              <a:t>. A parametrização do círculo é                                                              . Temos então que  a parametrização do cilindro                                     é: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 descr="R^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575" y="1893800"/>
            <a:ext cx="305474" cy="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descr="(x, y) = (R\ cos(u), R\ sen(u)), u \in \mathbb{R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350" y="2790275"/>
            <a:ext cx="3861850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descr="f : [0, 2\pi] \times R \to R^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575" y="3104050"/>
            <a:ext cx="2163924" cy="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descr="f(u, v) = (R \ cos\ u, R\ sen\ u, v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6500" y="3899625"/>
            <a:ext cx="4564362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Superfícies Implícitas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50" y="1237350"/>
            <a:ext cx="58007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Superfícies Implícitas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superfície implícita                     é definida pelo conjunto de raízes de uma função                            , ou seja,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i="1"/>
              <a:t>S </a:t>
            </a:r>
            <a:r>
              <a:rPr lang="pt-BR"/>
              <a:t>é indicado pela notação             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Condição para evitar degenerações:  que                                          não se anule nos pontos da superfície                     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7" name="Google Shape;107;p20" descr="S \subset \mathbb{R}^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50" y="1199050"/>
            <a:ext cx="88992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 descr="F : U \subset R^3 \to \mathbb{R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200" y="1591225"/>
            <a:ext cx="1714500" cy="2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descr="S = \{ (x, y, z) \in U; F(x, y, z) = 0 \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300" y="2409050"/>
            <a:ext cx="363940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descr="F^{-1}(0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650" y="3070425"/>
            <a:ext cx="73891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descr="S = F^{-1}(0)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3013" y="3910850"/>
            <a:ext cx="1219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descr="grad(f) = (\frac{\partial F}{\partial x}, \frac{\partial F}{\partial y}, \frac{\partial F}{\partial z} )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875" y="3552150"/>
            <a:ext cx="2513474" cy="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2: Cilindro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cilindro é uma superfície descrita como o conjunto dos pontos do espaço equidistantes de uma reta, chamada de eixo do cilindro. Tomemos o eixo como sendo o eixo-z do sistema de coordenadas, e vamos supor que o cilindro tem raio </a:t>
            </a:r>
            <a:r>
              <a:rPr lang="pt-BR" i="1"/>
              <a:t>R &gt; 0. </a:t>
            </a:r>
            <a:r>
              <a:rPr lang="pt-BR"/>
              <a:t>Se </a:t>
            </a:r>
            <a:r>
              <a:rPr lang="pt-BR" i="1"/>
              <a:t>(x, y, z) </a:t>
            </a:r>
            <a:r>
              <a:rPr lang="pt-BR"/>
              <a:t>é um ponto do cilindro, então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Portando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que resulta em uma função                         dada por: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1" descr="|| (x, y, z) - (0, 0, z) || = R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50" y="2185150"/>
            <a:ext cx="273977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descr="x^2 + y^2 - R^2 = 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350" y="2708275"/>
            <a:ext cx="189023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F: \mathbb{R}^3  \to \mathbb{R}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425" y="3227300"/>
            <a:ext cx="141767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descr="F(x, y, z) = x^2 + y^2 - R^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6787" y="4022900"/>
            <a:ext cx="2650434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722</Words>
  <Application>Microsoft Office PowerPoint</Application>
  <PresentationFormat>Apresentação na tela (16:9)</PresentationFormat>
  <Paragraphs>75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Simple Light</vt:lpstr>
      <vt:lpstr>Superfícies</vt:lpstr>
      <vt:lpstr>Definição, Características e Formas de Representação</vt:lpstr>
      <vt:lpstr>Superfícies Não-Paramétricas</vt:lpstr>
      <vt:lpstr>Superfície Paramétrica</vt:lpstr>
      <vt:lpstr>Superfície Paramétrica</vt:lpstr>
      <vt:lpstr>Exemplo 1: Cilindro (Coordenadas Cilíndricas)</vt:lpstr>
      <vt:lpstr>Superfícies Implícitas </vt:lpstr>
      <vt:lpstr>Superfícies Implícitas</vt:lpstr>
      <vt:lpstr>Exemplo 2: Cilindro</vt:lpstr>
      <vt:lpstr>Superfícies e Computação Gráfica</vt:lpstr>
      <vt:lpstr>Superfície de Revolução</vt:lpstr>
      <vt:lpstr>Superfícies Geradas por Deslocamento</vt:lpstr>
      <vt:lpstr>Superfícies Geradas por Deslocamento </vt:lpstr>
      <vt:lpstr>Superfície Gerada por Interpolação Bilinear</vt:lpstr>
      <vt:lpstr>Superfície Geradas por Lofting </vt:lpstr>
      <vt:lpstr>Superfície Geradas por Lofting </vt:lpstr>
      <vt:lpstr>Retalhos de Coons</vt:lpstr>
      <vt:lpstr>Retalhos de Coons</vt:lpstr>
      <vt:lpstr>Interpolação Trilinear</vt:lpstr>
      <vt:lpstr>Superfícies Paramétricas Bicúbicas</vt:lpstr>
      <vt:lpstr>Superfícies de Bézier</vt:lpstr>
      <vt:lpstr>Superfícies de Bézier</vt:lpstr>
      <vt:lpstr>Superfícies de Bézier</vt:lpstr>
      <vt:lpstr>Tangentes e Normais às Superfícies</vt:lpstr>
      <vt:lpstr>Superfícies Racionais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Superfícies</dc:title>
  <cp:lastModifiedBy>Gilzamir Gomes</cp:lastModifiedBy>
  <cp:revision>1</cp:revision>
  <dcterms:modified xsi:type="dcterms:W3CDTF">2019-03-10T17:02:11Z</dcterms:modified>
</cp:coreProperties>
</file>