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Colorização e Iluminação</a:t>
            </a:r>
            <a:br>
              <a:rPr b="0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 I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Fundamentos de Computação Gráfica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Calculando as normais de vértices compartilhados por mais de um triângulo</a:t>
            </a:r>
            <a:endParaRPr/>
          </a:p>
        </p:txBody>
      </p:sp>
      <p:pic>
        <p:nvPicPr>
          <p:cNvPr id="141" name="Google Shape;14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0714" y="1690688"/>
            <a:ext cx="5110571" cy="445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Materiais de um objeto em OpenGL podem ser modelados por vários parâmetros, incluindo sua cor e sua textura.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Materiais de cores são são geralmente modelados como triplas no espaço RGB (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Green, Blue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Texturas correspondem a imagens que são mapeadas na superfície de um objeto. Este processo é comumente chamado de mapeamento de textura.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1093" y="1300306"/>
            <a:ext cx="7789800" cy="53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Combinando Luzes, Material e Normais em uma Pipeline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Relembre que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shader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shader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juntos são referenciados como programa. </a:t>
            </a:r>
            <a:endParaRPr sz="2400"/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um comando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draw*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chamado, a GPU lança em paralelo várias cópias do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Shader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cópia recebe um conjunto diferente de atributos</a:t>
            </a:r>
            <a:endParaRPr sz="2400"/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Estes atributos são retirados do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objetos (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Buffer Object – VBO)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são mapeados para os respectivos atributos.</a:t>
            </a:r>
            <a:endParaRPr sz="2400"/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outro lado, todas as cópias dos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shaders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receberão os mesmos uniformes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/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seja, uniformes são constantes por chamada </a:t>
            </a:r>
            <a:r>
              <a:rPr b="0" i="1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draw*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900" y="365125"/>
            <a:ext cx="1473200" cy="11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21" y="0"/>
            <a:ext cx="1045075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Luzes, normais e materiais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0" t="-26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Luzes, normais e materiais</a:t>
            </a:r>
            <a:endParaRPr/>
          </a:p>
        </p:txBody>
      </p:sp>
      <p:pic>
        <p:nvPicPr>
          <p:cNvPr id="97" name="Google Shape;9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97" y="1690688"/>
            <a:ext cx="10703589" cy="451961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Luzes, normais e materiais</a:t>
            </a:r>
            <a:endParaRPr/>
          </a:p>
        </p:txBody>
      </p:sp>
      <p:pic>
        <p:nvPicPr>
          <p:cNvPr id="103" name="Google Shape;10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164" y="1690688"/>
            <a:ext cx="10083671" cy="457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 de Luz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 ser posicional ou direcional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Posicional: sua posição afeta como a cena é iluminada.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lâmpada dentro do quarto – objetos distantes da lâmpada receberão pouca luz e eles aparecerão mais escuros.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Direcional: produzem o mesmo resultado independente de sua posição.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a luz do Sol iluminará todos os objetos em uma cena terrestre, independente de sua distância do sol.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 de Luz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Modelagem: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 de Luz Posicional: um ponto no espaço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 de Luz Direcional: um vetor que indica sua direção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Normais são vetores que são perpendiculares à superfície que nós queremos iluminar.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Representam a orientação da superfície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vértice tem uma normal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Utilizamos o produto vetorial para calcularmos a normal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produto vetorial de dois vetores A e B será perpendicular a ambos os vetores A e B.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Calculando as normais</a:t>
            </a:r>
            <a:endParaRPr/>
          </a:p>
        </p:txBody>
      </p:sp>
      <p:pic>
        <p:nvPicPr>
          <p:cNvPr id="127" name="Google Shape;12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556" y="1690688"/>
            <a:ext cx="7569944" cy="485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Calculando as normais dos vértices em um triângulo</a:t>
            </a:r>
            <a:endParaRPr/>
          </a:p>
        </p:txBody>
      </p:sp>
      <p:pic>
        <p:nvPicPr>
          <p:cNvPr id="133" name="Google Shape;13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556" y="1690688"/>
            <a:ext cx="7569944" cy="48559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/>
          <p:nvPr/>
        </p:nvCxnSpPr>
        <p:spPr>
          <a:xfrm>
            <a:off x="6705600" y="4762500"/>
            <a:ext cx="0" cy="13081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21"/>
          <p:cNvSpPr txBox="1"/>
          <p:nvPr/>
        </p:nvSpPr>
        <p:spPr>
          <a:xfrm>
            <a:off x="6362700" y="5295900"/>
            <a:ext cx="2971800" cy="520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14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