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5F32D-2391-5941-8ADB-176DC7ABF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0875E5-806F-D24E-9D3A-46CD658EC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B87DA-4A2C-364D-9E5F-431D13E5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4595-1359-7945-8CCC-D92ABBF23D14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BBD798-8EFF-9F45-A35A-76AF6810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C31A9C-420D-E14B-A691-9107A46D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5F1-3D3F-6744-9E1D-B634B07B6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04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B1F9D-93DB-5F4F-9141-6EEEAA4B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5EBAC6-04C3-3045-B4C9-BF5776DF8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6FD369-E612-9A4E-96F7-A75A94D7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4595-1359-7945-8CCC-D92ABBF23D14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C5C57E-28DC-2740-98CD-82C160E0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E3DFDE-59A0-7D49-9F77-4BCBF802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5F1-3D3F-6744-9E1D-B634B07B6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66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F32999-0761-0648-BB79-48060365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A8646C-D62F-A640-B43E-D5E8BF425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8F652C-2036-2E45-B776-852A8842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4595-1359-7945-8CCC-D92ABBF23D14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AB22A5-CE5C-C447-9DF9-A8082834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E23834-9078-1D44-9901-DE40AE9C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5F1-3D3F-6744-9E1D-B634B07B6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70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85B8E-8F4B-004A-8B6E-05F3F8CC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8E7169-C964-7543-9300-3DC04F936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D565FA-E3AB-FF4D-8EFA-6C4ABE86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4595-1359-7945-8CCC-D92ABBF23D14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3CB173-0B22-EA42-8290-D1DE3F6F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B553E7-9A2E-F844-859D-89B56439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5F1-3D3F-6744-9E1D-B634B07B6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6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72774-3977-E84C-8B72-A25D7B23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E93CAC-1D36-574D-A90A-54799DCD0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F10027-46CF-0D4B-98D3-FED8D161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4595-1359-7945-8CCC-D92ABBF23D14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3A091-01DC-D440-9832-92EA89BB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E2559D-7ED4-6445-BD76-3449305A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5F1-3D3F-6744-9E1D-B634B07B6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59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447A4-0981-1D44-8AA8-9CD5ED4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D9C9C3-29F4-3D49-970D-A7ABCE345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933ADB-D0C7-4C48-B6FF-000B5DC6B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45BA01-6DB6-AD4F-AFB7-D5CFCCE8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4595-1359-7945-8CCC-D92ABBF23D14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8B80A3-8972-C242-A292-D3F296DB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C40623-D773-C44F-9C82-063ABA41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5F1-3D3F-6744-9E1D-B634B07B6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09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69C13-355A-384E-B5D1-ACB4774D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94200C-C0C1-D043-9328-E0063056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59E910-A8CF-A644-9A83-D03924788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8EFD9F-86BB-6F4C-987C-34A845E3F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EA5FA3-7F7B-E349-8B11-AC51DE47D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8B0FA6-FAB4-9249-B5C3-418DE77A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4595-1359-7945-8CCC-D92ABBF23D14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E79DE6-CE83-594D-BC70-A236EBEC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1081E0-D1E3-0147-9791-0A335835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5F1-3D3F-6744-9E1D-B634B07B6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87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4E493-AB04-7D4A-88B4-2DACD467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FA3B83-C830-4C4E-9CBA-0F9BD4B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4595-1359-7945-8CCC-D92ABBF23D14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6B2ED9-904B-6A46-9343-73C61C5E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ECB534-EF8D-B54C-B19F-4ADB5A77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5F1-3D3F-6744-9E1D-B634B07B6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82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397ACD-268D-5B4F-ABB7-A955DB52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4595-1359-7945-8CCC-D92ABBF23D14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2837EEF-D92E-484B-A0A1-AEA9C1F8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18EAAA-227B-E840-8CE0-4EEE7976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5F1-3D3F-6744-9E1D-B634B07B6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2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17F44-86D4-4342-A59D-D7DCC75B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DEE792-DD48-FE4E-A87E-D5A6569FA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4B4A40-B12E-5B43-8CA9-685415E5D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A08CC4-6CEA-264D-8AC9-FF57F8D7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4595-1359-7945-8CCC-D92ABBF23D14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ED6920-C4A1-3A40-B8F9-81339C68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6AC695-42CC-DD4E-9A09-5A354570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5F1-3D3F-6744-9E1D-B634B07B6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05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6D76D-A6C3-0A42-98A8-9C001264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A305FA-7D9A-B04D-9D43-0F42E0063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BBBD3B-D2DB-7F44-BFAD-90816AAE6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D2B956-DF4C-5546-8F0A-731A5C0B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4595-1359-7945-8CCC-D92ABBF23D14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14C774-F07E-434A-981B-2601DD03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E5F00-68B2-2040-97D4-F23F7331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5F1-3D3F-6744-9E1D-B634B07B6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75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0FE9A9-B6B2-2B4D-9EA9-B8371944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07D6CD-B790-2047-B70E-2C583E171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FA72EB-8BB5-B341-A695-33FB199AB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A4595-1359-7945-8CCC-D92ABBF23D14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98D7CB-D7A4-8348-824A-6AFF88426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49DF56-D2DC-0046-B118-A4E3B97BE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1B5F1-3D3F-6744-9E1D-B634B07B6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50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0E2BB-9A99-E643-B0EA-0E7A87B99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Câmera Virtual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21A89B-8713-9346-B32A-FD65F2551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Gilzamir Gomes</a:t>
            </a:r>
          </a:p>
        </p:txBody>
      </p:sp>
    </p:spTree>
    <p:extLst>
      <p:ext uri="{BB962C8B-B14F-4D97-AF65-F5344CB8AC3E}">
        <p14:creationId xmlns:p14="http://schemas.microsoft.com/office/powerpoint/2010/main" val="186892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1D282-6BE3-834B-A469-D39806FA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Básico  de Câmera Virtual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4CB7D32-7998-D443-BE8C-AE2675063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7094"/>
            <a:ext cx="10515600" cy="43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0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9422A-0BD0-584A-8701-0109DB9A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Coordenadas de Visualização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89377-F481-424D-8B47-0EA0A66FA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Espaço do Objeto</a:t>
            </a:r>
          </a:p>
          <a:p>
            <a:r>
              <a:rPr lang="pt-BR" dirty="0"/>
              <a:t>Espaço da Cena</a:t>
            </a:r>
          </a:p>
          <a:p>
            <a:r>
              <a:rPr lang="pt-BR" dirty="0"/>
              <a:t>Espaço da Câmera</a:t>
            </a:r>
          </a:p>
          <a:p>
            <a:r>
              <a:rPr lang="pt-BR" dirty="0"/>
              <a:t>Espaço Normalizado</a:t>
            </a:r>
          </a:p>
          <a:p>
            <a:r>
              <a:rPr lang="pt-BR" dirty="0"/>
              <a:t>Espaço de Ordenação</a:t>
            </a:r>
          </a:p>
          <a:p>
            <a:r>
              <a:rPr lang="pt-BR" dirty="0"/>
              <a:t>Espaço de Imagem</a:t>
            </a:r>
          </a:p>
          <a:p>
            <a:r>
              <a:rPr lang="pt-BR" dirty="0"/>
              <a:t>Espaço de Dispositivo</a:t>
            </a:r>
          </a:p>
        </p:txBody>
      </p:sp>
    </p:spTree>
    <p:extLst>
      <p:ext uri="{BB962C8B-B14F-4D97-AF65-F5344CB8AC3E}">
        <p14:creationId xmlns:p14="http://schemas.microsoft.com/office/powerpoint/2010/main" val="215298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2A46C-D650-284A-A232-A1D9E2C3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Espaço da Câmera Virtual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3DDDD68-A315-4D4C-A8EF-0AED00380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393" y="1560577"/>
            <a:ext cx="10991213" cy="475449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3F6D9FB-3638-DD44-9DB8-CABF5280D87B}"/>
              </a:ext>
            </a:extLst>
          </p:cNvPr>
          <p:cNvSpPr txBox="1"/>
          <p:nvPr/>
        </p:nvSpPr>
        <p:spPr>
          <a:xfrm>
            <a:off x="357188" y="5329237"/>
            <a:ext cx="130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Posição da Câmera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7B645F1-E41D-2B45-94F0-C30FDABE048E}"/>
              </a:ext>
            </a:extLst>
          </p:cNvPr>
          <p:cNvSpPr txBox="1"/>
          <p:nvPr/>
        </p:nvSpPr>
        <p:spPr>
          <a:xfrm>
            <a:off x="357188" y="1751588"/>
            <a:ext cx="130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Vetor do eixo ótico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BDAA6CF-423D-FA4E-AE84-D64A642AF3B0}"/>
              </a:ext>
            </a:extLst>
          </p:cNvPr>
          <p:cNvCxnSpPr>
            <a:cxnSpLocks/>
          </p:cNvCxnSpPr>
          <p:nvPr/>
        </p:nvCxnSpPr>
        <p:spPr>
          <a:xfrm flipH="1" flipV="1">
            <a:off x="728663" y="2443164"/>
            <a:ext cx="1314450" cy="230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470DE1-1730-0C40-9F70-8654748EFCE8}"/>
              </a:ext>
            </a:extLst>
          </p:cNvPr>
          <p:cNvSpPr txBox="1"/>
          <p:nvPr/>
        </p:nvSpPr>
        <p:spPr>
          <a:xfrm>
            <a:off x="7272017" y="316520"/>
            <a:ext cx="4319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Textos e elementos em azul são apenas explicativos, não fazem parte da imagem original.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6521A6-9F66-6944-AD94-8EF71220CE6B}"/>
              </a:ext>
            </a:extLst>
          </p:cNvPr>
          <p:cNvSpPr txBox="1"/>
          <p:nvPr/>
        </p:nvSpPr>
        <p:spPr>
          <a:xfrm>
            <a:off x="2424113" y="1239850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Eixo ótico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8281077-6BE7-BA4D-87D2-F3F52106D011}"/>
              </a:ext>
            </a:extLst>
          </p:cNvPr>
          <p:cNvCxnSpPr>
            <a:cxnSpLocks/>
          </p:cNvCxnSpPr>
          <p:nvPr/>
        </p:nvCxnSpPr>
        <p:spPr>
          <a:xfrm flipV="1">
            <a:off x="2424113" y="1560577"/>
            <a:ext cx="176212" cy="237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4087F4-ADA4-024E-A422-34660C3B29B3}"/>
              </a:ext>
            </a:extLst>
          </p:cNvPr>
          <p:cNvSpPr txBox="1"/>
          <p:nvPr/>
        </p:nvSpPr>
        <p:spPr>
          <a:xfrm>
            <a:off x="5152866" y="6023164"/>
            <a:ext cx="181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Distância focal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93D24BC-EAF9-6F47-AF75-C4FA3B9AB4C8}"/>
              </a:ext>
            </a:extLst>
          </p:cNvPr>
          <p:cNvCxnSpPr>
            <a:cxnSpLocks/>
          </p:cNvCxnSpPr>
          <p:nvPr/>
        </p:nvCxnSpPr>
        <p:spPr>
          <a:xfrm>
            <a:off x="3317002" y="4743450"/>
            <a:ext cx="1835864" cy="141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1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2A46C-D650-284A-A232-A1D9E2C3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Espaço da Câmera Virtual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3DDDD68-A315-4D4C-A8EF-0AED00380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393" y="1560577"/>
            <a:ext cx="10991213" cy="475449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3F6D9FB-3638-DD44-9DB8-CABF5280D87B}"/>
              </a:ext>
            </a:extLst>
          </p:cNvPr>
          <p:cNvSpPr txBox="1"/>
          <p:nvPr/>
        </p:nvSpPr>
        <p:spPr>
          <a:xfrm>
            <a:off x="357188" y="5329237"/>
            <a:ext cx="130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Posição da Câmera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7B645F1-E41D-2B45-94F0-C30FDABE048E}"/>
              </a:ext>
            </a:extLst>
          </p:cNvPr>
          <p:cNvSpPr txBox="1"/>
          <p:nvPr/>
        </p:nvSpPr>
        <p:spPr>
          <a:xfrm>
            <a:off x="357188" y="1751588"/>
            <a:ext cx="130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Vetor do eixo ótico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BDAA6CF-423D-FA4E-AE84-D64A642AF3B0}"/>
              </a:ext>
            </a:extLst>
          </p:cNvPr>
          <p:cNvCxnSpPr>
            <a:cxnSpLocks/>
          </p:cNvCxnSpPr>
          <p:nvPr/>
        </p:nvCxnSpPr>
        <p:spPr>
          <a:xfrm flipH="1" flipV="1">
            <a:off x="728663" y="2443164"/>
            <a:ext cx="1314450" cy="230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470DE1-1730-0C40-9F70-8654748EFCE8}"/>
              </a:ext>
            </a:extLst>
          </p:cNvPr>
          <p:cNvSpPr txBox="1"/>
          <p:nvPr/>
        </p:nvSpPr>
        <p:spPr>
          <a:xfrm>
            <a:off x="7272017" y="316520"/>
            <a:ext cx="4319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Textos e elementos em azul são apenas explicativos, não fazem parte da imagem original.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6521A6-9F66-6944-AD94-8EF71220CE6B}"/>
              </a:ext>
            </a:extLst>
          </p:cNvPr>
          <p:cNvSpPr txBox="1"/>
          <p:nvPr/>
        </p:nvSpPr>
        <p:spPr>
          <a:xfrm>
            <a:off x="2424113" y="1239850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Eixo ótico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8281077-6BE7-BA4D-87D2-F3F52106D011}"/>
              </a:ext>
            </a:extLst>
          </p:cNvPr>
          <p:cNvCxnSpPr>
            <a:cxnSpLocks/>
          </p:cNvCxnSpPr>
          <p:nvPr/>
        </p:nvCxnSpPr>
        <p:spPr>
          <a:xfrm flipV="1">
            <a:off x="2424113" y="1560577"/>
            <a:ext cx="176212" cy="237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4087F4-ADA4-024E-A422-34660C3B29B3}"/>
              </a:ext>
            </a:extLst>
          </p:cNvPr>
          <p:cNvSpPr txBox="1"/>
          <p:nvPr/>
        </p:nvSpPr>
        <p:spPr>
          <a:xfrm>
            <a:off x="5152866" y="6023164"/>
            <a:ext cx="181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Distância focal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93D24BC-EAF9-6F47-AF75-C4FA3B9AB4C8}"/>
              </a:ext>
            </a:extLst>
          </p:cNvPr>
          <p:cNvCxnSpPr>
            <a:cxnSpLocks/>
          </p:cNvCxnSpPr>
          <p:nvPr/>
        </p:nvCxnSpPr>
        <p:spPr>
          <a:xfrm>
            <a:off x="3317002" y="4743450"/>
            <a:ext cx="1835864" cy="141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4ED1B69-C824-7D4B-9E35-DF9F96D6FD54}"/>
                  </a:ext>
                </a:extLst>
              </p:cNvPr>
              <p:cNvSpPr txBox="1"/>
              <p:nvPr/>
            </p:nvSpPr>
            <p:spPr>
              <a:xfrm>
                <a:off x="5614637" y="1307507"/>
                <a:ext cx="2962656" cy="1273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acc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</m:d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4ED1B69-C824-7D4B-9E35-DF9F96D6F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637" y="1307507"/>
                <a:ext cx="2962656" cy="1273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34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2A46C-D650-284A-A232-A1D9E2C3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Espaço da Câmera Virtual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3DDDD68-A315-4D4C-A8EF-0AED00380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393" y="1560577"/>
            <a:ext cx="10991213" cy="475449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3F6D9FB-3638-DD44-9DB8-CABF5280D87B}"/>
              </a:ext>
            </a:extLst>
          </p:cNvPr>
          <p:cNvSpPr txBox="1"/>
          <p:nvPr/>
        </p:nvSpPr>
        <p:spPr>
          <a:xfrm>
            <a:off x="357188" y="5329237"/>
            <a:ext cx="130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Posição da Câmera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7B645F1-E41D-2B45-94F0-C30FDABE048E}"/>
              </a:ext>
            </a:extLst>
          </p:cNvPr>
          <p:cNvSpPr txBox="1"/>
          <p:nvPr/>
        </p:nvSpPr>
        <p:spPr>
          <a:xfrm>
            <a:off x="357188" y="1751588"/>
            <a:ext cx="130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Vetor do eixo ótico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BDAA6CF-423D-FA4E-AE84-D64A642AF3B0}"/>
              </a:ext>
            </a:extLst>
          </p:cNvPr>
          <p:cNvCxnSpPr>
            <a:cxnSpLocks/>
          </p:cNvCxnSpPr>
          <p:nvPr/>
        </p:nvCxnSpPr>
        <p:spPr>
          <a:xfrm flipH="1" flipV="1">
            <a:off x="728663" y="2443164"/>
            <a:ext cx="1314450" cy="230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470DE1-1730-0C40-9F70-8654748EFCE8}"/>
              </a:ext>
            </a:extLst>
          </p:cNvPr>
          <p:cNvSpPr txBox="1"/>
          <p:nvPr/>
        </p:nvSpPr>
        <p:spPr>
          <a:xfrm>
            <a:off x="7272017" y="316520"/>
            <a:ext cx="4319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Textos e elementos em azul são apenas explicativos, não fazem parte da imagem original.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6521A6-9F66-6944-AD94-8EF71220CE6B}"/>
              </a:ext>
            </a:extLst>
          </p:cNvPr>
          <p:cNvSpPr txBox="1"/>
          <p:nvPr/>
        </p:nvSpPr>
        <p:spPr>
          <a:xfrm>
            <a:off x="2424113" y="1239850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Eixo ótico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8281077-6BE7-BA4D-87D2-F3F52106D011}"/>
              </a:ext>
            </a:extLst>
          </p:cNvPr>
          <p:cNvCxnSpPr>
            <a:cxnSpLocks/>
          </p:cNvCxnSpPr>
          <p:nvPr/>
        </p:nvCxnSpPr>
        <p:spPr>
          <a:xfrm flipV="1">
            <a:off x="2424113" y="1560577"/>
            <a:ext cx="176212" cy="237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4087F4-ADA4-024E-A422-34660C3B29B3}"/>
              </a:ext>
            </a:extLst>
          </p:cNvPr>
          <p:cNvSpPr txBox="1"/>
          <p:nvPr/>
        </p:nvSpPr>
        <p:spPr>
          <a:xfrm>
            <a:off x="5152866" y="6023164"/>
            <a:ext cx="181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Distância focal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93D24BC-EAF9-6F47-AF75-C4FA3B9AB4C8}"/>
              </a:ext>
            </a:extLst>
          </p:cNvPr>
          <p:cNvCxnSpPr>
            <a:cxnSpLocks/>
          </p:cNvCxnSpPr>
          <p:nvPr/>
        </p:nvCxnSpPr>
        <p:spPr>
          <a:xfrm>
            <a:off x="3317002" y="4743450"/>
            <a:ext cx="1835864" cy="141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4ED1B69-C824-7D4B-9E35-DF9F96D6FD54}"/>
                  </a:ext>
                </a:extLst>
              </p:cNvPr>
              <p:cNvSpPr txBox="1"/>
              <p:nvPr/>
            </p:nvSpPr>
            <p:spPr>
              <a:xfrm>
                <a:off x="5614637" y="1307507"/>
                <a:ext cx="2962656" cy="2453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acc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</m:d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</m:oMath>
                  </m:oMathPara>
                </a14:m>
                <a:endParaRPr lang="pt-BR" sz="2400" b="1" dirty="0">
                  <a:solidFill>
                    <a:srgbClr val="FF0000"/>
                  </a:solidFill>
                </a:endParaRPr>
              </a:p>
              <a:p>
                <a:endParaRPr lang="pt-B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2400" b="1" dirty="0">
                  <a:solidFill>
                    <a:srgbClr val="FF0000"/>
                  </a:solidFill>
                </a:endParaRPr>
              </a:p>
              <a:p>
                <a:endParaRPr lang="pt-BR" sz="2400" dirty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4ED1B69-C824-7D4B-9E35-DF9F96D6F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637" y="1307507"/>
                <a:ext cx="2962656" cy="24537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13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BB7DD-4777-0443-BD17-D85C4757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Espaço da Câmera Virtual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A9FDCB1-6304-3F40-94AC-2EA8C440CD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O sistema de referência da câmera é, portanto, descrito 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A9FDCB1-6304-3F40-94AC-2EA8C440C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034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AD662-4BDA-354C-872A-5F58CCD5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Espaço da Imagem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74DDAD0-6FE9-B543-BBFF-1F01B7581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337" y="1690688"/>
            <a:ext cx="9077325" cy="35994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9D61033-976B-A340-A94F-A8A848ADACEB}"/>
              </a:ext>
            </a:extLst>
          </p:cNvPr>
          <p:cNvSpPr txBox="1"/>
          <p:nvPr/>
        </p:nvSpPr>
        <p:spPr>
          <a:xfrm>
            <a:off x="5800725" y="885825"/>
            <a:ext cx="224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Ponto Principal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26D2485-0DB3-FB48-BB31-4BD611DFFEAB}"/>
              </a:ext>
            </a:extLst>
          </p:cNvPr>
          <p:cNvCxnSpPr>
            <a:cxnSpLocks/>
          </p:cNvCxnSpPr>
          <p:nvPr/>
        </p:nvCxnSpPr>
        <p:spPr>
          <a:xfrm flipH="1">
            <a:off x="4214813" y="1288019"/>
            <a:ext cx="1881187" cy="209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7C5712A-70A6-8549-9398-0E46A0541FD5}"/>
              </a:ext>
            </a:extLst>
          </p:cNvPr>
          <p:cNvSpPr txBox="1"/>
          <p:nvPr/>
        </p:nvSpPr>
        <p:spPr>
          <a:xfrm>
            <a:off x="838200" y="5834191"/>
            <a:ext cx="454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dirty="0" err="1"/>
              <a:t>Qu</a:t>
            </a:r>
            <a:r>
              <a:rPr lang="pt-BR" dirty="0"/>
              <a:t>, </a:t>
            </a:r>
            <a:r>
              <a:rPr lang="pt-BR" dirty="0" err="1"/>
              <a:t>Qv</a:t>
            </a:r>
            <a:r>
              <a:rPr lang="pt-BR" dirty="0"/>
              <a:t>, </a:t>
            </a:r>
            <a:r>
              <a:rPr lang="pt-BR" dirty="0" err="1"/>
              <a:t>Qn</a:t>
            </a:r>
            <a:r>
              <a:rPr lang="pt-BR" dirty="0"/>
              <a:t>) no espaço da câmera tem coordenadas (</a:t>
            </a:r>
            <a:r>
              <a:rPr lang="pt-BR" dirty="0" err="1"/>
              <a:t>Qu</a:t>
            </a:r>
            <a:r>
              <a:rPr lang="pt-BR" dirty="0"/>
              <a:t>, </a:t>
            </a:r>
            <a:r>
              <a:rPr lang="pt-BR" dirty="0" err="1"/>
              <a:t>Qv</a:t>
            </a:r>
            <a:r>
              <a:rPr lang="pt-BR" dirty="0"/>
              <a:t>) no espaço da imagem.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C9712C4-8082-1C44-B8DF-3254912DF23E}"/>
                  </a:ext>
                </a:extLst>
              </p:cNvPr>
              <p:cNvSpPr txBox="1"/>
              <p:nvPr/>
            </p:nvSpPr>
            <p:spPr>
              <a:xfrm>
                <a:off x="5348287" y="5415357"/>
                <a:ext cx="26955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)/2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)/2 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C9712C4-8082-1C44-B8DF-3254912DF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287" y="5415357"/>
                <a:ext cx="2695576" cy="1200329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3F7F2B2-435C-7D47-9C92-2006029D5E46}"/>
                  </a:ext>
                </a:extLst>
              </p:cNvPr>
              <p:cNvSpPr txBox="1"/>
              <p:nvPr/>
            </p:nvSpPr>
            <p:spPr>
              <a:xfrm>
                <a:off x="8301036" y="5415357"/>
                <a:ext cx="29003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3F7F2B2-435C-7D47-9C92-2006029D5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036" y="5415357"/>
                <a:ext cx="2900363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458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2E5CC-B21C-8E48-BA58-FDD9EE85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Volume de Visão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B98ADB8-AED3-C94A-A218-7F1771AAC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997" y="1825625"/>
            <a:ext cx="103300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8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6081F-955F-2340-89F4-89760477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Espaço Normalizado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F82515F-0C09-DC43-B554-B4248668E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64" y="1476376"/>
            <a:ext cx="6377011" cy="5040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B6AC810-B2F2-4F42-BBAF-6170F340FCF5}"/>
                  </a:ext>
                </a:extLst>
              </p:cNvPr>
              <p:cNvSpPr txBox="1"/>
              <p:nvPr/>
            </p:nvSpPr>
            <p:spPr>
              <a:xfrm>
                <a:off x="7815263" y="1285875"/>
                <a:ext cx="35385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pt-B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pt-B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B6AC810-B2F2-4F42-BBAF-6170F340F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263" y="1285875"/>
                <a:ext cx="3538537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39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6BD11-DA2C-9D4A-8FB8-B43F7F3C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Espaço de Ordenação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6F067B4-3DAD-E84A-B3BC-C27E48A2AA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00599"/>
                <a:ext cx="10515600" cy="1643064"/>
              </a:xfrm>
            </p:spPr>
            <p:txBody>
              <a:bodyPr/>
              <a:lstStyle/>
              <a:p>
                <a:pPr algn="just"/>
                <a:r>
                  <a:rPr lang="pt-BR" dirty="0"/>
                  <a:t>Objetivo é resolver o problema: dados dois pontos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da cena determinar qual deles está mais próximo do ponto de projeção da câmera.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6F067B4-3DAD-E84A-B3BC-C27E48A2A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00599"/>
                <a:ext cx="10515600" cy="1643064"/>
              </a:xfrm>
              <a:blipFill>
                <a:blip r:embed="rId2"/>
                <a:stretch>
                  <a:fillRect l="-965" t="-5385" r="-10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43B49D6-D367-AC4F-A8F1-217AFBDA4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0" y="1381125"/>
            <a:ext cx="8543977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8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547AE-8803-A042-9CAB-42B70C4B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Fundamentos</a:t>
            </a:r>
          </a:p>
        </p:txBody>
      </p:sp>
    </p:spTree>
    <p:extLst>
      <p:ext uri="{BB962C8B-B14F-4D97-AF65-F5344CB8AC3E}">
        <p14:creationId xmlns:p14="http://schemas.microsoft.com/office/powerpoint/2010/main" val="1721095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6BD11-DA2C-9D4A-8FB8-B43F7F3C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Espaço de Ordenação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F067B4-3DAD-E84A-B3BC-C27E48A2A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00599"/>
            <a:ext cx="10515600" cy="1643064"/>
          </a:xfrm>
        </p:spPr>
        <p:txBody>
          <a:bodyPr/>
          <a:lstStyle/>
          <a:p>
            <a:pPr algn="just"/>
            <a:r>
              <a:rPr lang="pt-BR" dirty="0"/>
              <a:t>Solução:</a:t>
            </a:r>
          </a:p>
          <a:p>
            <a:pPr lvl="1" algn="just"/>
            <a:r>
              <a:rPr lang="pt-BR" dirty="0"/>
              <a:t>Verificar se  </a:t>
            </a:r>
            <a:r>
              <a:rPr lang="pt-BR" dirty="0" err="1"/>
              <a:t>P</a:t>
            </a:r>
            <a:r>
              <a:rPr lang="pt-BR" dirty="0"/>
              <a:t> e </a:t>
            </a:r>
            <a:r>
              <a:rPr lang="pt-BR" dirty="0" err="1"/>
              <a:t>Q</a:t>
            </a:r>
            <a:r>
              <a:rPr lang="pt-BR" dirty="0"/>
              <a:t> estão sobre a mesma reta de projeção</a:t>
            </a:r>
          </a:p>
          <a:p>
            <a:pPr lvl="1" algn="just"/>
            <a:r>
              <a:rPr lang="pt-BR" dirty="0"/>
              <a:t>Comparar as distâncias de </a:t>
            </a:r>
            <a:r>
              <a:rPr lang="pt-BR" dirty="0" err="1"/>
              <a:t>P</a:t>
            </a:r>
            <a:r>
              <a:rPr lang="pt-BR" dirty="0"/>
              <a:t> e </a:t>
            </a:r>
            <a:r>
              <a:rPr lang="pt-BR" dirty="0" err="1"/>
              <a:t>Q</a:t>
            </a:r>
            <a:r>
              <a:rPr lang="pt-BR" dirty="0"/>
              <a:t> ao centro de projeção, ao longo da reta de projeção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3B49D6-D367-AC4F-A8F1-217AFBDA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1381125"/>
            <a:ext cx="8543977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29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9422A-0BD0-584A-8701-0109DB9A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de Visualização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89377-F481-424D-8B47-0EA0A66FA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Espaço do Objeto</a:t>
            </a:r>
          </a:p>
          <a:p>
            <a:r>
              <a:rPr lang="pt-BR" dirty="0"/>
              <a:t>Espaço da Cena (</a:t>
            </a:r>
            <a:r>
              <a:rPr lang="pt-BR" dirty="0" err="1"/>
              <a:t>S</a:t>
            </a:r>
            <a:r>
              <a:rPr lang="pt-BR" dirty="0"/>
              <a:t>)</a:t>
            </a:r>
          </a:p>
          <a:p>
            <a:r>
              <a:rPr lang="pt-BR" dirty="0"/>
              <a:t>Espaço da Câmera (C)</a:t>
            </a:r>
          </a:p>
          <a:p>
            <a:r>
              <a:rPr lang="pt-BR" dirty="0"/>
              <a:t>Espaço Normalizado</a:t>
            </a:r>
          </a:p>
          <a:p>
            <a:r>
              <a:rPr lang="pt-BR" dirty="0"/>
              <a:t>Espaço de Ordenação</a:t>
            </a:r>
          </a:p>
          <a:p>
            <a:r>
              <a:rPr lang="pt-BR" dirty="0"/>
              <a:t>Espaço de Imagem</a:t>
            </a:r>
          </a:p>
          <a:p>
            <a:r>
              <a:rPr lang="pt-BR" dirty="0"/>
              <a:t>Espaço de Dispositivo</a:t>
            </a:r>
          </a:p>
          <a:p>
            <a:pPr marL="0" indent="0" algn="ctr">
              <a:buNone/>
            </a:pPr>
            <a:r>
              <a:rPr lang="pt-BR" dirty="0" err="1"/>
              <a:t>S</a:t>
            </a:r>
            <a:r>
              <a:rPr lang="pt-BR" dirty="0"/>
              <a:t> =&gt; C</a:t>
            </a:r>
          </a:p>
        </p:txBody>
      </p:sp>
    </p:spTree>
    <p:extLst>
      <p:ext uri="{BB962C8B-B14F-4D97-AF65-F5344CB8AC3E}">
        <p14:creationId xmlns:p14="http://schemas.microsoft.com/office/powerpoint/2010/main" val="2215042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CAAB-C1CA-7D49-8849-1CD993DB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os Parâmetros da Câmera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85B28A-24B8-8F42-8A6D-F03264BA1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528762"/>
            <a:ext cx="9597992" cy="51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0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CAAB-C1CA-7D49-8849-1CD993DB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os Parâmetros da Câmera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177667-5456-D34F-9FA7-ECDEBDE84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5588"/>
            <a:ext cx="5981700" cy="4864100"/>
          </a:xfrm>
          <a:prstGeom prst="rect">
            <a:avLst/>
          </a:prstGeom>
        </p:spPr>
      </p:pic>
      <p:sp>
        <p:nvSpPr>
          <p:cNvPr id="5" name="Chave Direita 4">
            <a:extLst>
              <a:ext uri="{FF2B5EF4-FFF2-40B4-BE49-F238E27FC236}">
                <a16:creationId xmlns:a16="http://schemas.microsoft.com/office/drawing/2014/main" id="{2BB0897E-B847-6644-9A41-274A39739EF5}"/>
              </a:ext>
            </a:extLst>
          </p:cNvPr>
          <p:cNvSpPr/>
          <p:nvPr/>
        </p:nvSpPr>
        <p:spPr>
          <a:xfrm>
            <a:off x="5586413" y="1972470"/>
            <a:ext cx="228600" cy="1757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7172D69-A59D-AD40-840B-16605E6830A2}"/>
              </a:ext>
            </a:extLst>
          </p:cNvPr>
          <p:cNvSpPr txBox="1"/>
          <p:nvPr/>
        </p:nvSpPr>
        <p:spPr>
          <a:xfrm>
            <a:off x="5912643" y="2666485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230096C-6765-3644-902E-AAC4845BAB40}"/>
                  </a:ext>
                </a:extLst>
              </p:cNvPr>
              <p:cNvSpPr txBox="1"/>
              <p:nvPr/>
            </p:nvSpPr>
            <p:spPr>
              <a:xfrm>
                <a:off x="7610474" y="2358259"/>
                <a:ext cx="2276476" cy="156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230096C-6765-3644-902E-AAC4845B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474" y="2358259"/>
                <a:ext cx="2276476" cy="1561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898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82E5D-468F-C249-9462-6A3D1A86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Calculando a Matriz de Mudança de Coordenadas de Cena para Coordenadas de Câmera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F062A68-719A-124B-9006-0DDB8E35E1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F062A68-719A-124B-9006-0DDB8E35E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Direita 3">
            <a:extLst>
              <a:ext uri="{FF2B5EF4-FFF2-40B4-BE49-F238E27FC236}">
                <a16:creationId xmlns:a16="http://schemas.microsoft.com/office/drawing/2014/main" id="{892A6996-BBB1-3343-8BB1-55020641C917}"/>
              </a:ext>
            </a:extLst>
          </p:cNvPr>
          <p:cNvSpPr/>
          <p:nvPr/>
        </p:nvSpPr>
        <p:spPr>
          <a:xfrm rot="5400000">
            <a:off x="6144076" y="1515838"/>
            <a:ext cx="470584" cy="49006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307404-FE37-3C46-A2A4-DED62707804A}"/>
              </a:ext>
            </a:extLst>
          </p:cNvPr>
          <p:cNvSpPr txBox="1"/>
          <p:nvPr/>
        </p:nvSpPr>
        <p:spPr>
          <a:xfrm>
            <a:off x="4350543" y="4156761"/>
            <a:ext cx="381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Transforma Coordenadas de Câmera em Coordenadas de Cena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BE8C7E-543B-7C4B-B95C-538AA3CE180D}"/>
              </a:ext>
            </a:extLst>
          </p:cNvPr>
          <p:cNvSpPr txBox="1"/>
          <p:nvPr/>
        </p:nvSpPr>
        <p:spPr>
          <a:xfrm>
            <a:off x="8439150" y="4201433"/>
            <a:ext cx="291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Coordenadas do ponto </a:t>
            </a:r>
            <a:r>
              <a:rPr lang="pt-BR" dirty="0" err="1"/>
              <a:t>P</a:t>
            </a:r>
            <a:r>
              <a:rPr lang="pt-BR" dirty="0"/>
              <a:t> em relação à câmera.</a:t>
            </a:r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8984934A-C542-0A46-B7D0-8554233D4E10}"/>
              </a:ext>
            </a:extLst>
          </p:cNvPr>
          <p:cNvSpPr/>
          <p:nvPr/>
        </p:nvSpPr>
        <p:spPr>
          <a:xfrm rot="5400000">
            <a:off x="9123524" y="3564787"/>
            <a:ext cx="457665" cy="7262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E4FDC5-D772-D94E-9303-4309A514640E}"/>
              </a:ext>
            </a:extLst>
          </p:cNvPr>
          <p:cNvSpPr txBox="1"/>
          <p:nvPr/>
        </p:nvSpPr>
        <p:spPr>
          <a:xfrm>
            <a:off x="1014410" y="4201434"/>
            <a:ext cx="291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Coordenadas do ponto </a:t>
            </a:r>
            <a:r>
              <a:rPr lang="pt-BR" dirty="0" err="1"/>
              <a:t>P</a:t>
            </a:r>
            <a:r>
              <a:rPr lang="pt-BR" dirty="0"/>
              <a:t> em relação à cena.</a:t>
            </a:r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B1B855AC-F02E-4547-AE73-31248945BBEF}"/>
              </a:ext>
            </a:extLst>
          </p:cNvPr>
          <p:cNvSpPr/>
          <p:nvPr/>
        </p:nvSpPr>
        <p:spPr>
          <a:xfrm rot="5400000">
            <a:off x="2751247" y="3608499"/>
            <a:ext cx="369664" cy="6143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811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82E5D-468F-C249-9462-6A3D1A86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Calculando a Matriz de Mudança de Coordenadas de Cena para Coordenadas de Câmera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F062A68-719A-124B-9006-0DDB8E35E1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F062A68-719A-124B-9006-0DDB8E35E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Direita 3">
            <a:extLst>
              <a:ext uri="{FF2B5EF4-FFF2-40B4-BE49-F238E27FC236}">
                <a16:creationId xmlns:a16="http://schemas.microsoft.com/office/drawing/2014/main" id="{892A6996-BBB1-3343-8BB1-55020641C917}"/>
              </a:ext>
            </a:extLst>
          </p:cNvPr>
          <p:cNvSpPr/>
          <p:nvPr/>
        </p:nvSpPr>
        <p:spPr>
          <a:xfrm rot="5400000">
            <a:off x="6008346" y="1380107"/>
            <a:ext cx="470584" cy="51720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307404-FE37-3C46-A2A4-DED62707804A}"/>
              </a:ext>
            </a:extLst>
          </p:cNvPr>
          <p:cNvSpPr txBox="1"/>
          <p:nvPr/>
        </p:nvSpPr>
        <p:spPr>
          <a:xfrm>
            <a:off x="4350543" y="4156761"/>
            <a:ext cx="381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Transforma Coordenadas de Cena em Coordenadas de Câmera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BE8C7E-543B-7C4B-B95C-538AA3CE180D}"/>
              </a:ext>
            </a:extLst>
          </p:cNvPr>
          <p:cNvSpPr txBox="1"/>
          <p:nvPr/>
        </p:nvSpPr>
        <p:spPr>
          <a:xfrm>
            <a:off x="8439150" y="4201433"/>
            <a:ext cx="291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Coordenadas do ponto </a:t>
            </a:r>
            <a:r>
              <a:rPr lang="pt-BR" dirty="0" err="1"/>
              <a:t>P</a:t>
            </a:r>
            <a:r>
              <a:rPr lang="pt-BR" dirty="0"/>
              <a:t> em relação à câmera.</a:t>
            </a:r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8984934A-C542-0A46-B7D0-8554233D4E10}"/>
              </a:ext>
            </a:extLst>
          </p:cNvPr>
          <p:cNvSpPr/>
          <p:nvPr/>
        </p:nvSpPr>
        <p:spPr>
          <a:xfrm rot="5400000">
            <a:off x="9123524" y="3564787"/>
            <a:ext cx="457665" cy="7262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E4FDC5-D772-D94E-9303-4309A514640E}"/>
              </a:ext>
            </a:extLst>
          </p:cNvPr>
          <p:cNvSpPr txBox="1"/>
          <p:nvPr/>
        </p:nvSpPr>
        <p:spPr>
          <a:xfrm>
            <a:off x="1014410" y="4201434"/>
            <a:ext cx="291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Coordenadas do ponto </a:t>
            </a:r>
            <a:r>
              <a:rPr lang="pt-BR" dirty="0" err="1"/>
              <a:t>P</a:t>
            </a:r>
            <a:r>
              <a:rPr lang="pt-BR" dirty="0"/>
              <a:t> em relação à câmera.</a:t>
            </a:r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B1B855AC-F02E-4547-AE73-31248945BBEF}"/>
              </a:ext>
            </a:extLst>
          </p:cNvPr>
          <p:cNvSpPr/>
          <p:nvPr/>
        </p:nvSpPr>
        <p:spPr>
          <a:xfrm rot="5400000">
            <a:off x="2751247" y="3608499"/>
            <a:ext cx="369664" cy="6143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213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626B1-2F8A-E54E-BFAF-F3429E88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</a:t>
            </a:r>
            <a:r>
              <a:rPr lang="pt-BR" dirty="0" err="1"/>
              <a:t>u</a:t>
            </a:r>
            <a:r>
              <a:rPr lang="pt-BR" dirty="0"/>
              <a:t>, </a:t>
            </a:r>
            <a:r>
              <a:rPr lang="pt-BR" dirty="0" err="1"/>
              <a:t>v</a:t>
            </a:r>
            <a:r>
              <a:rPr lang="pt-BR" dirty="0"/>
              <a:t> e </a:t>
            </a:r>
            <a:r>
              <a:rPr lang="pt-BR" dirty="0" err="1"/>
              <a:t>w</a:t>
            </a:r>
            <a:r>
              <a:rPr lang="pt-BR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0521D09-0C41-F541-8BC0-BA86B5E28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W é o vetor que vai da posição da câmera até o centro do plano de projeção. Assim, dado a posição C da câmera e o um ponto </a:t>
                </a:r>
                <a:r>
                  <a:rPr lang="pt-BR" dirty="0" err="1"/>
                  <a:t>F</a:t>
                </a:r>
                <a:r>
                  <a:rPr lang="pt-BR" dirty="0"/>
                  <a:t> para onde a câmera aponta, o vetor W é obtido como </a:t>
                </a:r>
                <a:r>
                  <a:rPr lang="pt-BR" dirty="0" err="1"/>
                  <a:t>F</a:t>
                </a:r>
                <a:r>
                  <a:rPr lang="pt-BR" dirty="0"/>
                  <a:t> - C. Contudo, por questões de comodidade, é importante normalizar W. Com isso, obtemos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/|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|.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0521D09-0C41-F541-8BC0-BA86B5E28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FBF7E108-CC3D-114D-8F66-19FA3EC36719}"/>
              </a:ext>
            </a:extLst>
          </p:cNvPr>
          <p:cNvSpPr/>
          <p:nvPr/>
        </p:nvSpPr>
        <p:spPr>
          <a:xfrm>
            <a:off x="4186240" y="4872833"/>
            <a:ext cx="135731" cy="131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05C39C8-C5E6-A444-9B51-7CB3F89B1CAE}"/>
              </a:ext>
            </a:extLst>
          </p:cNvPr>
          <p:cNvCxnSpPr>
            <a:cxnSpLocks/>
          </p:cNvCxnSpPr>
          <p:nvPr/>
        </p:nvCxnSpPr>
        <p:spPr>
          <a:xfrm flipV="1">
            <a:off x="4229101" y="4581922"/>
            <a:ext cx="1866899" cy="3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733276F-C2EF-1941-BC4E-93ACF6A0A6E0}"/>
              </a:ext>
            </a:extLst>
          </p:cNvPr>
          <p:cNvCxnSpPr>
            <a:cxnSpLocks/>
          </p:cNvCxnSpPr>
          <p:nvPr/>
        </p:nvCxnSpPr>
        <p:spPr>
          <a:xfrm>
            <a:off x="5286376" y="4001294"/>
            <a:ext cx="0" cy="1287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60A538C-48D1-5043-BE19-52F6E7276851}"/>
              </a:ext>
            </a:extLst>
          </p:cNvPr>
          <p:cNvCxnSpPr>
            <a:cxnSpLocks/>
          </p:cNvCxnSpPr>
          <p:nvPr/>
        </p:nvCxnSpPr>
        <p:spPr>
          <a:xfrm>
            <a:off x="5286376" y="3967956"/>
            <a:ext cx="1647825" cy="1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52E43EB-ECA2-594B-871B-641D6F41692C}"/>
              </a:ext>
            </a:extLst>
          </p:cNvPr>
          <p:cNvCxnSpPr>
            <a:cxnSpLocks/>
          </p:cNvCxnSpPr>
          <p:nvPr/>
        </p:nvCxnSpPr>
        <p:spPr>
          <a:xfrm>
            <a:off x="6934201" y="3979068"/>
            <a:ext cx="0" cy="1318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2A7A6BF-605C-134B-AE68-8027148D9479}"/>
              </a:ext>
            </a:extLst>
          </p:cNvPr>
          <p:cNvCxnSpPr>
            <a:cxnSpLocks/>
          </p:cNvCxnSpPr>
          <p:nvPr/>
        </p:nvCxnSpPr>
        <p:spPr>
          <a:xfrm flipH="1">
            <a:off x="5286377" y="5297487"/>
            <a:ext cx="164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31F5AB6-DAEC-A245-BCBA-AE5A68C6C611}"/>
              </a:ext>
            </a:extLst>
          </p:cNvPr>
          <p:cNvSpPr txBox="1"/>
          <p:nvPr/>
        </p:nvSpPr>
        <p:spPr>
          <a:xfrm>
            <a:off x="3946007" y="49543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EB9048C-F093-9A46-8603-1821A59E9ABC}"/>
              </a:ext>
            </a:extLst>
          </p:cNvPr>
          <p:cNvSpPr txBox="1"/>
          <p:nvPr/>
        </p:nvSpPr>
        <p:spPr>
          <a:xfrm>
            <a:off x="6103144" y="4192210"/>
            <a:ext cx="45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F</a:t>
            </a:r>
            <a:endParaRPr lang="pt-BR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6689D0-DFB3-1047-8AFD-DC21F6AFDDC7}"/>
              </a:ext>
            </a:extLst>
          </p:cNvPr>
          <p:cNvSpPr/>
          <p:nvPr/>
        </p:nvSpPr>
        <p:spPr>
          <a:xfrm>
            <a:off x="6103144" y="4495919"/>
            <a:ext cx="135731" cy="131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BC76D28-A5E3-2448-AB8E-483E5BBA59AB}"/>
              </a:ext>
            </a:extLst>
          </p:cNvPr>
          <p:cNvSpPr txBox="1"/>
          <p:nvPr/>
        </p:nvSpPr>
        <p:spPr>
          <a:xfrm>
            <a:off x="5488780" y="4627165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29E3B65-6232-2F48-A4C4-F57E8B4676B6}"/>
              </a:ext>
            </a:extLst>
          </p:cNvPr>
          <p:cNvSpPr txBox="1"/>
          <p:nvPr/>
        </p:nvSpPr>
        <p:spPr>
          <a:xfrm>
            <a:off x="4536284" y="4736267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w</a:t>
            </a:r>
            <a:endParaRPr lang="pt-BR" dirty="0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F87BBC3-D3A8-D845-896F-BADD360F7E39}"/>
              </a:ext>
            </a:extLst>
          </p:cNvPr>
          <p:cNvCxnSpPr>
            <a:cxnSpLocks/>
          </p:cNvCxnSpPr>
          <p:nvPr/>
        </p:nvCxnSpPr>
        <p:spPr>
          <a:xfrm flipV="1">
            <a:off x="4267208" y="4737896"/>
            <a:ext cx="976310" cy="186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48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626B1-2F8A-E54E-BFAF-F3429E88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</a:t>
            </a:r>
            <a:r>
              <a:rPr lang="pt-BR" dirty="0" err="1"/>
              <a:t>u</a:t>
            </a:r>
            <a:r>
              <a:rPr lang="pt-BR" dirty="0"/>
              <a:t>, </a:t>
            </a:r>
            <a:r>
              <a:rPr lang="pt-BR" dirty="0" err="1"/>
              <a:t>v</a:t>
            </a:r>
            <a:r>
              <a:rPr lang="pt-BR" dirty="0"/>
              <a:t> e </a:t>
            </a:r>
            <a:r>
              <a:rPr lang="pt-BR" dirty="0" err="1"/>
              <a:t>w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521D09-0C41-F541-8BC0-BA86B5E28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o usuário deve fornecer um vetor V que, junto com </a:t>
            </a:r>
            <a:r>
              <a:rPr lang="pt-BR" dirty="0" err="1"/>
              <a:t>w</a:t>
            </a:r>
            <a:r>
              <a:rPr lang="pt-BR" dirty="0"/>
              <a:t>, define um plano longitudinal da câmera. Depois obtemos o vetor </a:t>
            </a:r>
            <a:r>
              <a:rPr lang="pt-BR" dirty="0" err="1"/>
              <a:t>n</a:t>
            </a:r>
            <a:r>
              <a:rPr lang="pt-BR" dirty="0"/>
              <a:t> normalizando V: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F7E108-CC3D-114D-8F66-19FA3EC36719}"/>
              </a:ext>
            </a:extLst>
          </p:cNvPr>
          <p:cNvSpPr/>
          <p:nvPr/>
        </p:nvSpPr>
        <p:spPr>
          <a:xfrm>
            <a:off x="4186240" y="4872833"/>
            <a:ext cx="135731" cy="131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05C39C8-C5E6-A444-9B51-7CB3F89B1CAE}"/>
              </a:ext>
            </a:extLst>
          </p:cNvPr>
          <p:cNvCxnSpPr>
            <a:cxnSpLocks/>
          </p:cNvCxnSpPr>
          <p:nvPr/>
        </p:nvCxnSpPr>
        <p:spPr>
          <a:xfrm flipV="1">
            <a:off x="4229101" y="4581922"/>
            <a:ext cx="1866899" cy="3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733276F-C2EF-1941-BC4E-93ACF6A0A6E0}"/>
              </a:ext>
            </a:extLst>
          </p:cNvPr>
          <p:cNvCxnSpPr>
            <a:cxnSpLocks/>
          </p:cNvCxnSpPr>
          <p:nvPr/>
        </p:nvCxnSpPr>
        <p:spPr>
          <a:xfrm>
            <a:off x="5286376" y="4001294"/>
            <a:ext cx="0" cy="1287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60A538C-48D1-5043-BE19-52F6E7276851}"/>
              </a:ext>
            </a:extLst>
          </p:cNvPr>
          <p:cNvCxnSpPr>
            <a:cxnSpLocks/>
          </p:cNvCxnSpPr>
          <p:nvPr/>
        </p:nvCxnSpPr>
        <p:spPr>
          <a:xfrm>
            <a:off x="5286376" y="3967956"/>
            <a:ext cx="1647825" cy="1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52E43EB-ECA2-594B-871B-641D6F41692C}"/>
              </a:ext>
            </a:extLst>
          </p:cNvPr>
          <p:cNvCxnSpPr>
            <a:cxnSpLocks/>
          </p:cNvCxnSpPr>
          <p:nvPr/>
        </p:nvCxnSpPr>
        <p:spPr>
          <a:xfrm>
            <a:off x="6934201" y="3979068"/>
            <a:ext cx="0" cy="1318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2A7A6BF-605C-134B-AE68-8027148D9479}"/>
              </a:ext>
            </a:extLst>
          </p:cNvPr>
          <p:cNvCxnSpPr>
            <a:cxnSpLocks/>
          </p:cNvCxnSpPr>
          <p:nvPr/>
        </p:nvCxnSpPr>
        <p:spPr>
          <a:xfrm flipH="1">
            <a:off x="5286377" y="5297487"/>
            <a:ext cx="164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31F5AB6-DAEC-A245-BCBA-AE5A68C6C611}"/>
              </a:ext>
            </a:extLst>
          </p:cNvPr>
          <p:cNvSpPr txBox="1"/>
          <p:nvPr/>
        </p:nvSpPr>
        <p:spPr>
          <a:xfrm>
            <a:off x="3946007" y="49543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EB9048C-F093-9A46-8603-1821A59E9ABC}"/>
              </a:ext>
            </a:extLst>
          </p:cNvPr>
          <p:cNvSpPr txBox="1"/>
          <p:nvPr/>
        </p:nvSpPr>
        <p:spPr>
          <a:xfrm>
            <a:off x="6146006" y="4090273"/>
            <a:ext cx="45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F</a:t>
            </a:r>
            <a:endParaRPr lang="pt-BR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6689D0-DFB3-1047-8AFD-DC21F6AFDDC7}"/>
              </a:ext>
            </a:extLst>
          </p:cNvPr>
          <p:cNvSpPr/>
          <p:nvPr/>
        </p:nvSpPr>
        <p:spPr>
          <a:xfrm>
            <a:off x="6103144" y="4495919"/>
            <a:ext cx="135731" cy="131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BC76D28-A5E3-2448-AB8E-483E5BBA59AB}"/>
              </a:ext>
            </a:extLst>
          </p:cNvPr>
          <p:cNvSpPr txBox="1"/>
          <p:nvPr/>
        </p:nvSpPr>
        <p:spPr>
          <a:xfrm>
            <a:off x="5345909" y="4285535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29E3B65-6232-2F48-A4C4-F57E8B4676B6}"/>
              </a:ext>
            </a:extLst>
          </p:cNvPr>
          <p:cNvSpPr txBox="1"/>
          <p:nvPr/>
        </p:nvSpPr>
        <p:spPr>
          <a:xfrm>
            <a:off x="4551759" y="4725145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w</a:t>
            </a:r>
            <a:endParaRPr lang="pt-BR" dirty="0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F87BBC3-D3A8-D845-896F-BADD360F7E39}"/>
              </a:ext>
            </a:extLst>
          </p:cNvPr>
          <p:cNvCxnSpPr>
            <a:cxnSpLocks/>
          </p:cNvCxnSpPr>
          <p:nvPr/>
        </p:nvCxnSpPr>
        <p:spPr>
          <a:xfrm flipV="1">
            <a:off x="4267208" y="4737896"/>
            <a:ext cx="976310" cy="186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B0FC971-62D0-CD47-A7FA-129FC7B3C8A4}"/>
              </a:ext>
            </a:extLst>
          </p:cNvPr>
          <p:cNvCxnSpPr>
            <a:stCxn id="4" idx="7"/>
          </p:cNvCxnSpPr>
          <p:nvPr/>
        </p:nvCxnSpPr>
        <p:spPr>
          <a:xfrm flipV="1">
            <a:off x="4302094" y="3729038"/>
            <a:ext cx="755681" cy="116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819324A-5B5F-0E43-A34E-7D13BB89F6FD}"/>
              </a:ext>
            </a:extLst>
          </p:cNvPr>
          <p:cNvSpPr txBox="1"/>
          <p:nvPr/>
        </p:nvSpPr>
        <p:spPr>
          <a:xfrm>
            <a:off x="4583906" y="3816628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744C30D9-6EDC-3D4C-9ABD-F4616688F366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4302094" y="4320898"/>
            <a:ext cx="371112" cy="571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DCB0561-0EAB-CD4D-88D8-49324674D401}"/>
              </a:ext>
            </a:extLst>
          </p:cNvPr>
          <p:cNvSpPr txBox="1"/>
          <p:nvPr/>
        </p:nvSpPr>
        <p:spPr>
          <a:xfrm>
            <a:off x="4193977" y="4409490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27493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626B1-2F8A-E54E-BFAF-F3429E88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</a:t>
            </a:r>
            <a:r>
              <a:rPr lang="pt-BR" dirty="0" err="1"/>
              <a:t>u</a:t>
            </a:r>
            <a:r>
              <a:rPr lang="pt-BR" dirty="0"/>
              <a:t>, </a:t>
            </a:r>
            <a:r>
              <a:rPr lang="pt-BR" dirty="0" err="1"/>
              <a:t>v</a:t>
            </a:r>
            <a:r>
              <a:rPr lang="pt-BR" dirty="0"/>
              <a:t> e </a:t>
            </a:r>
            <a:r>
              <a:rPr lang="pt-BR" dirty="0" err="1"/>
              <a:t>w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521D09-0C41-F541-8BC0-BA86B5E28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Queremos um sistema de eixos da câmera </a:t>
            </a:r>
            <a:r>
              <a:rPr lang="pt-BR" dirty="0" err="1"/>
              <a:t>ortonormal</a:t>
            </a:r>
            <a:r>
              <a:rPr lang="pt-BR" dirty="0"/>
              <a:t>, assim, é precisamos de um vetor perpendicular ao eixo de óptico. Utilizando </a:t>
            </a:r>
            <a:r>
              <a:rPr lang="pt-BR" dirty="0" err="1"/>
              <a:t>ortogonalização</a:t>
            </a:r>
            <a:r>
              <a:rPr lang="pt-BR" dirty="0"/>
              <a:t> de Gram-</a:t>
            </a:r>
            <a:r>
              <a:rPr lang="pt-BR" dirty="0" err="1"/>
              <a:t>Schimidth</a:t>
            </a:r>
            <a:r>
              <a:rPr lang="pt-BR" dirty="0"/>
              <a:t>, obtemos </a:t>
            </a:r>
            <a:r>
              <a:rPr lang="pt-BR" dirty="0" err="1"/>
              <a:t>v</a:t>
            </a:r>
            <a:r>
              <a:rPr lang="pt-BR" dirty="0"/>
              <a:t>: vetor perpendicular à </a:t>
            </a:r>
            <a:r>
              <a:rPr lang="pt-BR" dirty="0" err="1"/>
              <a:t>w</a:t>
            </a:r>
            <a:r>
              <a:rPr lang="pt-BR" dirty="0"/>
              <a:t> e no plano definido por </a:t>
            </a:r>
            <a:r>
              <a:rPr lang="pt-BR" dirty="0" err="1"/>
              <a:t>n</a:t>
            </a:r>
            <a:r>
              <a:rPr lang="pt-BR" dirty="0"/>
              <a:t> e w. Normalizamos v.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F7E108-CC3D-114D-8F66-19FA3EC36719}"/>
              </a:ext>
            </a:extLst>
          </p:cNvPr>
          <p:cNvSpPr/>
          <p:nvPr/>
        </p:nvSpPr>
        <p:spPr>
          <a:xfrm>
            <a:off x="4186240" y="4872833"/>
            <a:ext cx="135731" cy="131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05C39C8-C5E6-A444-9B51-7CB3F89B1CAE}"/>
              </a:ext>
            </a:extLst>
          </p:cNvPr>
          <p:cNvCxnSpPr>
            <a:cxnSpLocks/>
          </p:cNvCxnSpPr>
          <p:nvPr/>
        </p:nvCxnSpPr>
        <p:spPr>
          <a:xfrm flipV="1">
            <a:off x="4229101" y="4581922"/>
            <a:ext cx="1866899" cy="3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733276F-C2EF-1941-BC4E-93ACF6A0A6E0}"/>
              </a:ext>
            </a:extLst>
          </p:cNvPr>
          <p:cNvCxnSpPr>
            <a:cxnSpLocks/>
          </p:cNvCxnSpPr>
          <p:nvPr/>
        </p:nvCxnSpPr>
        <p:spPr>
          <a:xfrm>
            <a:off x="5286376" y="4001294"/>
            <a:ext cx="0" cy="1287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60A538C-48D1-5043-BE19-52F6E7276851}"/>
              </a:ext>
            </a:extLst>
          </p:cNvPr>
          <p:cNvCxnSpPr>
            <a:cxnSpLocks/>
          </p:cNvCxnSpPr>
          <p:nvPr/>
        </p:nvCxnSpPr>
        <p:spPr>
          <a:xfrm>
            <a:off x="5286376" y="3967956"/>
            <a:ext cx="1647825" cy="1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52E43EB-ECA2-594B-871B-641D6F41692C}"/>
              </a:ext>
            </a:extLst>
          </p:cNvPr>
          <p:cNvCxnSpPr>
            <a:cxnSpLocks/>
          </p:cNvCxnSpPr>
          <p:nvPr/>
        </p:nvCxnSpPr>
        <p:spPr>
          <a:xfrm>
            <a:off x="6934201" y="3979068"/>
            <a:ext cx="0" cy="1318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2A7A6BF-605C-134B-AE68-8027148D9479}"/>
              </a:ext>
            </a:extLst>
          </p:cNvPr>
          <p:cNvCxnSpPr>
            <a:cxnSpLocks/>
          </p:cNvCxnSpPr>
          <p:nvPr/>
        </p:nvCxnSpPr>
        <p:spPr>
          <a:xfrm flipH="1">
            <a:off x="5286377" y="5297487"/>
            <a:ext cx="164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31F5AB6-DAEC-A245-BCBA-AE5A68C6C611}"/>
              </a:ext>
            </a:extLst>
          </p:cNvPr>
          <p:cNvSpPr txBox="1"/>
          <p:nvPr/>
        </p:nvSpPr>
        <p:spPr>
          <a:xfrm>
            <a:off x="3946007" y="49543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EB9048C-F093-9A46-8603-1821A59E9ABC}"/>
              </a:ext>
            </a:extLst>
          </p:cNvPr>
          <p:cNvSpPr txBox="1"/>
          <p:nvPr/>
        </p:nvSpPr>
        <p:spPr>
          <a:xfrm>
            <a:off x="6146006" y="4090273"/>
            <a:ext cx="45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F</a:t>
            </a:r>
            <a:endParaRPr lang="pt-BR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6689D0-DFB3-1047-8AFD-DC21F6AFDDC7}"/>
              </a:ext>
            </a:extLst>
          </p:cNvPr>
          <p:cNvSpPr/>
          <p:nvPr/>
        </p:nvSpPr>
        <p:spPr>
          <a:xfrm>
            <a:off x="6103144" y="4495919"/>
            <a:ext cx="135731" cy="131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BC76D28-A5E3-2448-AB8E-483E5BBA59AB}"/>
              </a:ext>
            </a:extLst>
          </p:cNvPr>
          <p:cNvSpPr txBox="1"/>
          <p:nvPr/>
        </p:nvSpPr>
        <p:spPr>
          <a:xfrm>
            <a:off x="5345909" y="4285535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29E3B65-6232-2F48-A4C4-F57E8B4676B6}"/>
              </a:ext>
            </a:extLst>
          </p:cNvPr>
          <p:cNvSpPr txBox="1"/>
          <p:nvPr/>
        </p:nvSpPr>
        <p:spPr>
          <a:xfrm>
            <a:off x="4551759" y="4725145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w</a:t>
            </a:r>
            <a:endParaRPr lang="pt-BR" dirty="0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F87BBC3-D3A8-D845-896F-BADD360F7E39}"/>
              </a:ext>
            </a:extLst>
          </p:cNvPr>
          <p:cNvCxnSpPr>
            <a:cxnSpLocks/>
          </p:cNvCxnSpPr>
          <p:nvPr/>
        </p:nvCxnSpPr>
        <p:spPr>
          <a:xfrm flipV="1">
            <a:off x="4267208" y="4737896"/>
            <a:ext cx="976310" cy="186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B0FC971-62D0-CD47-A7FA-129FC7B3C8A4}"/>
              </a:ext>
            </a:extLst>
          </p:cNvPr>
          <p:cNvCxnSpPr>
            <a:stCxn id="4" idx="7"/>
          </p:cNvCxnSpPr>
          <p:nvPr/>
        </p:nvCxnSpPr>
        <p:spPr>
          <a:xfrm flipV="1">
            <a:off x="4302094" y="3729038"/>
            <a:ext cx="755681" cy="116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819324A-5B5F-0E43-A34E-7D13BB89F6FD}"/>
              </a:ext>
            </a:extLst>
          </p:cNvPr>
          <p:cNvSpPr txBox="1"/>
          <p:nvPr/>
        </p:nvSpPr>
        <p:spPr>
          <a:xfrm>
            <a:off x="4583906" y="3816628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744C30D9-6EDC-3D4C-9ABD-F4616688F366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4302094" y="4320898"/>
            <a:ext cx="371112" cy="571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DCB0561-0EAB-CD4D-88D8-49324674D401}"/>
              </a:ext>
            </a:extLst>
          </p:cNvPr>
          <p:cNvSpPr txBox="1"/>
          <p:nvPr/>
        </p:nvSpPr>
        <p:spPr>
          <a:xfrm>
            <a:off x="4193977" y="4409490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2DAE2A4-AA2D-EE49-A010-CC72710DC5E2}"/>
              </a:ext>
            </a:extLst>
          </p:cNvPr>
          <p:cNvCxnSpPr>
            <a:cxnSpLocks/>
          </p:cNvCxnSpPr>
          <p:nvPr/>
        </p:nvCxnSpPr>
        <p:spPr>
          <a:xfrm flipH="1" flipV="1">
            <a:off x="4116351" y="4023028"/>
            <a:ext cx="166690" cy="8843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299E622-EAD8-004D-95A0-D869ADAB052B}"/>
              </a:ext>
            </a:extLst>
          </p:cNvPr>
          <p:cNvSpPr txBox="1"/>
          <p:nvPr/>
        </p:nvSpPr>
        <p:spPr>
          <a:xfrm>
            <a:off x="3778218" y="3953153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6C0A4CB-6E62-4243-A3D2-CBB22C30859E}"/>
                  </a:ext>
                </a:extLst>
              </p:cNvPr>
              <p:cNvSpPr txBox="1"/>
              <p:nvPr/>
            </p:nvSpPr>
            <p:spPr>
              <a:xfrm>
                <a:off x="7829550" y="3729038"/>
                <a:ext cx="2286000" cy="1158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 = </m:t>
                      </m:r>
                      <m:r>
                        <a:rPr lang="pt-BR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b="0" dirty="0"/>
              </a:p>
              <a:p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 =</m:t>
                      </m:r>
                      <m:f>
                        <m:f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b="0" i="0" dirty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6C0A4CB-6E62-4243-A3D2-CBB22C308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550" y="3729038"/>
                <a:ext cx="2286000" cy="1158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574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626B1-2F8A-E54E-BFAF-F3429E88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</a:t>
            </a:r>
            <a:r>
              <a:rPr lang="pt-BR" dirty="0" err="1"/>
              <a:t>u</a:t>
            </a:r>
            <a:r>
              <a:rPr lang="pt-BR" dirty="0"/>
              <a:t>, </a:t>
            </a:r>
            <a:r>
              <a:rPr lang="pt-BR" dirty="0" err="1"/>
              <a:t>v</a:t>
            </a:r>
            <a:r>
              <a:rPr lang="pt-BR" dirty="0"/>
              <a:t> e </a:t>
            </a:r>
            <a:r>
              <a:rPr lang="pt-BR" dirty="0" err="1"/>
              <a:t>w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521D09-0C41-F541-8BC0-BA86B5E28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Finalmente, encontramos o vetor  </a:t>
            </a:r>
            <a:r>
              <a:rPr lang="pt-BR" dirty="0" err="1"/>
              <a:t>u</a:t>
            </a:r>
            <a:r>
              <a:rPr lang="pt-BR" dirty="0"/>
              <a:t>, que é perpendicular tanto a </a:t>
            </a:r>
            <a:r>
              <a:rPr lang="pt-BR" dirty="0" err="1"/>
              <a:t>v</a:t>
            </a:r>
            <a:r>
              <a:rPr lang="pt-BR" dirty="0"/>
              <a:t> quanto a </a:t>
            </a:r>
            <a:r>
              <a:rPr lang="pt-BR" dirty="0" err="1"/>
              <a:t>w</a:t>
            </a:r>
            <a:r>
              <a:rPr lang="pt-BR" dirty="0"/>
              <a:t>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F7E108-CC3D-114D-8F66-19FA3EC36719}"/>
              </a:ext>
            </a:extLst>
          </p:cNvPr>
          <p:cNvSpPr/>
          <p:nvPr/>
        </p:nvSpPr>
        <p:spPr>
          <a:xfrm>
            <a:off x="4186240" y="4872833"/>
            <a:ext cx="135731" cy="131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05C39C8-C5E6-A444-9B51-7CB3F89B1CAE}"/>
              </a:ext>
            </a:extLst>
          </p:cNvPr>
          <p:cNvCxnSpPr>
            <a:cxnSpLocks/>
          </p:cNvCxnSpPr>
          <p:nvPr/>
        </p:nvCxnSpPr>
        <p:spPr>
          <a:xfrm flipV="1">
            <a:off x="4229101" y="4581922"/>
            <a:ext cx="1866899" cy="3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733276F-C2EF-1941-BC4E-93ACF6A0A6E0}"/>
              </a:ext>
            </a:extLst>
          </p:cNvPr>
          <p:cNvCxnSpPr>
            <a:cxnSpLocks/>
          </p:cNvCxnSpPr>
          <p:nvPr/>
        </p:nvCxnSpPr>
        <p:spPr>
          <a:xfrm>
            <a:off x="5286376" y="4001294"/>
            <a:ext cx="0" cy="1287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60A538C-48D1-5043-BE19-52F6E7276851}"/>
              </a:ext>
            </a:extLst>
          </p:cNvPr>
          <p:cNvCxnSpPr>
            <a:cxnSpLocks/>
          </p:cNvCxnSpPr>
          <p:nvPr/>
        </p:nvCxnSpPr>
        <p:spPr>
          <a:xfrm>
            <a:off x="5286376" y="3967956"/>
            <a:ext cx="1647825" cy="1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52E43EB-ECA2-594B-871B-641D6F41692C}"/>
              </a:ext>
            </a:extLst>
          </p:cNvPr>
          <p:cNvCxnSpPr>
            <a:cxnSpLocks/>
          </p:cNvCxnSpPr>
          <p:nvPr/>
        </p:nvCxnSpPr>
        <p:spPr>
          <a:xfrm>
            <a:off x="6934201" y="3979068"/>
            <a:ext cx="0" cy="1318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2A7A6BF-605C-134B-AE68-8027148D9479}"/>
              </a:ext>
            </a:extLst>
          </p:cNvPr>
          <p:cNvCxnSpPr>
            <a:cxnSpLocks/>
          </p:cNvCxnSpPr>
          <p:nvPr/>
        </p:nvCxnSpPr>
        <p:spPr>
          <a:xfrm flipH="1">
            <a:off x="5286377" y="5297487"/>
            <a:ext cx="164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31F5AB6-DAEC-A245-BCBA-AE5A68C6C611}"/>
              </a:ext>
            </a:extLst>
          </p:cNvPr>
          <p:cNvSpPr txBox="1"/>
          <p:nvPr/>
        </p:nvSpPr>
        <p:spPr>
          <a:xfrm>
            <a:off x="3946007" y="48279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EB9048C-F093-9A46-8603-1821A59E9ABC}"/>
              </a:ext>
            </a:extLst>
          </p:cNvPr>
          <p:cNvSpPr txBox="1"/>
          <p:nvPr/>
        </p:nvSpPr>
        <p:spPr>
          <a:xfrm>
            <a:off x="6146006" y="4090273"/>
            <a:ext cx="45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F</a:t>
            </a:r>
            <a:endParaRPr lang="pt-BR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6689D0-DFB3-1047-8AFD-DC21F6AFDDC7}"/>
              </a:ext>
            </a:extLst>
          </p:cNvPr>
          <p:cNvSpPr/>
          <p:nvPr/>
        </p:nvSpPr>
        <p:spPr>
          <a:xfrm>
            <a:off x="6103144" y="4495919"/>
            <a:ext cx="135731" cy="131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BC76D28-A5E3-2448-AB8E-483E5BBA59AB}"/>
              </a:ext>
            </a:extLst>
          </p:cNvPr>
          <p:cNvSpPr txBox="1"/>
          <p:nvPr/>
        </p:nvSpPr>
        <p:spPr>
          <a:xfrm>
            <a:off x="5345909" y="4285535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29E3B65-6232-2F48-A4C4-F57E8B4676B6}"/>
              </a:ext>
            </a:extLst>
          </p:cNvPr>
          <p:cNvSpPr txBox="1"/>
          <p:nvPr/>
        </p:nvSpPr>
        <p:spPr>
          <a:xfrm>
            <a:off x="4551759" y="4725145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w</a:t>
            </a:r>
            <a:endParaRPr lang="pt-BR" dirty="0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F87BBC3-D3A8-D845-896F-BADD360F7E39}"/>
              </a:ext>
            </a:extLst>
          </p:cNvPr>
          <p:cNvCxnSpPr>
            <a:cxnSpLocks/>
          </p:cNvCxnSpPr>
          <p:nvPr/>
        </p:nvCxnSpPr>
        <p:spPr>
          <a:xfrm flipV="1">
            <a:off x="4267208" y="4737896"/>
            <a:ext cx="976310" cy="186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B0FC971-62D0-CD47-A7FA-129FC7B3C8A4}"/>
              </a:ext>
            </a:extLst>
          </p:cNvPr>
          <p:cNvCxnSpPr>
            <a:stCxn id="4" idx="7"/>
          </p:cNvCxnSpPr>
          <p:nvPr/>
        </p:nvCxnSpPr>
        <p:spPr>
          <a:xfrm flipV="1">
            <a:off x="4302094" y="3729038"/>
            <a:ext cx="755681" cy="116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819324A-5B5F-0E43-A34E-7D13BB89F6FD}"/>
              </a:ext>
            </a:extLst>
          </p:cNvPr>
          <p:cNvSpPr txBox="1"/>
          <p:nvPr/>
        </p:nvSpPr>
        <p:spPr>
          <a:xfrm>
            <a:off x="4583906" y="3816628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744C30D9-6EDC-3D4C-9ABD-F4616688F366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4302094" y="4320898"/>
            <a:ext cx="371112" cy="571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DCB0561-0EAB-CD4D-88D8-49324674D401}"/>
              </a:ext>
            </a:extLst>
          </p:cNvPr>
          <p:cNvSpPr txBox="1"/>
          <p:nvPr/>
        </p:nvSpPr>
        <p:spPr>
          <a:xfrm>
            <a:off x="4193977" y="4409490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2DAE2A4-AA2D-EE49-A010-CC72710DC5E2}"/>
              </a:ext>
            </a:extLst>
          </p:cNvPr>
          <p:cNvCxnSpPr>
            <a:cxnSpLocks/>
          </p:cNvCxnSpPr>
          <p:nvPr/>
        </p:nvCxnSpPr>
        <p:spPr>
          <a:xfrm flipH="1" flipV="1">
            <a:off x="4116351" y="4023028"/>
            <a:ext cx="166690" cy="8843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299E622-EAD8-004D-95A0-D869ADAB052B}"/>
              </a:ext>
            </a:extLst>
          </p:cNvPr>
          <p:cNvSpPr txBox="1"/>
          <p:nvPr/>
        </p:nvSpPr>
        <p:spPr>
          <a:xfrm>
            <a:off x="3778218" y="3953153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6C0A4CB-6E62-4243-A3D2-CBB22C30859E}"/>
                  </a:ext>
                </a:extLst>
              </p:cNvPr>
              <p:cNvSpPr txBox="1"/>
              <p:nvPr/>
            </p:nvSpPr>
            <p:spPr>
              <a:xfrm>
                <a:off x="7829550" y="3729038"/>
                <a:ext cx="2286000" cy="631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6C0A4CB-6E62-4243-A3D2-CBB22C308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550" y="3729038"/>
                <a:ext cx="2286000" cy="631455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537933F-A549-454E-848B-4966D1971DF5}"/>
              </a:ext>
            </a:extLst>
          </p:cNvPr>
          <p:cNvCxnSpPr>
            <a:cxnSpLocks/>
          </p:cNvCxnSpPr>
          <p:nvPr/>
        </p:nvCxnSpPr>
        <p:spPr>
          <a:xfrm>
            <a:off x="4283041" y="4952077"/>
            <a:ext cx="158639" cy="5581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2D2F8ED-D586-EC4A-9954-846B322EDDCC}"/>
              </a:ext>
            </a:extLst>
          </p:cNvPr>
          <p:cNvSpPr txBox="1"/>
          <p:nvPr/>
        </p:nvSpPr>
        <p:spPr>
          <a:xfrm>
            <a:off x="4417868" y="5229414"/>
            <a:ext cx="3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59668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>
                <a:extLst>
                  <a:ext uri="{FF2B5EF4-FFF2-40B4-BE49-F238E27FC236}">
                    <a16:creationId xmlns:a16="http://schemas.microsoft.com/office/drawing/2014/main" id="{4037EC97-6653-6C4E-BB9D-6A8AE3BCC4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Projeção de um vetor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pt-BR" dirty="0"/>
                  <a:t> sobre um vetor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" name="Título 3">
                <a:extLst>
                  <a:ext uri="{FF2B5EF4-FFF2-40B4-BE49-F238E27FC236}">
                    <a16:creationId xmlns:a16="http://schemas.microsoft.com/office/drawing/2014/main" id="{4037EC97-6653-6C4E-BB9D-6A8AE3BCC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 b="-9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8500E65-0B8A-E745-BA64-8AD396D72CC9}"/>
              </a:ext>
            </a:extLst>
          </p:cNvPr>
          <p:cNvCxnSpPr>
            <a:cxnSpLocks/>
          </p:cNvCxnSpPr>
          <p:nvPr/>
        </p:nvCxnSpPr>
        <p:spPr>
          <a:xfrm flipV="1">
            <a:off x="3645408" y="2548128"/>
            <a:ext cx="0" cy="3316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F81D7AA-AAAE-1141-8BFE-0D0461B1F3CF}"/>
              </a:ext>
            </a:extLst>
          </p:cNvPr>
          <p:cNvCxnSpPr>
            <a:cxnSpLocks/>
          </p:cNvCxnSpPr>
          <p:nvPr/>
        </p:nvCxnSpPr>
        <p:spPr>
          <a:xfrm flipV="1">
            <a:off x="2660904" y="5352288"/>
            <a:ext cx="6870192" cy="91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FD9B95-BC73-E543-A752-B6F494644FB7}"/>
              </a:ext>
            </a:extLst>
          </p:cNvPr>
          <p:cNvCxnSpPr>
            <a:cxnSpLocks/>
          </p:cNvCxnSpPr>
          <p:nvPr/>
        </p:nvCxnSpPr>
        <p:spPr>
          <a:xfrm flipV="1">
            <a:off x="3645406" y="3337560"/>
            <a:ext cx="1548386" cy="20604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4669F11-AA26-014D-A528-CA581641263B}"/>
              </a:ext>
            </a:extLst>
          </p:cNvPr>
          <p:cNvCxnSpPr>
            <a:cxnSpLocks/>
          </p:cNvCxnSpPr>
          <p:nvPr/>
        </p:nvCxnSpPr>
        <p:spPr>
          <a:xfrm flipV="1">
            <a:off x="3645406" y="4172712"/>
            <a:ext cx="3816098" cy="1271016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F738E37-1B6C-F749-A2FF-939CB6998E06}"/>
                  </a:ext>
                </a:extLst>
              </p:cNvPr>
              <p:cNvSpPr txBox="1"/>
              <p:nvPr/>
            </p:nvSpPr>
            <p:spPr>
              <a:xfrm>
                <a:off x="4431791" y="3520750"/>
                <a:ext cx="46329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F738E37-1B6C-F749-A2FF-939CB6998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1" y="3520750"/>
                <a:ext cx="463296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5B9BDB9-9D04-8A41-B517-330F135618B6}"/>
                  </a:ext>
                </a:extLst>
              </p:cNvPr>
              <p:cNvSpPr txBox="1"/>
              <p:nvPr/>
            </p:nvSpPr>
            <p:spPr>
              <a:xfrm>
                <a:off x="6096000" y="4221838"/>
                <a:ext cx="46329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5B9BDB9-9D04-8A41-B517-330F13561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21838"/>
                <a:ext cx="463296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1412013C-E131-1E4B-A8C6-0392D9A32BEC}"/>
              </a:ext>
            </a:extLst>
          </p:cNvPr>
          <p:cNvSpPr txBox="1"/>
          <p:nvPr/>
        </p:nvSpPr>
        <p:spPr>
          <a:xfrm>
            <a:off x="3255261" y="2329458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x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047CE8-C41A-964A-A514-32D26B72D6CE}"/>
              </a:ext>
            </a:extLst>
          </p:cNvPr>
          <p:cNvSpPr txBox="1"/>
          <p:nvPr/>
        </p:nvSpPr>
        <p:spPr>
          <a:xfrm>
            <a:off x="9323832" y="5369624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984503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17D41-44E9-5A45-A734-3897D07E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da Câmera do </a:t>
            </a:r>
            <a:r>
              <a:rPr lang="pt-BR" dirty="0" err="1"/>
              <a:t>OpenGL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AF10DF3-2C9D-3646-BB7E-4A21F4C19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314" y="1825625"/>
            <a:ext cx="87993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70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8FACA-B9A6-CA41-9769-338C2069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da Câmera do </a:t>
            </a:r>
            <a:r>
              <a:rPr lang="pt-BR" dirty="0" err="1"/>
              <a:t>OpenGL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6B2C839-3757-3647-9A2C-8619E8470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Normalização: </a:t>
                </a:r>
                <a14:m>
                  <m:oMath xmlns:m="http://schemas.openxmlformats.org/officeDocument/2006/math"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6B2C839-3757-3647-9A2C-8619E8470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EDEFE091-B803-4D43-8D35-72EFAB6F1B97}"/>
                  </a:ext>
                </a:extLst>
              </p:cNvPr>
              <p:cNvSpPr/>
              <p:nvPr/>
            </p:nvSpPr>
            <p:spPr>
              <a:xfrm>
                <a:off x="5132082" y="2855606"/>
                <a:ext cx="3476016" cy="24098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𝑡𝑔</m:t>
                                    </m:r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EDEFE091-B803-4D43-8D35-72EFAB6F1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082" y="2855606"/>
                <a:ext cx="3476016" cy="2409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65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>
                <a:extLst>
                  <a:ext uri="{FF2B5EF4-FFF2-40B4-BE49-F238E27FC236}">
                    <a16:creationId xmlns:a16="http://schemas.microsoft.com/office/drawing/2014/main" id="{4037EC97-6653-6C4E-BB9D-6A8AE3BCC4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Projeção de um vetor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pt-BR" dirty="0"/>
                  <a:t> sobre um vetor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" name="Título 3">
                <a:extLst>
                  <a:ext uri="{FF2B5EF4-FFF2-40B4-BE49-F238E27FC236}">
                    <a16:creationId xmlns:a16="http://schemas.microsoft.com/office/drawing/2014/main" id="{4037EC97-6653-6C4E-BB9D-6A8AE3BCC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 b="-9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8500E65-0B8A-E745-BA64-8AD396D72CC9}"/>
              </a:ext>
            </a:extLst>
          </p:cNvPr>
          <p:cNvCxnSpPr>
            <a:cxnSpLocks/>
          </p:cNvCxnSpPr>
          <p:nvPr/>
        </p:nvCxnSpPr>
        <p:spPr>
          <a:xfrm flipV="1">
            <a:off x="3645408" y="2548128"/>
            <a:ext cx="0" cy="3316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F81D7AA-AAAE-1141-8BFE-0D0461B1F3CF}"/>
              </a:ext>
            </a:extLst>
          </p:cNvPr>
          <p:cNvCxnSpPr>
            <a:cxnSpLocks/>
          </p:cNvCxnSpPr>
          <p:nvPr/>
        </p:nvCxnSpPr>
        <p:spPr>
          <a:xfrm flipV="1">
            <a:off x="2660904" y="5352288"/>
            <a:ext cx="6870192" cy="91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FD9B95-BC73-E543-A752-B6F494644FB7}"/>
              </a:ext>
            </a:extLst>
          </p:cNvPr>
          <p:cNvCxnSpPr>
            <a:cxnSpLocks/>
          </p:cNvCxnSpPr>
          <p:nvPr/>
        </p:nvCxnSpPr>
        <p:spPr>
          <a:xfrm flipV="1">
            <a:off x="3645406" y="3337560"/>
            <a:ext cx="1548386" cy="2106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4669F11-AA26-014D-A528-CA581641263B}"/>
              </a:ext>
            </a:extLst>
          </p:cNvPr>
          <p:cNvCxnSpPr>
            <a:cxnSpLocks/>
          </p:cNvCxnSpPr>
          <p:nvPr/>
        </p:nvCxnSpPr>
        <p:spPr>
          <a:xfrm flipV="1">
            <a:off x="3645406" y="4172712"/>
            <a:ext cx="3816098" cy="1271016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F738E37-1B6C-F749-A2FF-939CB6998E06}"/>
                  </a:ext>
                </a:extLst>
              </p:cNvPr>
              <p:cNvSpPr txBox="1"/>
              <p:nvPr/>
            </p:nvSpPr>
            <p:spPr>
              <a:xfrm>
                <a:off x="4431791" y="3520750"/>
                <a:ext cx="46329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F738E37-1B6C-F749-A2FF-939CB6998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1" y="3520750"/>
                <a:ext cx="463296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5B9BDB9-9D04-8A41-B517-330F135618B6}"/>
                  </a:ext>
                </a:extLst>
              </p:cNvPr>
              <p:cNvSpPr txBox="1"/>
              <p:nvPr/>
            </p:nvSpPr>
            <p:spPr>
              <a:xfrm>
                <a:off x="6096000" y="4221838"/>
                <a:ext cx="46329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5B9BDB9-9D04-8A41-B517-330F13561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21838"/>
                <a:ext cx="463296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1412013C-E131-1E4B-A8C6-0392D9A32BEC}"/>
              </a:ext>
            </a:extLst>
          </p:cNvPr>
          <p:cNvSpPr txBox="1"/>
          <p:nvPr/>
        </p:nvSpPr>
        <p:spPr>
          <a:xfrm>
            <a:off x="3255261" y="2329458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x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047CE8-C41A-964A-A514-32D26B72D6CE}"/>
              </a:ext>
            </a:extLst>
          </p:cNvPr>
          <p:cNvSpPr txBox="1"/>
          <p:nvPr/>
        </p:nvSpPr>
        <p:spPr>
          <a:xfrm>
            <a:off x="9323832" y="5369624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D69A01E-C07C-5849-8954-739359FB033D}"/>
              </a:ext>
            </a:extLst>
          </p:cNvPr>
          <p:cNvCxnSpPr>
            <a:cxnSpLocks/>
          </p:cNvCxnSpPr>
          <p:nvPr/>
        </p:nvCxnSpPr>
        <p:spPr>
          <a:xfrm flipV="1">
            <a:off x="3645406" y="4730496"/>
            <a:ext cx="2048258" cy="713232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40C5205-BBA6-2C42-ABAD-991CE8816FDA}"/>
              </a:ext>
            </a:extLst>
          </p:cNvPr>
          <p:cNvCxnSpPr/>
          <p:nvPr/>
        </p:nvCxnSpPr>
        <p:spPr>
          <a:xfrm>
            <a:off x="5193792" y="3337560"/>
            <a:ext cx="499872" cy="13929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F7F616E-DD93-E94C-8AD2-AC9399CBC3C2}"/>
                  </a:ext>
                </a:extLst>
              </p:cNvPr>
              <p:cNvSpPr txBox="1"/>
              <p:nvPr/>
            </p:nvSpPr>
            <p:spPr>
              <a:xfrm>
                <a:off x="4663439" y="4700326"/>
                <a:ext cx="46329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pt-BR" dirty="0"/>
                  <a:t>’</a:t>
                </a: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F7F616E-DD93-E94C-8AD2-AC9399CBC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39" y="4700326"/>
                <a:ext cx="463296" cy="402931"/>
              </a:xfrm>
              <a:prstGeom prst="rect">
                <a:avLst/>
              </a:prstGeom>
              <a:blipFill>
                <a:blip r:embed="rId5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4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>
                <a:extLst>
                  <a:ext uri="{FF2B5EF4-FFF2-40B4-BE49-F238E27FC236}">
                    <a16:creationId xmlns:a16="http://schemas.microsoft.com/office/drawing/2014/main" id="{4037EC97-6653-6C4E-BB9D-6A8AE3BCC4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Projeção de um vetor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pt-BR" dirty="0"/>
                  <a:t> sobre um vetor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" name="Título 3">
                <a:extLst>
                  <a:ext uri="{FF2B5EF4-FFF2-40B4-BE49-F238E27FC236}">
                    <a16:creationId xmlns:a16="http://schemas.microsoft.com/office/drawing/2014/main" id="{4037EC97-6653-6C4E-BB9D-6A8AE3BCC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8500E65-0B8A-E745-BA64-8AD396D72CC9}"/>
              </a:ext>
            </a:extLst>
          </p:cNvPr>
          <p:cNvCxnSpPr>
            <a:cxnSpLocks/>
          </p:cNvCxnSpPr>
          <p:nvPr/>
        </p:nvCxnSpPr>
        <p:spPr>
          <a:xfrm flipV="1">
            <a:off x="3645408" y="2548128"/>
            <a:ext cx="0" cy="3316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F81D7AA-AAAE-1141-8BFE-0D0461B1F3CF}"/>
              </a:ext>
            </a:extLst>
          </p:cNvPr>
          <p:cNvCxnSpPr>
            <a:cxnSpLocks/>
          </p:cNvCxnSpPr>
          <p:nvPr/>
        </p:nvCxnSpPr>
        <p:spPr>
          <a:xfrm flipV="1">
            <a:off x="2660904" y="5352288"/>
            <a:ext cx="6870192" cy="91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FD9B95-BC73-E543-A752-B6F494644FB7}"/>
              </a:ext>
            </a:extLst>
          </p:cNvPr>
          <p:cNvCxnSpPr>
            <a:cxnSpLocks/>
          </p:cNvCxnSpPr>
          <p:nvPr/>
        </p:nvCxnSpPr>
        <p:spPr>
          <a:xfrm flipV="1">
            <a:off x="3645406" y="3337560"/>
            <a:ext cx="1548386" cy="2106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4669F11-AA26-014D-A528-CA581641263B}"/>
              </a:ext>
            </a:extLst>
          </p:cNvPr>
          <p:cNvCxnSpPr>
            <a:cxnSpLocks/>
          </p:cNvCxnSpPr>
          <p:nvPr/>
        </p:nvCxnSpPr>
        <p:spPr>
          <a:xfrm flipV="1">
            <a:off x="3645406" y="4172712"/>
            <a:ext cx="3816098" cy="1271016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F738E37-1B6C-F749-A2FF-939CB6998E06}"/>
                  </a:ext>
                </a:extLst>
              </p:cNvPr>
              <p:cNvSpPr txBox="1"/>
              <p:nvPr/>
            </p:nvSpPr>
            <p:spPr>
              <a:xfrm>
                <a:off x="4431791" y="3520750"/>
                <a:ext cx="46329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F738E37-1B6C-F749-A2FF-939CB6998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1" y="3520750"/>
                <a:ext cx="463296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5B9BDB9-9D04-8A41-B517-330F135618B6}"/>
                  </a:ext>
                </a:extLst>
              </p:cNvPr>
              <p:cNvSpPr txBox="1"/>
              <p:nvPr/>
            </p:nvSpPr>
            <p:spPr>
              <a:xfrm>
                <a:off x="6096000" y="4221838"/>
                <a:ext cx="46329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5B9BDB9-9D04-8A41-B517-330F13561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21838"/>
                <a:ext cx="463296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1412013C-E131-1E4B-A8C6-0392D9A32BEC}"/>
              </a:ext>
            </a:extLst>
          </p:cNvPr>
          <p:cNvSpPr txBox="1"/>
          <p:nvPr/>
        </p:nvSpPr>
        <p:spPr>
          <a:xfrm>
            <a:off x="3255261" y="2329458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x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047CE8-C41A-964A-A514-32D26B72D6CE}"/>
              </a:ext>
            </a:extLst>
          </p:cNvPr>
          <p:cNvSpPr txBox="1"/>
          <p:nvPr/>
        </p:nvSpPr>
        <p:spPr>
          <a:xfrm>
            <a:off x="9323832" y="5369624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D69A01E-C07C-5849-8954-739359FB033D}"/>
              </a:ext>
            </a:extLst>
          </p:cNvPr>
          <p:cNvCxnSpPr>
            <a:cxnSpLocks/>
          </p:cNvCxnSpPr>
          <p:nvPr/>
        </p:nvCxnSpPr>
        <p:spPr>
          <a:xfrm flipV="1">
            <a:off x="3645406" y="4730496"/>
            <a:ext cx="2048258" cy="713232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40C5205-BBA6-2C42-ABAD-991CE8816FDA}"/>
              </a:ext>
            </a:extLst>
          </p:cNvPr>
          <p:cNvCxnSpPr/>
          <p:nvPr/>
        </p:nvCxnSpPr>
        <p:spPr>
          <a:xfrm>
            <a:off x="5193792" y="3337560"/>
            <a:ext cx="499872" cy="13929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F7F616E-DD93-E94C-8AD2-AC9399CBC3C2}"/>
                  </a:ext>
                </a:extLst>
              </p:cNvPr>
              <p:cNvSpPr txBox="1"/>
              <p:nvPr/>
            </p:nvSpPr>
            <p:spPr>
              <a:xfrm>
                <a:off x="4663439" y="4700326"/>
                <a:ext cx="46329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pt-BR" dirty="0"/>
                  <a:t>’</a:t>
                </a: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F7F616E-DD93-E94C-8AD2-AC9399CBC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39" y="4700326"/>
                <a:ext cx="463296" cy="402931"/>
              </a:xfrm>
              <a:prstGeom prst="rect">
                <a:avLst/>
              </a:prstGeom>
              <a:blipFill>
                <a:blip r:embed="rId5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AFEF591-20BA-B948-AE6F-969A175A2671}"/>
                  </a:ext>
                </a:extLst>
              </p:cNvPr>
              <p:cNvSpPr txBox="1"/>
              <p:nvPr/>
            </p:nvSpPr>
            <p:spPr>
              <a:xfrm>
                <a:off x="7107936" y="1560576"/>
                <a:ext cx="2962656" cy="885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AFEF591-20BA-B948-AE6F-969A175A2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936" y="1560576"/>
                <a:ext cx="2962656" cy="885692"/>
              </a:xfrm>
              <a:prstGeom prst="rect">
                <a:avLst/>
              </a:prstGeom>
              <a:blipFill>
                <a:blip r:embed="rId6"/>
                <a:stretch>
                  <a:fillRect l="-427" b="-98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4836B70-90CB-4A4A-9DAB-5279100FD760}"/>
              </a:ext>
            </a:extLst>
          </p:cNvPr>
          <p:cNvCxnSpPr>
            <a:cxnSpLocks/>
          </p:cNvCxnSpPr>
          <p:nvPr/>
        </p:nvCxnSpPr>
        <p:spPr>
          <a:xfrm flipV="1">
            <a:off x="3645406" y="5180814"/>
            <a:ext cx="786385" cy="2629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B940529-385E-6245-A29B-A89672B9B1C9}"/>
                  </a:ext>
                </a:extLst>
              </p:cNvPr>
              <p:cNvSpPr txBox="1"/>
              <p:nvPr/>
            </p:nvSpPr>
            <p:spPr>
              <a:xfrm>
                <a:off x="3852671" y="4989552"/>
                <a:ext cx="463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B940529-385E-6245-A29B-A89672B9B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671" y="4989552"/>
                <a:ext cx="463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5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>
                <a:extLst>
                  <a:ext uri="{FF2B5EF4-FFF2-40B4-BE49-F238E27FC236}">
                    <a16:creationId xmlns:a16="http://schemas.microsoft.com/office/drawing/2014/main" id="{4037EC97-6653-6C4E-BB9D-6A8AE3BCC4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Projeção de um vetor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pt-BR" dirty="0"/>
                  <a:t> sobre um vetor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" name="Título 3">
                <a:extLst>
                  <a:ext uri="{FF2B5EF4-FFF2-40B4-BE49-F238E27FC236}">
                    <a16:creationId xmlns:a16="http://schemas.microsoft.com/office/drawing/2014/main" id="{4037EC97-6653-6C4E-BB9D-6A8AE3BCC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8500E65-0B8A-E745-BA64-8AD396D72CC9}"/>
              </a:ext>
            </a:extLst>
          </p:cNvPr>
          <p:cNvCxnSpPr>
            <a:cxnSpLocks/>
          </p:cNvCxnSpPr>
          <p:nvPr/>
        </p:nvCxnSpPr>
        <p:spPr>
          <a:xfrm flipV="1">
            <a:off x="3645408" y="2548128"/>
            <a:ext cx="0" cy="3316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F81D7AA-AAAE-1141-8BFE-0D0461B1F3CF}"/>
              </a:ext>
            </a:extLst>
          </p:cNvPr>
          <p:cNvCxnSpPr>
            <a:cxnSpLocks/>
          </p:cNvCxnSpPr>
          <p:nvPr/>
        </p:nvCxnSpPr>
        <p:spPr>
          <a:xfrm flipV="1">
            <a:off x="2660904" y="5352288"/>
            <a:ext cx="6870192" cy="91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FD9B95-BC73-E543-A752-B6F494644FB7}"/>
              </a:ext>
            </a:extLst>
          </p:cNvPr>
          <p:cNvCxnSpPr>
            <a:cxnSpLocks/>
          </p:cNvCxnSpPr>
          <p:nvPr/>
        </p:nvCxnSpPr>
        <p:spPr>
          <a:xfrm flipV="1">
            <a:off x="3645406" y="3337560"/>
            <a:ext cx="1548386" cy="2106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4669F11-AA26-014D-A528-CA581641263B}"/>
              </a:ext>
            </a:extLst>
          </p:cNvPr>
          <p:cNvCxnSpPr>
            <a:cxnSpLocks/>
          </p:cNvCxnSpPr>
          <p:nvPr/>
        </p:nvCxnSpPr>
        <p:spPr>
          <a:xfrm flipV="1">
            <a:off x="3645406" y="4172712"/>
            <a:ext cx="3816098" cy="1271016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F738E37-1B6C-F749-A2FF-939CB6998E06}"/>
                  </a:ext>
                </a:extLst>
              </p:cNvPr>
              <p:cNvSpPr txBox="1"/>
              <p:nvPr/>
            </p:nvSpPr>
            <p:spPr>
              <a:xfrm>
                <a:off x="4431791" y="3520750"/>
                <a:ext cx="46329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F738E37-1B6C-F749-A2FF-939CB6998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1" y="3520750"/>
                <a:ext cx="463296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5B9BDB9-9D04-8A41-B517-330F135618B6}"/>
                  </a:ext>
                </a:extLst>
              </p:cNvPr>
              <p:cNvSpPr txBox="1"/>
              <p:nvPr/>
            </p:nvSpPr>
            <p:spPr>
              <a:xfrm>
                <a:off x="6096000" y="4221838"/>
                <a:ext cx="46329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5B9BDB9-9D04-8A41-B517-330F13561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21838"/>
                <a:ext cx="463296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1412013C-E131-1E4B-A8C6-0392D9A32BEC}"/>
              </a:ext>
            </a:extLst>
          </p:cNvPr>
          <p:cNvSpPr txBox="1"/>
          <p:nvPr/>
        </p:nvSpPr>
        <p:spPr>
          <a:xfrm>
            <a:off x="3255261" y="2329458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x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047CE8-C41A-964A-A514-32D26B72D6CE}"/>
              </a:ext>
            </a:extLst>
          </p:cNvPr>
          <p:cNvSpPr txBox="1"/>
          <p:nvPr/>
        </p:nvSpPr>
        <p:spPr>
          <a:xfrm>
            <a:off x="9323832" y="5369624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D69A01E-C07C-5849-8954-739359FB033D}"/>
              </a:ext>
            </a:extLst>
          </p:cNvPr>
          <p:cNvCxnSpPr>
            <a:cxnSpLocks/>
          </p:cNvCxnSpPr>
          <p:nvPr/>
        </p:nvCxnSpPr>
        <p:spPr>
          <a:xfrm flipV="1">
            <a:off x="3645406" y="4730496"/>
            <a:ext cx="2048258" cy="713232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40C5205-BBA6-2C42-ABAD-991CE8816FDA}"/>
              </a:ext>
            </a:extLst>
          </p:cNvPr>
          <p:cNvCxnSpPr/>
          <p:nvPr/>
        </p:nvCxnSpPr>
        <p:spPr>
          <a:xfrm>
            <a:off x="5193792" y="3337560"/>
            <a:ext cx="499872" cy="13929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F7F616E-DD93-E94C-8AD2-AC9399CBC3C2}"/>
                  </a:ext>
                </a:extLst>
              </p:cNvPr>
              <p:cNvSpPr txBox="1"/>
              <p:nvPr/>
            </p:nvSpPr>
            <p:spPr>
              <a:xfrm>
                <a:off x="4663439" y="4700326"/>
                <a:ext cx="46329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pt-BR" dirty="0"/>
                  <a:t>’</a:t>
                </a: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F7F616E-DD93-E94C-8AD2-AC9399CBC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39" y="4700326"/>
                <a:ext cx="463296" cy="402931"/>
              </a:xfrm>
              <a:prstGeom prst="rect">
                <a:avLst/>
              </a:prstGeom>
              <a:blipFill>
                <a:blip r:embed="rId5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AFEF591-20BA-B948-AE6F-969A175A2671}"/>
                  </a:ext>
                </a:extLst>
              </p:cNvPr>
              <p:cNvSpPr txBox="1"/>
              <p:nvPr/>
            </p:nvSpPr>
            <p:spPr>
              <a:xfrm>
                <a:off x="7107936" y="1560576"/>
                <a:ext cx="2962656" cy="1943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pt-BR" sz="24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pt-BR" sz="2400" dirty="0"/>
                  <a:t> </a:t>
                </a:r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AFEF591-20BA-B948-AE6F-969A175A2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936" y="1560576"/>
                <a:ext cx="2962656" cy="1943417"/>
              </a:xfrm>
              <a:prstGeom prst="rect">
                <a:avLst/>
              </a:prstGeom>
              <a:blipFill>
                <a:blip r:embed="rId6"/>
                <a:stretch>
                  <a:fillRect l="-4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4836B70-90CB-4A4A-9DAB-5279100FD760}"/>
              </a:ext>
            </a:extLst>
          </p:cNvPr>
          <p:cNvCxnSpPr>
            <a:cxnSpLocks/>
          </p:cNvCxnSpPr>
          <p:nvPr/>
        </p:nvCxnSpPr>
        <p:spPr>
          <a:xfrm flipV="1">
            <a:off x="3645406" y="5180814"/>
            <a:ext cx="786385" cy="2629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B940529-385E-6245-A29B-A89672B9B1C9}"/>
                  </a:ext>
                </a:extLst>
              </p:cNvPr>
              <p:cNvSpPr txBox="1"/>
              <p:nvPr/>
            </p:nvSpPr>
            <p:spPr>
              <a:xfrm>
                <a:off x="3852671" y="4989552"/>
                <a:ext cx="463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B940529-385E-6245-A29B-A89672B9B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671" y="4989552"/>
                <a:ext cx="463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49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>
                <a:extLst>
                  <a:ext uri="{FF2B5EF4-FFF2-40B4-BE49-F238E27FC236}">
                    <a16:creationId xmlns:a16="http://schemas.microsoft.com/office/drawing/2014/main" id="{4037EC97-6653-6C4E-BB9D-6A8AE3BCC4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Projeção de um vetor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pt-BR" dirty="0"/>
                  <a:t> sobre um vetor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" name="Título 3">
                <a:extLst>
                  <a:ext uri="{FF2B5EF4-FFF2-40B4-BE49-F238E27FC236}">
                    <a16:creationId xmlns:a16="http://schemas.microsoft.com/office/drawing/2014/main" id="{4037EC97-6653-6C4E-BB9D-6A8AE3BCC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8500E65-0B8A-E745-BA64-8AD396D72CC9}"/>
              </a:ext>
            </a:extLst>
          </p:cNvPr>
          <p:cNvCxnSpPr>
            <a:cxnSpLocks/>
          </p:cNvCxnSpPr>
          <p:nvPr/>
        </p:nvCxnSpPr>
        <p:spPr>
          <a:xfrm flipV="1">
            <a:off x="3645408" y="2548128"/>
            <a:ext cx="0" cy="3316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F81D7AA-AAAE-1141-8BFE-0D0461B1F3CF}"/>
              </a:ext>
            </a:extLst>
          </p:cNvPr>
          <p:cNvCxnSpPr>
            <a:cxnSpLocks/>
          </p:cNvCxnSpPr>
          <p:nvPr/>
        </p:nvCxnSpPr>
        <p:spPr>
          <a:xfrm flipV="1">
            <a:off x="2660904" y="5352288"/>
            <a:ext cx="6870192" cy="91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FD9B95-BC73-E543-A752-B6F494644FB7}"/>
              </a:ext>
            </a:extLst>
          </p:cNvPr>
          <p:cNvCxnSpPr>
            <a:cxnSpLocks/>
          </p:cNvCxnSpPr>
          <p:nvPr/>
        </p:nvCxnSpPr>
        <p:spPr>
          <a:xfrm flipV="1">
            <a:off x="3645406" y="3337560"/>
            <a:ext cx="1548386" cy="2106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4669F11-AA26-014D-A528-CA581641263B}"/>
              </a:ext>
            </a:extLst>
          </p:cNvPr>
          <p:cNvCxnSpPr>
            <a:cxnSpLocks/>
          </p:cNvCxnSpPr>
          <p:nvPr/>
        </p:nvCxnSpPr>
        <p:spPr>
          <a:xfrm flipV="1">
            <a:off x="3645406" y="4172712"/>
            <a:ext cx="3816098" cy="1271016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F738E37-1B6C-F749-A2FF-939CB6998E06}"/>
                  </a:ext>
                </a:extLst>
              </p:cNvPr>
              <p:cNvSpPr txBox="1"/>
              <p:nvPr/>
            </p:nvSpPr>
            <p:spPr>
              <a:xfrm>
                <a:off x="4431791" y="3520750"/>
                <a:ext cx="46329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F738E37-1B6C-F749-A2FF-939CB6998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1" y="3520750"/>
                <a:ext cx="463296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5B9BDB9-9D04-8A41-B517-330F135618B6}"/>
                  </a:ext>
                </a:extLst>
              </p:cNvPr>
              <p:cNvSpPr txBox="1"/>
              <p:nvPr/>
            </p:nvSpPr>
            <p:spPr>
              <a:xfrm>
                <a:off x="6096000" y="4221838"/>
                <a:ext cx="46329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5B9BDB9-9D04-8A41-B517-330F13561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21838"/>
                <a:ext cx="463296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1412013C-E131-1E4B-A8C6-0392D9A32BEC}"/>
              </a:ext>
            </a:extLst>
          </p:cNvPr>
          <p:cNvSpPr txBox="1"/>
          <p:nvPr/>
        </p:nvSpPr>
        <p:spPr>
          <a:xfrm>
            <a:off x="3255261" y="2329458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x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047CE8-C41A-964A-A514-32D26B72D6CE}"/>
              </a:ext>
            </a:extLst>
          </p:cNvPr>
          <p:cNvSpPr txBox="1"/>
          <p:nvPr/>
        </p:nvSpPr>
        <p:spPr>
          <a:xfrm>
            <a:off x="9323832" y="5369624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D69A01E-C07C-5849-8954-739359FB033D}"/>
              </a:ext>
            </a:extLst>
          </p:cNvPr>
          <p:cNvCxnSpPr>
            <a:cxnSpLocks/>
          </p:cNvCxnSpPr>
          <p:nvPr/>
        </p:nvCxnSpPr>
        <p:spPr>
          <a:xfrm flipV="1">
            <a:off x="3645406" y="4730496"/>
            <a:ext cx="2048258" cy="713232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40C5205-BBA6-2C42-ABAD-991CE8816FDA}"/>
              </a:ext>
            </a:extLst>
          </p:cNvPr>
          <p:cNvCxnSpPr/>
          <p:nvPr/>
        </p:nvCxnSpPr>
        <p:spPr>
          <a:xfrm>
            <a:off x="5193792" y="3337560"/>
            <a:ext cx="499872" cy="13929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F7F616E-DD93-E94C-8AD2-AC9399CBC3C2}"/>
                  </a:ext>
                </a:extLst>
              </p:cNvPr>
              <p:cNvSpPr txBox="1"/>
              <p:nvPr/>
            </p:nvSpPr>
            <p:spPr>
              <a:xfrm>
                <a:off x="4663439" y="4700326"/>
                <a:ext cx="46329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pt-BR" dirty="0"/>
                  <a:t>’</a:t>
                </a: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F7F616E-DD93-E94C-8AD2-AC9399CBC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39" y="4700326"/>
                <a:ext cx="463296" cy="402931"/>
              </a:xfrm>
              <a:prstGeom prst="rect">
                <a:avLst/>
              </a:prstGeom>
              <a:blipFill>
                <a:blip r:embed="rId5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AFEF591-20BA-B948-AE6F-969A175A2671}"/>
                  </a:ext>
                </a:extLst>
              </p:cNvPr>
              <p:cNvSpPr txBox="1"/>
              <p:nvPr/>
            </p:nvSpPr>
            <p:spPr>
              <a:xfrm>
                <a:off x="7107936" y="1560576"/>
                <a:ext cx="2962656" cy="1919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pt-BR" sz="24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pt-BR" sz="2400" dirty="0"/>
                  <a:t> </a:t>
                </a:r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AFEF591-20BA-B948-AE6F-969A175A2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936" y="1560576"/>
                <a:ext cx="2962656" cy="1919051"/>
              </a:xfrm>
              <a:prstGeom prst="rect">
                <a:avLst/>
              </a:prstGeom>
              <a:blipFill>
                <a:blip r:embed="rId6"/>
                <a:stretch>
                  <a:fillRect l="-4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4836B70-90CB-4A4A-9DAB-5279100FD760}"/>
              </a:ext>
            </a:extLst>
          </p:cNvPr>
          <p:cNvCxnSpPr>
            <a:cxnSpLocks/>
          </p:cNvCxnSpPr>
          <p:nvPr/>
        </p:nvCxnSpPr>
        <p:spPr>
          <a:xfrm flipV="1">
            <a:off x="3645406" y="5180814"/>
            <a:ext cx="786385" cy="2629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B940529-385E-6245-A29B-A89672B9B1C9}"/>
                  </a:ext>
                </a:extLst>
              </p:cNvPr>
              <p:cNvSpPr txBox="1"/>
              <p:nvPr/>
            </p:nvSpPr>
            <p:spPr>
              <a:xfrm>
                <a:off x="3852671" y="4989552"/>
                <a:ext cx="463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B940529-385E-6245-A29B-A89672B9B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671" y="4989552"/>
                <a:ext cx="463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ave Esquerda 4">
            <a:extLst>
              <a:ext uri="{FF2B5EF4-FFF2-40B4-BE49-F238E27FC236}">
                <a16:creationId xmlns:a16="http://schemas.microsoft.com/office/drawing/2014/main" id="{FD6AE41C-D11D-424F-8A85-8A7A8DC3F266}"/>
              </a:ext>
            </a:extLst>
          </p:cNvPr>
          <p:cNvSpPr/>
          <p:nvPr/>
        </p:nvSpPr>
        <p:spPr>
          <a:xfrm rot="15295653">
            <a:off x="4569701" y="4303796"/>
            <a:ext cx="444711" cy="2045261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058272-5C93-7A41-8D6C-D8624DA4E441}"/>
              </a:ext>
            </a:extLst>
          </p:cNvPr>
          <p:cNvSpPr txBox="1"/>
          <p:nvPr/>
        </p:nvSpPr>
        <p:spPr>
          <a:xfrm>
            <a:off x="4727448" y="5469374"/>
            <a:ext cx="78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302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>
                <a:extLst>
                  <a:ext uri="{FF2B5EF4-FFF2-40B4-BE49-F238E27FC236}">
                    <a16:creationId xmlns:a16="http://schemas.microsoft.com/office/drawing/2014/main" id="{4037EC97-6653-6C4E-BB9D-6A8AE3BCC4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Projeção de um vetor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pt-BR" dirty="0"/>
                  <a:t> sobre um vetor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" name="Título 3">
                <a:extLst>
                  <a:ext uri="{FF2B5EF4-FFF2-40B4-BE49-F238E27FC236}">
                    <a16:creationId xmlns:a16="http://schemas.microsoft.com/office/drawing/2014/main" id="{4037EC97-6653-6C4E-BB9D-6A8AE3BCC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8500E65-0B8A-E745-BA64-8AD396D72CC9}"/>
              </a:ext>
            </a:extLst>
          </p:cNvPr>
          <p:cNvCxnSpPr>
            <a:cxnSpLocks/>
          </p:cNvCxnSpPr>
          <p:nvPr/>
        </p:nvCxnSpPr>
        <p:spPr>
          <a:xfrm flipV="1">
            <a:off x="2358866" y="2719578"/>
            <a:ext cx="0" cy="3316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F81D7AA-AAAE-1141-8BFE-0D0461B1F3CF}"/>
              </a:ext>
            </a:extLst>
          </p:cNvPr>
          <p:cNvCxnSpPr>
            <a:cxnSpLocks/>
          </p:cNvCxnSpPr>
          <p:nvPr/>
        </p:nvCxnSpPr>
        <p:spPr>
          <a:xfrm flipV="1">
            <a:off x="1374362" y="5523738"/>
            <a:ext cx="6870192" cy="91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FD9B95-BC73-E543-A752-B6F494644FB7}"/>
              </a:ext>
            </a:extLst>
          </p:cNvPr>
          <p:cNvCxnSpPr>
            <a:cxnSpLocks/>
          </p:cNvCxnSpPr>
          <p:nvPr/>
        </p:nvCxnSpPr>
        <p:spPr>
          <a:xfrm flipV="1">
            <a:off x="2358864" y="3509010"/>
            <a:ext cx="1548386" cy="2106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4669F11-AA26-014D-A528-CA581641263B}"/>
              </a:ext>
            </a:extLst>
          </p:cNvPr>
          <p:cNvCxnSpPr>
            <a:cxnSpLocks/>
          </p:cNvCxnSpPr>
          <p:nvPr/>
        </p:nvCxnSpPr>
        <p:spPr>
          <a:xfrm flipV="1">
            <a:off x="2358864" y="4344162"/>
            <a:ext cx="3816098" cy="1271016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F738E37-1B6C-F749-A2FF-939CB6998E06}"/>
                  </a:ext>
                </a:extLst>
              </p:cNvPr>
              <p:cNvSpPr txBox="1"/>
              <p:nvPr/>
            </p:nvSpPr>
            <p:spPr>
              <a:xfrm>
                <a:off x="3145249" y="3692200"/>
                <a:ext cx="46329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F738E37-1B6C-F749-A2FF-939CB6998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249" y="3692200"/>
                <a:ext cx="463296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5B9BDB9-9D04-8A41-B517-330F135618B6}"/>
                  </a:ext>
                </a:extLst>
              </p:cNvPr>
              <p:cNvSpPr txBox="1"/>
              <p:nvPr/>
            </p:nvSpPr>
            <p:spPr>
              <a:xfrm>
                <a:off x="4809458" y="4393288"/>
                <a:ext cx="46329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5B9BDB9-9D04-8A41-B517-330F13561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458" y="4393288"/>
                <a:ext cx="463296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1412013C-E131-1E4B-A8C6-0392D9A32BEC}"/>
              </a:ext>
            </a:extLst>
          </p:cNvPr>
          <p:cNvSpPr txBox="1"/>
          <p:nvPr/>
        </p:nvSpPr>
        <p:spPr>
          <a:xfrm>
            <a:off x="1968719" y="2500908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x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047CE8-C41A-964A-A514-32D26B72D6CE}"/>
              </a:ext>
            </a:extLst>
          </p:cNvPr>
          <p:cNvSpPr txBox="1"/>
          <p:nvPr/>
        </p:nvSpPr>
        <p:spPr>
          <a:xfrm>
            <a:off x="8037290" y="5541074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D69A01E-C07C-5849-8954-739359FB033D}"/>
              </a:ext>
            </a:extLst>
          </p:cNvPr>
          <p:cNvCxnSpPr>
            <a:cxnSpLocks/>
          </p:cNvCxnSpPr>
          <p:nvPr/>
        </p:nvCxnSpPr>
        <p:spPr>
          <a:xfrm flipV="1">
            <a:off x="2358864" y="4901946"/>
            <a:ext cx="2048258" cy="713232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40C5205-BBA6-2C42-ABAD-991CE8816FDA}"/>
              </a:ext>
            </a:extLst>
          </p:cNvPr>
          <p:cNvCxnSpPr/>
          <p:nvPr/>
        </p:nvCxnSpPr>
        <p:spPr>
          <a:xfrm>
            <a:off x="3907250" y="3509010"/>
            <a:ext cx="499872" cy="13929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F7F616E-DD93-E94C-8AD2-AC9399CBC3C2}"/>
                  </a:ext>
                </a:extLst>
              </p:cNvPr>
              <p:cNvSpPr txBox="1"/>
              <p:nvPr/>
            </p:nvSpPr>
            <p:spPr>
              <a:xfrm>
                <a:off x="3390755" y="4845997"/>
                <a:ext cx="463296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F7F616E-DD93-E94C-8AD2-AC9399CBC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755" y="4845997"/>
                <a:ext cx="463296" cy="41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AFEF591-20BA-B948-AE6F-969A175A2671}"/>
                  </a:ext>
                </a:extLst>
              </p:cNvPr>
              <p:cNvSpPr txBox="1"/>
              <p:nvPr/>
            </p:nvSpPr>
            <p:spPr>
              <a:xfrm>
                <a:off x="7360919" y="1598191"/>
                <a:ext cx="4524151" cy="4102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pt-BR" sz="20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pt-B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pt-BR" sz="2000" dirty="0"/>
                  <a:t> </a:t>
                </a:r>
              </a:p>
              <a:p>
                <a:endParaRPr lang="pt-B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pt-BR" sz="20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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</m:d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pt-BR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acc>
                              <m:r>
                                <a:rPr lang="pt-BR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pt-BR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pt-BR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acc>
                              <m:r>
                                <a:rPr lang="pt-BR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pt-BR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pt-BR" sz="2000" dirty="0"/>
              </a:p>
              <a:p>
                <a:endParaRPr lang="pt-B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</m:acc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acc>
                              <m: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</m:oMath>
                  </m:oMathPara>
                </a14:m>
                <a:endParaRPr lang="pt-BR" sz="2000" b="1" dirty="0"/>
              </a:p>
              <a:p>
                <a:endParaRPr lang="pt-BR" sz="2000" dirty="0"/>
              </a:p>
              <a:p>
                <a:endParaRPr lang="pt-BR" sz="20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AFEF591-20BA-B948-AE6F-969A175A2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919" y="1598191"/>
                <a:ext cx="4524151" cy="41025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4836B70-90CB-4A4A-9DAB-5279100FD760}"/>
              </a:ext>
            </a:extLst>
          </p:cNvPr>
          <p:cNvCxnSpPr>
            <a:cxnSpLocks/>
          </p:cNvCxnSpPr>
          <p:nvPr/>
        </p:nvCxnSpPr>
        <p:spPr>
          <a:xfrm flipV="1">
            <a:off x="2358864" y="5352264"/>
            <a:ext cx="786385" cy="2629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B940529-385E-6245-A29B-A89672B9B1C9}"/>
                  </a:ext>
                </a:extLst>
              </p:cNvPr>
              <p:cNvSpPr txBox="1"/>
              <p:nvPr/>
            </p:nvSpPr>
            <p:spPr>
              <a:xfrm>
                <a:off x="2566129" y="5161002"/>
                <a:ext cx="463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B940529-385E-6245-A29B-A89672B9B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129" y="5161002"/>
                <a:ext cx="463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ave Esquerda 4">
            <a:extLst>
              <a:ext uri="{FF2B5EF4-FFF2-40B4-BE49-F238E27FC236}">
                <a16:creationId xmlns:a16="http://schemas.microsoft.com/office/drawing/2014/main" id="{FD6AE41C-D11D-424F-8A85-8A7A8DC3F266}"/>
              </a:ext>
            </a:extLst>
          </p:cNvPr>
          <p:cNvSpPr/>
          <p:nvPr/>
        </p:nvSpPr>
        <p:spPr>
          <a:xfrm rot="15295653">
            <a:off x="3283159" y="4475246"/>
            <a:ext cx="444711" cy="2045261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058272-5C93-7A41-8D6C-D8624DA4E441}"/>
              </a:ext>
            </a:extLst>
          </p:cNvPr>
          <p:cNvSpPr txBox="1"/>
          <p:nvPr/>
        </p:nvSpPr>
        <p:spPr>
          <a:xfrm>
            <a:off x="3440906" y="5640824"/>
            <a:ext cx="78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k</a:t>
            </a:r>
            <a:endParaRPr lang="pt-BR" dirty="0"/>
          </a:p>
        </p:txBody>
      </p:sp>
      <p:sp>
        <p:nvSpPr>
          <p:cNvPr id="10" name="Arco 9">
            <a:extLst>
              <a:ext uri="{FF2B5EF4-FFF2-40B4-BE49-F238E27FC236}">
                <a16:creationId xmlns:a16="http://schemas.microsoft.com/office/drawing/2014/main" id="{50461971-678D-364A-9B80-71DB114D42F5}"/>
              </a:ext>
            </a:extLst>
          </p:cNvPr>
          <p:cNvSpPr/>
          <p:nvPr/>
        </p:nvSpPr>
        <p:spPr>
          <a:xfrm>
            <a:off x="2756821" y="5017245"/>
            <a:ext cx="272604" cy="5064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315DF16-0F6E-B54B-B9F3-400250DF0599}"/>
                  </a:ext>
                </a:extLst>
              </p:cNvPr>
              <p:cNvSpPr txBox="1"/>
              <p:nvPr/>
            </p:nvSpPr>
            <p:spPr>
              <a:xfrm>
                <a:off x="2991514" y="4829377"/>
                <a:ext cx="347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315DF16-0F6E-B54B-B9F3-400250DF0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14" y="4829377"/>
                <a:ext cx="3474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57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98638-96C3-E744-91AE-BF7A723E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Ortogonalização</a:t>
            </a:r>
            <a:r>
              <a:rPr lang="pt-BR" dirty="0"/>
              <a:t> de Gram Schmidt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09B3504-9555-AC45-8823-EC46DD4402E3}"/>
              </a:ext>
            </a:extLst>
          </p:cNvPr>
          <p:cNvCxnSpPr>
            <a:cxnSpLocks/>
          </p:cNvCxnSpPr>
          <p:nvPr/>
        </p:nvCxnSpPr>
        <p:spPr>
          <a:xfrm flipV="1">
            <a:off x="2358866" y="2719578"/>
            <a:ext cx="0" cy="3316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CE59A3C-DF1B-A046-A2C1-291EE2836308}"/>
              </a:ext>
            </a:extLst>
          </p:cNvPr>
          <p:cNvCxnSpPr>
            <a:cxnSpLocks/>
          </p:cNvCxnSpPr>
          <p:nvPr/>
        </p:nvCxnSpPr>
        <p:spPr>
          <a:xfrm flipV="1">
            <a:off x="1374362" y="5523738"/>
            <a:ext cx="6870192" cy="91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00E805D-BF7B-2444-91DD-587E6367E512}"/>
              </a:ext>
            </a:extLst>
          </p:cNvPr>
          <p:cNvCxnSpPr>
            <a:cxnSpLocks/>
          </p:cNvCxnSpPr>
          <p:nvPr/>
        </p:nvCxnSpPr>
        <p:spPr>
          <a:xfrm flipV="1">
            <a:off x="2358864" y="3509010"/>
            <a:ext cx="1548386" cy="210616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CB756FE-AF59-D847-A6D1-261E87C2309F}"/>
              </a:ext>
            </a:extLst>
          </p:cNvPr>
          <p:cNvCxnSpPr>
            <a:cxnSpLocks/>
          </p:cNvCxnSpPr>
          <p:nvPr/>
        </p:nvCxnSpPr>
        <p:spPr>
          <a:xfrm flipV="1">
            <a:off x="2358864" y="4344162"/>
            <a:ext cx="3816098" cy="1271016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C1747F8-DF43-184A-9320-70ADB792FFA6}"/>
                  </a:ext>
                </a:extLst>
              </p:cNvPr>
              <p:cNvSpPr txBox="1"/>
              <p:nvPr/>
            </p:nvSpPr>
            <p:spPr>
              <a:xfrm>
                <a:off x="3145249" y="3692200"/>
                <a:ext cx="46329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C1747F8-DF43-184A-9320-70ADB792F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249" y="3692200"/>
                <a:ext cx="463296" cy="402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59E3972-5338-F84C-BDD8-83EC2FEDEE85}"/>
                  </a:ext>
                </a:extLst>
              </p:cNvPr>
              <p:cNvSpPr txBox="1"/>
              <p:nvPr/>
            </p:nvSpPr>
            <p:spPr>
              <a:xfrm>
                <a:off x="4809458" y="4393288"/>
                <a:ext cx="46329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59E3972-5338-F84C-BDD8-83EC2FEDE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458" y="4393288"/>
                <a:ext cx="463296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B8536C76-4B5A-1744-90AD-4DD24BDF950C}"/>
              </a:ext>
            </a:extLst>
          </p:cNvPr>
          <p:cNvSpPr txBox="1"/>
          <p:nvPr/>
        </p:nvSpPr>
        <p:spPr>
          <a:xfrm>
            <a:off x="1968719" y="2500908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x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115DED3-901D-524D-8281-FCC517EEDAFA}"/>
              </a:ext>
            </a:extLst>
          </p:cNvPr>
          <p:cNvSpPr txBox="1"/>
          <p:nvPr/>
        </p:nvSpPr>
        <p:spPr>
          <a:xfrm>
            <a:off x="8037290" y="5541074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F589F2B-BA49-8849-8A22-3039B71B65DE}"/>
              </a:ext>
            </a:extLst>
          </p:cNvPr>
          <p:cNvCxnSpPr>
            <a:cxnSpLocks/>
          </p:cNvCxnSpPr>
          <p:nvPr/>
        </p:nvCxnSpPr>
        <p:spPr>
          <a:xfrm flipV="1">
            <a:off x="2358864" y="4901946"/>
            <a:ext cx="2048258" cy="71323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1EEB050-1876-814E-89C6-DC5B8EA85BBB}"/>
              </a:ext>
            </a:extLst>
          </p:cNvPr>
          <p:cNvCxnSpPr>
            <a:cxnSpLocks/>
          </p:cNvCxnSpPr>
          <p:nvPr/>
        </p:nvCxnSpPr>
        <p:spPr>
          <a:xfrm flipH="1" flipV="1">
            <a:off x="3907250" y="3509010"/>
            <a:ext cx="499873" cy="1392936"/>
          </a:xfrm>
          <a:prstGeom prst="line">
            <a:avLst/>
          </a:prstGeom>
          <a:ln w="47625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E6BE4C0-F4AF-3744-BB2C-CEA32D08DBE1}"/>
                  </a:ext>
                </a:extLst>
              </p:cNvPr>
              <p:cNvSpPr txBox="1"/>
              <p:nvPr/>
            </p:nvSpPr>
            <p:spPr>
              <a:xfrm>
                <a:off x="3376897" y="4871776"/>
                <a:ext cx="46329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pt-BR" dirty="0"/>
                  <a:t>’</a:t>
                </a: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E6BE4C0-F4AF-3744-BB2C-CEA32D08D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897" y="4871776"/>
                <a:ext cx="463296" cy="402931"/>
              </a:xfrm>
              <a:prstGeom prst="rect">
                <a:avLst/>
              </a:prstGeom>
              <a:blipFill>
                <a:blip r:embed="rId4"/>
                <a:stretch>
                  <a:fillRect b="-258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o 18">
            <a:extLst>
              <a:ext uri="{FF2B5EF4-FFF2-40B4-BE49-F238E27FC236}">
                <a16:creationId xmlns:a16="http://schemas.microsoft.com/office/drawing/2014/main" id="{A71848A2-843F-9949-BB58-BC06587E2D06}"/>
              </a:ext>
            </a:extLst>
          </p:cNvPr>
          <p:cNvSpPr/>
          <p:nvPr/>
        </p:nvSpPr>
        <p:spPr>
          <a:xfrm>
            <a:off x="2756821" y="5017245"/>
            <a:ext cx="272604" cy="5064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3995684-DFB4-7C4A-BD01-343D68D65D1F}"/>
                  </a:ext>
                </a:extLst>
              </p:cNvPr>
              <p:cNvSpPr txBox="1"/>
              <p:nvPr/>
            </p:nvSpPr>
            <p:spPr>
              <a:xfrm>
                <a:off x="2991514" y="4829377"/>
                <a:ext cx="347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3995684-DFB4-7C4A-BD01-343D68D65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14" y="4829377"/>
                <a:ext cx="3474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4F6B1685-EB5F-DD44-9161-38B0CADA750F}"/>
                  </a:ext>
                </a:extLst>
              </p:cNvPr>
              <p:cNvSpPr txBox="1"/>
              <p:nvPr/>
            </p:nvSpPr>
            <p:spPr>
              <a:xfrm>
                <a:off x="3983163" y="3775079"/>
                <a:ext cx="463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4F6B1685-EB5F-DD44-9161-38B0CADA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163" y="3775079"/>
                <a:ext cx="463296" cy="369332"/>
              </a:xfrm>
              <a:prstGeom prst="rect">
                <a:avLst/>
              </a:prstGeom>
              <a:blipFill>
                <a:blip r:embed="rId6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D851DCD-6E8E-BB45-ACBB-2BF5C612348F}"/>
              </a:ext>
            </a:extLst>
          </p:cNvPr>
          <p:cNvCxnSpPr>
            <a:cxnSpLocks/>
          </p:cNvCxnSpPr>
          <p:nvPr/>
        </p:nvCxnSpPr>
        <p:spPr>
          <a:xfrm flipV="1">
            <a:off x="2358864" y="5352264"/>
            <a:ext cx="786385" cy="2629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5A9703F-C6AE-7449-9694-D45994405B68}"/>
                  </a:ext>
                </a:extLst>
              </p:cNvPr>
              <p:cNvSpPr txBox="1"/>
              <p:nvPr/>
            </p:nvSpPr>
            <p:spPr>
              <a:xfrm>
                <a:off x="2566129" y="5161002"/>
                <a:ext cx="463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5A9703F-C6AE-7449-9694-D45994405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129" y="5161002"/>
                <a:ext cx="463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14D72D2-AA32-5447-8E92-EFE02218DA6E}"/>
                  </a:ext>
                </a:extLst>
              </p:cNvPr>
              <p:cNvSpPr txBox="1"/>
              <p:nvPr/>
            </p:nvSpPr>
            <p:spPr>
              <a:xfrm>
                <a:off x="8410100" y="1431103"/>
                <a:ext cx="2962656" cy="379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pt-B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</m:acc>
                    </m:oMath>
                  </m:oMathPara>
                </a14:m>
                <a:endParaRPr lang="pt-B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  <a:p>
                <a:endParaRPr lang="pt-BR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pt-BR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pt-BR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acc>
                              <m:r>
                                <a:rPr lang="pt-BR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pt-BR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pt-BR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pt-BR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  <a:p>
                <a:endParaRPr lang="pt-B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acc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</m:d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14D72D2-AA32-5447-8E92-EFE02218D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00" y="1431103"/>
                <a:ext cx="2962656" cy="3798540"/>
              </a:xfrm>
              <a:prstGeom prst="rect">
                <a:avLst/>
              </a:prstGeom>
              <a:blipFill>
                <a:blip r:embed="rId8"/>
                <a:stretch>
                  <a:fillRect l="-427" t="-2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277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902</Words>
  <Application>Microsoft Macintosh PowerPoint</Application>
  <PresentationFormat>Widescreen</PresentationFormat>
  <Paragraphs>198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Wingdings</vt:lpstr>
      <vt:lpstr>Tema do Office</vt:lpstr>
      <vt:lpstr>Câmera Virtual</vt:lpstr>
      <vt:lpstr>Fundamentos</vt:lpstr>
      <vt:lpstr>Projeção de um vetor V ⃗ sobre um vetor N ⃗</vt:lpstr>
      <vt:lpstr>Projeção de um vetor V ⃗ sobre um vetor N ⃗</vt:lpstr>
      <vt:lpstr>Projeção de um vetor v ⃗ sobre um vetor n ⃗</vt:lpstr>
      <vt:lpstr>Projeção de um vetor v ⃗ sobre um vetor n ⃗</vt:lpstr>
      <vt:lpstr>Projeção de um vetor v ⃗ sobre um vetor n ⃗</vt:lpstr>
      <vt:lpstr>Projeção de um vetor v ⃗ sobre um vetor n ⃗</vt:lpstr>
      <vt:lpstr>Ortogonalização de Gram Schmidt</vt:lpstr>
      <vt:lpstr>Modelo Básico  de Câmera Virtual</vt:lpstr>
      <vt:lpstr>Sistemas de Coordenadas de Visualização</vt:lpstr>
      <vt:lpstr>Espaço da Câmera Virtual</vt:lpstr>
      <vt:lpstr>Espaço da Câmera Virtual</vt:lpstr>
      <vt:lpstr>Espaço da Câmera Virtual</vt:lpstr>
      <vt:lpstr>Espaço da Câmera Virtual</vt:lpstr>
      <vt:lpstr>Espaço da Imagem</vt:lpstr>
      <vt:lpstr>Volume de Visão</vt:lpstr>
      <vt:lpstr>Espaço Normalizado</vt:lpstr>
      <vt:lpstr>Espaço de Ordenação</vt:lpstr>
      <vt:lpstr>Espaço de Ordenação</vt:lpstr>
      <vt:lpstr>Transformações de Visualização</vt:lpstr>
      <vt:lpstr>Calculando os Parâmetros da Câmera</vt:lpstr>
      <vt:lpstr>Calculando os Parâmetros da Câmera</vt:lpstr>
      <vt:lpstr>Calculando a Matriz de Mudança de Coordenadas de Cena para Coordenadas de Câmera</vt:lpstr>
      <vt:lpstr>Calculando a Matriz de Mudança de Coordenadas de Cena para Coordenadas de Câmera</vt:lpstr>
      <vt:lpstr>Como obter u, v e w?</vt:lpstr>
      <vt:lpstr>Como obter u, v e w?</vt:lpstr>
      <vt:lpstr>Como obter u, v e w?</vt:lpstr>
      <vt:lpstr>Como obter u, v e w?</vt:lpstr>
      <vt:lpstr>Parâmetros da Câmera do OpenGL</vt:lpstr>
      <vt:lpstr>Parâmetros da Câmera do OpenGL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Câmera Virtual</dc:title>
  <dc:creator>Gilzamir Gomes</dc:creator>
  <cp:lastModifiedBy>Gilzamir Gomes</cp:lastModifiedBy>
  <cp:revision>93</cp:revision>
  <dcterms:created xsi:type="dcterms:W3CDTF">2018-03-06T16:18:39Z</dcterms:created>
  <dcterms:modified xsi:type="dcterms:W3CDTF">2018-03-14T13:33:23Z</dcterms:modified>
</cp:coreProperties>
</file>