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291" r:id="rId3"/>
    <p:sldId id="259" r:id="rId4"/>
    <p:sldId id="258" r:id="rId5"/>
    <p:sldId id="260" r:id="rId6"/>
    <p:sldId id="261" r:id="rId7"/>
    <p:sldId id="262" r:id="rId8"/>
    <p:sldId id="263" r:id="rId9"/>
    <p:sldId id="292" r:id="rId10"/>
    <p:sldId id="264" r:id="rId11"/>
    <p:sldId id="265" r:id="rId12"/>
    <p:sldId id="274" r:id="rId13"/>
    <p:sldId id="276" r:id="rId14"/>
    <p:sldId id="267" r:id="rId15"/>
    <p:sldId id="277" r:id="rId16"/>
    <p:sldId id="275" r:id="rId17"/>
    <p:sldId id="285" r:id="rId18"/>
    <p:sldId id="286" r:id="rId19"/>
    <p:sldId id="287" r:id="rId20"/>
    <p:sldId id="288" r:id="rId21"/>
    <p:sldId id="289" r:id="rId22"/>
    <p:sldId id="290" r:id="rId23"/>
    <p:sldId id="294" r:id="rId24"/>
    <p:sldId id="295" r:id="rId25"/>
    <p:sldId id="296" r:id="rId26"/>
    <p:sldId id="297" r:id="rId27"/>
    <p:sldId id="298" r:id="rId28"/>
    <p:sldId id="299" r:id="rId29"/>
    <p:sldId id="305" r:id="rId30"/>
    <p:sldId id="306" r:id="rId31"/>
    <p:sldId id="307" r:id="rId32"/>
    <p:sldId id="308" r:id="rId33"/>
    <p:sldId id="301" r:id="rId34"/>
    <p:sldId id="302" r:id="rId35"/>
    <p:sldId id="303" r:id="rId36"/>
    <p:sldId id="304" r:id="rId37"/>
    <p:sldId id="311" r:id="rId38"/>
    <p:sldId id="312" r:id="rId39"/>
    <p:sldId id="313" r:id="rId40"/>
    <p:sldId id="314" r:id="rId41"/>
    <p:sldId id="309" r:id="rId42"/>
    <p:sldId id="315" r:id="rId43"/>
    <p:sldId id="316" r:id="rId44"/>
    <p:sldId id="362" r:id="rId45"/>
    <p:sldId id="363" r:id="rId46"/>
    <p:sldId id="364" r:id="rId47"/>
    <p:sldId id="365" r:id="rId48"/>
    <p:sldId id="366" r:id="rId49"/>
    <p:sldId id="310" r:id="rId50"/>
    <p:sldId id="367" r:id="rId51"/>
    <p:sldId id="368" r:id="rId52"/>
    <p:sldId id="370" r:id="rId53"/>
    <p:sldId id="369" r:id="rId54"/>
    <p:sldId id="300" r:id="rId55"/>
    <p:sldId id="319" r:id="rId56"/>
    <p:sldId id="320" r:id="rId57"/>
    <p:sldId id="323" r:id="rId58"/>
    <p:sldId id="324" r:id="rId59"/>
    <p:sldId id="321" r:id="rId60"/>
    <p:sldId id="325" r:id="rId61"/>
    <p:sldId id="328" r:id="rId62"/>
    <p:sldId id="329" r:id="rId63"/>
    <p:sldId id="322" r:id="rId64"/>
    <p:sldId id="330" r:id="rId65"/>
    <p:sldId id="331" r:id="rId66"/>
    <p:sldId id="332" r:id="rId67"/>
    <p:sldId id="333" r:id="rId68"/>
    <p:sldId id="334" r:id="rId69"/>
    <p:sldId id="335" r:id="rId70"/>
    <p:sldId id="336" r:id="rId71"/>
    <p:sldId id="337" r:id="rId72"/>
    <p:sldId id="343" r:id="rId73"/>
    <p:sldId id="345" r:id="rId74"/>
    <p:sldId id="346" r:id="rId75"/>
    <p:sldId id="347" r:id="rId76"/>
    <p:sldId id="348" r:id="rId77"/>
    <p:sldId id="349" r:id="rId78"/>
    <p:sldId id="351" r:id="rId79"/>
    <p:sldId id="352" r:id="rId80"/>
    <p:sldId id="353" r:id="rId81"/>
    <p:sldId id="354" r:id="rId82"/>
    <p:sldId id="371" r:id="rId8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E24E"/>
    <a:srgbClr val="5DD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AA67A-82BE-4AED-9088-407403EF6133}" type="datetimeFigureOut">
              <a:rPr lang="pt-BR" smtClean="0"/>
              <a:t>30/12/2016</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B1F2D-0A8F-4CC8-BF2A-81B10E9DBE17}" type="slidenum">
              <a:rPr lang="pt-BR" smtClean="0"/>
              <a:t>‹nº›</a:t>
            </a:fld>
            <a:endParaRPr lang="pt-BR"/>
          </a:p>
        </p:txBody>
      </p:sp>
    </p:spTree>
    <p:extLst>
      <p:ext uri="{BB962C8B-B14F-4D97-AF65-F5344CB8AC3E}">
        <p14:creationId xmlns:p14="http://schemas.microsoft.com/office/powerpoint/2010/main" val="355507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96959EE-4344-4E78-9670-98AF0520F504}" type="slidenum">
              <a:rPr lang="pt-BR" smtClean="0"/>
              <a:t>1</a:t>
            </a:fld>
            <a:endParaRPr lang="pt-BR"/>
          </a:p>
        </p:txBody>
      </p:sp>
    </p:spTree>
    <p:extLst>
      <p:ext uri="{BB962C8B-B14F-4D97-AF65-F5344CB8AC3E}">
        <p14:creationId xmlns:p14="http://schemas.microsoft.com/office/powerpoint/2010/main" val="203190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24567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4147201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238316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49961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421155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D5840D1D-B353-4911-BD27-F31AD4629CF0}" type="datetimeFigureOut">
              <a:rPr lang="pt-BR" smtClean="0"/>
              <a:t>30/12/2016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343298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D5840D1D-B353-4911-BD27-F31AD4629CF0}" type="datetimeFigureOut">
              <a:rPr lang="pt-BR" smtClean="0"/>
              <a:t>30/12/2016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374837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D5840D1D-B353-4911-BD27-F31AD4629CF0}" type="datetimeFigureOut">
              <a:rPr lang="pt-BR" smtClean="0"/>
              <a:t>30/12/2016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140847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5840D1D-B353-4911-BD27-F31AD4629CF0}" type="datetimeFigureOut">
              <a:rPr lang="pt-BR" smtClean="0"/>
              <a:t>30/12/2016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11736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D5840D1D-B353-4911-BD27-F31AD4629CF0}" type="datetimeFigureOut">
              <a:rPr lang="pt-BR" smtClean="0"/>
              <a:t>30/12/2016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286867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D5840D1D-B353-4911-BD27-F31AD4629CF0}" type="datetimeFigureOut">
              <a:rPr lang="pt-BR" smtClean="0"/>
              <a:t>30/12/2016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60AFD17-A9BE-4105-A960-4EE097611BC5}" type="slidenum">
              <a:rPr lang="pt-BR" smtClean="0"/>
              <a:t>‹nº›</a:t>
            </a:fld>
            <a:endParaRPr lang="pt-BR"/>
          </a:p>
        </p:txBody>
      </p:sp>
    </p:spTree>
    <p:extLst>
      <p:ext uri="{BB962C8B-B14F-4D97-AF65-F5344CB8AC3E}">
        <p14:creationId xmlns:p14="http://schemas.microsoft.com/office/powerpoint/2010/main" val="241030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840D1D-B353-4911-BD27-F31AD4629CF0}" type="datetimeFigureOut">
              <a:rPr lang="pt-BR" smtClean="0"/>
              <a:t>30/12/2016</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AFD17-A9BE-4105-A960-4EE097611BC5}" type="slidenum">
              <a:rPr lang="pt-BR" smtClean="0"/>
              <a:t>‹nº›</a:t>
            </a:fld>
            <a:endParaRPr lang="pt-BR"/>
          </a:p>
        </p:txBody>
      </p:sp>
    </p:spTree>
    <p:extLst>
      <p:ext uri="{BB962C8B-B14F-4D97-AF65-F5344CB8AC3E}">
        <p14:creationId xmlns:p14="http://schemas.microsoft.com/office/powerpoint/2010/main" val="87899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4.wdp"/></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www.cs.mtu.edu/~shene/COURSES/cs3621/NOTES/model/eule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f/fd/Spline_%28PSF%29.png/800px-Spline_%28PSF%29.png"/>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3331560" y="1122363"/>
            <a:ext cx="5169708" cy="544710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lstStyle/>
          <a:p>
            <a:r>
              <a:rPr lang="pt-BR" b="1" dirty="0">
                <a:solidFill>
                  <a:schemeClr val="tx1">
                    <a:lumMod val="95000"/>
                    <a:lumOff val="5000"/>
                  </a:schemeClr>
                </a:solidFill>
                <a:highlight>
                  <a:srgbClr val="C0C0C0"/>
                </a:highlight>
              </a:rPr>
              <a:t>Representação e Modelagem</a:t>
            </a:r>
          </a:p>
        </p:txBody>
      </p:sp>
      <p:sp>
        <p:nvSpPr>
          <p:cNvPr id="3" name="Subtítulo 2"/>
          <p:cNvSpPr>
            <a:spLocks noGrp="1"/>
          </p:cNvSpPr>
          <p:nvPr>
            <p:ph type="subTitle" idx="1"/>
          </p:nvPr>
        </p:nvSpPr>
        <p:spPr>
          <a:xfrm>
            <a:off x="129779" y="4067120"/>
            <a:ext cx="8005228" cy="1655762"/>
          </a:xfrm>
        </p:spPr>
        <p:txBody>
          <a:bodyPr/>
          <a:lstStyle/>
          <a:p>
            <a:pPr algn="l"/>
            <a:r>
              <a:rPr lang="pt-BR" b="1" dirty="0">
                <a:solidFill>
                  <a:schemeClr val="bg2">
                    <a:lumMod val="10000"/>
                  </a:schemeClr>
                </a:solidFill>
              </a:rPr>
              <a:t>Professor Gilzamir Gomes</a:t>
            </a:r>
          </a:p>
          <a:p>
            <a:pPr algn="l"/>
            <a:r>
              <a:rPr lang="pt-BR" b="1" dirty="0">
                <a:solidFill>
                  <a:schemeClr val="bg2">
                    <a:lumMod val="10000"/>
                  </a:schemeClr>
                </a:solidFill>
              </a:rPr>
              <a:t>Ciência da Computação – Disciplina de Computação Gráfica</a:t>
            </a:r>
          </a:p>
          <a:p>
            <a:pPr algn="l"/>
            <a:r>
              <a:rPr lang="pt-BR" b="1" dirty="0">
                <a:solidFill>
                  <a:schemeClr val="bg2">
                    <a:lumMod val="10000"/>
                  </a:schemeClr>
                </a:solidFill>
              </a:rPr>
              <a:t>Universidade Estadual Vale do Acaraú</a:t>
            </a:r>
          </a:p>
        </p:txBody>
      </p:sp>
    </p:spTree>
    <p:extLst>
      <p:ext uri="{BB962C8B-B14F-4D97-AF65-F5344CB8AC3E}">
        <p14:creationId xmlns:p14="http://schemas.microsoft.com/office/powerpoint/2010/main" val="1636801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Formas de Representação</a:t>
            </a:r>
          </a:p>
        </p:txBody>
      </p:sp>
      <p:sp>
        <p:nvSpPr>
          <p:cNvPr id="3" name="Espaço Reservado para Conteúdo 2"/>
          <p:cNvSpPr>
            <a:spLocks noGrp="1"/>
          </p:cNvSpPr>
          <p:nvPr>
            <p:ph idx="1"/>
          </p:nvPr>
        </p:nvSpPr>
        <p:spPr/>
        <p:txBody>
          <a:bodyPr/>
          <a:lstStyle/>
          <a:p>
            <a:r>
              <a:rPr lang="pt-BR" dirty="0"/>
              <a:t>Propriedades desejadas</a:t>
            </a:r>
          </a:p>
          <a:p>
            <a:pPr lvl="1"/>
            <a:r>
              <a:rPr lang="pt-BR" dirty="0"/>
              <a:t>Validade </a:t>
            </a:r>
          </a:p>
          <a:p>
            <a:pPr lvl="1"/>
            <a:r>
              <a:rPr lang="pt-BR" dirty="0"/>
              <a:t>Unicidade (um sólido ter apenas um modelo)</a:t>
            </a:r>
          </a:p>
          <a:p>
            <a:pPr lvl="1"/>
            <a:r>
              <a:rPr lang="pt-BR" dirty="0"/>
              <a:t>Não ambiguidade (cada modelo deve corresponder a apenas um sólido válido)</a:t>
            </a:r>
          </a:p>
          <a:p>
            <a:pPr lvl="1"/>
            <a:r>
              <a:rPr lang="pt-BR" dirty="0"/>
              <a:t>Completude</a:t>
            </a:r>
          </a:p>
          <a:p>
            <a:pPr lvl="1"/>
            <a:r>
              <a:rPr lang="pt-BR" dirty="0"/>
              <a:t>Concisão</a:t>
            </a:r>
          </a:p>
          <a:p>
            <a:pPr lvl="1"/>
            <a:r>
              <a:rPr lang="pt-BR" dirty="0"/>
              <a:t>Simplicidade</a:t>
            </a:r>
          </a:p>
          <a:p>
            <a:pPr lvl="1"/>
            <a:r>
              <a:rPr lang="pt-BR" dirty="0"/>
              <a:t>Eficiência</a:t>
            </a:r>
          </a:p>
          <a:p>
            <a:pPr lvl="1"/>
            <a:r>
              <a:rPr lang="pt-BR" dirty="0"/>
              <a:t>Fechamento sobre operações</a:t>
            </a:r>
          </a:p>
        </p:txBody>
      </p:sp>
    </p:spTree>
    <p:extLst>
      <p:ext uri="{BB962C8B-B14F-4D97-AF65-F5344CB8AC3E}">
        <p14:creationId xmlns:p14="http://schemas.microsoft.com/office/powerpoint/2010/main" val="2537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Formas de Representação</a:t>
            </a:r>
          </a:p>
        </p:txBody>
      </p:sp>
      <p:sp>
        <p:nvSpPr>
          <p:cNvPr id="3" name="Espaço Reservado para Conteúdo 2"/>
          <p:cNvSpPr>
            <a:spLocks noGrp="1"/>
          </p:cNvSpPr>
          <p:nvPr>
            <p:ph idx="1"/>
          </p:nvPr>
        </p:nvSpPr>
        <p:spPr/>
        <p:txBody>
          <a:bodyPr/>
          <a:lstStyle/>
          <a:p>
            <a:r>
              <a:rPr lang="pt-BR" dirty="0"/>
              <a:t>Representação por Superfícies Limitantes</a:t>
            </a:r>
          </a:p>
          <a:p>
            <a:r>
              <a:rPr lang="pt-BR" dirty="0"/>
              <a:t>Representação por Decomposição do Espaço</a:t>
            </a:r>
          </a:p>
        </p:txBody>
      </p:sp>
    </p:spTree>
    <p:extLst>
      <p:ext uri="{BB962C8B-B14F-4D97-AF65-F5344CB8AC3E}">
        <p14:creationId xmlns:p14="http://schemas.microsoft.com/office/powerpoint/2010/main" val="121053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Aramada</a:t>
            </a:r>
          </a:p>
        </p:txBody>
      </p:sp>
      <p:pic>
        <p:nvPicPr>
          <p:cNvPr id="4" name="Espaço Reservado para Conteúdo 3"/>
          <p:cNvPicPr>
            <a:picLocks noGrp="1" noChangeAspect="1"/>
          </p:cNvPicPr>
          <p:nvPr>
            <p:ph idx="1"/>
          </p:nvPr>
        </p:nvPicPr>
        <p:blipFill>
          <a:blip r:embed="rId2">
            <a:lum bright="-20000" contrast="40000"/>
          </a:blip>
          <a:stretch>
            <a:fillRect/>
          </a:stretch>
        </p:blipFill>
        <p:spPr>
          <a:xfrm>
            <a:off x="838200" y="2121211"/>
            <a:ext cx="10736020" cy="3126038"/>
          </a:xfrm>
          <a:prstGeom prst="rect">
            <a:avLst/>
          </a:prstGeom>
        </p:spPr>
      </p:pic>
    </p:spTree>
    <p:extLst>
      <p:ext uri="{BB962C8B-B14F-4D97-AF65-F5344CB8AC3E}">
        <p14:creationId xmlns:p14="http://schemas.microsoft.com/office/powerpoint/2010/main" val="395064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Modelagem Geométrica</a:t>
            </a:r>
          </a:p>
        </p:txBody>
      </p:sp>
      <p:sp>
        <p:nvSpPr>
          <p:cNvPr id="3" name="Espaço Reservado para Conteúdo 2"/>
          <p:cNvSpPr>
            <a:spLocks noGrp="1"/>
          </p:cNvSpPr>
          <p:nvPr>
            <p:ph idx="1"/>
          </p:nvPr>
        </p:nvSpPr>
        <p:spPr/>
        <p:txBody>
          <a:bodyPr/>
          <a:lstStyle/>
          <a:p>
            <a:r>
              <a:rPr lang="pt-BR" dirty="0"/>
              <a:t>Apresenta diversas ferramentas que permitem representar um objeto graficamente</a:t>
            </a:r>
          </a:p>
          <a:p>
            <a:r>
              <a:rPr lang="pt-BR" dirty="0"/>
              <a:t>Paradigmas de Construção</a:t>
            </a:r>
          </a:p>
          <a:p>
            <a:pPr lvl="1"/>
            <a:r>
              <a:rPr lang="pt-BR" dirty="0"/>
              <a:t>Aproximações planares</a:t>
            </a:r>
          </a:p>
          <a:p>
            <a:pPr lvl="1"/>
            <a:r>
              <a:rPr lang="pt-BR" dirty="0"/>
              <a:t>Operações com elementos de volumes sólidos</a:t>
            </a:r>
          </a:p>
          <a:p>
            <a:pPr lvl="1"/>
            <a:r>
              <a:rPr lang="pt-BR" dirty="0" err="1"/>
              <a:t>Etc</a:t>
            </a:r>
            <a:endParaRPr lang="pt-BR" dirty="0"/>
          </a:p>
          <a:p>
            <a:r>
              <a:rPr lang="pt-BR" dirty="0"/>
              <a:t>Estrutura de dados: </a:t>
            </a:r>
          </a:p>
          <a:p>
            <a:pPr lvl="1"/>
            <a:r>
              <a:rPr lang="pt-BR" dirty="0"/>
              <a:t>Manipulação dos elementos que compõem os objetos</a:t>
            </a:r>
          </a:p>
          <a:p>
            <a:pPr lvl="1"/>
            <a:r>
              <a:rPr lang="pt-BR" dirty="0"/>
              <a:t>Armazenamento para uma futura visualização</a:t>
            </a:r>
          </a:p>
        </p:txBody>
      </p:sp>
    </p:spTree>
    <p:extLst>
      <p:ext uri="{BB962C8B-B14F-4D97-AF65-F5344CB8AC3E}">
        <p14:creationId xmlns:p14="http://schemas.microsoft.com/office/powerpoint/2010/main" val="33312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Superfícies Limitantes</a:t>
            </a:r>
          </a:p>
        </p:txBody>
      </p:sp>
      <p:sp>
        <p:nvSpPr>
          <p:cNvPr id="3" name="Espaço Reservado para Conteúdo 2"/>
          <p:cNvSpPr>
            <a:spLocks noGrp="1"/>
          </p:cNvSpPr>
          <p:nvPr>
            <p:ph idx="1"/>
          </p:nvPr>
        </p:nvSpPr>
        <p:spPr/>
        <p:txBody>
          <a:bodyPr>
            <a:normAutofit fontScale="92500"/>
          </a:bodyPr>
          <a:lstStyle/>
          <a:p>
            <a:r>
              <a:rPr lang="pt-BR" dirty="0"/>
              <a:t>Também conhecida como representação </a:t>
            </a:r>
            <a:r>
              <a:rPr lang="pt-BR" i="1" dirty="0"/>
              <a:t>B-Rep </a:t>
            </a:r>
            <a:r>
              <a:rPr lang="pt-BR" dirty="0"/>
              <a:t>(</a:t>
            </a:r>
            <a:r>
              <a:rPr lang="pt-BR" i="1" dirty="0" err="1"/>
              <a:t>Boundary</a:t>
            </a:r>
            <a:r>
              <a:rPr lang="pt-BR" i="1" dirty="0"/>
              <a:t> </a:t>
            </a:r>
            <a:r>
              <a:rPr lang="pt-BR" i="1" dirty="0" err="1"/>
              <a:t>Representation</a:t>
            </a:r>
            <a:r>
              <a:rPr lang="pt-BR" dirty="0"/>
              <a:t>)</a:t>
            </a:r>
          </a:p>
          <a:p>
            <a:pPr lvl="1"/>
            <a:r>
              <a:rPr lang="pt-BR" sz="2800" dirty="0"/>
              <a:t>Consiste na representação das superfícies dividas em elementos mais simples.</a:t>
            </a:r>
          </a:p>
          <a:p>
            <a:pPr lvl="1"/>
            <a:r>
              <a:rPr lang="pt-BR" sz="2800" dirty="0"/>
              <a:t>Estas superfícies são representadas pela união disjunta de faces planares delimitadas por arestas, que por sua vez são compostas por vértices.</a:t>
            </a:r>
          </a:p>
          <a:p>
            <a:pPr lvl="1"/>
            <a:r>
              <a:rPr lang="pt-BR" sz="2800" dirty="0"/>
              <a:t>Superfícies fechadas e orientáveis.</a:t>
            </a:r>
          </a:p>
          <a:p>
            <a:pPr lvl="1"/>
            <a:r>
              <a:rPr lang="pt-BR" sz="2800" dirty="0"/>
              <a:t>Não basta apenas conhecer os elementos que compõem o modelo, as relações de adjacências entre os primitivos que compõem os elementos devem ser armazenadas de maneira organizada em uma estrutura de dados apropriada.</a:t>
            </a:r>
          </a:p>
        </p:txBody>
      </p:sp>
    </p:spTree>
    <p:extLst>
      <p:ext uri="{BB962C8B-B14F-4D97-AF65-F5344CB8AC3E}">
        <p14:creationId xmlns:p14="http://schemas.microsoft.com/office/powerpoint/2010/main" val="129932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Superfícies Limitantes</a:t>
            </a:r>
          </a:p>
        </p:txBody>
      </p:sp>
      <p:sp>
        <p:nvSpPr>
          <p:cNvPr id="3" name="Espaço Reservado para Conteúdo 2"/>
          <p:cNvSpPr>
            <a:spLocks noGrp="1"/>
          </p:cNvSpPr>
          <p:nvPr>
            <p:ph idx="1"/>
          </p:nvPr>
        </p:nvSpPr>
        <p:spPr/>
        <p:txBody>
          <a:bodyPr/>
          <a:lstStyle/>
          <a:p>
            <a:r>
              <a:rPr lang="pt-BR" dirty="0"/>
              <a:t>Somente é adequada se o sólido não possui atributos que variam no seu interior.</a:t>
            </a:r>
          </a:p>
          <a:p>
            <a:r>
              <a:rPr lang="pt-BR" dirty="0"/>
              <a:t>Exemplo: peças mecânicas</a:t>
            </a:r>
          </a:p>
          <a:p>
            <a:r>
              <a:rPr lang="pt-BR" dirty="0" err="1"/>
              <a:t>Contra-exemplo</a:t>
            </a:r>
            <a:r>
              <a:rPr lang="pt-BR" dirty="0"/>
              <a:t>: dados de medicina sobre o corpo humano</a:t>
            </a:r>
          </a:p>
        </p:txBody>
      </p:sp>
    </p:spTree>
    <p:extLst>
      <p:ext uri="{BB962C8B-B14F-4D97-AF65-F5344CB8AC3E}">
        <p14:creationId xmlns:p14="http://schemas.microsoft.com/office/powerpoint/2010/main" val="171921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Superfícies Limitantes</a:t>
            </a:r>
          </a:p>
        </p:txBody>
      </p:sp>
      <p:pic>
        <p:nvPicPr>
          <p:cNvPr id="7" name="Imagem 6"/>
          <p:cNvPicPr>
            <a:picLocks noChangeAspect="1"/>
          </p:cNvPicPr>
          <p:nvPr/>
        </p:nvPicPr>
        <p:blipFill>
          <a:blip r:embed="rId2"/>
          <a:stretch>
            <a:fillRect/>
          </a:stretch>
        </p:blipFill>
        <p:spPr>
          <a:xfrm>
            <a:off x="4313982" y="1569630"/>
            <a:ext cx="3029354" cy="5076214"/>
          </a:xfrm>
          <a:prstGeom prst="rect">
            <a:avLst/>
          </a:prstGeom>
        </p:spPr>
      </p:pic>
    </p:spTree>
    <p:extLst>
      <p:ext uri="{BB962C8B-B14F-4D97-AF65-F5344CB8AC3E}">
        <p14:creationId xmlns:p14="http://schemas.microsoft.com/office/powerpoint/2010/main" val="154296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Superfícies Limitantes</a:t>
            </a:r>
          </a:p>
        </p:txBody>
      </p:sp>
      <p:sp>
        <p:nvSpPr>
          <p:cNvPr id="3" name="Espaço Reservado para Conteúdo 2"/>
          <p:cNvSpPr>
            <a:spLocks noGrp="1"/>
          </p:cNvSpPr>
          <p:nvPr>
            <p:ph idx="1"/>
          </p:nvPr>
        </p:nvSpPr>
        <p:spPr/>
        <p:txBody>
          <a:bodyPr>
            <a:normAutofit/>
          </a:bodyPr>
          <a:lstStyle/>
          <a:p>
            <a:pPr algn="just"/>
            <a:r>
              <a:rPr lang="pt-BR" dirty="0"/>
              <a:t>Em 3D, as faces, podem ser representadas através de uma ou mais listas explicitas de vértices contendo a topologia e a geometria da face.</a:t>
            </a:r>
          </a:p>
          <a:p>
            <a:pPr algn="just"/>
            <a:r>
              <a:rPr lang="pt-BR" dirty="0"/>
              <a:t>Conceito importante em modelagem de sólidos: superfícies que sejam “variedade de dimensão dois” ou 2-</a:t>
            </a:r>
            <a:r>
              <a:rPr lang="pt-BR" i="1" dirty="0"/>
              <a:t>manifold</a:t>
            </a:r>
            <a:r>
              <a:rPr lang="pt-BR" dirty="0"/>
              <a:t>.</a:t>
            </a:r>
          </a:p>
          <a:p>
            <a:pPr algn="just"/>
            <a:r>
              <a:rPr lang="pt-BR" dirty="0"/>
              <a:t>“Um2-manifold é um espaço topológico, onde cada ponto tem uma vizinhança topologicamente equivalente a um disco do espaço Euclidiano bidimensional, </a:t>
            </a:r>
            <a:r>
              <a:rPr lang="pt-BR" b="1" dirty="0"/>
              <a:t>E2</a:t>
            </a:r>
            <a:r>
              <a:rPr lang="pt-BR" dirty="0"/>
              <a:t>.”</a:t>
            </a:r>
          </a:p>
          <a:p>
            <a:pPr algn="just"/>
            <a:r>
              <a:rPr lang="pt-BR" dirty="0"/>
              <a:t>Variedade de dimensão 2 são as formas que têm planos tangentes em todos os seus pontos.</a:t>
            </a:r>
          </a:p>
        </p:txBody>
      </p:sp>
    </p:spTree>
    <p:extLst>
      <p:ext uri="{BB962C8B-B14F-4D97-AF65-F5344CB8AC3E}">
        <p14:creationId xmlns:p14="http://schemas.microsoft.com/office/powerpoint/2010/main" val="3183368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Superfícies Limitantes</a:t>
            </a:r>
          </a:p>
        </p:txBody>
      </p:sp>
      <p:sp>
        <p:nvSpPr>
          <p:cNvPr id="3" name="Espaço Reservado para Conteúdo 2"/>
          <p:cNvSpPr>
            <a:spLocks noGrp="1"/>
          </p:cNvSpPr>
          <p:nvPr>
            <p:ph idx="1"/>
          </p:nvPr>
        </p:nvSpPr>
        <p:spPr/>
        <p:txBody>
          <a:bodyPr>
            <a:normAutofit/>
          </a:bodyPr>
          <a:lstStyle/>
          <a:p>
            <a:pPr algn="just"/>
            <a:r>
              <a:rPr lang="pt-BR" dirty="0"/>
              <a:t>Baseado na analogia da etiqueta adesiva, verifique se os seguintes objetos são formados por variedades de dimensão 2 (considere os três objetos como únicos):</a:t>
            </a:r>
          </a:p>
        </p:txBody>
      </p:sp>
      <p:pic>
        <p:nvPicPr>
          <p:cNvPr id="4" name="Imagem 3"/>
          <p:cNvPicPr>
            <a:picLocks noChangeAspect="1"/>
          </p:cNvPicPr>
          <p:nvPr/>
        </p:nvPicPr>
        <p:blipFill>
          <a:blip r:embed="rId2"/>
          <a:stretch>
            <a:fillRect/>
          </a:stretch>
        </p:blipFill>
        <p:spPr>
          <a:xfrm>
            <a:off x="776963" y="3101633"/>
            <a:ext cx="10638074" cy="3398887"/>
          </a:xfrm>
          <a:prstGeom prst="rect">
            <a:avLst/>
          </a:prstGeom>
        </p:spPr>
      </p:pic>
    </p:spTree>
    <p:extLst>
      <p:ext uri="{BB962C8B-B14F-4D97-AF65-F5344CB8AC3E}">
        <p14:creationId xmlns:p14="http://schemas.microsoft.com/office/powerpoint/2010/main" val="2523889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p:txBody>
          <a:bodyPr/>
          <a:lstStyle/>
          <a:p>
            <a:r>
              <a:rPr lang="pt-BR" dirty="0"/>
              <a:t>Faces são polígonos, figuras planas fechadas por muitos segmentos de retas e muitos ângulos.</a:t>
            </a:r>
          </a:p>
          <a:p>
            <a:pPr lvl="1"/>
            <a:r>
              <a:rPr lang="pt-BR" dirty="0"/>
              <a:t>Polígono mais simples: triângulo.</a:t>
            </a:r>
          </a:p>
          <a:p>
            <a:pPr lvl="1"/>
            <a:r>
              <a:rPr lang="pt-BR" dirty="0"/>
              <a:t>Polígono regular: ângulos e lados iguais.</a:t>
            </a:r>
          </a:p>
        </p:txBody>
      </p:sp>
      <p:pic>
        <p:nvPicPr>
          <p:cNvPr id="5" name="Imagem 4"/>
          <p:cNvPicPr>
            <a:picLocks noChangeAspect="1"/>
          </p:cNvPicPr>
          <p:nvPr/>
        </p:nvPicPr>
        <p:blipFill>
          <a:blip r:embed="rId2">
            <a:lum bright="-20000" contrast="40000"/>
          </a:blip>
          <a:stretch>
            <a:fillRect/>
          </a:stretch>
        </p:blipFill>
        <p:spPr>
          <a:xfrm>
            <a:off x="2749652" y="3555305"/>
            <a:ext cx="7435358" cy="3012750"/>
          </a:xfrm>
          <a:prstGeom prst="rect">
            <a:avLst/>
          </a:prstGeom>
        </p:spPr>
      </p:pic>
    </p:spTree>
    <p:extLst>
      <p:ext uri="{BB962C8B-B14F-4D97-AF65-F5344CB8AC3E}">
        <p14:creationId xmlns:p14="http://schemas.microsoft.com/office/powerpoint/2010/main" val="110349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Parte I</a:t>
            </a:r>
          </a:p>
        </p:txBody>
      </p:sp>
      <p:sp>
        <p:nvSpPr>
          <p:cNvPr id="5" name="Espaço Reservado para Texto 4"/>
          <p:cNvSpPr>
            <a:spLocks noGrp="1"/>
          </p:cNvSpPr>
          <p:nvPr>
            <p:ph type="body" idx="1"/>
          </p:nvPr>
        </p:nvSpPr>
        <p:spPr/>
        <p:txBody>
          <a:bodyPr/>
          <a:lstStyle/>
          <a:p>
            <a:r>
              <a:rPr lang="pt-BR" dirty="0"/>
              <a:t>Introdução</a:t>
            </a:r>
          </a:p>
        </p:txBody>
      </p:sp>
    </p:spTree>
    <p:extLst>
      <p:ext uri="{BB962C8B-B14F-4D97-AF65-F5344CB8AC3E}">
        <p14:creationId xmlns:p14="http://schemas.microsoft.com/office/powerpoint/2010/main" val="602582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a:xfrm>
            <a:off x="838200" y="1825625"/>
            <a:ext cx="5365652" cy="4351338"/>
          </a:xfrm>
        </p:spPr>
        <p:txBody>
          <a:bodyPr>
            <a:normAutofit fontScale="85000" lnSpcReduction="10000"/>
          </a:bodyPr>
          <a:lstStyle/>
          <a:p>
            <a:pPr algn="just"/>
            <a:r>
              <a:rPr lang="pt-BR" dirty="0" err="1"/>
              <a:t>Tesselation</a:t>
            </a:r>
            <a:r>
              <a:rPr lang="pt-BR" dirty="0"/>
              <a:t>: Uma questão interessante é: se quisermos cobrir uma área com polígonos regulares, quais são os polígonos que nos permitem fazer isso? Você já pensou sobre isso? Embora existam polígonos regulares com qualquer número de lados, só poderemos usar triângulos equiláteros, quadrados e hexágonos para fazer </a:t>
            </a:r>
            <a:r>
              <a:rPr lang="pt-BR" i="1" dirty="0" err="1"/>
              <a:t>tesselation</a:t>
            </a:r>
            <a:r>
              <a:rPr lang="pt-BR" i="1" dirty="0"/>
              <a:t> </a:t>
            </a:r>
            <a:r>
              <a:rPr lang="pt-BR" dirty="0"/>
              <a:t>(ou </a:t>
            </a:r>
            <a:r>
              <a:rPr lang="pt-BR" i="1" dirty="0" err="1"/>
              <a:t>tiling</a:t>
            </a:r>
            <a:r>
              <a:rPr lang="pt-BR" dirty="0"/>
              <a:t>) de um plano por formas regulares (essas são as únicas formas cujos ângulos internos multiplicados por um número inteiro resulta em um múltiplo de 360 graus.)</a:t>
            </a:r>
          </a:p>
        </p:txBody>
      </p:sp>
      <p:pic>
        <p:nvPicPr>
          <p:cNvPr id="4" name="Imagem 3"/>
          <p:cNvPicPr>
            <a:picLocks noChangeAspect="1"/>
          </p:cNvPicPr>
          <p:nvPr/>
        </p:nvPicPr>
        <p:blipFill>
          <a:blip r:embed="rId2"/>
          <a:stretch>
            <a:fillRect/>
          </a:stretch>
        </p:blipFill>
        <p:spPr>
          <a:xfrm>
            <a:off x="6447692" y="3042135"/>
            <a:ext cx="5177165" cy="1918318"/>
          </a:xfrm>
          <a:prstGeom prst="rect">
            <a:avLst/>
          </a:prstGeom>
          <a:scene3d>
            <a:camera prst="orthographicFront">
              <a:rot lat="0" lon="0" rev="5400000"/>
            </a:camera>
            <a:lightRig rig="threePt" dir="t"/>
          </a:scene3d>
        </p:spPr>
      </p:pic>
    </p:spTree>
    <p:extLst>
      <p:ext uri="{BB962C8B-B14F-4D97-AF65-F5344CB8AC3E}">
        <p14:creationId xmlns:p14="http://schemas.microsoft.com/office/powerpoint/2010/main" val="766628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5819492" y="2227314"/>
            <a:ext cx="6152113" cy="2161553"/>
          </a:xfrm>
          <a:prstGeom prst="rect">
            <a:avLst/>
          </a:prstGeom>
        </p:spPr>
      </p:pic>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a:xfrm>
            <a:off x="838200" y="1825625"/>
            <a:ext cx="5365652" cy="4351338"/>
          </a:xfrm>
        </p:spPr>
        <p:txBody>
          <a:bodyPr>
            <a:normAutofit/>
          </a:bodyPr>
          <a:lstStyle/>
          <a:p>
            <a:pPr algn="just"/>
            <a:r>
              <a:rPr lang="pt-BR" dirty="0"/>
              <a:t>Poliedro: sólido limitado por um conjunto de polígonos cujas arestas pertencem a um número par de polígonos.</a:t>
            </a:r>
          </a:p>
          <a:p>
            <a:pPr algn="just"/>
            <a:r>
              <a:rPr lang="pt-BR" dirty="0"/>
              <a:t>Se o poliedro for </a:t>
            </a:r>
            <a:r>
              <a:rPr lang="pt-BR" i="1" dirty="0"/>
              <a:t>topologicamente equivalente </a:t>
            </a:r>
            <a:r>
              <a:rPr lang="pt-BR" dirty="0"/>
              <a:t>a uma esfera, é classificado como </a:t>
            </a:r>
            <a:r>
              <a:rPr lang="pt-BR" b="1" dirty="0"/>
              <a:t>um poliedro simples</a:t>
            </a:r>
            <a:r>
              <a:rPr lang="pt-BR" dirty="0"/>
              <a:t>.</a:t>
            </a:r>
          </a:p>
        </p:txBody>
      </p:sp>
    </p:spTree>
    <p:extLst>
      <p:ext uri="{BB962C8B-B14F-4D97-AF65-F5344CB8AC3E}">
        <p14:creationId xmlns:p14="http://schemas.microsoft.com/office/powerpoint/2010/main" val="107142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139271" y="1825625"/>
            <a:ext cx="7611298" cy="4279753"/>
          </a:xfrm>
          <a:prstGeom prst="rect">
            <a:avLst/>
          </a:prstGeom>
        </p:spPr>
      </p:pic>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86508" y="1825625"/>
                <a:ext cx="3793441" cy="3393489"/>
              </a:xfrm>
            </p:spPr>
            <p:txBody>
              <a:bodyPr>
                <a:normAutofit/>
              </a:bodyPr>
              <a:lstStyle/>
              <a:p>
                <a:r>
                  <a:rPr lang="pt-BR" dirty="0"/>
                  <a:t>Fórmula de Euler (poliedros simples, sem furo): </a:t>
                </a:r>
              </a:p>
              <a:p>
                <a:pPr lvl="1"/>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+2</m:t>
                    </m:r>
                  </m:oMath>
                </a14:m>
                <a:endParaRPr lang="pt-BR" dirty="0"/>
              </a:p>
              <a:p>
                <a:r>
                  <a:rPr lang="pt-BR" dirty="0"/>
                  <a:t>Como uma esfera pode ser vista como uma extensão de um cilindro?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86508" y="1825625"/>
                <a:ext cx="3793441" cy="3393489"/>
              </a:xfrm>
              <a:blipFill>
                <a:blip r:embed="rId4"/>
                <a:stretch>
                  <a:fillRect l="-2894" t="-2873" r="-4502" b="-2334"/>
                </a:stretch>
              </a:blipFill>
            </p:spPr>
            <p:txBody>
              <a:bodyPr/>
              <a:lstStyle/>
              <a:p>
                <a:r>
                  <a:rPr lang="pt-BR">
                    <a:noFill/>
                  </a:rPr>
                  <a:t> </a:t>
                </a:r>
              </a:p>
            </p:txBody>
          </p:sp>
        </mc:Fallback>
      </mc:AlternateContent>
    </p:spTree>
    <p:extLst>
      <p:ext uri="{BB962C8B-B14F-4D97-AF65-F5344CB8AC3E}">
        <p14:creationId xmlns:p14="http://schemas.microsoft.com/office/powerpoint/2010/main" val="299600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139271" y="1825625"/>
            <a:ext cx="7611298" cy="4279753"/>
          </a:xfrm>
          <a:prstGeom prst="rect">
            <a:avLst/>
          </a:prstGeom>
        </p:spPr>
      </p:pic>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486508" y="1825625"/>
                <a:ext cx="3793441" cy="4406363"/>
              </a:xfrm>
            </p:spPr>
            <p:txBody>
              <a:bodyPr>
                <a:normAutofit fontScale="92500" lnSpcReduction="20000"/>
              </a:bodyPr>
              <a:lstStyle/>
              <a:p>
                <a:r>
                  <a:rPr lang="pt-BR" dirty="0"/>
                  <a:t>Fórmula de Euler (poliedros simples, sem furo): </a:t>
                </a:r>
              </a:p>
              <a:p>
                <a:pPr lvl="1"/>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+2</m:t>
                    </m:r>
                  </m:oMath>
                </a14:m>
                <a:endParaRPr lang="pt-BR" dirty="0"/>
              </a:p>
              <a:p>
                <a:r>
                  <a:rPr lang="pt-BR" dirty="0"/>
                  <a:t>Como uma esfera pode ser vista como uma extensão de um cilindro? </a:t>
                </a:r>
                <a:r>
                  <a:rPr lang="pt-BR" dirty="0">
                    <a:solidFill>
                      <a:srgbClr val="FF0000"/>
                    </a:solidFill>
                  </a:rPr>
                  <a:t>Uma estrutura com uma única face que se encontra em si mesma, portanto com uma única aresta e dois vértices: V = 2, F = 1, A = 1;  2+1=1+2!</a:t>
                </a: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486508" y="1825625"/>
                <a:ext cx="3793441" cy="4406363"/>
              </a:xfrm>
              <a:blipFill>
                <a:blip r:embed="rId4"/>
                <a:stretch>
                  <a:fillRect l="-2572" t="-3458" r="-4341"/>
                </a:stretch>
              </a:blipFill>
            </p:spPr>
            <p:txBody>
              <a:bodyPr/>
              <a:lstStyle/>
              <a:p>
                <a:r>
                  <a:rPr lang="pt-BR">
                    <a:noFill/>
                  </a:rPr>
                  <a:t> </a:t>
                </a:r>
              </a:p>
            </p:txBody>
          </p:sp>
        </mc:Fallback>
      </mc:AlternateContent>
    </p:spTree>
    <p:extLst>
      <p:ext uri="{BB962C8B-B14F-4D97-AF65-F5344CB8AC3E}">
        <p14:creationId xmlns:p14="http://schemas.microsoft.com/office/powerpoint/2010/main" val="167318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lstStyle/>
              <a:p>
                <a:r>
                  <a:rPr lang="pt-BR" dirty="0"/>
                  <a:t>Fórmula de Euler-</a:t>
                </a:r>
                <a:r>
                  <a:rPr lang="pt-BR" dirty="0" err="1"/>
                  <a:t>Poincaré</a:t>
                </a:r>
                <a:r>
                  <a:rPr lang="pt-BR" dirty="0"/>
                  <a:t>:</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𝐻</m:t>
                    </m:r>
                    <m:r>
                      <a:rPr lang="pt-BR" b="0" i="1" smtClean="0">
                        <a:latin typeface="Cambria Math" panose="02040503050406030204" pitchFamily="18" charset="0"/>
                      </a:rPr>
                      <m:t>=2(</m:t>
                    </m:r>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r>
                      <a:rPr lang="pt-BR" b="0" i="1" smtClean="0">
                        <a:latin typeface="Cambria Math" panose="02040503050406030204" pitchFamily="18" charset="0"/>
                      </a:rPr>
                      <m:t>)</m:t>
                    </m:r>
                  </m:oMath>
                </a14:m>
                <a:r>
                  <a:rPr lang="pt-BR" dirty="0"/>
                  <a:t> ou</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𝐿</m:t>
                        </m:r>
                        <m:r>
                          <a:rPr lang="pt-BR" b="0" i="1" smtClean="0">
                            <a:latin typeface="Cambria Math" panose="02040503050406030204" pitchFamily="18" charset="0"/>
                          </a:rPr>
                          <m:t>−</m:t>
                        </m:r>
                        <m:r>
                          <a:rPr lang="pt-BR" b="0" i="1" smtClean="0">
                            <a:latin typeface="Cambria Math" panose="02040503050406030204" pitchFamily="18" charset="0"/>
                          </a:rPr>
                          <m:t>𝐹</m:t>
                        </m:r>
                      </m:e>
                    </m:d>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e>
                    </m:d>
                    <m:r>
                      <a:rPr lang="pt-BR" b="0" i="1" smtClean="0">
                        <a:latin typeface="Cambria Math" panose="02040503050406030204" pitchFamily="18" charset="0"/>
                      </a:rPr>
                      <m:t>=0</m:t>
                    </m:r>
                  </m:oMath>
                </a14:m>
                <a:endParaRPr lang="pt-BR" dirty="0"/>
              </a:p>
              <a:p>
                <a:pPr lvl="1"/>
                <a:r>
                  <a:rPr lang="pt-BR" dirty="0"/>
                  <a:t>L é a quantidade de LOOPS</a:t>
                </a:r>
              </a:p>
              <a:p>
                <a:pPr lvl="1"/>
                <a:r>
                  <a:rPr lang="pt-BR" dirty="0"/>
                  <a:t>C é a quantidade de componentes</a:t>
                </a:r>
              </a:p>
              <a:p>
                <a:pPr lvl="1"/>
                <a:r>
                  <a:rPr lang="pt-BR" dirty="0"/>
                  <a:t>G  é o número de GENUS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pt-BR">
                    <a:noFill/>
                  </a:rPr>
                  <a:t> </a:t>
                </a:r>
              </a:p>
            </p:txBody>
          </p:sp>
        </mc:Fallback>
      </mc:AlternateContent>
    </p:spTree>
    <p:extLst>
      <p:ext uri="{BB962C8B-B14F-4D97-AF65-F5344CB8AC3E}">
        <p14:creationId xmlns:p14="http://schemas.microsoft.com/office/powerpoint/2010/main" val="2068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200" y="1825625"/>
                <a:ext cx="5028028" cy="4351338"/>
              </a:xfrm>
            </p:spPr>
            <p:txBody>
              <a:bodyPr/>
              <a:lstStyle/>
              <a:p>
                <a:r>
                  <a:rPr lang="pt-BR" dirty="0"/>
                  <a:t>Fórmula de Euler-</a:t>
                </a:r>
                <a:r>
                  <a:rPr lang="pt-BR" dirty="0" err="1"/>
                  <a:t>Poincaré</a:t>
                </a:r>
                <a:r>
                  <a:rPr lang="pt-BR" dirty="0"/>
                  <a:t>:</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𝐻</m:t>
                    </m:r>
                    <m:r>
                      <a:rPr lang="pt-BR" b="0" i="1" smtClean="0">
                        <a:latin typeface="Cambria Math" panose="02040503050406030204" pitchFamily="18" charset="0"/>
                      </a:rPr>
                      <m:t>=2(</m:t>
                    </m:r>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r>
                      <a:rPr lang="pt-BR" b="0" i="1" smtClean="0">
                        <a:latin typeface="Cambria Math" panose="02040503050406030204" pitchFamily="18" charset="0"/>
                      </a:rPr>
                      <m:t>)</m:t>
                    </m:r>
                  </m:oMath>
                </a14:m>
                <a:r>
                  <a:rPr lang="pt-BR" dirty="0"/>
                  <a:t> ou</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𝐿</m:t>
                        </m:r>
                        <m:r>
                          <a:rPr lang="pt-BR" b="0" i="1" smtClean="0">
                            <a:latin typeface="Cambria Math" panose="02040503050406030204" pitchFamily="18" charset="0"/>
                          </a:rPr>
                          <m:t>−</m:t>
                        </m:r>
                        <m:r>
                          <a:rPr lang="pt-BR" b="0" i="1" smtClean="0">
                            <a:latin typeface="Cambria Math" panose="02040503050406030204" pitchFamily="18" charset="0"/>
                          </a:rPr>
                          <m:t>𝐹</m:t>
                        </m:r>
                      </m:e>
                    </m:d>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e>
                    </m:d>
                    <m:r>
                      <a:rPr lang="pt-BR" b="0" i="1" smtClean="0">
                        <a:latin typeface="Cambria Math" panose="02040503050406030204" pitchFamily="18" charset="0"/>
                      </a:rPr>
                      <m:t>=0</m:t>
                    </m:r>
                  </m:oMath>
                </a14:m>
                <a:endParaRPr lang="pt-BR" dirty="0"/>
              </a:p>
              <a:p>
                <a:pPr lvl="1"/>
                <a:r>
                  <a:rPr lang="pt-BR" dirty="0"/>
                  <a:t>L é a quantidade de LOOPS</a:t>
                </a:r>
              </a:p>
              <a:p>
                <a:pPr lvl="1"/>
                <a:r>
                  <a:rPr lang="pt-BR" dirty="0"/>
                  <a:t>C é a quantidade de componentes</a:t>
                </a:r>
              </a:p>
              <a:p>
                <a:pPr lvl="1"/>
                <a:r>
                  <a:rPr lang="pt-BR" dirty="0"/>
                  <a:t>G  é o número de GENUS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200" y="1825625"/>
                <a:ext cx="5028028" cy="4351338"/>
              </a:xfrm>
              <a:blipFill>
                <a:blip r:embed="rId2"/>
                <a:stretch>
                  <a:fillRect l="-2184" t="-2241" r="-850"/>
                </a:stretch>
              </a:blipFill>
            </p:spPr>
            <p:txBody>
              <a:bodyPr/>
              <a:lstStyle/>
              <a:p>
                <a:r>
                  <a:rPr lang="pt-BR">
                    <a:noFill/>
                  </a:rPr>
                  <a:t> </a:t>
                </a:r>
              </a:p>
            </p:txBody>
          </p:sp>
        </mc:Fallback>
      </mc:AlternateContent>
      <p:sp>
        <p:nvSpPr>
          <p:cNvPr id="4" name="Espaço Reservado para Conteúdo 2"/>
          <p:cNvSpPr txBox="1">
            <a:spLocks/>
          </p:cNvSpPr>
          <p:nvPr/>
        </p:nvSpPr>
        <p:spPr>
          <a:xfrm>
            <a:off x="5866228" y="1825625"/>
            <a:ext cx="586622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Exemplo 1) Cubo</a:t>
            </a:r>
          </a:p>
          <a:p>
            <a:r>
              <a:rPr lang="pt-BR" dirty="0"/>
              <a:t>V = 8</a:t>
            </a:r>
          </a:p>
          <a:p>
            <a:r>
              <a:rPr lang="pt-BR" dirty="0"/>
              <a:t>A = 12</a:t>
            </a:r>
          </a:p>
          <a:p>
            <a:r>
              <a:rPr lang="pt-BR" dirty="0"/>
              <a:t>F = 6</a:t>
            </a:r>
          </a:p>
          <a:p>
            <a:r>
              <a:rPr lang="pt-BR" dirty="0"/>
              <a:t>G = 0</a:t>
            </a:r>
          </a:p>
          <a:p>
            <a:r>
              <a:rPr lang="pt-BR" dirty="0"/>
              <a:t>C = 1</a:t>
            </a:r>
          </a:p>
          <a:p>
            <a:r>
              <a:rPr lang="pt-BR" dirty="0"/>
              <a:t>L = F</a:t>
            </a:r>
          </a:p>
          <a:p>
            <a:r>
              <a:rPr lang="pt-BR" dirty="0"/>
              <a:t>V – A + F – (L-F) – 2(C-G) = V – A +F – 2(1 – 0) = V – A + F =  8 – 12 + 6 = 2  </a:t>
            </a:r>
          </a:p>
        </p:txBody>
      </p:sp>
    </p:spTree>
    <p:extLst>
      <p:ext uri="{BB962C8B-B14F-4D97-AF65-F5344CB8AC3E}">
        <p14:creationId xmlns:p14="http://schemas.microsoft.com/office/powerpoint/2010/main" val="4130643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200" y="1825625"/>
                <a:ext cx="5028028" cy="4351338"/>
              </a:xfrm>
            </p:spPr>
            <p:txBody>
              <a:bodyPr/>
              <a:lstStyle/>
              <a:p>
                <a:r>
                  <a:rPr lang="pt-BR" dirty="0"/>
                  <a:t>Fórmula de Euler-</a:t>
                </a:r>
                <a:r>
                  <a:rPr lang="pt-BR" dirty="0" err="1"/>
                  <a:t>Poincaré</a:t>
                </a:r>
                <a:r>
                  <a:rPr lang="pt-BR" dirty="0"/>
                  <a:t>:</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𝐻</m:t>
                    </m:r>
                    <m:r>
                      <a:rPr lang="pt-BR" b="0" i="1" smtClean="0">
                        <a:latin typeface="Cambria Math" panose="02040503050406030204" pitchFamily="18" charset="0"/>
                      </a:rPr>
                      <m:t>=2(</m:t>
                    </m:r>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r>
                      <a:rPr lang="pt-BR" b="0" i="1" smtClean="0">
                        <a:latin typeface="Cambria Math" panose="02040503050406030204" pitchFamily="18" charset="0"/>
                      </a:rPr>
                      <m:t>)</m:t>
                    </m:r>
                  </m:oMath>
                </a14:m>
                <a:r>
                  <a:rPr lang="pt-BR" dirty="0"/>
                  <a:t> ou</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𝐿</m:t>
                        </m:r>
                        <m:r>
                          <a:rPr lang="pt-BR" b="0" i="1" smtClean="0">
                            <a:latin typeface="Cambria Math" panose="02040503050406030204" pitchFamily="18" charset="0"/>
                          </a:rPr>
                          <m:t>−</m:t>
                        </m:r>
                        <m:r>
                          <a:rPr lang="pt-BR" b="0" i="1" smtClean="0">
                            <a:latin typeface="Cambria Math" panose="02040503050406030204" pitchFamily="18" charset="0"/>
                          </a:rPr>
                          <m:t>𝐹</m:t>
                        </m:r>
                      </m:e>
                    </m:d>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e>
                    </m:d>
                    <m:r>
                      <a:rPr lang="pt-BR" b="0" i="1" smtClean="0">
                        <a:latin typeface="Cambria Math" panose="02040503050406030204" pitchFamily="18" charset="0"/>
                      </a:rPr>
                      <m:t>=0</m:t>
                    </m:r>
                  </m:oMath>
                </a14:m>
                <a:endParaRPr lang="pt-BR" dirty="0"/>
              </a:p>
              <a:p>
                <a:pPr lvl="1"/>
                <a:r>
                  <a:rPr lang="pt-BR" dirty="0"/>
                  <a:t>L é a quantidade de LOOPS</a:t>
                </a:r>
              </a:p>
              <a:p>
                <a:pPr lvl="1"/>
                <a:r>
                  <a:rPr lang="pt-BR" dirty="0"/>
                  <a:t>C é a quantidade de componentes</a:t>
                </a:r>
              </a:p>
              <a:p>
                <a:pPr lvl="1"/>
                <a:r>
                  <a:rPr lang="pt-BR" dirty="0"/>
                  <a:t>G  é o número de GENUS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200" y="1825625"/>
                <a:ext cx="5028028" cy="4351338"/>
              </a:xfrm>
              <a:blipFill>
                <a:blip r:embed="rId2"/>
                <a:stretch>
                  <a:fillRect l="-2184" t="-2241" r="-850"/>
                </a:stretch>
              </a:blipFill>
            </p:spPr>
            <p:txBody>
              <a:bodyPr/>
              <a:lstStyle/>
              <a:p>
                <a:r>
                  <a:rPr lang="pt-BR">
                    <a:noFill/>
                  </a:rPr>
                  <a:t> </a:t>
                </a:r>
              </a:p>
            </p:txBody>
          </p:sp>
        </mc:Fallback>
      </mc:AlternateContent>
      <p:sp>
        <p:nvSpPr>
          <p:cNvPr id="4" name="Espaço Reservado para Conteúdo 2"/>
          <p:cNvSpPr txBox="1">
            <a:spLocks/>
          </p:cNvSpPr>
          <p:nvPr/>
        </p:nvSpPr>
        <p:spPr>
          <a:xfrm>
            <a:off x="5866228" y="1825625"/>
            <a:ext cx="58662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Exercício 1) Análise o seguinte sólido com base na fórmula de Euler-</a:t>
            </a:r>
            <a:r>
              <a:rPr lang="pt-BR" dirty="0" err="1"/>
              <a:t>Poincaré</a:t>
            </a:r>
            <a:r>
              <a:rPr lang="pt-BR" dirty="0"/>
              <a:t>. </a:t>
            </a:r>
            <a:r>
              <a:rPr lang="pt-BR" dirty="0" err="1"/>
              <a:t>Consdiere</a:t>
            </a:r>
            <a:r>
              <a:rPr lang="pt-BR" dirty="0"/>
              <a:t> que as faces, arestas e vértices escondidos correspondem aos mesmos elementos de um cubo simples regular.</a:t>
            </a:r>
          </a:p>
        </p:txBody>
      </p:sp>
      <p:pic>
        <p:nvPicPr>
          <p:cNvPr id="1026" name="Picture 2" descr="https://www.cs.mtu.edu/~shene/COURSES/cs3621/NOTES/model/euler-1.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568983" y="4352118"/>
            <a:ext cx="2937900" cy="220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82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200" y="1825625"/>
                <a:ext cx="5028028" cy="4351338"/>
              </a:xfrm>
            </p:spPr>
            <p:txBody>
              <a:bodyPr/>
              <a:lstStyle/>
              <a:p>
                <a:r>
                  <a:rPr lang="pt-BR" dirty="0"/>
                  <a:t>Fórmula de Euler-</a:t>
                </a:r>
                <a:r>
                  <a:rPr lang="pt-BR" dirty="0" err="1"/>
                  <a:t>Poincaré</a:t>
                </a:r>
                <a:r>
                  <a:rPr lang="pt-BR" dirty="0"/>
                  <a:t>:</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r>
                      <a:rPr lang="pt-BR" b="0" i="1" smtClean="0">
                        <a:latin typeface="Cambria Math" panose="02040503050406030204" pitchFamily="18" charset="0"/>
                      </a:rPr>
                      <m:t>𝐻</m:t>
                    </m:r>
                    <m:r>
                      <a:rPr lang="pt-BR" b="0" i="1" smtClean="0">
                        <a:latin typeface="Cambria Math" panose="02040503050406030204" pitchFamily="18" charset="0"/>
                      </a:rPr>
                      <m:t>=2(</m:t>
                    </m:r>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r>
                      <a:rPr lang="pt-BR" b="0" i="1" smtClean="0">
                        <a:latin typeface="Cambria Math" panose="02040503050406030204" pitchFamily="18" charset="0"/>
                      </a:rPr>
                      <m:t>)</m:t>
                    </m:r>
                  </m:oMath>
                </a14:m>
                <a:r>
                  <a:rPr lang="pt-BR" dirty="0"/>
                  <a:t> ou</a:t>
                </a:r>
              </a:p>
              <a:p>
                <a14:m>
                  <m:oMath xmlns:m="http://schemas.openxmlformats.org/officeDocument/2006/math">
                    <m:r>
                      <a:rPr lang="pt-BR" b="0" i="1" smtClean="0">
                        <a:latin typeface="Cambria Math" panose="02040503050406030204" pitchFamily="18" charset="0"/>
                      </a:rPr>
                      <m:t>𝑉</m:t>
                    </m:r>
                    <m:r>
                      <a:rPr lang="pt-BR" b="0" i="1" smtClean="0">
                        <a:latin typeface="Cambria Math" panose="02040503050406030204" pitchFamily="18" charset="0"/>
                      </a:rPr>
                      <m:t>−</m:t>
                    </m:r>
                    <m:r>
                      <a:rPr lang="pt-BR" b="0" i="1" smtClean="0">
                        <a:latin typeface="Cambria Math" panose="02040503050406030204" pitchFamily="18" charset="0"/>
                      </a:rPr>
                      <m:t>𝐴</m:t>
                    </m:r>
                    <m:r>
                      <a:rPr lang="pt-BR" b="0" i="1" smtClean="0">
                        <a:latin typeface="Cambria Math" panose="02040503050406030204" pitchFamily="18" charset="0"/>
                      </a:rPr>
                      <m:t>+</m:t>
                    </m:r>
                    <m:r>
                      <a:rPr lang="pt-BR" b="0" i="1" smtClean="0">
                        <a:latin typeface="Cambria Math" panose="02040503050406030204" pitchFamily="18" charset="0"/>
                      </a:rPr>
                      <m:t>𝐹</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𝐿</m:t>
                        </m:r>
                        <m:r>
                          <a:rPr lang="pt-BR" b="0" i="1" smtClean="0">
                            <a:latin typeface="Cambria Math" panose="02040503050406030204" pitchFamily="18" charset="0"/>
                          </a:rPr>
                          <m:t>−</m:t>
                        </m:r>
                        <m:r>
                          <a:rPr lang="pt-BR" b="0" i="1" smtClean="0">
                            <a:latin typeface="Cambria Math" panose="02040503050406030204" pitchFamily="18" charset="0"/>
                          </a:rPr>
                          <m:t>𝐹</m:t>
                        </m:r>
                      </m:e>
                    </m:d>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𝐶</m:t>
                        </m:r>
                        <m:r>
                          <a:rPr lang="pt-BR" b="0" i="1" smtClean="0">
                            <a:latin typeface="Cambria Math" panose="02040503050406030204" pitchFamily="18" charset="0"/>
                          </a:rPr>
                          <m:t>−</m:t>
                        </m:r>
                        <m:r>
                          <a:rPr lang="pt-BR" b="0" i="1" smtClean="0">
                            <a:latin typeface="Cambria Math" panose="02040503050406030204" pitchFamily="18" charset="0"/>
                          </a:rPr>
                          <m:t>𝐺</m:t>
                        </m:r>
                      </m:e>
                    </m:d>
                    <m:r>
                      <a:rPr lang="pt-BR" b="0" i="1" smtClean="0">
                        <a:latin typeface="Cambria Math" panose="02040503050406030204" pitchFamily="18" charset="0"/>
                      </a:rPr>
                      <m:t>=0</m:t>
                    </m:r>
                  </m:oMath>
                </a14:m>
                <a:endParaRPr lang="pt-BR" dirty="0"/>
              </a:p>
              <a:p>
                <a:pPr lvl="1"/>
                <a:r>
                  <a:rPr lang="pt-BR" dirty="0"/>
                  <a:t>L é a quantidade de LOOPS</a:t>
                </a:r>
              </a:p>
              <a:p>
                <a:pPr lvl="1"/>
                <a:r>
                  <a:rPr lang="pt-BR" dirty="0"/>
                  <a:t>C é a quantidade de componentes</a:t>
                </a:r>
              </a:p>
              <a:p>
                <a:pPr lvl="1"/>
                <a:r>
                  <a:rPr lang="pt-BR" dirty="0"/>
                  <a:t>G  é o número de GENUS</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200" y="1825625"/>
                <a:ext cx="5028028" cy="4351338"/>
              </a:xfrm>
              <a:blipFill>
                <a:blip r:embed="rId2"/>
                <a:stretch>
                  <a:fillRect l="-2184" t="-2241" r="-850"/>
                </a:stretch>
              </a:blipFill>
            </p:spPr>
            <p:txBody>
              <a:bodyPr/>
              <a:lstStyle/>
              <a:p>
                <a:r>
                  <a:rPr lang="pt-BR">
                    <a:noFill/>
                  </a:rPr>
                  <a:t> </a:t>
                </a:r>
              </a:p>
            </p:txBody>
          </p:sp>
        </mc:Fallback>
      </mc:AlternateContent>
      <p:sp>
        <p:nvSpPr>
          <p:cNvPr id="4" name="Espaço Reservado para Conteúdo 2"/>
          <p:cNvSpPr txBox="1">
            <a:spLocks/>
          </p:cNvSpPr>
          <p:nvPr/>
        </p:nvSpPr>
        <p:spPr>
          <a:xfrm>
            <a:off x="5866228" y="1825625"/>
            <a:ext cx="586622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Exercício 2) Análise o seguinte sólido com base na fórmula de Euler-</a:t>
            </a:r>
            <a:r>
              <a:rPr lang="pt-BR" dirty="0" err="1"/>
              <a:t>Poincaré</a:t>
            </a:r>
            <a:r>
              <a:rPr lang="pt-BR" dirty="0"/>
              <a:t>. </a:t>
            </a:r>
          </a:p>
        </p:txBody>
      </p:sp>
      <p:pic>
        <p:nvPicPr>
          <p:cNvPr id="2050" name="Picture 2" descr="https://www.cs.mtu.edu/~shene/COURSES/cs3621/NOTES/model/euler-2.jpg"/>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118817" y="4364941"/>
            <a:ext cx="2887980" cy="216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406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p:txBody>
          <a:bodyPr>
            <a:normAutofit fontScale="85000" lnSpcReduction="20000"/>
          </a:bodyPr>
          <a:lstStyle/>
          <a:p>
            <a:pPr algn="just"/>
            <a:r>
              <a:rPr lang="pt-BR" dirty="0"/>
              <a:t>Operadores de Euler</a:t>
            </a:r>
          </a:p>
          <a:p>
            <a:pPr algn="just"/>
            <a:r>
              <a:rPr lang="pt-BR" dirty="0"/>
              <a:t>Como assegurar a validade de um objeto...mesmo após a alteração de sua geometria...</a:t>
            </a:r>
          </a:p>
          <a:p>
            <a:pPr algn="just"/>
            <a:r>
              <a:rPr lang="pt-BR" i="1" dirty="0" err="1"/>
              <a:t>Tweaking</a:t>
            </a:r>
            <a:r>
              <a:rPr lang="pt-BR" i="1" dirty="0"/>
              <a:t> </a:t>
            </a:r>
            <a:r>
              <a:rPr lang="pt-BR" i="1" dirty="0" err="1"/>
              <a:t>operations</a:t>
            </a:r>
            <a:r>
              <a:rPr lang="pt-BR" i="1" dirty="0"/>
              <a:t> </a:t>
            </a:r>
            <a:r>
              <a:rPr lang="pt-BR" dirty="0"/>
              <a:t>(operações de arrasto): não alteram a topologia do objeto</a:t>
            </a:r>
          </a:p>
          <a:p>
            <a:pPr algn="just"/>
            <a:r>
              <a:rPr lang="pt-BR" dirty="0">
                <a:solidFill>
                  <a:srgbClr val="FF0000"/>
                </a:solidFill>
              </a:rPr>
              <a:t>As operações de alteração topológicas são mais complexas. Para assegurar a validade topológica do modelo B-rep, alguns operadores especiais são usados para criar e manipular as entidades topológicas. Eles são chamados de operadores de Euler, e se aplicam a objetos que satisfazem a fórmula de Euler-</a:t>
            </a:r>
            <a:r>
              <a:rPr lang="pt-BR" dirty="0" err="1">
                <a:solidFill>
                  <a:srgbClr val="FF0000"/>
                </a:solidFill>
              </a:rPr>
              <a:t>Poincaré</a:t>
            </a:r>
            <a:r>
              <a:rPr lang="pt-BR" dirty="0">
                <a:solidFill>
                  <a:srgbClr val="FF0000"/>
                </a:solidFill>
              </a:rPr>
              <a:t>.</a:t>
            </a:r>
          </a:p>
          <a:p>
            <a:pPr algn="just"/>
            <a:r>
              <a:rPr lang="pt-BR" dirty="0"/>
              <a:t>Esses operadores foram introduzidos por </a:t>
            </a:r>
            <a:r>
              <a:rPr lang="pt-BR" dirty="0" err="1"/>
              <a:t>Baumgart</a:t>
            </a:r>
            <a:r>
              <a:rPr lang="pt-BR" dirty="0"/>
              <a:t> em 1974, e operam nos objetos pela adição ou remoção dos elementos topológicos (vértices, arestas, faces) de modo a transformá-los em outros que também satisfaçam a fórmula de Euler-</a:t>
            </a:r>
            <a:r>
              <a:rPr lang="pt-BR" dirty="0" err="1"/>
              <a:t>Poincaré</a:t>
            </a:r>
            <a:r>
              <a:rPr lang="pt-BR" dirty="0"/>
              <a:t>. A prova de que qualquer B-rep válida pode ser construída por um número finito de operadores de Euler foi apresentada por </a:t>
            </a:r>
            <a:r>
              <a:rPr lang="pt-BR" dirty="0" err="1"/>
              <a:t>Mäntilä</a:t>
            </a:r>
            <a:r>
              <a:rPr lang="pt-BR" dirty="0"/>
              <a:t> em 1988.</a:t>
            </a:r>
          </a:p>
        </p:txBody>
      </p:sp>
    </p:spTree>
    <p:extLst>
      <p:ext uri="{BB962C8B-B14F-4D97-AF65-F5344CB8AC3E}">
        <p14:creationId xmlns:p14="http://schemas.microsoft.com/office/powerpoint/2010/main" val="741105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a:xfrm>
            <a:off x="838200" y="1825624"/>
            <a:ext cx="4503057" cy="4575175"/>
          </a:xfrm>
        </p:spPr>
        <p:txBody>
          <a:bodyPr/>
          <a:lstStyle/>
          <a:p>
            <a:r>
              <a:rPr lang="pt-BR" dirty="0"/>
              <a:t>Orientação das faces</a:t>
            </a:r>
          </a:p>
        </p:txBody>
      </p:sp>
      <p:pic>
        <p:nvPicPr>
          <p:cNvPr id="4" name="Imagem 3"/>
          <p:cNvPicPr>
            <a:picLocks noChangeAspect="1"/>
          </p:cNvPicPr>
          <p:nvPr/>
        </p:nvPicPr>
        <p:blipFill>
          <a:blip r:embed="rId2"/>
          <a:stretch>
            <a:fillRect/>
          </a:stretch>
        </p:blipFill>
        <p:spPr>
          <a:xfrm>
            <a:off x="4383314" y="1357503"/>
            <a:ext cx="7448669" cy="4408955"/>
          </a:xfrm>
          <a:prstGeom prst="rect">
            <a:avLst/>
          </a:prstGeom>
        </p:spPr>
      </p:pic>
      <p:pic>
        <p:nvPicPr>
          <p:cNvPr id="5" name="Imagem 4"/>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60017" y="4858877"/>
            <a:ext cx="7659290" cy="1918995"/>
          </a:xfrm>
          <a:prstGeom prst="rect">
            <a:avLst/>
          </a:prstGeom>
        </p:spPr>
      </p:pic>
    </p:spTree>
    <p:extLst>
      <p:ext uri="{BB962C8B-B14F-4D97-AF65-F5344CB8AC3E}">
        <p14:creationId xmlns:p14="http://schemas.microsoft.com/office/powerpoint/2010/main" val="4154632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Modelagem</a:t>
            </a:r>
          </a:p>
        </p:txBody>
      </p:sp>
      <p:sp>
        <p:nvSpPr>
          <p:cNvPr id="3" name="Espaço Reservado para Conteúdo 2"/>
          <p:cNvSpPr>
            <a:spLocks noGrp="1"/>
          </p:cNvSpPr>
          <p:nvPr>
            <p:ph idx="1"/>
          </p:nvPr>
        </p:nvSpPr>
        <p:spPr/>
        <p:txBody>
          <a:bodyPr/>
          <a:lstStyle/>
          <a:p>
            <a:r>
              <a:rPr lang="pt-BR" dirty="0"/>
              <a:t>Medicina (Diagnóstico e Ensino)</a:t>
            </a:r>
          </a:p>
          <a:p>
            <a:r>
              <a:rPr lang="pt-BR" dirty="0"/>
              <a:t>Garantir a precisão de projetos na indústria</a:t>
            </a:r>
          </a:p>
          <a:p>
            <a:r>
              <a:rPr lang="pt-BR" dirty="0"/>
              <a:t>Entretenimento (Criar personagens e cenários virtuais)</a:t>
            </a:r>
          </a:p>
        </p:txBody>
      </p:sp>
    </p:spTree>
    <p:extLst>
      <p:ext uri="{BB962C8B-B14F-4D97-AF65-F5344CB8AC3E}">
        <p14:creationId xmlns:p14="http://schemas.microsoft.com/office/powerpoint/2010/main" val="3664407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200" y="1825624"/>
                <a:ext cx="4503057" cy="4575175"/>
              </a:xfrm>
            </p:spPr>
            <p:txBody>
              <a:bodyPr/>
              <a:lstStyle/>
              <a:p>
                <a:r>
                  <a:rPr lang="pt-BR" dirty="0"/>
                  <a:t>Orientação das faces</a:t>
                </a:r>
              </a:p>
              <a:p>
                <a:pPr lvl="1"/>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𝑎</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𝑏</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𝑐</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𝑑</m:t>
                        </m:r>
                      </m:sub>
                    </m:sSub>
                    <m:r>
                      <a:rPr lang="pt-BR" b="0" i="1" smtClean="0">
                        <a:latin typeface="Cambria Math" panose="02040503050406030204" pitchFamily="18" charset="0"/>
                      </a:rPr>
                      <m:t>}</m:t>
                    </m:r>
                  </m:oMath>
                </a14:m>
                <a:endParaRPr lang="pt-BR" dirty="0"/>
              </a:p>
              <a:p>
                <a:pPr lvl="1"/>
                <a:endParaRPr lang="pt-BR" dirty="0"/>
              </a:p>
              <a:p>
                <a:pPr lvl="1"/>
                <a14:m>
                  <m:oMath xmlns:m="http://schemas.openxmlformats.org/officeDocument/2006/math">
                    <m:sSub>
                      <m:sSubPr>
                        <m:ctrlPr>
                          <a:rPr lang="pt-BR" b="0" i="1" smtClean="0">
                            <a:latin typeface="Cambria Math" panose="02040503050406030204" pitchFamily="18" charset="0"/>
                          </a:rPr>
                        </m:ctrlPr>
                      </m:sSubPr>
                      <m:e>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𝑛</m:t>
                            </m:r>
                          </m:e>
                        </m:acc>
                      </m:e>
                      <m:sub>
                        <m:r>
                          <a:rPr lang="pt-BR" b="0" i="1" smtClean="0">
                            <a:latin typeface="Cambria Math" panose="02040503050406030204" pitchFamily="18" charset="0"/>
                          </a:rPr>
                          <m:t>𝑎𝑏𝑐</m:t>
                        </m:r>
                      </m:sub>
                    </m:sSub>
                    <m:r>
                      <a:rPr lang="pt-BR" b="0" i="1" smtClean="0">
                        <a:latin typeface="Cambria Math" panose="02040503050406030204" pitchFamily="18" charset="0"/>
                      </a:rPr>
                      <m:t>=</m:t>
                    </m:r>
                    <m:acc>
                      <m:accPr>
                        <m:chr m:val="⃗"/>
                        <m:ctrlPr>
                          <a:rPr lang="pt-BR" i="1">
                            <a:latin typeface="Cambria Math" panose="02040503050406030204" pitchFamily="18" charset="0"/>
                          </a:rPr>
                        </m:ctrlPr>
                      </m:acc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𝑎</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𝑏</m:t>
                            </m:r>
                          </m:sub>
                        </m:sSub>
                      </m:e>
                    </m:acc>
                    <m:r>
                      <a:rPr lang="pt-BR" b="0" i="1" smtClean="0">
                        <a:latin typeface="Cambria Math" panose="02040503050406030204" pitchFamily="18" charset="0"/>
                      </a:rPr>
                      <m:t>×</m:t>
                    </m:r>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b="0" i="1" smtClean="0">
                                <a:latin typeface="Cambria Math" panose="02040503050406030204" pitchFamily="18" charset="0"/>
                              </a:rPr>
                              <m:t>𝑏</m:t>
                            </m:r>
                          </m:sub>
                        </m:sSub>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b="0" i="1" smtClean="0">
                                <a:latin typeface="Cambria Math" panose="02040503050406030204" pitchFamily="18" charset="0"/>
                              </a:rPr>
                              <m:t>𝑐</m:t>
                            </m:r>
                          </m:sub>
                        </m:sSub>
                      </m:e>
                    </m:acc>
                    <m:r>
                      <a:rPr lang="pt-BR" b="0" i="1" smtClean="0">
                        <a:latin typeface="Cambria Math" panose="02040503050406030204" pitchFamily="18" charset="0"/>
                      </a:rPr>
                      <m:t>=</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𝑏</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𝑎</m:t>
                            </m:r>
                          </m:sub>
                        </m:sSub>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𝑐</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𝑏</m:t>
                        </m:r>
                      </m:sub>
                    </m:sSub>
                    <m:r>
                      <a:rPr lang="pt-BR" b="0" i="1" smtClean="0">
                        <a:latin typeface="Cambria Math" panose="02040503050406030204" pitchFamily="18" charset="0"/>
                      </a:rPr>
                      <m:t>)</m:t>
                    </m:r>
                  </m:oMath>
                </a14:m>
                <a:r>
                  <a:rPr lang="pt-BR" dirty="0"/>
                  <a:t>.</a:t>
                </a:r>
              </a:p>
              <a:p>
                <a:pPr marL="457200" lvl="1" indent="0">
                  <a:buNone/>
                </a:pPr>
                <a:endParaRPr lang="pt-BR" dirty="0"/>
              </a:p>
              <a:p>
                <a:pPr lvl="1"/>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𝑛</m:t>
                        </m:r>
                      </m:e>
                    </m:acc>
                    <m:r>
                      <a:rPr lang="pt-BR" b="0" i="1" smtClean="0">
                        <a:latin typeface="Cambria Math" panose="02040503050406030204" pitchFamily="18" charset="0"/>
                      </a:rPr>
                      <m:t>=</m:t>
                    </m:r>
                    <m:f>
                      <m:fPr>
                        <m:ctrlPr>
                          <a:rPr lang="pt-BR" b="0" i="1" smtClean="0">
                            <a:latin typeface="Cambria Math" panose="02040503050406030204" pitchFamily="18" charset="0"/>
                          </a:rPr>
                        </m:ctrlPr>
                      </m:fPr>
                      <m:num>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rPr>
                                  <m:t>𝑛</m:t>
                                </m:r>
                              </m:e>
                            </m:acc>
                          </m:e>
                          <m:sub>
                            <m:r>
                              <a:rPr lang="pt-BR" i="1">
                                <a:latin typeface="Cambria Math" panose="02040503050406030204" pitchFamily="18" charset="0"/>
                              </a:rPr>
                              <m:t>𝑎𝑏𝑐</m:t>
                            </m:r>
                          </m:sub>
                        </m:sSub>
                      </m:num>
                      <m:den>
                        <m:r>
                          <a:rPr lang="pt-BR" b="0" i="1" smtClean="0">
                            <a:latin typeface="Cambria Math" panose="02040503050406030204" pitchFamily="18" charset="0"/>
                          </a:rPr>
                          <m:t>|</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r>
                                  <a:rPr lang="pt-BR" i="1">
                                    <a:latin typeface="Cambria Math" panose="02040503050406030204" pitchFamily="18" charset="0"/>
                                  </a:rPr>
                                  <m:t>𝑛</m:t>
                                </m:r>
                              </m:e>
                            </m:acc>
                          </m:e>
                          <m:sub>
                            <m:r>
                              <a:rPr lang="pt-BR" i="1">
                                <a:latin typeface="Cambria Math" panose="02040503050406030204" pitchFamily="18" charset="0"/>
                              </a:rPr>
                              <m:t>𝑎𝑏𝑐</m:t>
                            </m:r>
                          </m:sub>
                        </m:sSub>
                        <m:r>
                          <a:rPr lang="pt-BR" b="0" i="1" smtClean="0">
                            <a:latin typeface="Cambria Math" panose="02040503050406030204" pitchFamily="18" charset="0"/>
                          </a:rPr>
                          <m:t>|</m:t>
                        </m:r>
                      </m:den>
                    </m:f>
                  </m:oMath>
                </a14:m>
                <a:endParaRPr lang="pt-BR" b="0" dirty="0"/>
              </a:p>
              <a:p>
                <a:pPr marL="457200" lvl="1" indent="0">
                  <a:buNone/>
                </a:pP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200" y="1825624"/>
                <a:ext cx="4503057" cy="4575175"/>
              </a:xfrm>
              <a:blipFill>
                <a:blip r:embed="rId2"/>
                <a:stretch>
                  <a:fillRect l="-2439" t="-2130"/>
                </a:stretch>
              </a:blipFill>
            </p:spPr>
            <p:txBody>
              <a:bodyPr/>
              <a:lstStyle/>
              <a:p>
                <a:r>
                  <a:rPr lang="pt-BR">
                    <a:noFill/>
                  </a:rPr>
                  <a:t> </a:t>
                </a:r>
              </a:p>
            </p:txBody>
          </p:sp>
        </mc:Fallback>
      </mc:AlternateContent>
      <p:pic>
        <p:nvPicPr>
          <p:cNvPr id="8" name="Imagem 7"/>
          <p:cNvPicPr>
            <a:picLocks noChangeAspect="1"/>
          </p:cNvPicPr>
          <p:nvPr/>
        </p:nvPicPr>
        <p:blipFill>
          <a:blip r:embed="rId3"/>
          <a:stretch>
            <a:fillRect/>
          </a:stretch>
        </p:blipFill>
        <p:spPr>
          <a:xfrm>
            <a:off x="5188630" y="1690688"/>
            <a:ext cx="6657984" cy="4710111"/>
          </a:xfrm>
          <a:prstGeom prst="rect">
            <a:avLst/>
          </a:prstGeom>
        </p:spPr>
      </p:pic>
    </p:spTree>
    <p:extLst>
      <p:ext uri="{BB962C8B-B14F-4D97-AF65-F5344CB8AC3E}">
        <p14:creationId xmlns:p14="http://schemas.microsoft.com/office/powerpoint/2010/main" val="1085210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p:sp>
        <p:nvSpPr>
          <p:cNvPr id="3" name="Espaço Reservado para Conteúdo 2"/>
          <p:cNvSpPr>
            <a:spLocks noGrp="1"/>
          </p:cNvSpPr>
          <p:nvPr>
            <p:ph idx="1"/>
          </p:nvPr>
        </p:nvSpPr>
        <p:spPr>
          <a:xfrm>
            <a:off x="838200" y="1825624"/>
            <a:ext cx="4503057" cy="4575175"/>
          </a:xfrm>
        </p:spPr>
        <p:txBody>
          <a:bodyPr/>
          <a:lstStyle/>
          <a:p>
            <a:pPr algn="just"/>
            <a:r>
              <a:rPr lang="pt-BR" dirty="0"/>
              <a:t>Em iluminação, calcula-se normalmente um normal por vértice. Como pode haver mais de uma normal por vértice, a um vértice é atribuído um único vetor normal cuja direção coincide com a bissetriz das direções dos vetores normais das faces adjacentes.</a:t>
            </a:r>
          </a:p>
        </p:txBody>
      </p:sp>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341257" y="2731550"/>
            <a:ext cx="6710276" cy="2473496"/>
          </a:xfrm>
          <a:prstGeom prst="rect">
            <a:avLst/>
          </a:prstGeom>
        </p:spPr>
      </p:pic>
    </p:spTree>
    <p:extLst>
      <p:ext uri="{BB962C8B-B14F-4D97-AF65-F5344CB8AC3E}">
        <p14:creationId xmlns:p14="http://schemas.microsoft.com/office/powerpoint/2010/main" val="1641580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Faces Poligonais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lstStyle/>
              <a:p>
                <a:pPr algn="just"/>
                <a:r>
                  <a:rPr lang="pt-BR" dirty="0"/>
                  <a:t>Exercício sobre normais: considere a face triangular definida pelos vértices: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𝑎</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0, 0, 0</m:t>
                        </m:r>
                      </m:e>
                    </m:d>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𝑏</m:t>
                        </m:r>
                      </m:sub>
                    </m:sSub>
                    <m:r>
                      <a:rPr lang="pt-BR" b="0" i="1" smtClean="0">
                        <a:latin typeface="Cambria Math" panose="02040503050406030204" pitchFamily="18" charset="0"/>
                      </a:rPr>
                      <m:t>=(10, 0, 0)</m:t>
                    </m:r>
                  </m:oMath>
                </a14:m>
                <a:r>
                  <a:rPr lang="pt-BR" dirty="0"/>
                  <a:t> e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𝑐</m:t>
                        </m:r>
                      </m:sub>
                    </m:sSub>
                    <m:r>
                      <a:rPr lang="pt-BR" b="0" i="1" smtClean="0">
                        <a:latin typeface="Cambria Math" panose="02040503050406030204" pitchFamily="18" charset="0"/>
                      </a:rPr>
                      <m:t>=(0, 10, 0)</m:t>
                    </m:r>
                  </m:oMath>
                </a14:m>
                <a:r>
                  <a:rPr lang="pt-BR" dirty="0"/>
                  <a:t>.  A normal dessa face é definida como </a:t>
                </a: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𝑛</m:t>
                        </m:r>
                      </m:e>
                    </m:acc>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0, 0, 1</m:t>
                        </m:r>
                      </m:e>
                    </m:d>
                  </m:oMath>
                </a14:m>
                <a:r>
                  <a:rPr lang="pt-BR" dirty="0"/>
                  <a:t> em um sistema direito definido pela regra da mão direita. A  face é definida como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𝑎</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𝑏</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𝑐</m:t>
                        </m:r>
                      </m:sub>
                    </m:sSub>
                    <m:r>
                      <a:rPr lang="pt-BR" b="0" i="1" smtClean="0">
                        <a:latin typeface="Cambria Math" panose="02040503050406030204" pitchFamily="18" charset="0"/>
                      </a:rPr>
                      <m:t>}</m:t>
                    </m:r>
                  </m:oMath>
                </a14:m>
                <a:r>
                  <a:rPr lang="pt-BR" dirty="0"/>
                  <a:t>.  Qual a normal das faces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𝑓</m:t>
                        </m:r>
                      </m:e>
                      <m:sup>
                        <m:r>
                          <a:rPr lang="pt-BR" b="0" i="1" smtClean="0">
                            <a:latin typeface="Cambria Math" panose="02040503050406030204" pitchFamily="18" charset="0"/>
                          </a:rPr>
                          <m:t>′</m:t>
                        </m:r>
                      </m:sup>
                    </m:sSup>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𝑎</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𝑐</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𝑏</m:t>
                        </m:r>
                      </m:sub>
                    </m:sSub>
                    <m:r>
                      <a:rPr lang="pt-BR" b="0" i="1" smtClean="0">
                        <a:latin typeface="Cambria Math" panose="02040503050406030204" pitchFamily="18" charset="0"/>
                      </a:rPr>
                      <m:t>}</m:t>
                    </m:r>
                  </m:oMath>
                </a14:m>
                <a:r>
                  <a:rPr lang="pt-BR" dirty="0"/>
                  <a:t> e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𝑓</m:t>
                        </m:r>
                      </m:e>
                      <m:sup>
                        <m:r>
                          <a:rPr lang="pt-BR" b="0" i="1" smtClean="0">
                            <a:latin typeface="Cambria Math" panose="02040503050406030204" pitchFamily="18" charset="0"/>
                          </a:rPr>
                          <m:t>′′</m:t>
                        </m:r>
                      </m:sup>
                    </m:sSup>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𝑐</m:t>
                            </m:r>
                            <m:r>
                              <a:rPr lang="pt-BR" b="0" i="1" smtClean="0">
                                <a:latin typeface="Cambria Math" panose="02040503050406030204" pitchFamily="18" charset="0"/>
                              </a:rPr>
                              <m:t>,</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𝑎</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𝑏</m:t>
                            </m:r>
                          </m:sub>
                        </m:sSub>
                      </m:e>
                    </m:d>
                  </m:oMath>
                </a14:m>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pt-BR">
                    <a:noFill/>
                  </a:rPr>
                  <a:t> </a:t>
                </a:r>
              </a:p>
            </p:txBody>
          </p:sp>
        </mc:Fallback>
      </mc:AlternateContent>
    </p:spTree>
    <p:extLst>
      <p:ext uri="{BB962C8B-B14F-4D97-AF65-F5344CB8AC3E}">
        <p14:creationId xmlns:p14="http://schemas.microsoft.com/office/powerpoint/2010/main" val="3613738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Parte III</a:t>
            </a:r>
          </a:p>
        </p:txBody>
      </p:sp>
      <p:sp>
        <p:nvSpPr>
          <p:cNvPr id="5" name="Espaço Reservado para Texto 4"/>
          <p:cNvSpPr>
            <a:spLocks noGrp="1"/>
          </p:cNvSpPr>
          <p:nvPr>
            <p:ph type="body" idx="1"/>
          </p:nvPr>
        </p:nvSpPr>
        <p:spPr/>
        <p:txBody>
          <a:bodyPr/>
          <a:lstStyle/>
          <a:p>
            <a:r>
              <a:rPr lang="pt-BR" dirty="0"/>
              <a:t>Estrutura de  Dados</a:t>
            </a:r>
          </a:p>
        </p:txBody>
      </p:sp>
    </p:spTree>
    <p:extLst>
      <p:ext uri="{BB962C8B-B14F-4D97-AF65-F5344CB8AC3E}">
        <p14:creationId xmlns:p14="http://schemas.microsoft.com/office/powerpoint/2010/main" val="1167341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pt-BR" dirty="0"/>
              <a:t>Estrutura de Dados Baseada em Vértices</a:t>
            </a:r>
          </a:p>
        </p:txBody>
      </p:sp>
      <p:pic>
        <p:nvPicPr>
          <p:cNvPr id="8" name="Imagem 7"/>
          <p:cNvPicPr>
            <a:picLocks noChangeAspect="1"/>
          </p:cNvPicPr>
          <p:nvPr/>
        </p:nvPicPr>
        <p:blipFill>
          <a:blip r:embed="rId2">
            <a:lum bright="-20000" contrast="40000"/>
          </a:blip>
          <a:stretch>
            <a:fillRect/>
          </a:stretch>
        </p:blipFill>
        <p:spPr>
          <a:xfrm>
            <a:off x="177018" y="1716088"/>
            <a:ext cx="7374163" cy="3255266"/>
          </a:xfrm>
          <a:prstGeom prst="rect">
            <a:avLst/>
          </a:prstGeom>
        </p:spPr>
      </p:pic>
      <p:pic>
        <p:nvPicPr>
          <p:cNvPr id="9" name="Imagem 8"/>
          <p:cNvPicPr>
            <a:picLocks noChangeAspect="1"/>
          </p:cNvPicPr>
          <p:nvPr/>
        </p:nvPicPr>
        <p:blipFill>
          <a:blip r:embed="rId3"/>
          <a:stretch>
            <a:fillRect/>
          </a:stretch>
        </p:blipFill>
        <p:spPr>
          <a:xfrm>
            <a:off x="7608624" y="1690688"/>
            <a:ext cx="4093020" cy="4020795"/>
          </a:xfrm>
          <a:prstGeom prst="rect">
            <a:avLst/>
          </a:prstGeom>
        </p:spPr>
      </p:pic>
    </p:spTree>
    <p:extLst>
      <p:ext uri="{BB962C8B-B14F-4D97-AF65-F5344CB8AC3E}">
        <p14:creationId xmlns:p14="http://schemas.microsoft.com/office/powerpoint/2010/main" val="646412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8579898" y="542282"/>
            <a:ext cx="3322542" cy="3397828"/>
          </a:xfrm>
          <a:prstGeom prst="rect">
            <a:avLst/>
          </a:prstGeom>
        </p:spPr>
      </p:pic>
      <p:sp>
        <p:nvSpPr>
          <p:cNvPr id="2" name="Título 1"/>
          <p:cNvSpPr>
            <a:spLocks noGrp="1"/>
          </p:cNvSpPr>
          <p:nvPr>
            <p:ph type="title"/>
          </p:nvPr>
        </p:nvSpPr>
        <p:spPr/>
        <p:txBody>
          <a:bodyPr/>
          <a:lstStyle/>
          <a:p>
            <a:r>
              <a:rPr lang="pt-BR" dirty="0"/>
              <a:t>Estrutura de Dados Baseada em Arestas</a:t>
            </a:r>
          </a:p>
        </p:txBody>
      </p:sp>
      <p:pic>
        <p:nvPicPr>
          <p:cNvPr id="4" name="Imagem 3"/>
          <p:cNvPicPr>
            <a:picLocks noChangeAspect="1"/>
          </p:cNvPicPr>
          <p:nvPr/>
        </p:nvPicPr>
        <p:blipFill>
          <a:blip r:embed="rId3">
            <a:lum bright="-20000" contrast="40000"/>
          </a:blip>
          <a:stretch>
            <a:fillRect/>
          </a:stretch>
        </p:blipFill>
        <p:spPr>
          <a:xfrm>
            <a:off x="132418" y="1229274"/>
            <a:ext cx="6384493" cy="3341063"/>
          </a:xfrm>
          <a:prstGeom prst="rect">
            <a:avLst/>
          </a:prstGeom>
        </p:spPr>
      </p:pic>
      <p:pic>
        <p:nvPicPr>
          <p:cNvPr id="5" name="Imagem 4"/>
          <p:cNvPicPr>
            <a:picLocks noChangeAspect="1"/>
          </p:cNvPicPr>
          <p:nvPr/>
        </p:nvPicPr>
        <p:blipFill>
          <a:blip r:embed="rId4">
            <a:lum bright="-20000" contrast="40000"/>
          </a:blip>
          <a:stretch>
            <a:fillRect/>
          </a:stretch>
        </p:blipFill>
        <p:spPr>
          <a:xfrm>
            <a:off x="4057341" y="3940110"/>
            <a:ext cx="7003398" cy="2749078"/>
          </a:xfrm>
          <a:prstGeom prst="rect">
            <a:avLst/>
          </a:prstGeom>
        </p:spPr>
      </p:pic>
    </p:spTree>
    <p:extLst>
      <p:ext uri="{BB962C8B-B14F-4D97-AF65-F5344CB8AC3E}">
        <p14:creationId xmlns:p14="http://schemas.microsoft.com/office/powerpoint/2010/main" val="354719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a:xfrm>
            <a:off x="838200" y="1825625"/>
            <a:ext cx="5421923" cy="4351338"/>
          </a:xfrm>
        </p:spPr>
        <p:txBody>
          <a:bodyPr/>
          <a:lstStyle/>
          <a:p>
            <a:r>
              <a:rPr lang="pt-BR" dirty="0"/>
              <a:t>Proposta por </a:t>
            </a:r>
            <a:r>
              <a:rPr lang="pt-BR" dirty="0" err="1"/>
              <a:t>Baumgart</a:t>
            </a:r>
            <a:r>
              <a:rPr lang="pt-BR" dirty="0"/>
              <a:t> (1974)</a:t>
            </a:r>
          </a:p>
          <a:p>
            <a:r>
              <a:rPr lang="pt-BR" dirty="0"/>
              <a:t>Permite determinar, em tempo real, as nove relações de adjacência entre os elementos (vértices, arestas e faces) pertencentes a um modelo</a:t>
            </a:r>
          </a:p>
          <a:p>
            <a:r>
              <a:rPr lang="pt-BR" dirty="0"/>
              <a:t>Inicialmente, mostrarei apenas com faces poligonais e sem furos</a:t>
            </a:r>
          </a:p>
          <a:p>
            <a:r>
              <a:rPr lang="pt-BR" dirty="0"/>
              <a:t>Arestas definidas como uma intersecção entre um par de faces</a:t>
            </a:r>
          </a:p>
        </p:txBody>
      </p:sp>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6260123" y="1690688"/>
            <a:ext cx="5313531" cy="4486275"/>
          </a:xfrm>
          <a:prstGeom prst="rect">
            <a:avLst/>
          </a:prstGeom>
        </p:spPr>
      </p:pic>
    </p:spTree>
    <p:extLst>
      <p:ext uri="{BB962C8B-B14F-4D97-AF65-F5344CB8AC3E}">
        <p14:creationId xmlns:p14="http://schemas.microsoft.com/office/powerpoint/2010/main" val="3632967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a:xfrm>
            <a:off x="838200" y="1825625"/>
            <a:ext cx="5421923" cy="4351338"/>
          </a:xfrm>
        </p:spPr>
        <p:txBody>
          <a:bodyPr/>
          <a:lstStyle/>
          <a:p>
            <a:r>
              <a:rPr lang="pt-BR" dirty="0"/>
              <a:t>Proposta por </a:t>
            </a:r>
            <a:r>
              <a:rPr lang="pt-BR" dirty="0" err="1"/>
              <a:t>Baumgart</a:t>
            </a:r>
            <a:r>
              <a:rPr lang="pt-BR" dirty="0"/>
              <a:t> (1974)</a:t>
            </a:r>
          </a:p>
          <a:p>
            <a:r>
              <a:rPr lang="pt-BR" dirty="0"/>
              <a:t>Permite determinar, em tempo real, as nove relações de adjacência entre os elementos (vértices, arestas e faces) pertencentes a um modelo</a:t>
            </a:r>
          </a:p>
          <a:p>
            <a:r>
              <a:rPr lang="pt-BR" dirty="0"/>
              <a:t>Inicialmente, mostrarei apenas com faces poligonais e sem furos</a:t>
            </a:r>
          </a:p>
          <a:p>
            <a:r>
              <a:rPr lang="pt-BR" dirty="0"/>
              <a:t>Arestas definidas como uma intersecção entre um par de faces</a:t>
            </a:r>
          </a:p>
        </p:txBody>
      </p:sp>
      <p:pic>
        <p:nvPicPr>
          <p:cNvPr id="6" name="Imagem 5"/>
          <p:cNvPicPr>
            <a:picLocks noChangeAspect="1"/>
          </p:cNvPicPr>
          <p:nvPr/>
        </p:nvPicPr>
        <p:blipFill>
          <a:blip r:embed="rId2"/>
          <a:stretch>
            <a:fillRect/>
          </a:stretch>
        </p:blipFill>
        <p:spPr>
          <a:xfrm>
            <a:off x="7684770" y="1472406"/>
            <a:ext cx="3771900" cy="5057775"/>
          </a:xfrm>
          <a:prstGeom prst="rect">
            <a:avLst/>
          </a:prstGeom>
        </p:spPr>
      </p:pic>
    </p:spTree>
    <p:extLst>
      <p:ext uri="{BB962C8B-B14F-4D97-AF65-F5344CB8AC3E}">
        <p14:creationId xmlns:p14="http://schemas.microsoft.com/office/powerpoint/2010/main" val="1148491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a:xfrm>
            <a:off x="838200" y="1825625"/>
            <a:ext cx="5421923" cy="439273"/>
          </a:xfrm>
        </p:spPr>
        <p:txBody>
          <a:bodyPr>
            <a:normAutofit lnSpcReduction="10000"/>
          </a:bodyPr>
          <a:lstStyle/>
          <a:p>
            <a:r>
              <a:rPr lang="pt-BR" dirty="0"/>
              <a:t>Representação de uma aresta</a:t>
            </a:r>
          </a:p>
        </p:txBody>
      </p:sp>
      <p:pic>
        <p:nvPicPr>
          <p:cNvPr id="6" name="Imagem 5"/>
          <p:cNvPicPr>
            <a:picLocks noChangeAspect="1"/>
          </p:cNvPicPr>
          <p:nvPr/>
        </p:nvPicPr>
        <p:blipFill>
          <a:blip r:embed="rId2"/>
          <a:stretch>
            <a:fillRect/>
          </a:stretch>
        </p:blipFill>
        <p:spPr>
          <a:xfrm>
            <a:off x="7684770" y="1472406"/>
            <a:ext cx="3771900" cy="5057775"/>
          </a:xfrm>
          <a:prstGeom prst="rect">
            <a:avLst/>
          </a:prstGeom>
        </p:spPr>
      </p:pic>
      <p:pic>
        <p:nvPicPr>
          <p:cNvPr id="4" name="Imagem 3"/>
          <p:cNvPicPr>
            <a:picLocks noChangeAspect="1"/>
          </p:cNvPicPr>
          <p:nvPr/>
        </p:nvPicPr>
        <p:blipFill>
          <a:blip r:embed="rId3"/>
          <a:stretch>
            <a:fillRect/>
          </a:stretch>
        </p:blipFill>
        <p:spPr>
          <a:xfrm>
            <a:off x="1124097" y="2399835"/>
            <a:ext cx="5848350" cy="3781425"/>
          </a:xfrm>
          <a:prstGeom prst="rect">
            <a:avLst/>
          </a:prstGeom>
        </p:spPr>
      </p:pic>
    </p:spTree>
    <p:extLst>
      <p:ext uri="{BB962C8B-B14F-4D97-AF65-F5344CB8AC3E}">
        <p14:creationId xmlns:p14="http://schemas.microsoft.com/office/powerpoint/2010/main" val="1346773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a:xfrm>
            <a:off x="838200" y="1825625"/>
            <a:ext cx="5421923" cy="439273"/>
          </a:xfrm>
        </p:spPr>
        <p:txBody>
          <a:bodyPr>
            <a:normAutofit fontScale="92500" lnSpcReduction="10000"/>
          </a:bodyPr>
          <a:lstStyle/>
          <a:p>
            <a:r>
              <a:rPr lang="pt-BR" dirty="0"/>
              <a:t>Representação dos vértices</a:t>
            </a:r>
          </a:p>
        </p:txBody>
      </p:sp>
      <p:pic>
        <p:nvPicPr>
          <p:cNvPr id="6" name="Imagem 5"/>
          <p:cNvPicPr>
            <a:picLocks noChangeAspect="1"/>
          </p:cNvPicPr>
          <p:nvPr/>
        </p:nvPicPr>
        <p:blipFill>
          <a:blip r:embed="rId2"/>
          <a:stretch>
            <a:fillRect/>
          </a:stretch>
        </p:blipFill>
        <p:spPr>
          <a:xfrm>
            <a:off x="7684770" y="1472406"/>
            <a:ext cx="3771900" cy="5057775"/>
          </a:xfrm>
          <a:prstGeom prst="rect">
            <a:avLst/>
          </a:prstGeom>
        </p:spPr>
      </p:pic>
      <p:pic>
        <p:nvPicPr>
          <p:cNvPr id="5" name="Imagem 4"/>
          <p:cNvPicPr>
            <a:picLocks noChangeAspect="1"/>
          </p:cNvPicPr>
          <p:nvPr/>
        </p:nvPicPr>
        <p:blipFill>
          <a:blip r:embed="rId3"/>
          <a:stretch>
            <a:fillRect/>
          </a:stretch>
        </p:blipFill>
        <p:spPr>
          <a:xfrm>
            <a:off x="508635" y="3101180"/>
            <a:ext cx="7505700" cy="1800225"/>
          </a:xfrm>
          <a:prstGeom prst="rect">
            <a:avLst/>
          </a:prstGeom>
        </p:spPr>
      </p:pic>
    </p:spTree>
    <p:extLst>
      <p:ext uri="{BB962C8B-B14F-4D97-AF65-F5344CB8AC3E}">
        <p14:creationId xmlns:p14="http://schemas.microsoft.com/office/powerpoint/2010/main" val="89424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dirty="0"/>
              <a:t>Uma cabeça humana com riqueza de detalhes terá, no mínimo 300.000 polígonos</a:t>
            </a:r>
          </a:p>
          <a:p>
            <a:r>
              <a:rPr lang="pt-BR" dirty="0"/>
              <a:t>Como representar as expressões faciais?</a:t>
            </a:r>
          </a:p>
          <a:p>
            <a:pPr lvl="1"/>
            <a:r>
              <a:rPr lang="pt-BR" dirty="0"/>
              <a:t>Realismo</a:t>
            </a:r>
          </a:p>
          <a:p>
            <a:pPr lvl="1"/>
            <a:r>
              <a:rPr lang="pt-BR" dirty="0"/>
              <a:t>Custo de </a:t>
            </a:r>
            <a:r>
              <a:rPr lang="pt-BR" dirty="0" err="1"/>
              <a:t>renderização</a:t>
            </a:r>
            <a:endParaRPr lang="pt-BR" dirty="0"/>
          </a:p>
          <a:p>
            <a:pPr lvl="1"/>
            <a:r>
              <a:rPr lang="pt-BR" dirty="0"/>
              <a:t>Tempo computacional</a:t>
            </a:r>
          </a:p>
        </p:txBody>
      </p:sp>
    </p:spTree>
    <p:extLst>
      <p:ext uri="{BB962C8B-B14F-4D97-AF65-F5344CB8AC3E}">
        <p14:creationId xmlns:p14="http://schemas.microsoft.com/office/powerpoint/2010/main" val="4154721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a:xfrm>
            <a:off x="838200" y="1825625"/>
            <a:ext cx="5421923" cy="439273"/>
          </a:xfrm>
        </p:spPr>
        <p:txBody>
          <a:bodyPr>
            <a:normAutofit fontScale="92500" lnSpcReduction="10000"/>
          </a:bodyPr>
          <a:lstStyle/>
          <a:p>
            <a:r>
              <a:rPr lang="pt-BR" dirty="0"/>
              <a:t>Representação das faces</a:t>
            </a:r>
          </a:p>
        </p:txBody>
      </p:sp>
      <p:pic>
        <p:nvPicPr>
          <p:cNvPr id="6" name="Imagem 5"/>
          <p:cNvPicPr>
            <a:picLocks noChangeAspect="1"/>
          </p:cNvPicPr>
          <p:nvPr/>
        </p:nvPicPr>
        <p:blipFill>
          <a:blip r:embed="rId2"/>
          <a:stretch>
            <a:fillRect/>
          </a:stretch>
        </p:blipFill>
        <p:spPr>
          <a:xfrm>
            <a:off x="7684770" y="1472406"/>
            <a:ext cx="3771900" cy="5057775"/>
          </a:xfrm>
          <a:prstGeom prst="rect">
            <a:avLst/>
          </a:prstGeom>
        </p:spPr>
      </p:pic>
      <p:pic>
        <p:nvPicPr>
          <p:cNvPr id="4" name="Imagem 3"/>
          <p:cNvPicPr>
            <a:picLocks noChangeAspect="1"/>
          </p:cNvPicPr>
          <p:nvPr/>
        </p:nvPicPr>
        <p:blipFill>
          <a:blip r:embed="rId3"/>
          <a:stretch>
            <a:fillRect/>
          </a:stretch>
        </p:blipFill>
        <p:spPr>
          <a:xfrm>
            <a:off x="838200" y="2797969"/>
            <a:ext cx="7010400" cy="2714625"/>
          </a:xfrm>
          <a:prstGeom prst="rect">
            <a:avLst/>
          </a:prstGeom>
        </p:spPr>
      </p:pic>
    </p:spTree>
    <p:extLst>
      <p:ext uri="{BB962C8B-B14F-4D97-AF65-F5344CB8AC3E}">
        <p14:creationId xmlns:p14="http://schemas.microsoft.com/office/powerpoint/2010/main" val="3711600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pic>
        <p:nvPicPr>
          <p:cNvPr id="4" name="Imagem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5430129" y="3279469"/>
            <a:ext cx="6177402" cy="3406055"/>
          </a:xfrm>
          <a:prstGeom prst="rect">
            <a:avLst/>
          </a:prstGeom>
        </p:spPr>
      </p:pic>
    </p:spTree>
    <p:extLst>
      <p:ext uri="{BB962C8B-B14F-4D97-AF65-F5344CB8AC3E}">
        <p14:creationId xmlns:p14="http://schemas.microsoft.com/office/powerpoint/2010/main" val="158312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Tree>
    <p:extLst>
      <p:ext uri="{BB962C8B-B14F-4D97-AF65-F5344CB8AC3E}">
        <p14:creationId xmlns:p14="http://schemas.microsoft.com/office/powerpoint/2010/main" val="2363616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44118"/>
            <a:ext cx="2037994" cy="2862322"/>
          </a:xfrm>
          <a:prstGeom prst="rect">
            <a:avLst/>
          </a:prstGeom>
          <a:noFill/>
        </p:spPr>
        <p:txBody>
          <a:bodyPr wrap="none" rtlCol="0">
            <a:spAutoFit/>
          </a:bodyPr>
          <a:lstStyle/>
          <a:p>
            <a:r>
              <a:rPr lang="pt-BR" dirty="0"/>
              <a:t>F4 = {P2, P4, P3}</a:t>
            </a:r>
          </a:p>
          <a:p>
            <a:r>
              <a:rPr lang="pt-BR" dirty="0"/>
              <a:t>F1 = {P1, P2, P3}</a:t>
            </a:r>
          </a:p>
          <a:p>
            <a:r>
              <a:rPr lang="pt-BR" dirty="0" err="1"/>
              <a:t>a.Inicio</a:t>
            </a:r>
            <a:r>
              <a:rPr lang="pt-BR" dirty="0"/>
              <a:t> = P3</a:t>
            </a:r>
          </a:p>
          <a:p>
            <a:r>
              <a:rPr lang="pt-BR" dirty="0" err="1"/>
              <a:t>a.Final</a:t>
            </a:r>
            <a:r>
              <a:rPr lang="pt-BR" dirty="0"/>
              <a:t> =  P2</a:t>
            </a:r>
          </a:p>
          <a:p>
            <a:r>
              <a:rPr lang="pt-BR" dirty="0" err="1"/>
              <a:t>a.FaceEsquerda</a:t>
            </a:r>
            <a:r>
              <a:rPr lang="pt-BR" dirty="0"/>
              <a:t> =F4</a:t>
            </a:r>
          </a:p>
          <a:p>
            <a:r>
              <a:rPr lang="pt-BR" dirty="0" err="1"/>
              <a:t>a.FaceDireita</a:t>
            </a:r>
            <a:r>
              <a:rPr lang="pt-BR" dirty="0"/>
              <a:t> = F1</a:t>
            </a:r>
          </a:p>
          <a:p>
            <a:r>
              <a:rPr lang="pt-BR" dirty="0" err="1"/>
              <a:t>a.predEsquerdo</a:t>
            </a:r>
            <a:r>
              <a:rPr lang="pt-BR" dirty="0"/>
              <a:t> = d</a:t>
            </a:r>
          </a:p>
          <a:p>
            <a:r>
              <a:rPr lang="pt-BR" dirty="0" err="1"/>
              <a:t>a.sucEsquerdo</a:t>
            </a:r>
            <a:r>
              <a:rPr lang="pt-BR" dirty="0"/>
              <a:t> = e</a:t>
            </a:r>
          </a:p>
          <a:p>
            <a:r>
              <a:rPr lang="pt-BR" dirty="0" err="1"/>
              <a:t>a.predDireito</a:t>
            </a:r>
            <a:r>
              <a:rPr lang="pt-BR" dirty="0"/>
              <a:t> = c</a:t>
            </a:r>
          </a:p>
          <a:p>
            <a:r>
              <a:rPr lang="pt-BR" dirty="0" err="1"/>
              <a:t>a.sucDireito</a:t>
            </a:r>
            <a:r>
              <a:rPr lang="pt-BR" dirty="0"/>
              <a:t> = b </a:t>
            </a:r>
          </a:p>
        </p:txBody>
      </p:sp>
    </p:spTree>
    <p:extLst>
      <p:ext uri="{BB962C8B-B14F-4D97-AF65-F5344CB8AC3E}">
        <p14:creationId xmlns:p14="http://schemas.microsoft.com/office/powerpoint/2010/main" val="2726384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29190"/>
            <a:ext cx="2049215" cy="2862322"/>
          </a:xfrm>
          <a:prstGeom prst="rect">
            <a:avLst/>
          </a:prstGeom>
          <a:noFill/>
        </p:spPr>
        <p:txBody>
          <a:bodyPr wrap="none" rtlCol="0">
            <a:spAutoFit/>
          </a:bodyPr>
          <a:lstStyle/>
          <a:p>
            <a:r>
              <a:rPr lang="pt-BR" dirty="0"/>
              <a:t>F1 = {P1, P2, P3}</a:t>
            </a:r>
          </a:p>
          <a:p>
            <a:r>
              <a:rPr lang="pt-BR" dirty="0"/>
              <a:t>F2 = {P1, P4, P2}</a:t>
            </a:r>
          </a:p>
          <a:p>
            <a:r>
              <a:rPr lang="pt-BR" dirty="0" err="1"/>
              <a:t>b.Inicio</a:t>
            </a:r>
            <a:r>
              <a:rPr lang="pt-BR" dirty="0"/>
              <a:t> = P1</a:t>
            </a:r>
          </a:p>
          <a:p>
            <a:r>
              <a:rPr lang="pt-BR" dirty="0" err="1"/>
              <a:t>b.Final</a:t>
            </a:r>
            <a:r>
              <a:rPr lang="pt-BR" dirty="0"/>
              <a:t> =  P2</a:t>
            </a:r>
          </a:p>
          <a:p>
            <a:r>
              <a:rPr lang="pt-BR" dirty="0" err="1"/>
              <a:t>b.FaceEsquerda</a:t>
            </a:r>
            <a:r>
              <a:rPr lang="pt-BR" dirty="0"/>
              <a:t> =F1</a:t>
            </a:r>
          </a:p>
          <a:p>
            <a:r>
              <a:rPr lang="pt-BR" dirty="0" err="1"/>
              <a:t>b.FaceDireita</a:t>
            </a:r>
            <a:r>
              <a:rPr lang="pt-BR" dirty="0"/>
              <a:t> = F2</a:t>
            </a:r>
          </a:p>
          <a:p>
            <a:r>
              <a:rPr lang="pt-BR" dirty="0" err="1"/>
              <a:t>b.predEsquerdo</a:t>
            </a:r>
            <a:r>
              <a:rPr lang="pt-BR" dirty="0"/>
              <a:t> = a</a:t>
            </a:r>
          </a:p>
          <a:p>
            <a:r>
              <a:rPr lang="pt-BR" dirty="0" err="1"/>
              <a:t>b.sucEsquerdo</a:t>
            </a:r>
            <a:r>
              <a:rPr lang="pt-BR" dirty="0"/>
              <a:t> = c</a:t>
            </a:r>
          </a:p>
          <a:p>
            <a:r>
              <a:rPr lang="pt-BR" dirty="0" err="1"/>
              <a:t>b.predDireito</a:t>
            </a:r>
            <a:r>
              <a:rPr lang="pt-BR" dirty="0"/>
              <a:t> = d</a:t>
            </a:r>
          </a:p>
          <a:p>
            <a:r>
              <a:rPr lang="pt-BR" dirty="0" err="1"/>
              <a:t>b.sucDireito</a:t>
            </a:r>
            <a:r>
              <a:rPr lang="pt-BR" dirty="0"/>
              <a:t> = f</a:t>
            </a:r>
          </a:p>
        </p:txBody>
      </p:sp>
    </p:spTree>
    <p:extLst>
      <p:ext uri="{BB962C8B-B14F-4D97-AF65-F5344CB8AC3E}">
        <p14:creationId xmlns:p14="http://schemas.microsoft.com/office/powerpoint/2010/main" val="311824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29190"/>
            <a:ext cx="2078069" cy="2862322"/>
          </a:xfrm>
          <a:prstGeom prst="rect">
            <a:avLst/>
          </a:prstGeom>
          <a:noFill/>
        </p:spPr>
        <p:txBody>
          <a:bodyPr wrap="none" rtlCol="0">
            <a:spAutoFit/>
          </a:bodyPr>
          <a:lstStyle/>
          <a:p>
            <a:r>
              <a:rPr lang="pt-BR" dirty="0"/>
              <a:t>F1 = {P1, P2, P3}</a:t>
            </a:r>
          </a:p>
          <a:p>
            <a:r>
              <a:rPr lang="pt-BR" dirty="0"/>
              <a:t>F3 = {P1, P3, P4}</a:t>
            </a:r>
          </a:p>
          <a:p>
            <a:r>
              <a:rPr lang="pt-BR" dirty="0" err="1"/>
              <a:t>c.Inicio</a:t>
            </a:r>
            <a:r>
              <a:rPr lang="pt-BR" dirty="0"/>
              <a:t> = P1</a:t>
            </a:r>
          </a:p>
          <a:p>
            <a:r>
              <a:rPr lang="pt-BR" dirty="0" err="1"/>
              <a:t>c.Final</a:t>
            </a:r>
            <a:r>
              <a:rPr lang="pt-BR" dirty="0"/>
              <a:t> =  P3</a:t>
            </a:r>
          </a:p>
          <a:p>
            <a:r>
              <a:rPr lang="pt-BR" dirty="0" err="1"/>
              <a:t>c.FaceEsquerda</a:t>
            </a:r>
            <a:r>
              <a:rPr lang="pt-BR" dirty="0"/>
              <a:t> = F3</a:t>
            </a:r>
          </a:p>
          <a:p>
            <a:r>
              <a:rPr lang="pt-BR" dirty="0" err="1"/>
              <a:t>c.FaceDireita</a:t>
            </a:r>
            <a:r>
              <a:rPr lang="pt-BR" dirty="0"/>
              <a:t> = F1</a:t>
            </a:r>
          </a:p>
          <a:p>
            <a:r>
              <a:rPr lang="pt-BR" dirty="0" err="1"/>
              <a:t>c.predEsquerdo</a:t>
            </a:r>
            <a:r>
              <a:rPr lang="pt-BR" dirty="0"/>
              <a:t> = e</a:t>
            </a:r>
          </a:p>
          <a:p>
            <a:r>
              <a:rPr lang="pt-BR" dirty="0" err="1"/>
              <a:t>c.sucEsquerdo</a:t>
            </a:r>
            <a:r>
              <a:rPr lang="pt-BR" dirty="0"/>
              <a:t> = f</a:t>
            </a:r>
          </a:p>
          <a:p>
            <a:r>
              <a:rPr lang="pt-BR" dirty="0" err="1"/>
              <a:t>c.predDireito</a:t>
            </a:r>
            <a:r>
              <a:rPr lang="pt-BR" dirty="0"/>
              <a:t> = b</a:t>
            </a:r>
          </a:p>
          <a:p>
            <a:r>
              <a:rPr lang="pt-BR" dirty="0" err="1"/>
              <a:t>c.sucDireito</a:t>
            </a:r>
            <a:r>
              <a:rPr lang="pt-BR" dirty="0"/>
              <a:t> = a</a:t>
            </a:r>
          </a:p>
        </p:txBody>
      </p:sp>
    </p:spTree>
    <p:extLst>
      <p:ext uri="{BB962C8B-B14F-4D97-AF65-F5344CB8AC3E}">
        <p14:creationId xmlns:p14="http://schemas.microsoft.com/office/powerpoint/2010/main" val="3739224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29190"/>
            <a:ext cx="2102114" cy="2862322"/>
          </a:xfrm>
          <a:prstGeom prst="rect">
            <a:avLst/>
          </a:prstGeom>
          <a:noFill/>
        </p:spPr>
        <p:txBody>
          <a:bodyPr wrap="none" rtlCol="0">
            <a:spAutoFit/>
          </a:bodyPr>
          <a:lstStyle/>
          <a:p>
            <a:r>
              <a:rPr lang="pt-BR" dirty="0"/>
              <a:t>F2 = {P1, P4, P2}</a:t>
            </a:r>
          </a:p>
          <a:p>
            <a:r>
              <a:rPr lang="pt-BR" dirty="0"/>
              <a:t>F4 = {P2, P4, P3}</a:t>
            </a:r>
          </a:p>
          <a:p>
            <a:r>
              <a:rPr lang="pt-BR" dirty="0" err="1"/>
              <a:t>d.Inicio</a:t>
            </a:r>
            <a:r>
              <a:rPr lang="pt-BR" dirty="0"/>
              <a:t> = P2</a:t>
            </a:r>
          </a:p>
          <a:p>
            <a:r>
              <a:rPr lang="pt-BR" dirty="0" err="1"/>
              <a:t>d.Final</a:t>
            </a:r>
            <a:r>
              <a:rPr lang="pt-BR" dirty="0"/>
              <a:t> =  P4</a:t>
            </a:r>
          </a:p>
          <a:p>
            <a:r>
              <a:rPr lang="pt-BR" dirty="0" err="1"/>
              <a:t>d.FaceEsquerda</a:t>
            </a:r>
            <a:r>
              <a:rPr lang="pt-BR" dirty="0"/>
              <a:t> = F4</a:t>
            </a:r>
          </a:p>
          <a:p>
            <a:r>
              <a:rPr lang="pt-BR" dirty="0" err="1"/>
              <a:t>d.FaceDireita</a:t>
            </a:r>
            <a:r>
              <a:rPr lang="pt-BR" dirty="0"/>
              <a:t> = F2</a:t>
            </a:r>
          </a:p>
          <a:p>
            <a:r>
              <a:rPr lang="pt-BR" dirty="0" err="1"/>
              <a:t>d.predEsquerdo</a:t>
            </a:r>
            <a:r>
              <a:rPr lang="pt-BR" dirty="0"/>
              <a:t> = e</a:t>
            </a:r>
          </a:p>
          <a:p>
            <a:r>
              <a:rPr lang="pt-BR" dirty="0" err="1"/>
              <a:t>d.sucEsquerdo</a:t>
            </a:r>
            <a:r>
              <a:rPr lang="pt-BR" dirty="0"/>
              <a:t> = a</a:t>
            </a:r>
          </a:p>
          <a:p>
            <a:r>
              <a:rPr lang="pt-BR" dirty="0" err="1"/>
              <a:t>d.predDireito</a:t>
            </a:r>
            <a:r>
              <a:rPr lang="pt-BR" dirty="0"/>
              <a:t> = b</a:t>
            </a:r>
          </a:p>
          <a:p>
            <a:r>
              <a:rPr lang="pt-BR" dirty="0" err="1"/>
              <a:t>d.sucDireito</a:t>
            </a:r>
            <a:r>
              <a:rPr lang="pt-BR" dirty="0"/>
              <a:t> = f</a:t>
            </a:r>
          </a:p>
        </p:txBody>
      </p:sp>
    </p:spTree>
    <p:extLst>
      <p:ext uri="{BB962C8B-B14F-4D97-AF65-F5344CB8AC3E}">
        <p14:creationId xmlns:p14="http://schemas.microsoft.com/office/powerpoint/2010/main" val="16742612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29190"/>
            <a:ext cx="2095702" cy="2862322"/>
          </a:xfrm>
          <a:prstGeom prst="rect">
            <a:avLst/>
          </a:prstGeom>
          <a:noFill/>
        </p:spPr>
        <p:txBody>
          <a:bodyPr wrap="none" rtlCol="0">
            <a:spAutoFit/>
          </a:bodyPr>
          <a:lstStyle/>
          <a:p>
            <a:r>
              <a:rPr lang="pt-BR" dirty="0"/>
              <a:t>F3 = {P1, P3, P4}</a:t>
            </a:r>
          </a:p>
          <a:p>
            <a:r>
              <a:rPr lang="pt-BR" dirty="0"/>
              <a:t>F4 = {P2, P4, P3}</a:t>
            </a:r>
          </a:p>
          <a:p>
            <a:r>
              <a:rPr lang="pt-BR" dirty="0" err="1"/>
              <a:t>e.Inicio</a:t>
            </a:r>
            <a:r>
              <a:rPr lang="pt-BR" dirty="0"/>
              <a:t> = P4</a:t>
            </a:r>
          </a:p>
          <a:p>
            <a:r>
              <a:rPr lang="pt-BR" dirty="0" err="1"/>
              <a:t>e.Final</a:t>
            </a:r>
            <a:r>
              <a:rPr lang="pt-BR" dirty="0"/>
              <a:t> =  P3</a:t>
            </a:r>
          </a:p>
          <a:p>
            <a:r>
              <a:rPr lang="pt-BR" dirty="0" err="1"/>
              <a:t>e.FaceEsquerda</a:t>
            </a:r>
            <a:r>
              <a:rPr lang="pt-BR" dirty="0"/>
              <a:t> = F4</a:t>
            </a:r>
          </a:p>
          <a:p>
            <a:r>
              <a:rPr lang="pt-BR" dirty="0" err="1"/>
              <a:t>e.FaceDireita</a:t>
            </a:r>
            <a:r>
              <a:rPr lang="pt-BR" dirty="0"/>
              <a:t> = F3</a:t>
            </a:r>
          </a:p>
          <a:p>
            <a:r>
              <a:rPr lang="pt-BR" dirty="0" err="1"/>
              <a:t>e.predEsquerdo</a:t>
            </a:r>
            <a:r>
              <a:rPr lang="pt-BR" dirty="0"/>
              <a:t> = a</a:t>
            </a:r>
          </a:p>
          <a:p>
            <a:r>
              <a:rPr lang="pt-BR" dirty="0" err="1"/>
              <a:t>e.sucEsquerdo</a:t>
            </a:r>
            <a:r>
              <a:rPr lang="pt-BR" dirty="0"/>
              <a:t> = d</a:t>
            </a:r>
          </a:p>
          <a:p>
            <a:r>
              <a:rPr lang="pt-BR" dirty="0" err="1"/>
              <a:t>e.predDireito</a:t>
            </a:r>
            <a:r>
              <a:rPr lang="pt-BR" dirty="0"/>
              <a:t> = f </a:t>
            </a:r>
          </a:p>
          <a:p>
            <a:r>
              <a:rPr lang="pt-BR" dirty="0" err="1"/>
              <a:t>e.sucDireito</a:t>
            </a:r>
            <a:r>
              <a:rPr lang="pt-BR" dirty="0"/>
              <a:t> = c</a:t>
            </a:r>
          </a:p>
        </p:txBody>
      </p:sp>
    </p:spTree>
    <p:extLst>
      <p:ext uri="{BB962C8B-B14F-4D97-AF65-F5344CB8AC3E}">
        <p14:creationId xmlns:p14="http://schemas.microsoft.com/office/powerpoint/2010/main" val="3619079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m 14"/>
          <p:cNvPicPr>
            <a:picLocks noChangeAspect="1"/>
          </p:cNvPicPr>
          <p:nvPr/>
        </p:nvPicPr>
        <p:blipFill>
          <a:blip r:embed="rId2"/>
          <a:stretch>
            <a:fillRect/>
          </a:stretch>
        </p:blipFill>
        <p:spPr>
          <a:xfrm>
            <a:off x="4321601" y="3129650"/>
            <a:ext cx="6143625" cy="3362325"/>
          </a:xfrm>
          <a:prstGeom prst="rect">
            <a:avLst/>
          </a:prstGeom>
        </p:spPr>
      </p:pic>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pPr algn="just"/>
            <a:r>
              <a:rPr lang="pt-BR" dirty="0"/>
              <a:t>Exercício sobre </a:t>
            </a:r>
            <a:r>
              <a:rPr lang="pt-BR" i="1" dirty="0" err="1"/>
              <a:t>Winged</a:t>
            </a:r>
            <a:r>
              <a:rPr lang="pt-BR" i="1" dirty="0"/>
              <a:t> Edge</a:t>
            </a:r>
            <a:r>
              <a:rPr lang="pt-BR" dirty="0"/>
              <a:t>: descreva as relações de adjacência entre as seis arestas do tetraedro indicado na figura a seguir completando as tabelas:</a:t>
            </a:r>
          </a:p>
        </p:txBody>
      </p:sp>
      <p:sp>
        <p:nvSpPr>
          <p:cNvPr id="5" name="CaixaDeTexto 4"/>
          <p:cNvSpPr txBox="1"/>
          <p:nvPr/>
        </p:nvSpPr>
        <p:spPr>
          <a:xfrm>
            <a:off x="6938919" y="5808692"/>
            <a:ext cx="295274" cy="369332"/>
          </a:xfrm>
          <a:prstGeom prst="rect">
            <a:avLst/>
          </a:prstGeom>
          <a:noFill/>
        </p:spPr>
        <p:txBody>
          <a:bodyPr wrap="none" rtlCol="0">
            <a:spAutoFit/>
          </a:bodyPr>
          <a:lstStyle/>
          <a:p>
            <a:r>
              <a:rPr lang="pt-BR" dirty="0"/>
              <a:t>a</a:t>
            </a:r>
          </a:p>
        </p:txBody>
      </p:sp>
      <p:sp>
        <p:nvSpPr>
          <p:cNvPr id="6" name="CaixaDeTexto 5"/>
          <p:cNvSpPr txBox="1"/>
          <p:nvPr/>
        </p:nvSpPr>
        <p:spPr>
          <a:xfrm>
            <a:off x="8229599" y="5134707"/>
            <a:ext cx="306494" cy="369332"/>
          </a:xfrm>
          <a:prstGeom prst="rect">
            <a:avLst/>
          </a:prstGeom>
          <a:noFill/>
        </p:spPr>
        <p:txBody>
          <a:bodyPr wrap="none" rtlCol="0">
            <a:spAutoFit/>
          </a:bodyPr>
          <a:lstStyle/>
          <a:p>
            <a:r>
              <a:rPr lang="pt-BR" dirty="0"/>
              <a:t>b</a:t>
            </a:r>
          </a:p>
        </p:txBody>
      </p:sp>
      <p:sp>
        <p:nvSpPr>
          <p:cNvPr id="7" name="CaixaDeTexto 6"/>
          <p:cNvSpPr txBox="1"/>
          <p:nvPr/>
        </p:nvSpPr>
        <p:spPr>
          <a:xfrm>
            <a:off x="6656469" y="5127655"/>
            <a:ext cx="282450" cy="369332"/>
          </a:xfrm>
          <a:prstGeom prst="rect">
            <a:avLst/>
          </a:prstGeom>
          <a:noFill/>
        </p:spPr>
        <p:txBody>
          <a:bodyPr wrap="none" rtlCol="0">
            <a:spAutoFit/>
          </a:bodyPr>
          <a:lstStyle/>
          <a:p>
            <a:r>
              <a:rPr lang="pt-BR" dirty="0"/>
              <a:t>c</a:t>
            </a:r>
          </a:p>
        </p:txBody>
      </p:sp>
      <p:sp>
        <p:nvSpPr>
          <p:cNvPr id="8" name="CaixaDeTexto 7"/>
          <p:cNvSpPr txBox="1"/>
          <p:nvPr/>
        </p:nvSpPr>
        <p:spPr>
          <a:xfrm>
            <a:off x="8229599" y="4256815"/>
            <a:ext cx="306494" cy="369332"/>
          </a:xfrm>
          <a:prstGeom prst="rect">
            <a:avLst/>
          </a:prstGeom>
          <a:noFill/>
        </p:spPr>
        <p:txBody>
          <a:bodyPr wrap="none" rtlCol="0">
            <a:spAutoFit/>
          </a:bodyPr>
          <a:lstStyle/>
          <a:p>
            <a:r>
              <a:rPr lang="pt-BR" dirty="0"/>
              <a:t>d</a:t>
            </a:r>
          </a:p>
        </p:txBody>
      </p:sp>
      <p:sp>
        <p:nvSpPr>
          <p:cNvPr id="10" name="CaixaDeTexto 9"/>
          <p:cNvSpPr txBox="1"/>
          <p:nvPr/>
        </p:nvSpPr>
        <p:spPr>
          <a:xfrm>
            <a:off x="6090088" y="4175279"/>
            <a:ext cx="300082" cy="369332"/>
          </a:xfrm>
          <a:prstGeom prst="rect">
            <a:avLst/>
          </a:prstGeom>
          <a:noFill/>
        </p:spPr>
        <p:txBody>
          <a:bodyPr wrap="none" rtlCol="0">
            <a:spAutoFit/>
          </a:bodyPr>
          <a:lstStyle/>
          <a:p>
            <a:r>
              <a:rPr lang="pt-BR" dirty="0"/>
              <a:t>e</a:t>
            </a:r>
          </a:p>
        </p:txBody>
      </p:sp>
      <p:sp>
        <p:nvSpPr>
          <p:cNvPr id="11" name="CaixaDeTexto 10"/>
          <p:cNvSpPr txBox="1"/>
          <p:nvPr/>
        </p:nvSpPr>
        <p:spPr>
          <a:xfrm>
            <a:off x="7393414" y="4256815"/>
            <a:ext cx="255198" cy="369332"/>
          </a:xfrm>
          <a:prstGeom prst="rect">
            <a:avLst/>
          </a:prstGeom>
          <a:noFill/>
        </p:spPr>
        <p:txBody>
          <a:bodyPr wrap="none" rtlCol="0">
            <a:spAutoFit/>
          </a:bodyPr>
          <a:lstStyle/>
          <a:p>
            <a:r>
              <a:rPr lang="pt-BR" dirty="0"/>
              <a:t>f</a:t>
            </a:r>
          </a:p>
        </p:txBody>
      </p:sp>
      <p:sp>
        <p:nvSpPr>
          <p:cNvPr id="13" name="CaixaDeTexto 12"/>
          <p:cNvSpPr txBox="1"/>
          <p:nvPr/>
        </p:nvSpPr>
        <p:spPr>
          <a:xfrm>
            <a:off x="8275349" y="5611407"/>
            <a:ext cx="407484" cy="369332"/>
          </a:xfrm>
          <a:prstGeom prst="rect">
            <a:avLst/>
          </a:prstGeom>
          <a:noFill/>
        </p:spPr>
        <p:txBody>
          <a:bodyPr wrap="none" rtlCol="0">
            <a:spAutoFit/>
          </a:bodyPr>
          <a:lstStyle/>
          <a:p>
            <a:r>
              <a:rPr lang="pt-BR" dirty="0"/>
              <a:t>F1</a:t>
            </a:r>
          </a:p>
        </p:txBody>
      </p:sp>
      <p:sp>
        <p:nvSpPr>
          <p:cNvPr id="16" name="CaixaDeTexto 15"/>
          <p:cNvSpPr txBox="1"/>
          <p:nvPr/>
        </p:nvSpPr>
        <p:spPr>
          <a:xfrm>
            <a:off x="7822115" y="4695761"/>
            <a:ext cx="407484" cy="369332"/>
          </a:xfrm>
          <a:prstGeom prst="rect">
            <a:avLst/>
          </a:prstGeom>
          <a:noFill/>
        </p:spPr>
        <p:txBody>
          <a:bodyPr wrap="none" rtlCol="0">
            <a:spAutoFit/>
          </a:bodyPr>
          <a:lstStyle/>
          <a:p>
            <a:r>
              <a:rPr lang="pt-BR" dirty="0"/>
              <a:t>F2</a:t>
            </a:r>
          </a:p>
        </p:txBody>
      </p:sp>
      <p:sp>
        <p:nvSpPr>
          <p:cNvPr id="17" name="CaixaDeTexto 16"/>
          <p:cNvSpPr txBox="1"/>
          <p:nvPr/>
        </p:nvSpPr>
        <p:spPr>
          <a:xfrm>
            <a:off x="6808763" y="4626147"/>
            <a:ext cx="407484" cy="369332"/>
          </a:xfrm>
          <a:prstGeom prst="rect">
            <a:avLst/>
          </a:prstGeom>
          <a:noFill/>
        </p:spPr>
        <p:txBody>
          <a:bodyPr wrap="none" rtlCol="0">
            <a:spAutoFit/>
          </a:bodyPr>
          <a:lstStyle/>
          <a:p>
            <a:r>
              <a:rPr lang="pt-BR" dirty="0"/>
              <a:t>F3</a:t>
            </a:r>
          </a:p>
        </p:txBody>
      </p:sp>
      <p:cxnSp>
        <p:nvCxnSpPr>
          <p:cNvPr id="19" name="Conector reto 18"/>
          <p:cNvCxnSpPr/>
          <p:nvPr/>
        </p:nvCxnSpPr>
        <p:spPr>
          <a:xfrm flipV="1">
            <a:off x="5289452" y="3432516"/>
            <a:ext cx="1814732" cy="2376176"/>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22" name="Conector reto 21"/>
          <p:cNvCxnSpPr/>
          <p:nvPr/>
        </p:nvCxnSpPr>
        <p:spPr>
          <a:xfrm>
            <a:off x="5289452" y="5779879"/>
            <a:ext cx="4417255" cy="308228"/>
          </a:xfrm>
          <a:prstGeom prst="line">
            <a:avLst/>
          </a:prstGeom>
          <a:ln w="38100">
            <a:solidFill>
              <a:srgbClr val="FF0000"/>
            </a:solidFill>
          </a:ln>
          <a:scene3d>
            <a:camera prst="orthographicFront">
              <a:rot lat="0" lon="0" rev="0"/>
            </a:camera>
            <a:lightRig rig="threePt" dir="t"/>
          </a:scene3d>
          <a:sp3d/>
        </p:spPr>
        <p:style>
          <a:lnRef idx="1">
            <a:schemeClr val="dk1"/>
          </a:lnRef>
          <a:fillRef idx="0">
            <a:schemeClr val="dk1"/>
          </a:fillRef>
          <a:effectRef idx="0">
            <a:schemeClr val="dk1"/>
          </a:effectRef>
          <a:fontRef idx="minor">
            <a:schemeClr val="tx1"/>
          </a:fontRef>
        </p:style>
      </p:cxnSp>
      <p:cxnSp>
        <p:nvCxnSpPr>
          <p:cNvPr id="27" name="Conector reto 26"/>
          <p:cNvCxnSpPr/>
          <p:nvPr/>
        </p:nvCxnSpPr>
        <p:spPr>
          <a:xfrm flipH="1" flipV="1">
            <a:off x="7086556" y="3432516"/>
            <a:ext cx="2532869" cy="2626165"/>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7" name="Retângulo 36"/>
          <p:cNvSpPr/>
          <p:nvPr/>
        </p:nvSpPr>
        <p:spPr>
          <a:xfrm>
            <a:off x="3274832" y="3717460"/>
            <a:ext cx="407963" cy="302866"/>
          </a:xfrm>
          <a:prstGeom prst="rect">
            <a:avLst/>
          </a:prstGeom>
          <a:solidFill>
            <a:srgbClr val="B8E24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274831" y="4153008"/>
            <a:ext cx="407963" cy="30286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9" name="Retângulo 38"/>
          <p:cNvSpPr/>
          <p:nvPr/>
        </p:nvSpPr>
        <p:spPr>
          <a:xfrm>
            <a:off x="3274831" y="4644889"/>
            <a:ext cx="407963" cy="3028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0" name="Retângulo 39"/>
          <p:cNvSpPr/>
          <p:nvPr/>
        </p:nvSpPr>
        <p:spPr>
          <a:xfrm>
            <a:off x="3274830" y="5114507"/>
            <a:ext cx="407963" cy="3028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CaixaDeTexto 40"/>
          <p:cNvSpPr txBox="1"/>
          <p:nvPr/>
        </p:nvSpPr>
        <p:spPr>
          <a:xfrm>
            <a:off x="3762431" y="3717460"/>
            <a:ext cx="407484" cy="369332"/>
          </a:xfrm>
          <a:prstGeom prst="rect">
            <a:avLst/>
          </a:prstGeom>
          <a:noFill/>
        </p:spPr>
        <p:txBody>
          <a:bodyPr wrap="none" rtlCol="0">
            <a:spAutoFit/>
          </a:bodyPr>
          <a:lstStyle/>
          <a:p>
            <a:r>
              <a:rPr lang="pt-BR" dirty="0"/>
              <a:t>F3</a:t>
            </a:r>
          </a:p>
        </p:txBody>
      </p:sp>
      <p:sp>
        <p:nvSpPr>
          <p:cNvPr id="42" name="CaixaDeTexto 41"/>
          <p:cNvSpPr txBox="1"/>
          <p:nvPr/>
        </p:nvSpPr>
        <p:spPr>
          <a:xfrm>
            <a:off x="3756845" y="4119775"/>
            <a:ext cx="407484" cy="369332"/>
          </a:xfrm>
          <a:prstGeom prst="rect">
            <a:avLst/>
          </a:prstGeom>
          <a:noFill/>
        </p:spPr>
        <p:txBody>
          <a:bodyPr wrap="none" rtlCol="0">
            <a:spAutoFit/>
          </a:bodyPr>
          <a:lstStyle/>
          <a:p>
            <a:r>
              <a:rPr lang="pt-BR" dirty="0"/>
              <a:t>F2</a:t>
            </a:r>
          </a:p>
        </p:txBody>
      </p:sp>
      <p:sp>
        <p:nvSpPr>
          <p:cNvPr id="43" name="CaixaDeTexto 42"/>
          <p:cNvSpPr txBox="1"/>
          <p:nvPr/>
        </p:nvSpPr>
        <p:spPr>
          <a:xfrm>
            <a:off x="3756845" y="4611656"/>
            <a:ext cx="407484" cy="369332"/>
          </a:xfrm>
          <a:prstGeom prst="rect">
            <a:avLst/>
          </a:prstGeom>
          <a:noFill/>
        </p:spPr>
        <p:txBody>
          <a:bodyPr wrap="none" rtlCol="0">
            <a:spAutoFit/>
          </a:bodyPr>
          <a:lstStyle/>
          <a:p>
            <a:r>
              <a:rPr lang="pt-BR" dirty="0"/>
              <a:t>F1</a:t>
            </a:r>
          </a:p>
        </p:txBody>
      </p:sp>
      <p:sp>
        <p:nvSpPr>
          <p:cNvPr id="44" name="CaixaDeTexto 43"/>
          <p:cNvSpPr txBox="1"/>
          <p:nvPr/>
        </p:nvSpPr>
        <p:spPr>
          <a:xfrm>
            <a:off x="3766480" y="5098905"/>
            <a:ext cx="407484" cy="369332"/>
          </a:xfrm>
          <a:prstGeom prst="rect">
            <a:avLst/>
          </a:prstGeom>
          <a:noFill/>
        </p:spPr>
        <p:txBody>
          <a:bodyPr wrap="none" rtlCol="0">
            <a:spAutoFit/>
          </a:bodyPr>
          <a:lstStyle/>
          <a:p>
            <a:r>
              <a:rPr lang="pt-BR" dirty="0"/>
              <a:t>F4</a:t>
            </a:r>
          </a:p>
        </p:txBody>
      </p:sp>
      <p:sp>
        <p:nvSpPr>
          <p:cNvPr id="4" name="CaixaDeTexto 3"/>
          <p:cNvSpPr txBox="1"/>
          <p:nvPr/>
        </p:nvSpPr>
        <p:spPr>
          <a:xfrm>
            <a:off x="9295341" y="2729190"/>
            <a:ext cx="2035494" cy="2862322"/>
          </a:xfrm>
          <a:prstGeom prst="rect">
            <a:avLst/>
          </a:prstGeom>
          <a:noFill/>
        </p:spPr>
        <p:txBody>
          <a:bodyPr wrap="none" rtlCol="0">
            <a:spAutoFit/>
          </a:bodyPr>
          <a:lstStyle/>
          <a:p>
            <a:r>
              <a:rPr lang="pt-BR" dirty="0"/>
              <a:t>F3 = {P1, P3, P4}</a:t>
            </a:r>
          </a:p>
          <a:p>
            <a:r>
              <a:rPr lang="pt-BR" dirty="0"/>
              <a:t>F2 = {P1, P4, P2}</a:t>
            </a:r>
          </a:p>
          <a:p>
            <a:r>
              <a:rPr lang="pt-BR" dirty="0" err="1"/>
              <a:t>f.Inicio</a:t>
            </a:r>
            <a:r>
              <a:rPr lang="pt-BR" dirty="0"/>
              <a:t> = P1</a:t>
            </a:r>
          </a:p>
          <a:p>
            <a:r>
              <a:rPr lang="pt-BR" dirty="0" err="1"/>
              <a:t>f.Final</a:t>
            </a:r>
            <a:r>
              <a:rPr lang="pt-BR" dirty="0"/>
              <a:t> =  P4</a:t>
            </a:r>
          </a:p>
          <a:p>
            <a:r>
              <a:rPr lang="pt-BR" dirty="0" err="1"/>
              <a:t>f.FaceEsquerda</a:t>
            </a:r>
            <a:r>
              <a:rPr lang="pt-BR" dirty="0"/>
              <a:t> = F2</a:t>
            </a:r>
          </a:p>
          <a:p>
            <a:r>
              <a:rPr lang="pt-BR" dirty="0" err="1"/>
              <a:t>f.FaceDireita</a:t>
            </a:r>
            <a:r>
              <a:rPr lang="pt-BR" dirty="0"/>
              <a:t> = F3</a:t>
            </a:r>
          </a:p>
          <a:p>
            <a:r>
              <a:rPr lang="pt-BR" dirty="0" err="1"/>
              <a:t>f.predEsquerdo</a:t>
            </a:r>
            <a:r>
              <a:rPr lang="pt-BR" dirty="0"/>
              <a:t> = d</a:t>
            </a:r>
          </a:p>
          <a:p>
            <a:r>
              <a:rPr lang="pt-BR" dirty="0" err="1"/>
              <a:t>f.sucEsquerdo</a:t>
            </a:r>
            <a:r>
              <a:rPr lang="pt-BR" dirty="0"/>
              <a:t> = b</a:t>
            </a:r>
          </a:p>
          <a:p>
            <a:r>
              <a:rPr lang="pt-BR" dirty="0" err="1"/>
              <a:t>f.predDireito</a:t>
            </a:r>
            <a:r>
              <a:rPr lang="pt-BR" dirty="0"/>
              <a:t> = c</a:t>
            </a:r>
          </a:p>
          <a:p>
            <a:r>
              <a:rPr lang="pt-BR" dirty="0" err="1"/>
              <a:t>f.sucDireito</a:t>
            </a:r>
            <a:r>
              <a:rPr lang="pt-BR" dirty="0"/>
              <a:t> = e</a:t>
            </a:r>
          </a:p>
        </p:txBody>
      </p:sp>
    </p:spTree>
    <p:extLst>
      <p:ext uri="{BB962C8B-B14F-4D97-AF65-F5344CB8AC3E}">
        <p14:creationId xmlns:p14="http://schemas.microsoft.com/office/powerpoint/2010/main" val="513977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graphicFrame>
        <p:nvGraphicFramePr>
          <p:cNvPr id="3" name="Tabela 2"/>
          <p:cNvGraphicFramePr>
            <a:graphicFrameLocks noGrp="1"/>
          </p:cNvGraphicFramePr>
          <p:nvPr>
            <p:extLst>
              <p:ext uri="{D42A27DB-BD31-4B8C-83A1-F6EECF244321}">
                <p14:modId xmlns:p14="http://schemas.microsoft.com/office/powerpoint/2010/main" val="2570844014"/>
              </p:ext>
            </p:extLst>
          </p:nvPr>
        </p:nvGraphicFramePr>
        <p:xfrm>
          <a:off x="1246480" y="1690688"/>
          <a:ext cx="6307871" cy="2777465"/>
        </p:xfrm>
        <a:graphic>
          <a:graphicData uri="http://schemas.openxmlformats.org/drawingml/2006/table">
            <a:tbl>
              <a:tblPr firstRow="1" firstCol="1" bandRow="1">
                <a:tableStyleId>{5C22544A-7EE6-4342-B048-85BDC9FD1C3A}</a:tableStyleId>
              </a:tblPr>
              <a:tblGrid>
                <a:gridCol w="849606">
                  <a:extLst>
                    <a:ext uri="{9D8B030D-6E8A-4147-A177-3AD203B41FA5}">
                      <a16:colId xmlns:a16="http://schemas.microsoft.com/office/drawing/2014/main" val="1127358191"/>
                    </a:ext>
                  </a:extLst>
                </a:gridCol>
                <a:gridCol w="675249">
                  <a:extLst>
                    <a:ext uri="{9D8B030D-6E8A-4147-A177-3AD203B41FA5}">
                      <a16:colId xmlns:a16="http://schemas.microsoft.com/office/drawing/2014/main" val="3070314941"/>
                    </a:ext>
                  </a:extLst>
                </a:gridCol>
                <a:gridCol w="577274">
                  <a:extLst>
                    <a:ext uri="{9D8B030D-6E8A-4147-A177-3AD203B41FA5}">
                      <a16:colId xmlns:a16="http://schemas.microsoft.com/office/drawing/2014/main" val="4226482764"/>
                    </a:ext>
                  </a:extLst>
                </a:gridCol>
                <a:gridCol w="700957">
                  <a:extLst>
                    <a:ext uri="{9D8B030D-6E8A-4147-A177-3AD203B41FA5}">
                      <a16:colId xmlns:a16="http://schemas.microsoft.com/office/drawing/2014/main" val="1666312748"/>
                    </a:ext>
                  </a:extLst>
                </a:gridCol>
                <a:gridCol w="700957">
                  <a:extLst>
                    <a:ext uri="{9D8B030D-6E8A-4147-A177-3AD203B41FA5}">
                      <a16:colId xmlns:a16="http://schemas.microsoft.com/office/drawing/2014/main" val="1600290284"/>
                    </a:ext>
                  </a:extLst>
                </a:gridCol>
                <a:gridCol w="700957">
                  <a:extLst>
                    <a:ext uri="{9D8B030D-6E8A-4147-A177-3AD203B41FA5}">
                      <a16:colId xmlns:a16="http://schemas.microsoft.com/office/drawing/2014/main" val="3876967555"/>
                    </a:ext>
                  </a:extLst>
                </a:gridCol>
                <a:gridCol w="700957">
                  <a:extLst>
                    <a:ext uri="{9D8B030D-6E8A-4147-A177-3AD203B41FA5}">
                      <a16:colId xmlns:a16="http://schemas.microsoft.com/office/drawing/2014/main" val="2223372664"/>
                    </a:ext>
                  </a:extLst>
                </a:gridCol>
                <a:gridCol w="700957">
                  <a:extLst>
                    <a:ext uri="{9D8B030D-6E8A-4147-A177-3AD203B41FA5}">
                      <a16:colId xmlns:a16="http://schemas.microsoft.com/office/drawing/2014/main" val="882369660"/>
                    </a:ext>
                  </a:extLst>
                </a:gridCol>
                <a:gridCol w="700957">
                  <a:extLst>
                    <a:ext uri="{9D8B030D-6E8A-4147-A177-3AD203B41FA5}">
                      <a16:colId xmlns:a16="http://schemas.microsoft.com/office/drawing/2014/main" val="2638172538"/>
                    </a:ext>
                  </a:extLst>
                </a:gridCol>
              </a:tblGrid>
              <a:tr h="298806">
                <a:tc rowSpan="2">
                  <a:txBody>
                    <a:bodyPr/>
                    <a:lstStyle/>
                    <a:p>
                      <a:pPr algn="ctr">
                        <a:lnSpc>
                          <a:spcPct val="107000"/>
                        </a:lnSpc>
                        <a:spcAft>
                          <a:spcPts val="0"/>
                        </a:spcAft>
                      </a:pPr>
                      <a:r>
                        <a:rPr lang="pt-BR" sz="2000" dirty="0">
                          <a:effectLst/>
                        </a:rPr>
                        <a:t>Arestas</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algn="ctr">
                        <a:lnSpc>
                          <a:spcPct val="107000"/>
                        </a:lnSpc>
                        <a:spcAft>
                          <a:spcPts val="0"/>
                        </a:spcAft>
                      </a:pPr>
                      <a:r>
                        <a:rPr lang="pt-BR" sz="1600" dirty="0">
                          <a:effectLst/>
                        </a:rPr>
                        <a:t>Vértices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2">
                  <a:txBody>
                    <a:bodyPr/>
                    <a:lstStyle/>
                    <a:p>
                      <a:pPr algn="ctr">
                        <a:lnSpc>
                          <a:spcPct val="107000"/>
                        </a:lnSpc>
                        <a:spcAft>
                          <a:spcPts val="0"/>
                        </a:spcAft>
                      </a:pPr>
                      <a:r>
                        <a:rPr lang="pt-BR" sz="1600">
                          <a:effectLst/>
                        </a:rPr>
                        <a:t>Faces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2">
                  <a:txBody>
                    <a:bodyPr/>
                    <a:lstStyle/>
                    <a:p>
                      <a:pPr algn="ctr">
                        <a:lnSpc>
                          <a:spcPct val="107000"/>
                        </a:lnSpc>
                        <a:spcAft>
                          <a:spcPts val="0"/>
                        </a:spcAft>
                      </a:pPr>
                      <a:r>
                        <a:rPr lang="pt-BR" sz="1600">
                          <a:effectLst/>
                        </a:rPr>
                        <a:t>Adj Esquerda</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gridSpan="2">
                  <a:txBody>
                    <a:bodyPr/>
                    <a:lstStyle/>
                    <a:p>
                      <a:pPr algn="ctr">
                        <a:lnSpc>
                          <a:spcPct val="107000"/>
                        </a:lnSpc>
                        <a:spcAft>
                          <a:spcPts val="0"/>
                        </a:spcAft>
                      </a:pPr>
                      <a:r>
                        <a:rPr lang="pt-BR" sz="1600" dirty="0" err="1">
                          <a:effectLst/>
                        </a:rPr>
                        <a:t>Adj</a:t>
                      </a:r>
                      <a:r>
                        <a:rPr lang="pt-BR" sz="1600" dirty="0">
                          <a:effectLst/>
                        </a:rPr>
                        <a:t> Direita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extLst>
                  <a:ext uri="{0D108BD9-81ED-4DB2-BD59-A6C34878D82A}">
                    <a16:rowId xmlns:a16="http://schemas.microsoft.com/office/drawing/2014/main" val="3438161502"/>
                  </a:ext>
                </a:extLst>
              </a:tr>
              <a:tr h="521843">
                <a:tc vMerge="1">
                  <a:txBody>
                    <a:bodyPr/>
                    <a:lstStyle/>
                    <a:p>
                      <a:endParaRPr lang="pt-BR"/>
                    </a:p>
                  </a:txBody>
                  <a:tcPr/>
                </a:tc>
                <a:tc>
                  <a:txBody>
                    <a:bodyPr/>
                    <a:lstStyle/>
                    <a:p>
                      <a:pPr algn="ctr">
                        <a:lnSpc>
                          <a:spcPct val="107000"/>
                        </a:lnSpc>
                        <a:spcAft>
                          <a:spcPts val="0"/>
                        </a:spcAft>
                      </a:pPr>
                      <a:r>
                        <a:rPr lang="pt-BR" sz="1600">
                          <a:effectLst/>
                        </a:rPr>
                        <a:t>Início</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Final</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err="1">
                          <a:effectLst/>
                        </a:rPr>
                        <a:t>Esq</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a:effectLst/>
                        </a:rPr>
                        <a:t>Dir</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a:effectLst/>
                        </a:rPr>
                        <a:t>Pred</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a:effectLst/>
                        </a:rPr>
                        <a:t>Sucess</a:t>
                      </a:r>
                      <a:endParaRPr lang="pt-B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err="1">
                          <a:effectLst/>
                        </a:rPr>
                        <a:t>Pred</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err="1">
                          <a:effectLst/>
                        </a:rPr>
                        <a:t>Sucess</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500624"/>
                  </a:ext>
                </a:extLst>
              </a:tr>
              <a:tr h="326136">
                <a:tc>
                  <a:txBody>
                    <a:bodyPr/>
                    <a:lstStyle/>
                    <a:p>
                      <a:pPr>
                        <a:lnSpc>
                          <a:spcPct val="107000"/>
                        </a:lnSpc>
                        <a:spcAft>
                          <a:spcPts val="0"/>
                        </a:spcAft>
                      </a:pPr>
                      <a:r>
                        <a:rPr lang="pt-BR" sz="2000" dirty="0">
                          <a:effectLst/>
                        </a:rPr>
                        <a:t>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P3</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P2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F4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latin typeface="+mn-lt"/>
                          <a:ea typeface="+mn-ea"/>
                          <a:cs typeface="+mn-cs"/>
                        </a:rPr>
                        <a:t>d</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e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c</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b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2070957"/>
                  </a:ext>
                </a:extLst>
              </a:tr>
              <a:tr h="326136">
                <a:tc>
                  <a:txBody>
                    <a:bodyPr/>
                    <a:lstStyle/>
                    <a:p>
                      <a:pPr>
                        <a:lnSpc>
                          <a:spcPct val="107000"/>
                        </a:lnSpc>
                        <a:spcAft>
                          <a:spcPts val="0"/>
                        </a:spcAft>
                      </a:pPr>
                      <a:r>
                        <a:rPr lang="pt-BR" sz="2000" dirty="0">
                          <a:effectLst/>
                        </a:rPr>
                        <a:t>b</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P2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latin typeface="+mn-lt"/>
                          <a:ea typeface="+mn-ea"/>
                          <a:cs typeface="+mn-cs"/>
                        </a:rPr>
                        <a:t>F1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F2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a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c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d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832631"/>
                  </a:ext>
                </a:extLst>
              </a:tr>
              <a:tr h="326136">
                <a:tc>
                  <a:txBody>
                    <a:bodyPr/>
                    <a:lstStyle/>
                    <a:p>
                      <a:pPr>
                        <a:lnSpc>
                          <a:spcPct val="107000"/>
                        </a:lnSpc>
                        <a:spcAft>
                          <a:spcPts val="0"/>
                        </a:spcAft>
                      </a:pPr>
                      <a:r>
                        <a:rPr lang="pt-BR" sz="2000" dirty="0">
                          <a:effectLst/>
                        </a:rPr>
                        <a:t>c</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P3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F3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F1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e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f</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b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a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8267954"/>
                  </a:ext>
                </a:extLst>
              </a:tr>
              <a:tr h="326136">
                <a:tc>
                  <a:txBody>
                    <a:bodyPr/>
                    <a:lstStyle/>
                    <a:p>
                      <a:pPr>
                        <a:lnSpc>
                          <a:spcPct val="107000"/>
                        </a:lnSpc>
                        <a:spcAft>
                          <a:spcPts val="0"/>
                        </a:spcAft>
                      </a:pPr>
                      <a:r>
                        <a:rPr lang="pt-BR" sz="2000" dirty="0">
                          <a:effectLst/>
                        </a:rPr>
                        <a:t>d</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P4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F4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F2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e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a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b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719227"/>
                  </a:ext>
                </a:extLst>
              </a:tr>
              <a:tr h="326136">
                <a:tc>
                  <a:txBody>
                    <a:bodyPr/>
                    <a:lstStyle/>
                    <a:p>
                      <a:pPr>
                        <a:lnSpc>
                          <a:spcPct val="107000"/>
                        </a:lnSpc>
                        <a:spcAft>
                          <a:spcPts val="0"/>
                        </a:spcAft>
                      </a:pPr>
                      <a:r>
                        <a:rPr lang="pt-BR" sz="2000" dirty="0">
                          <a:effectLst/>
                        </a:rPr>
                        <a:t>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P3</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F4</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F3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a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d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c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6333672"/>
                  </a:ext>
                </a:extLst>
              </a:tr>
              <a:tr h="326136">
                <a:tc>
                  <a:txBody>
                    <a:bodyPr/>
                    <a:lstStyle/>
                    <a:p>
                      <a:pPr>
                        <a:lnSpc>
                          <a:spcPct val="107000"/>
                        </a:lnSpc>
                        <a:spcAft>
                          <a:spcPts val="0"/>
                        </a:spcAft>
                      </a:pPr>
                      <a:r>
                        <a:rPr lang="pt-BR" sz="2000" dirty="0">
                          <a:effectLst/>
                        </a:rPr>
                        <a:t>f</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P1</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P4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F2</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F3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d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b</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 c</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1600" dirty="0">
                          <a:effectLst/>
                        </a:rPr>
                        <a:t>e </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4983210"/>
                  </a:ext>
                </a:extLst>
              </a:tr>
            </a:tbl>
          </a:graphicData>
        </a:graphic>
      </p:graphicFrame>
      <p:graphicFrame>
        <p:nvGraphicFramePr>
          <p:cNvPr id="4" name="Tabela 3"/>
          <p:cNvGraphicFramePr>
            <a:graphicFrameLocks noGrp="1"/>
          </p:cNvGraphicFramePr>
          <p:nvPr>
            <p:extLst>
              <p:ext uri="{D42A27DB-BD31-4B8C-83A1-F6EECF244321}">
                <p14:modId xmlns:p14="http://schemas.microsoft.com/office/powerpoint/2010/main" val="3292339382"/>
              </p:ext>
            </p:extLst>
          </p:nvPr>
        </p:nvGraphicFramePr>
        <p:xfrm>
          <a:off x="1246480" y="4603082"/>
          <a:ext cx="6307870" cy="2087246"/>
        </p:xfrm>
        <a:graphic>
          <a:graphicData uri="http://schemas.openxmlformats.org/drawingml/2006/table">
            <a:tbl>
              <a:tblPr firstRow="1" firstCol="1" bandRow="1">
                <a:tableStyleId>{5C22544A-7EE6-4342-B048-85BDC9FD1C3A}</a:tableStyleId>
              </a:tblPr>
              <a:tblGrid>
                <a:gridCol w="1370111">
                  <a:extLst>
                    <a:ext uri="{9D8B030D-6E8A-4147-A177-3AD203B41FA5}">
                      <a16:colId xmlns:a16="http://schemas.microsoft.com/office/drawing/2014/main" val="3033768857"/>
                    </a:ext>
                  </a:extLst>
                </a:gridCol>
                <a:gridCol w="1153037">
                  <a:extLst>
                    <a:ext uri="{9D8B030D-6E8A-4147-A177-3AD203B41FA5}">
                      <a16:colId xmlns:a16="http://schemas.microsoft.com/office/drawing/2014/main" val="644675264"/>
                    </a:ext>
                  </a:extLst>
                </a:gridCol>
                <a:gridCol w="631901">
                  <a:extLst>
                    <a:ext uri="{9D8B030D-6E8A-4147-A177-3AD203B41FA5}">
                      <a16:colId xmlns:a16="http://schemas.microsoft.com/office/drawing/2014/main" val="118762326"/>
                    </a:ext>
                  </a:extLst>
                </a:gridCol>
                <a:gridCol w="631158">
                  <a:extLst>
                    <a:ext uri="{9D8B030D-6E8A-4147-A177-3AD203B41FA5}">
                      <a16:colId xmlns:a16="http://schemas.microsoft.com/office/drawing/2014/main" val="2558768299"/>
                    </a:ext>
                  </a:extLst>
                </a:gridCol>
                <a:gridCol w="2521663">
                  <a:extLst>
                    <a:ext uri="{9D8B030D-6E8A-4147-A177-3AD203B41FA5}">
                      <a16:colId xmlns:a16="http://schemas.microsoft.com/office/drawing/2014/main" val="2582779833"/>
                    </a:ext>
                  </a:extLst>
                </a:gridCol>
              </a:tblGrid>
              <a:tr h="391351">
                <a:tc rowSpan="2">
                  <a:txBody>
                    <a:bodyPr/>
                    <a:lstStyle/>
                    <a:p>
                      <a:pPr algn="ctr">
                        <a:lnSpc>
                          <a:spcPct val="107000"/>
                        </a:lnSpc>
                        <a:spcAft>
                          <a:spcPts val="0"/>
                        </a:spcAft>
                      </a:pPr>
                      <a:r>
                        <a:rPr lang="pt-BR" sz="2400" dirty="0">
                          <a:effectLst/>
                        </a:rPr>
                        <a:t>Vértice</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3">
                  <a:txBody>
                    <a:bodyPr/>
                    <a:lstStyle/>
                    <a:p>
                      <a:pPr algn="ctr">
                        <a:lnSpc>
                          <a:spcPct val="107000"/>
                        </a:lnSpc>
                        <a:spcAft>
                          <a:spcPts val="0"/>
                        </a:spcAft>
                      </a:pPr>
                      <a:r>
                        <a:rPr lang="pt-BR" sz="2400" dirty="0">
                          <a:effectLst/>
                        </a:rPr>
                        <a:t>POSIÇÃO</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pt-BR"/>
                    </a:p>
                  </a:txBody>
                  <a:tcPr/>
                </a:tc>
                <a:tc hMerge="1">
                  <a:txBody>
                    <a:bodyPr/>
                    <a:lstStyle/>
                    <a:p>
                      <a:endParaRPr lang="pt-BR"/>
                    </a:p>
                  </a:txBody>
                  <a:tcPr/>
                </a:tc>
                <a:tc rowSpan="2">
                  <a:txBody>
                    <a:bodyPr/>
                    <a:lstStyle/>
                    <a:p>
                      <a:pPr algn="ctr">
                        <a:lnSpc>
                          <a:spcPct val="107000"/>
                        </a:lnSpc>
                        <a:spcAft>
                          <a:spcPts val="0"/>
                        </a:spcAft>
                      </a:pPr>
                      <a:r>
                        <a:rPr lang="pt-BR" sz="2400" dirty="0">
                          <a:effectLst/>
                        </a:rPr>
                        <a:t>Aresta</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34306317"/>
                  </a:ext>
                </a:extLst>
              </a:tr>
              <a:tr h="391351">
                <a:tc vMerge="1">
                  <a:txBody>
                    <a:bodyPr/>
                    <a:lstStyle/>
                    <a:p>
                      <a:endParaRPr lang="pt-BR"/>
                    </a:p>
                  </a:txBody>
                  <a:tcPr/>
                </a:tc>
                <a:tc>
                  <a:txBody>
                    <a:bodyPr/>
                    <a:lstStyle/>
                    <a:p>
                      <a:pPr algn="ctr">
                        <a:lnSpc>
                          <a:spcPct val="107000"/>
                        </a:lnSpc>
                        <a:spcAft>
                          <a:spcPts val="0"/>
                        </a:spcAft>
                      </a:pPr>
                      <a:r>
                        <a:rPr lang="pt-BR" sz="2400">
                          <a:effectLst/>
                        </a:rPr>
                        <a:t>x</a:t>
                      </a:r>
                      <a:endParaRPr lang="pt-B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400" dirty="0">
                          <a:effectLst/>
                        </a:rPr>
                        <a:t>y</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400" dirty="0">
                          <a:effectLst/>
                        </a:rPr>
                        <a:t>z</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pt-BR"/>
                    </a:p>
                  </a:txBody>
                  <a:tcPr/>
                </a:tc>
                <a:extLst>
                  <a:ext uri="{0D108BD9-81ED-4DB2-BD59-A6C34878D82A}">
                    <a16:rowId xmlns:a16="http://schemas.microsoft.com/office/drawing/2014/main" val="1488960127"/>
                  </a:ext>
                </a:extLst>
              </a:tr>
              <a:tr h="326136">
                <a:tc>
                  <a:txBody>
                    <a:bodyPr/>
                    <a:lstStyle/>
                    <a:p>
                      <a:pPr>
                        <a:lnSpc>
                          <a:spcPct val="107000"/>
                        </a:lnSpc>
                        <a:spcAft>
                          <a:spcPts val="0"/>
                        </a:spcAft>
                      </a:pPr>
                      <a:r>
                        <a:rPr lang="pt-BR" sz="2000" dirty="0">
                          <a:effectLst/>
                        </a:rPr>
                        <a:t>P1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0</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1 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2</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b</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4947383"/>
                  </a:ext>
                </a:extLst>
              </a:tr>
              <a:tr h="326136">
                <a:tc>
                  <a:txBody>
                    <a:bodyPr/>
                    <a:lstStyle/>
                    <a:p>
                      <a:pPr>
                        <a:lnSpc>
                          <a:spcPct val="107000"/>
                        </a:lnSpc>
                        <a:spcAft>
                          <a:spcPts val="0"/>
                        </a:spcAft>
                      </a:pPr>
                      <a:r>
                        <a:rPr lang="pt-BR" sz="2000" dirty="0">
                          <a:effectLst/>
                        </a:rPr>
                        <a:t>P2</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2</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2 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5 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d</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2697622"/>
                  </a:ext>
                </a:extLst>
              </a:tr>
              <a:tr h="326136">
                <a:tc>
                  <a:txBody>
                    <a:bodyPr/>
                    <a:lstStyle/>
                    <a:p>
                      <a:pPr>
                        <a:lnSpc>
                          <a:spcPct val="107000"/>
                        </a:lnSpc>
                        <a:spcAft>
                          <a:spcPts val="0"/>
                        </a:spcAft>
                      </a:pPr>
                      <a:r>
                        <a:rPr lang="pt-BR" sz="2000" dirty="0">
                          <a:effectLst/>
                        </a:rPr>
                        <a:t>P3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1</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3</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a</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7650823"/>
                  </a:ext>
                </a:extLst>
              </a:tr>
              <a:tr h="326136">
                <a:tc>
                  <a:txBody>
                    <a:bodyPr/>
                    <a:lstStyle/>
                    <a:p>
                      <a:pPr>
                        <a:lnSpc>
                          <a:spcPct val="107000"/>
                        </a:lnSpc>
                        <a:spcAft>
                          <a:spcPts val="0"/>
                        </a:spcAft>
                      </a:pPr>
                      <a:r>
                        <a:rPr lang="pt-BR" sz="2000" dirty="0">
                          <a:effectLst/>
                        </a:rPr>
                        <a:t>P4</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2</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2 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5 </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000" dirty="0">
                          <a:effectLst/>
                        </a:rPr>
                        <a:t> e</a:t>
                      </a:r>
                      <a:endParaRPr lang="pt-B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990942"/>
                  </a:ext>
                </a:extLst>
              </a:tr>
            </a:tbl>
          </a:graphicData>
        </a:graphic>
      </p:graphicFrame>
      <p:sp>
        <p:nvSpPr>
          <p:cNvPr id="5" name="Rectangle 1"/>
          <p:cNvSpPr>
            <a:spLocks noChangeArrowheads="1"/>
          </p:cNvSpPr>
          <p:nvPr/>
        </p:nvSpPr>
        <p:spPr bwMode="auto">
          <a:xfrm>
            <a:off x="3398838" y="3462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pt-BR" altLang="pt-BR"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ela 6"/>
          <p:cNvGraphicFramePr>
            <a:graphicFrameLocks noGrp="1"/>
          </p:cNvGraphicFramePr>
          <p:nvPr>
            <p:extLst>
              <p:ext uri="{D42A27DB-BD31-4B8C-83A1-F6EECF244321}">
                <p14:modId xmlns:p14="http://schemas.microsoft.com/office/powerpoint/2010/main" val="3216539898"/>
              </p:ext>
            </p:extLst>
          </p:nvPr>
        </p:nvGraphicFramePr>
        <p:xfrm>
          <a:off x="8384661" y="1690689"/>
          <a:ext cx="1997295" cy="2718650"/>
        </p:xfrm>
        <a:graphic>
          <a:graphicData uri="http://schemas.openxmlformats.org/drawingml/2006/table">
            <a:tbl>
              <a:tblPr firstRow="1" firstCol="1" bandRow="1">
                <a:tableStyleId>{5C22544A-7EE6-4342-B048-85BDC9FD1C3A}</a:tableStyleId>
              </a:tblPr>
              <a:tblGrid>
                <a:gridCol w="996293">
                  <a:extLst>
                    <a:ext uri="{9D8B030D-6E8A-4147-A177-3AD203B41FA5}">
                      <a16:colId xmlns:a16="http://schemas.microsoft.com/office/drawing/2014/main" val="527630671"/>
                    </a:ext>
                  </a:extLst>
                </a:gridCol>
                <a:gridCol w="1001002">
                  <a:extLst>
                    <a:ext uri="{9D8B030D-6E8A-4147-A177-3AD203B41FA5}">
                      <a16:colId xmlns:a16="http://schemas.microsoft.com/office/drawing/2014/main" val="3691615394"/>
                    </a:ext>
                  </a:extLst>
                </a:gridCol>
              </a:tblGrid>
              <a:tr h="673773">
                <a:tc>
                  <a:txBody>
                    <a:bodyPr/>
                    <a:lstStyle/>
                    <a:p>
                      <a:pPr algn="ctr">
                        <a:lnSpc>
                          <a:spcPct val="107000"/>
                        </a:lnSpc>
                        <a:spcAft>
                          <a:spcPts val="0"/>
                        </a:spcAft>
                      </a:pPr>
                      <a:r>
                        <a:rPr lang="pt-BR" sz="2400" dirty="0">
                          <a:effectLst/>
                        </a:rPr>
                        <a:t>Face</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pt-BR" sz="2400" dirty="0">
                          <a:effectLst/>
                        </a:rPr>
                        <a:t>Aresta</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5127888"/>
                  </a:ext>
                </a:extLst>
              </a:tr>
              <a:tr h="414532">
                <a:tc>
                  <a:txBody>
                    <a:bodyPr/>
                    <a:lstStyle/>
                    <a:p>
                      <a:pPr>
                        <a:lnSpc>
                          <a:spcPct val="107000"/>
                        </a:lnSpc>
                        <a:spcAft>
                          <a:spcPts val="0"/>
                        </a:spcAft>
                      </a:pPr>
                      <a:r>
                        <a:rPr lang="pt-BR" sz="2400" dirty="0">
                          <a:effectLst/>
                        </a:rPr>
                        <a:t> F1</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2400" dirty="0">
                          <a:effectLst/>
                        </a:rPr>
                        <a:t> b</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6027370"/>
                  </a:ext>
                </a:extLst>
              </a:tr>
              <a:tr h="423227">
                <a:tc>
                  <a:txBody>
                    <a:bodyPr/>
                    <a:lstStyle/>
                    <a:p>
                      <a:pPr>
                        <a:lnSpc>
                          <a:spcPct val="107000"/>
                        </a:lnSpc>
                        <a:spcAft>
                          <a:spcPts val="0"/>
                        </a:spcAft>
                      </a:pPr>
                      <a:r>
                        <a:rPr lang="pt-BR" sz="2400" dirty="0">
                          <a:effectLst/>
                        </a:rPr>
                        <a:t> F2</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2400" dirty="0">
                          <a:effectLst/>
                        </a:rPr>
                        <a:t> f</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0784135"/>
                  </a:ext>
                </a:extLst>
              </a:tr>
              <a:tr h="391351">
                <a:tc>
                  <a:txBody>
                    <a:bodyPr/>
                    <a:lstStyle/>
                    <a:p>
                      <a:pPr>
                        <a:lnSpc>
                          <a:spcPct val="107000"/>
                        </a:lnSpc>
                        <a:spcAft>
                          <a:spcPts val="0"/>
                        </a:spcAft>
                      </a:pPr>
                      <a:r>
                        <a:rPr lang="pt-BR" sz="2400" dirty="0">
                          <a:effectLst/>
                        </a:rPr>
                        <a:t> F3</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2400" dirty="0">
                          <a:effectLst/>
                        </a:rPr>
                        <a:t> c</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277209"/>
                  </a:ext>
                </a:extLst>
              </a:tr>
              <a:tr h="815767">
                <a:tc>
                  <a:txBody>
                    <a:bodyPr/>
                    <a:lstStyle/>
                    <a:p>
                      <a:pPr>
                        <a:lnSpc>
                          <a:spcPct val="107000"/>
                        </a:lnSpc>
                        <a:spcAft>
                          <a:spcPts val="0"/>
                        </a:spcAft>
                      </a:pPr>
                      <a:r>
                        <a:rPr lang="pt-BR" sz="2400" dirty="0">
                          <a:effectLst/>
                        </a:rPr>
                        <a:t> F4</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pt-BR" sz="2400" dirty="0">
                          <a:effectLst/>
                        </a:rPr>
                        <a:t> d</a:t>
                      </a:r>
                      <a:endParaRPr lang="pt-B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4476293"/>
                  </a:ext>
                </a:extLst>
              </a:tr>
            </a:tbl>
          </a:graphicData>
        </a:graphic>
      </p:graphicFrame>
      <p:sp>
        <p:nvSpPr>
          <p:cNvPr id="8" name="CaixaDeTexto 7"/>
          <p:cNvSpPr txBox="1"/>
          <p:nvPr/>
        </p:nvSpPr>
        <p:spPr>
          <a:xfrm>
            <a:off x="8651631" y="5683348"/>
            <a:ext cx="915315" cy="369332"/>
          </a:xfrm>
          <a:prstGeom prst="rect">
            <a:avLst/>
          </a:prstGeom>
          <a:noFill/>
        </p:spPr>
        <p:txBody>
          <a:bodyPr wrap="none" rtlCol="0">
            <a:spAutoFit/>
          </a:bodyPr>
          <a:lstStyle/>
          <a:p>
            <a:r>
              <a:rPr lang="pt-BR" dirty="0"/>
              <a:t>Solução</a:t>
            </a:r>
          </a:p>
        </p:txBody>
      </p:sp>
    </p:spTree>
    <p:extLst>
      <p:ext uri="{BB962C8B-B14F-4D97-AF65-F5344CB8AC3E}">
        <p14:creationId xmlns:p14="http://schemas.microsoft.com/office/powerpoint/2010/main" val="314029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Introdução</a:t>
            </a:r>
          </a:p>
        </p:txBody>
      </p:sp>
      <p:sp>
        <p:nvSpPr>
          <p:cNvPr id="3" name="Espaço Reservado para Conteúdo 2"/>
          <p:cNvSpPr>
            <a:spLocks noGrp="1"/>
          </p:cNvSpPr>
          <p:nvPr>
            <p:ph idx="1"/>
          </p:nvPr>
        </p:nvSpPr>
        <p:spPr/>
        <p:txBody>
          <a:bodyPr/>
          <a:lstStyle/>
          <a:p>
            <a:r>
              <a:rPr lang="pt-BR" dirty="0"/>
              <a:t>Pivô (Sistema de Referência do Objeto)</a:t>
            </a:r>
          </a:p>
        </p:txBody>
      </p:sp>
      <p:pic>
        <p:nvPicPr>
          <p:cNvPr id="4" name="Imagem 3"/>
          <p:cNvPicPr>
            <a:picLocks noChangeAspect="1"/>
          </p:cNvPicPr>
          <p:nvPr/>
        </p:nvPicPr>
        <p:blipFill>
          <a:blip r:embed="rId2"/>
          <a:stretch>
            <a:fillRect/>
          </a:stretch>
        </p:blipFill>
        <p:spPr>
          <a:xfrm>
            <a:off x="2628984" y="2379941"/>
            <a:ext cx="5048961" cy="4152000"/>
          </a:xfrm>
          <a:prstGeom prst="rect">
            <a:avLst/>
          </a:prstGeom>
        </p:spPr>
      </p:pic>
    </p:spTree>
    <p:extLst>
      <p:ext uri="{BB962C8B-B14F-4D97-AF65-F5344CB8AC3E}">
        <p14:creationId xmlns:p14="http://schemas.microsoft.com/office/powerpoint/2010/main" val="531177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lstStyle/>
          <a:p>
            <a:r>
              <a:rPr lang="pt-BR" dirty="0"/>
              <a:t>Exercício 2 Sobre </a:t>
            </a:r>
            <a:r>
              <a:rPr lang="pt-BR" dirty="0" err="1"/>
              <a:t>Winged</a:t>
            </a:r>
            <a:r>
              <a:rPr lang="pt-BR" dirty="0"/>
              <a:t> Edge: Com base nos dados obtidos no exercício anterior, descreva os algoritmos para se obter</a:t>
            </a:r>
          </a:p>
          <a:p>
            <a:pPr lvl="1"/>
            <a:r>
              <a:rPr lang="pt-BR" dirty="0"/>
              <a:t>a) As arestas adjacentes a uma aresta x dada</a:t>
            </a:r>
          </a:p>
          <a:p>
            <a:pPr lvl="1"/>
            <a:r>
              <a:rPr lang="pt-BR" dirty="0"/>
              <a:t>b) As </a:t>
            </a:r>
            <a:r>
              <a:rPr lang="pt-BR" dirty="0" err="1"/>
              <a:t>árestas</a:t>
            </a:r>
            <a:r>
              <a:rPr lang="pt-BR" dirty="0"/>
              <a:t> que compartilham o vértice x</a:t>
            </a:r>
          </a:p>
          <a:p>
            <a:pPr lvl="1"/>
            <a:r>
              <a:rPr lang="pt-BR" dirty="0"/>
              <a:t>c) As faces que compartilham a aresta x</a:t>
            </a:r>
          </a:p>
          <a:p>
            <a:pPr lvl="1"/>
            <a:r>
              <a:rPr lang="pt-BR" dirty="0"/>
              <a:t>d) O loop correspondente à uma face dada x.</a:t>
            </a:r>
          </a:p>
          <a:p>
            <a:pPr lvl="1"/>
            <a:r>
              <a:rPr lang="pt-BR" dirty="0"/>
              <a:t>e) Os vértices ordenados que definem uma face dada x.</a:t>
            </a:r>
          </a:p>
          <a:p>
            <a:pPr lvl="1"/>
            <a:r>
              <a:rPr lang="pt-BR" dirty="0"/>
              <a:t>f) Dado os vértices de uma face, retorne a face correspondente.</a:t>
            </a:r>
          </a:p>
          <a:p>
            <a:pPr lvl="1"/>
            <a:endParaRPr lang="pt-BR" dirty="0"/>
          </a:p>
        </p:txBody>
      </p:sp>
    </p:spTree>
    <p:extLst>
      <p:ext uri="{BB962C8B-B14F-4D97-AF65-F5344CB8AC3E}">
        <p14:creationId xmlns:p14="http://schemas.microsoft.com/office/powerpoint/2010/main" val="3522357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normAutofit fontScale="92500" lnSpcReduction="20000"/>
          </a:bodyPr>
          <a:lstStyle/>
          <a:p>
            <a:r>
              <a:rPr lang="pt-BR" dirty="0"/>
              <a:t>Exercício 2 Sobre </a:t>
            </a:r>
            <a:r>
              <a:rPr lang="pt-BR" dirty="0" err="1"/>
              <a:t>Winged</a:t>
            </a:r>
            <a:r>
              <a:rPr lang="pt-BR" dirty="0"/>
              <a:t> Edge (Resposta do item a):</a:t>
            </a:r>
          </a:p>
          <a:p>
            <a:pPr marL="0" indent="0">
              <a:buNone/>
            </a:pPr>
            <a:endParaRPr lang="pt-BR" dirty="0"/>
          </a:p>
          <a:p>
            <a:pPr marL="0" indent="0">
              <a:buNone/>
            </a:pPr>
            <a:r>
              <a:rPr lang="pt-BR" dirty="0" err="1"/>
              <a:t>List</a:t>
            </a:r>
            <a:r>
              <a:rPr lang="pt-BR" dirty="0"/>
              <a:t> Adjacentes (Aresta x) {</a:t>
            </a:r>
          </a:p>
          <a:p>
            <a:pPr marL="0" indent="0">
              <a:buNone/>
            </a:pPr>
            <a:r>
              <a:rPr lang="pt-BR" dirty="0"/>
              <a:t>	</a:t>
            </a:r>
            <a:r>
              <a:rPr lang="pt-BR" dirty="0" err="1"/>
              <a:t>List</a:t>
            </a:r>
            <a:r>
              <a:rPr lang="pt-BR" dirty="0"/>
              <a:t> </a:t>
            </a:r>
            <a:r>
              <a:rPr lang="pt-BR" dirty="0" err="1"/>
              <a:t>list</a:t>
            </a:r>
            <a:r>
              <a:rPr lang="pt-BR" dirty="0"/>
              <a:t> = []</a:t>
            </a:r>
          </a:p>
          <a:p>
            <a:pPr marL="0" indent="0">
              <a:buNone/>
            </a:pPr>
            <a:r>
              <a:rPr lang="pt-BR" dirty="0"/>
              <a:t>	</a:t>
            </a:r>
            <a:r>
              <a:rPr lang="pt-BR" dirty="0" err="1"/>
              <a:t>list.append</a:t>
            </a:r>
            <a:r>
              <a:rPr lang="pt-BR" dirty="0"/>
              <a:t>(</a:t>
            </a:r>
            <a:r>
              <a:rPr lang="pt-BR" dirty="0" err="1"/>
              <a:t>x.predEsquerdo</a:t>
            </a:r>
            <a:r>
              <a:rPr lang="pt-BR" dirty="0"/>
              <a:t>);</a:t>
            </a:r>
          </a:p>
          <a:p>
            <a:pPr marL="0" indent="0">
              <a:buNone/>
            </a:pPr>
            <a:r>
              <a:rPr lang="pt-BR" dirty="0"/>
              <a:t>	</a:t>
            </a:r>
            <a:r>
              <a:rPr lang="pt-BR" dirty="0" err="1"/>
              <a:t>list.append</a:t>
            </a:r>
            <a:r>
              <a:rPr lang="pt-BR" dirty="0"/>
              <a:t>(</a:t>
            </a:r>
            <a:r>
              <a:rPr lang="pt-BR" dirty="0" err="1"/>
              <a:t>x.sucEsquerdo</a:t>
            </a:r>
            <a:r>
              <a:rPr lang="pt-BR" dirty="0"/>
              <a:t>);</a:t>
            </a:r>
          </a:p>
          <a:p>
            <a:pPr marL="0" indent="0">
              <a:buNone/>
            </a:pPr>
            <a:r>
              <a:rPr lang="pt-BR" dirty="0"/>
              <a:t>	</a:t>
            </a:r>
            <a:r>
              <a:rPr lang="pt-BR" dirty="0" err="1"/>
              <a:t>list.append</a:t>
            </a:r>
            <a:r>
              <a:rPr lang="pt-BR" dirty="0"/>
              <a:t>(</a:t>
            </a:r>
            <a:r>
              <a:rPr lang="pt-BR" dirty="0" err="1"/>
              <a:t>x.predDireito</a:t>
            </a:r>
            <a:r>
              <a:rPr lang="pt-BR" dirty="0"/>
              <a:t>);</a:t>
            </a:r>
          </a:p>
          <a:p>
            <a:pPr marL="0" indent="0">
              <a:buNone/>
            </a:pPr>
            <a:r>
              <a:rPr lang="pt-BR" dirty="0"/>
              <a:t>	</a:t>
            </a:r>
            <a:r>
              <a:rPr lang="pt-BR" dirty="0" err="1"/>
              <a:t>list.append</a:t>
            </a:r>
            <a:r>
              <a:rPr lang="pt-BR" dirty="0"/>
              <a:t>(</a:t>
            </a:r>
            <a:r>
              <a:rPr lang="pt-BR" dirty="0" err="1"/>
              <a:t>x.sucDireito</a:t>
            </a:r>
            <a:r>
              <a:rPr lang="pt-BR" dirty="0"/>
              <a:t>);</a:t>
            </a:r>
          </a:p>
          <a:p>
            <a:pPr marL="0" indent="0">
              <a:buNone/>
            </a:pPr>
            <a:r>
              <a:rPr lang="pt-BR" dirty="0"/>
              <a:t>	</a:t>
            </a:r>
            <a:r>
              <a:rPr lang="pt-BR" dirty="0" err="1"/>
              <a:t>return</a:t>
            </a:r>
            <a:r>
              <a:rPr lang="pt-BR" dirty="0"/>
              <a:t> </a:t>
            </a:r>
            <a:r>
              <a:rPr lang="pt-BR" dirty="0" err="1"/>
              <a:t>list</a:t>
            </a:r>
            <a:r>
              <a:rPr lang="pt-BR" dirty="0"/>
              <a:t>;</a:t>
            </a:r>
          </a:p>
          <a:p>
            <a:pPr marL="0" indent="0">
              <a:buNone/>
            </a:pPr>
            <a:r>
              <a:rPr lang="pt-BR" dirty="0"/>
              <a:t>}</a:t>
            </a:r>
          </a:p>
        </p:txBody>
      </p:sp>
    </p:spTree>
    <p:extLst>
      <p:ext uri="{BB962C8B-B14F-4D97-AF65-F5344CB8AC3E}">
        <p14:creationId xmlns:p14="http://schemas.microsoft.com/office/powerpoint/2010/main" val="896088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normAutofit fontScale="55000" lnSpcReduction="20000"/>
          </a:bodyPr>
          <a:lstStyle/>
          <a:p>
            <a:r>
              <a:rPr lang="pt-BR" dirty="0"/>
              <a:t>Exercício 2 Sobre </a:t>
            </a:r>
            <a:r>
              <a:rPr lang="pt-BR" dirty="0" err="1"/>
              <a:t>Winged</a:t>
            </a:r>
            <a:r>
              <a:rPr lang="pt-BR" dirty="0"/>
              <a:t> Edge (Resposta do item b):</a:t>
            </a:r>
          </a:p>
          <a:p>
            <a:pPr marL="0" indent="0">
              <a:buNone/>
            </a:pPr>
            <a:endParaRPr lang="pt-BR" dirty="0"/>
          </a:p>
          <a:p>
            <a:pPr marL="0" indent="0">
              <a:buNone/>
            </a:pPr>
            <a:r>
              <a:rPr lang="pt-BR" dirty="0"/>
              <a:t>Lista Adjacentes (Vértice x) {</a:t>
            </a:r>
          </a:p>
          <a:p>
            <a:pPr marL="0" indent="0">
              <a:buNone/>
            </a:pPr>
            <a:r>
              <a:rPr lang="pt-BR" dirty="0"/>
              <a:t>	Lista </a:t>
            </a:r>
            <a:r>
              <a:rPr lang="pt-BR" dirty="0" err="1"/>
              <a:t>lista</a:t>
            </a:r>
            <a:r>
              <a:rPr lang="pt-BR" dirty="0"/>
              <a:t> = []</a:t>
            </a:r>
          </a:p>
          <a:p>
            <a:pPr marL="0" indent="0">
              <a:buNone/>
            </a:pPr>
            <a:r>
              <a:rPr lang="pt-BR" dirty="0"/>
              <a:t>	Aresta a = </a:t>
            </a:r>
            <a:r>
              <a:rPr lang="pt-BR" dirty="0" err="1"/>
              <a:t>x.aresta</a:t>
            </a:r>
            <a:r>
              <a:rPr lang="pt-BR" dirty="0"/>
              <a:t>;</a:t>
            </a:r>
          </a:p>
          <a:p>
            <a:pPr marL="0" indent="0">
              <a:buNone/>
            </a:pPr>
            <a:r>
              <a:rPr lang="pt-BR" dirty="0"/>
              <a:t>	</a:t>
            </a:r>
            <a:r>
              <a:rPr lang="pt-BR" dirty="0" err="1"/>
              <a:t>lista.append</a:t>
            </a:r>
            <a:r>
              <a:rPr lang="pt-BR" dirty="0"/>
              <a:t>(a);</a:t>
            </a:r>
          </a:p>
          <a:p>
            <a:pPr marL="0" indent="0">
              <a:buNone/>
            </a:pPr>
            <a:r>
              <a:rPr lang="pt-BR" dirty="0"/>
              <a:t>	Se (</a:t>
            </a:r>
            <a:r>
              <a:rPr lang="pt-BR" dirty="0" err="1"/>
              <a:t>a.inicio</a:t>
            </a:r>
            <a:r>
              <a:rPr lang="pt-BR" dirty="0"/>
              <a:t> == x) {</a:t>
            </a:r>
          </a:p>
          <a:p>
            <a:pPr marL="0" indent="0">
              <a:buNone/>
            </a:pPr>
            <a:r>
              <a:rPr lang="pt-BR" dirty="0"/>
              <a:t>		</a:t>
            </a:r>
            <a:r>
              <a:rPr lang="pt-BR" dirty="0" err="1"/>
              <a:t>lista.append</a:t>
            </a:r>
            <a:r>
              <a:rPr lang="pt-BR" dirty="0"/>
              <a:t>(</a:t>
            </a:r>
            <a:r>
              <a:rPr lang="pt-BR" dirty="0" err="1"/>
              <a:t>a.sucEsquerdo</a:t>
            </a:r>
            <a:r>
              <a:rPr lang="pt-BR" dirty="0"/>
              <a:t>);</a:t>
            </a:r>
          </a:p>
          <a:p>
            <a:pPr marL="0" indent="0">
              <a:buNone/>
            </a:pPr>
            <a:r>
              <a:rPr lang="pt-BR" dirty="0"/>
              <a:t>		</a:t>
            </a:r>
            <a:r>
              <a:rPr lang="pt-BR" dirty="0" err="1"/>
              <a:t>lista.append</a:t>
            </a:r>
            <a:r>
              <a:rPr lang="pt-BR" dirty="0"/>
              <a:t>(</a:t>
            </a:r>
            <a:r>
              <a:rPr lang="pt-BR" dirty="0" err="1"/>
              <a:t>a.sucdDireito</a:t>
            </a:r>
            <a:r>
              <a:rPr lang="pt-BR" dirty="0"/>
              <a:t>);</a:t>
            </a:r>
          </a:p>
          <a:p>
            <a:pPr marL="0" indent="0">
              <a:buNone/>
            </a:pPr>
            <a:r>
              <a:rPr lang="pt-BR" dirty="0"/>
              <a:t>	}  Senão  {</a:t>
            </a:r>
          </a:p>
          <a:p>
            <a:pPr marL="0" indent="0">
              <a:buNone/>
            </a:pPr>
            <a:r>
              <a:rPr lang="pt-BR" dirty="0"/>
              <a:t>		</a:t>
            </a:r>
            <a:r>
              <a:rPr lang="pt-BR" dirty="0" err="1"/>
              <a:t>lista.append</a:t>
            </a:r>
            <a:r>
              <a:rPr lang="pt-BR" dirty="0"/>
              <a:t>(</a:t>
            </a:r>
            <a:r>
              <a:rPr lang="pt-BR" dirty="0" err="1"/>
              <a:t>a.predEsquerdo</a:t>
            </a:r>
            <a:r>
              <a:rPr lang="pt-BR" dirty="0"/>
              <a:t>);</a:t>
            </a:r>
          </a:p>
          <a:p>
            <a:pPr marL="0" indent="0">
              <a:buNone/>
            </a:pPr>
            <a:r>
              <a:rPr lang="pt-BR" dirty="0"/>
              <a:t>		</a:t>
            </a:r>
            <a:r>
              <a:rPr lang="pt-BR" dirty="0" err="1"/>
              <a:t>lista.append</a:t>
            </a:r>
            <a:r>
              <a:rPr lang="pt-BR" dirty="0"/>
              <a:t>(</a:t>
            </a:r>
            <a:r>
              <a:rPr lang="pt-BR" dirty="0" err="1"/>
              <a:t>a.predDireito</a:t>
            </a:r>
            <a:r>
              <a:rPr lang="pt-BR" dirty="0"/>
              <a:t>);</a:t>
            </a:r>
          </a:p>
          <a:p>
            <a:pPr marL="0" indent="0">
              <a:buNone/>
            </a:pPr>
            <a:r>
              <a:rPr lang="pt-BR" dirty="0"/>
              <a:t>	}</a:t>
            </a:r>
          </a:p>
          <a:p>
            <a:pPr marL="0" indent="0">
              <a:buNone/>
            </a:pPr>
            <a:r>
              <a:rPr lang="pt-BR" dirty="0"/>
              <a:t>	</a:t>
            </a:r>
            <a:r>
              <a:rPr lang="pt-BR" dirty="0" err="1"/>
              <a:t>return</a:t>
            </a:r>
            <a:r>
              <a:rPr lang="pt-BR" dirty="0"/>
              <a:t> lista;</a:t>
            </a:r>
          </a:p>
          <a:p>
            <a:pPr marL="0" indent="0">
              <a:buNone/>
            </a:pPr>
            <a:r>
              <a:rPr lang="pt-BR" dirty="0"/>
              <a:t>}</a:t>
            </a:r>
          </a:p>
        </p:txBody>
      </p:sp>
    </p:spTree>
    <p:extLst>
      <p:ext uri="{BB962C8B-B14F-4D97-AF65-F5344CB8AC3E}">
        <p14:creationId xmlns:p14="http://schemas.microsoft.com/office/powerpoint/2010/main" val="2801251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Estrutura de Dados </a:t>
            </a:r>
            <a:r>
              <a:rPr lang="pt-BR" dirty="0" err="1"/>
              <a:t>Winged</a:t>
            </a:r>
            <a:r>
              <a:rPr lang="pt-BR" dirty="0"/>
              <a:t> Edge </a:t>
            </a:r>
          </a:p>
        </p:txBody>
      </p:sp>
      <p:sp>
        <p:nvSpPr>
          <p:cNvPr id="3" name="Espaço Reservado para Conteúdo 2"/>
          <p:cNvSpPr>
            <a:spLocks noGrp="1"/>
          </p:cNvSpPr>
          <p:nvPr>
            <p:ph idx="1"/>
          </p:nvPr>
        </p:nvSpPr>
        <p:spPr/>
        <p:txBody>
          <a:bodyPr>
            <a:normAutofit fontScale="85000" lnSpcReduction="20000"/>
          </a:bodyPr>
          <a:lstStyle/>
          <a:p>
            <a:r>
              <a:rPr lang="pt-BR" dirty="0"/>
              <a:t>Exercício 2 Sobre </a:t>
            </a:r>
            <a:r>
              <a:rPr lang="pt-BR" dirty="0" err="1"/>
              <a:t>Winged</a:t>
            </a:r>
            <a:r>
              <a:rPr lang="pt-BR" dirty="0"/>
              <a:t> Edge (Resposta do item d):</a:t>
            </a:r>
          </a:p>
          <a:p>
            <a:pPr marL="0" indent="0">
              <a:buNone/>
            </a:pPr>
            <a:r>
              <a:rPr lang="pt-BR" dirty="0" err="1"/>
              <a:t>List</a:t>
            </a:r>
            <a:r>
              <a:rPr lang="pt-BR" dirty="0"/>
              <a:t> loop(Face f){</a:t>
            </a:r>
          </a:p>
          <a:p>
            <a:pPr marL="457200" lvl="1" indent="0">
              <a:buNone/>
            </a:pPr>
            <a:r>
              <a:rPr lang="pt-BR" dirty="0"/>
              <a:t>atual = </a:t>
            </a:r>
            <a:r>
              <a:rPr lang="pt-BR" dirty="0" err="1"/>
              <a:t>f.Aresta</a:t>
            </a:r>
            <a:endParaRPr lang="pt-BR" dirty="0"/>
          </a:p>
          <a:p>
            <a:pPr marL="457200" lvl="1" indent="0">
              <a:buNone/>
            </a:pPr>
            <a:r>
              <a:rPr lang="pt-BR" dirty="0" err="1"/>
              <a:t>List</a:t>
            </a:r>
            <a:r>
              <a:rPr lang="pt-BR" dirty="0"/>
              <a:t> L = []</a:t>
            </a:r>
          </a:p>
          <a:p>
            <a:pPr marL="457200" lvl="1" indent="0">
              <a:buNone/>
            </a:pPr>
            <a:r>
              <a:rPr lang="pt-BR" dirty="0" err="1"/>
              <a:t>L.Apped</a:t>
            </a:r>
            <a:r>
              <a:rPr lang="pt-BR" dirty="0"/>
              <a:t>(atual);</a:t>
            </a:r>
          </a:p>
          <a:p>
            <a:pPr marL="457200" lvl="1" indent="0">
              <a:buNone/>
            </a:pPr>
            <a:r>
              <a:rPr lang="pt-BR" dirty="0"/>
              <a:t>Faça {</a:t>
            </a:r>
          </a:p>
          <a:p>
            <a:pPr marL="914400" lvl="2" indent="0">
              <a:buNone/>
            </a:pPr>
            <a:r>
              <a:rPr lang="pt-BR" dirty="0"/>
              <a:t>Se (</a:t>
            </a:r>
            <a:r>
              <a:rPr lang="pt-BR" dirty="0" err="1"/>
              <a:t>atual.FaceDireita</a:t>
            </a:r>
            <a:r>
              <a:rPr lang="pt-BR" dirty="0"/>
              <a:t> == f){</a:t>
            </a:r>
          </a:p>
          <a:p>
            <a:pPr marL="914400" lvl="2" indent="0">
              <a:buNone/>
            </a:pPr>
            <a:r>
              <a:rPr lang="pt-BR" dirty="0"/>
              <a:t>	atual = </a:t>
            </a:r>
            <a:r>
              <a:rPr lang="pt-BR" dirty="0" err="1"/>
              <a:t>atual.predDireito</a:t>
            </a:r>
            <a:r>
              <a:rPr lang="pt-BR" dirty="0"/>
              <a:t>;</a:t>
            </a:r>
          </a:p>
          <a:p>
            <a:pPr marL="914400" lvl="2" indent="0">
              <a:buNone/>
            </a:pPr>
            <a:r>
              <a:rPr lang="pt-BR" dirty="0"/>
              <a:t>} senão (</a:t>
            </a:r>
          </a:p>
          <a:p>
            <a:pPr marL="914400" lvl="2" indent="0">
              <a:buNone/>
            </a:pPr>
            <a:r>
              <a:rPr lang="pt-BR" dirty="0"/>
              <a:t>	atual = </a:t>
            </a:r>
            <a:r>
              <a:rPr lang="pt-BR" dirty="0" err="1"/>
              <a:t>atual.predEsquerdo</a:t>
            </a:r>
            <a:r>
              <a:rPr lang="pt-BR" dirty="0"/>
              <a:t>;</a:t>
            </a:r>
          </a:p>
          <a:p>
            <a:pPr marL="914400" lvl="2" indent="0">
              <a:buNone/>
            </a:pPr>
            <a:r>
              <a:rPr lang="pt-BR" dirty="0"/>
              <a:t>}</a:t>
            </a:r>
          </a:p>
          <a:p>
            <a:pPr marL="457200" lvl="1" indent="0">
              <a:buNone/>
            </a:pPr>
            <a:r>
              <a:rPr lang="pt-BR" dirty="0"/>
              <a:t>} Enquanto (</a:t>
            </a:r>
            <a:r>
              <a:rPr lang="pt-BR"/>
              <a:t>atual não está em </a:t>
            </a:r>
            <a:r>
              <a:rPr lang="pt-BR" dirty="0" err="1"/>
              <a:t>f.Aresta</a:t>
            </a:r>
            <a:r>
              <a:rPr lang="pt-BR" dirty="0"/>
              <a:t>);</a:t>
            </a:r>
          </a:p>
          <a:p>
            <a:pPr marL="457200" lvl="1" indent="0">
              <a:buNone/>
            </a:pPr>
            <a:r>
              <a:rPr lang="pt-BR" dirty="0" err="1"/>
              <a:t>return</a:t>
            </a:r>
            <a:r>
              <a:rPr lang="pt-BR" dirty="0"/>
              <a:t> L;</a:t>
            </a:r>
          </a:p>
          <a:p>
            <a:pPr marL="0" indent="0">
              <a:buNone/>
            </a:pPr>
            <a:r>
              <a:rPr lang="pt-BR" dirty="0"/>
              <a:t>}</a:t>
            </a:r>
          </a:p>
          <a:p>
            <a:pPr marL="0" indent="0">
              <a:buNone/>
            </a:pPr>
            <a:endParaRPr lang="pt-BR" dirty="0"/>
          </a:p>
        </p:txBody>
      </p:sp>
    </p:spTree>
    <p:extLst>
      <p:ext uri="{BB962C8B-B14F-4D97-AF65-F5344CB8AC3E}">
        <p14:creationId xmlns:p14="http://schemas.microsoft.com/office/powerpoint/2010/main" val="589772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Parte IV</a:t>
            </a:r>
          </a:p>
        </p:txBody>
      </p:sp>
      <p:sp>
        <p:nvSpPr>
          <p:cNvPr id="5" name="Espaço Reservado para Texto 4"/>
          <p:cNvSpPr>
            <a:spLocks noGrp="1"/>
          </p:cNvSpPr>
          <p:nvPr>
            <p:ph type="body" idx="1"/>
          </p:nvPr>
        </p:nvSpPr>
        <p:spPr/>
        <p:txBody>
          <a:bodyPr/>
          <a:lstStyle/>
          <a:p>
            <a:r>
              <a:rPr lang="pt-BR" dirty="0"/>
              <a:t>Outras formas de representação</a:t>
            </a:r>
          </a:p>
        </p:txBody>
      </p:sp>
    </p:spTree>
    <p:extLst>
      <p:ext uri="{BB962C8B-B14F-4D97-AF65-F5344CB8AC3E}">
        <p14:creationId xmlns:p14="http://schemas.microsoft.com/office/powerpoint/2010/main" val="329489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Enumeração da Ocupação Espacial</a:t>
            </a:r>
          </a:p>
        </p:txBody>
      </p:sp>
      <p:sp>
        <p:nvSpPr>
          <p:cNvPr id="3" name="Espaço Reservado para Conteúdo 2"/>
          <p:cNvSpPr>
            <a:spLocks noGrp="1"/>
          </p:cNvSpPr>
          <p:nvPr>
            <p:ph idx="1"/>
          </p:nvPr>
        </p:nvSpPr>
        <p:spPr>
          <a:xfrm>
            <a:off x="838200" y="1825625"/>
            <a:ext cx="4437185" cy="4351338"/>
          </a:xfrm>
        </p:spPr>
        <p:txBody>
          <a:bodyPr>
            <a:normAutofit lnSpcReduction="10000"/>
          </a:bodyPr>
          <a:lstStyle/>
          <a:p>
            <a:pPr algn="just"/>
            <a:r>
              <a:rPr lang="pt-BR" dirty="0"/>
              <a:t>Decompõe o sólido em pedaços (</a:t>
            </a:r>
            <a:r>
              <a:rPr lang="pt-BR" i="1" dirty="0" err="1"/>
              <a:t>tesselation</a:t>
            </a:r>
            <a:r>
              <a:rPr lang="pt-BR" i="1" dirty="0"/>
              <a:t> </a:t>
            </a:r>
            <a:r>
              <a:rPr lang="pt-BR" dirty="0"/>
              <a:t>do espaço)</a:t>
            </a:r>
          </a:p>
          <a:p>
            <a:pPr algn="just"/>
            <a:r>
              <a:rPr lang="pt-BR" dirty="0"/>
              <a:t>Dos sólidos regulares, apenas o cubo permite o preenchimento total do espaço por repetições infinitas dele mesmo</a:t>
            </a:r>
          </a:p>
          <a:p>
            <a:pPr algn="just"/>
            <a:r>
              <a:rPr lang="pt-BR" dirty="0"/>
              <a:t>O espaço é subdivido em cubos (</a:t>
            </a:r>
            <a:r>
              <a:rPr lang="pt-BR" i="1" dirty="0" err="1"/>
              <a:t>voxels</a:t>
            </a:r>
            <a:r>
              <a:rPr lang="pt-BR" dirty="0"/>
              <a:t>), formando uma grade tridimensional.</a:t>
            </a:r>
          </a:p>
        </p:txBody>
      </p:sp>
      <p:pic>
        <p:nvPicPr>
          <p:cNvPr id="4" name="Imagem 3"/>
          <p:cNvPicPr>
            <a:picLocks noChangeAspect="1"/>
          </p:cNvPicPr>
          <p:nvPr/>
        </p:nvPicPr>
        <p:blipFill>
          <a:blip r:embed="rId2">
            <a:lum contrast="40000"/>
          </a:blip>
          <a:stretch>
            <a:fillRect/>
          </a:stretch>
        </p:blipFill>
        <p:spPr>
          <a:xfrm>
            <a:off x="5489840" y="1690688"/>
            <a:ext cx="6109399" cy="4625706"/>
          </a:xfrm>
          <a:prstGeom prst="rect">
            <a:avLst/>
          </a:prstGeom>
        </p:spPr>
      </p:pic>
    </p:spTree>
    <p:extLst>
      <p:ext uri="{BB962C8B-B14F-4D97-AF65-F5344CB8AC3E}">
        <p14:creationId xmlns:p14="http://schemas.microsoft.com/office/powerpoint/2010/main" val="249167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Enumeração da Ocupação Espacial</a:t>
            </a:r>
          </a:p>
        </p:txBody>
      </p:sp>
      <p:sp>
        <p:nvSpPr>
          <p:cNvPr id="3" name="Espaço Reservado para Conteúdo 2"/>
          <p:cNvSpPr>
            <a:spLocks noGrp="1"/>
          </p:cNvSpPr>
          <p:nvPr>
            <p:ph idx="1"/>
          </p:nvPr>
        </p:nvSpPr>
        <p:spPr>
          <a:xfrm>
            <a:off x="838200" y="1825625"/>
            <a:ext cx="4437185" cy="4351338"/>
          </a:xfrm>
        </p:spPr>
        <p:txBody>
          <a:bodyPr>
            <a:normAutofit lnSpcReduction="10000"/>
          </a:bodyPr>
          <a:lstStyle/>
          <a:p>
            <a:pPr algn="just"/>
            <a:r>
              <a:rPr lang="pt-BR" dirty="0"/>
              <a:t>Vantagens:</a:t>
            </a:r>
          </a:p>
          <a:p>
            <a:pPr lvl="1" algn="just"/>
            <a:r>
              <a:rPr lang="pt-BR" dirty="0"/>
              <a:t>Para determinar se um dado ponto pertence ou não ao sólido, basta verificar se o ponto pertence a algum dos  </a:t>
            </a:r>
            <a:r>
              <a:rPr lang="pt-BR" dirty="0" err="1"/>
              <a:t>voxels</a:t>
            </a:r>
            <a:r>
              <a:rPr lang="pt-BR" dirty="0"/>
              <a:t>.</a:t>
            </a:r>
          </a:p>
          <a:p>
            <a:pPr lvl="1" algn="just"/>
            <a:r>
              <a:rPr lang="pt-BR" dirty="0"/>
              <a:t>É fácil determinar se dois objetos interferem.</a:t>
            </a:r>
          </a:p>
          <a:p>
            <a:pPr lvl="1" algn="just"/>
            <a:r>
              <a:rPr lang="pt-BR" dirty="0"/>
              <a:t>Fácil realização de operações booleanas.</a:t>
            </a:r>
          </a:p>
          <a:p>
            <a:pPr lvl="1" algn="just"/>
            <a:r>
              <a:rPr lang="pt-BR" dirty="0"/>
              <a:t>Fácil a determinação de propriedades físicas (massa e volume)</a:t>
            </a:r>
          </a:p>
        </p:txBody>
      </p:sp>
      <p:pic>
        <p:nvPicPr>
          <p:cNvPr id="4" name="Imagem 3"/>
          <p:cNvPicPr>
            <a:picLocks noChangeAspect="1"/>
          </p:cNvPicPr>
          <p:nvPr/>
        </p:nvPicPr>
        <p:blipFill>
          <a:blip r:embed="rId2">
            <a:lum contrast="40000"/>
          </a:blip>
          <a:stretch>
            <a:fillRect/>
          </a:stretch>
        </p:blipFill>
        <p:spPr>
          <a:xfrm>
            <a:off x="5489840" y="1690688"/>
            <a:ext cx="6109399" cy="4625706"/>
          </a:xfrm>
          <a:prstGeom prst="rect">
            <a:avLst/>
          </a:prstGeom>
        </p:spPr>
      </p:pic>
    </p:spTree>
    <p:extLst>
      <p:ext uri="{BB962C8B-B14F-4D97-AF65-F5344CB8AC3E}">
        <p14:creationId xmlns:p14="http://schemas.microsoft.com/office/powerpoint/2010/main" val="13723812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Enumeração da Ocupação Espacial</a:t>
            </a:r>
          </a:p>
        </p:txBody>
      </p:sp>
      <p:sp>
        <p:nvSpPr>
          <p:cNvPr id="3" name="Espaço Reservado para Conteúdo 2"/>
          <p:cNvSpPr>
            <a:spLocks noGrp="1"/>
          </p:cNvSpPr>
          <p:nvPr>
            <p:ph idx="1"/>
          </p:nvPr>
        </p:nvSpPr>
        <p:spPr>
          <a:xfrm>
            <a:off x="838200" y="1825625"/>
            <a:ext cx="4437185" cy="4351338"/>
          </a:xfrm>
        </p:spPr>
        <p:txBody>
          <a:bodyPr>
            <a:normAutofit/>
          </a:bodyPr>
          <a:lstStyle/>
          <a:p>
            <a:pPr algn="just"/>
            <a:r>
              <a:rPr lang="pt-BR" dirty="0"/>
              <a:t>Desvantagens?</a:t>
            </a:r>
          </a:p>
        </p:txBody>
      </p:sp>
      <p:pic>
        <p:nvPicPr>
          <p:cNvPr id="4" name="Imagem 3"/>
          <p:cNvPicPr>
            <a:picLocks noChangeAspect="1"/>
          </p:cNvPicPr>
          <p:nvPr/>
        </p:nvPicPr>
        <p:blipFill>
          <a:blip r:embed="rId2">
            <a:lum contrast="40000"/>
          </a:blip>
          <a:stretch>
            <a:fillRect/>
          </a:stretch>
        </p:blipFill>
        <p:spPr>
          <a:xfrm>
            <a:off x="5489840" y="1690688"/>
            <a:ext cx="6109399" cy="4625706"/>
          </a:xfrm>
          <a:prstGeom prst="rect">
            <a:avLst/>
          </a:prstGeom>
        </p:spPr>
      </p:pic>
    </p:spTree>
    <p:extLst>
      <p:ext uri="{BB962C8B-B14F-4D97-AF65-F5344CB8AC3E}">
        <p14:creationId xmlns:p14="http://schemas.microsoft.com/office/powerpoint/2010/main" val="166689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Enumeração da Ocupação Espacial</a:t>
            </a:r>
          </a:p>
        </p:txBody>
      </p:sp>
      <p:sp>
        <p:nvSpPr>
          <p:cNvPr id="3" name="Espaço Reservado para Conteúdo 2"/>
          <p:cNvSpPr>
            <a:spLocks noGrp="1"/>
          </p:cNvSpPr>
          <p:nvPr>
            <p:ph idx="1"/>
          </p:nvPr>
        </p:nvSpPr>
        <p:spPr>
          <a:xfrm>
            <a:off x="838200" y="1825625"/>
            <a:ext cx="4437185" cy="4351338"/>
          </a:xfrm>
        </p:spPr>
        <p:txBody>
          <a:bodyPr>
            <a:normAutofit/>
          </a:bodyPr>
          <a:lstStyle/>
          <a:p>
            <a:pPr algn="just"/>
            <a:r>
              <a:rPr lang="pt-BR" dirty="0"/>
              <a:t>Desvantagens: muita memória para representação de objetos complexos; demora na </a:t>
            </a:r>
            <a:r>
              <a:rPr lang="pt-BR" dirty="0" err="1"/>
              <a:t>renderização</a:t>
            </a:r>
            <a:r>
              <a:rPr lang="pt-BR" dirty="0"/>
              <a:t> desses objetos.</a:t>
            </a:r>
          </a:p>
        </p:txBody>
      </p:sp>
      <p:pic>
        <p:nvPicPr>
          <p:cNvPr id="4" name="Imagem 3"/>
          <p:cNvPicPr>
            <a:picLocks noChangeAspect="1"/>
          </p:cNvPicPr>
          <p:nvPr/>
        </p:nvPicPr>
        <p:blipFill>
          <a:blip r:embed="rId2">
            <a:lum contrast="40000"/>
          </a:blip>
          <a:stretch>
            <a:fillRect/>
          </a:stretch>
        </p:blipFill>
        <p:spPr>
          <a:xfrm>
            <a:off x="5489840" y="1690688"/>
            <a:ext cx="6109399" cy="4625706"/>
          </a:xfrm>
          <a:prstGeom prst="rect">
            <a:avLst/>
          </a:prstGeom>
        </p:spPr>
      </p:pic>
    </p:spTree>
    <p:extLst>
      <p:ext uri="{BB962C8B-B14F-4D97-AF65-F5344CB8AC3E}">
        <p14:creationId xmlns:p14="http://schemas.microsoft.com/office/powerpoint/2010/main" val="3740303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lum contrast="20000"/>
          </a:blip>
          <a:stretch>
            <a:fillRect/>
          </a:stretch>
        </p:blipFill>
        <p:spPr>
          <a:xfrm>
            <a:off x="3759548" y="1405805"/>
            <a:ext cx="8330852" cy="5190978"/>
          </a:xfrm>
          <a:prstGeom prst="rect">
            <a:avLst/>
          </a:prstGeom>
        </p:spPr>
      </p:pic>
      <p:sp>
        <p:nvSpPr>
          <p:cNvPr id="2" name="Título 1"/>
          <p:cNvSpPr>
            <a:spLocks noGrp="1"/>
          </p:cNvSpPr>
          <p:nvPr>
            <p:ph type="title"/>
          </p:nvPr>
        </p:nvSpPr>
        <p:spPr/>
        <p:txBody>
          <a:bodyPr/>
          <a:lstStyle/>
          <a:p>
            <a:r>
              <a:rPr lang="pt-BR" dirty="0"/>
              <a:t>Representação por Decomposição do Espaço em </a:t>
            </a:r>
            <a:r>
              <a:rPr lang="pt-BR" dirty="0" err="1"/>
              <a:t>Octrees</a:t>
            </a:r>
            <a:endParaRPr lang="pt-BR" dirty="0"/>
          </a:p>
        </p:txBody>
      </p:sp>
      <p:sp>
        <p:nvSpPr>
          <p:cNvPr id="3" name="Espaço Reservado para Conteúdo 2"/>
          <p:cNvSpPr>
            <a:spLocks noGrp="1"/>
          </p:cNvSpPr>
          <p:nvPr>
            <p:ph idx="1"/>
          </p:nvPr>
        </p:nvSpPr>
        <p:spPr>
          <a:xfrm>
            <a:off x="838200" y="1825625"/>
            <a:ext cx="4198257" cy="4351338"/>
          </a:xfrm>
        </p:spPr>
        <p:txBody>
          <a:bodyPr>
            <a:normAutofit fontScale="85000" lnSpcReduction="20000"/>
          </a:bodyPr>
          <a:lstStyle/>
          <a:p>
            <a:pPr algn="just"/>
            <a:r>
              <a:rPr lang="pt-BR" dirty="0" err="1"/>
              <a:t>Octree</a:t>
            </a:r>
            <a:r>
              <a:rPr lang="pt-BR" dirty="0"/>
              <a:t> (árvore com oito filhos)</a:t>
            </a:r>
          </a:p>
          <a:p>
            <a:pPr algn="just"/>
            <a:r>
              <a:rPr lang="pt-BR" dirty="0"/>
              <a:t>Envolve o objeto por um cubo, que, em seguida, é subdividido em oito cubos menores de igual tamanho (</a:t>
            </a:r>
            <a:r>
              <a:rPr lang="pt-BR" dirty="0" err="1"/>
              <a:t>octantes</a:t>
            </a:r>
            <a:r>
              <a:rPr lang="pt-BR" dirty="0"/>
              <a:t>)</a:t>
            </a:r>
          </a:p>
          <a:p>
            <a:pPr algn="just"/>
            <a:r>
              <a:rPr lang="pt-BR" dirty="0"/>
              <a:t>Cada </a:t>
            </a:r>
            <a:r>
              <a:rPr lang="pt-BR" dirty="0" err="1"/>
              <a:t>octante</a:t>
            </a:r>
            <a:r>
              <a:rPr lang="pt-BR" dirty="0"/>
              <a:t> é classificado em: Cheio (faz parte do objeto), Vazio (não faz parte do objeto) ou Cheio-Vazio (deve ser subdivido)</a:t>
            </a:r>
          </a:p>
          <a:p>
            <a:pPr algn="just"/>
            <a:r>
              <a:rPr lang="pt-BR" dirty="0"/>
              <a:t>Os passos de repetem até que restem apenas cubos cheio ou vazio.</a:t>
            </a:r>
          </a:p>
        </p:txBody>
      </p:sp>
    </p:spTree>
    <p:extLst>
      <p:ext uri="{BB962C8B-B14F-4D97-AF65-F5344CB8AC3E}">
        <p14:creationId xmlns:p14="http://schemas.microsoft.com/office/powerpoint/2010/main" val="186236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Sólidos</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lstStyle/>
              <a:p>
                <a:r>
                  <a:rPr lang="pt-BR" dirty="0"/>
                  <a:t>Definição: um sólido é um conjunto fechado e  limitado do espaço Euclidiano tridimensional (</a:t>
                </a:r>
                <a14:m>
                  <m:oMath xmlns:m="http://schemas.openxmlformats.org/officeDocument/2006/math">
                    <m:sSup>
                      <m:sSupPr>
                        <m:ctrlPr>
                          <a:rPr lang="pt-BR" b="0" i="1" smtClean="0">
                            <a:latin typeface="Cambria Math" panose="02040503050406030204" pitchFamily="18" charset="0"/>
                          </a:rPr>
                        </m:ctrlPr>
                      </m:sSupPr>
                      <m:e>
                        <m:r>
                          <a:rPr lang="pt-BR" b="0" i="1" smtClean="0">
                            <a:latin typeface="Cambria Math" panose="02040503050406030204" pitchFamily="18" charset="0"/>
                          </a:rPr>
                          <m:t>𝐸</m:t>
                        </m:r>
                      </m:e>
                      <m:sup>
                        <m:r>
                          <a:rPr lang="pt-BR" b="0" i="1" smtClean="0">
                            <a:latin typeface="Cambria Math" panose="02040503050406030204" pitchFamily="18" charset="0"/>
                          </a:rPr>
                          <m:t>3</m:t>
                        </m:r>
                      </m:sup>
                    </m:sSup>
                  </m:oMath>
                </a14:m>
                <a:r>
                  <a:rPr lang="pt-BR" dirty="0"/>
                  <a:t>)</a:t>
                </a:r>
              </a:p>
              <a:p>
                <a:r>
                  <a:rPr lang="pt-BR" dirty="0"/>
                  <a:t>Poderemos considera-lo bidimensional (2D) se uma das dimensões não for considerada, por nela nada ocorrer ou ser desprezível (for 100 vezes menor do que qualquer uma das outras dimensões...)</a:t>
                </a:r>
              </a:p>
              <a:p>
                <a:r>
                  <a:rPr lang="pt-BR" dirty="0"/>
                  <a:t>Algo que obedece às regras da geometria euclidiana, por exemplo, por um ponto pode-se traçar uma única paralela a uma reta.</a:t>
                </a:r>
              </a:p>
              <a:p>
                <a:r>
                  <a:rPr lang="pt-BR" dirty="0"/>
                  <a:t>Fechado!?</a:t>
                </a:r>
              </a:p>
              <a:p>
                <a:r>
                  <a:rPr lang="pt-BR" dirty="0"/>
                  <a:t>Limitado!?</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a:blip r:embed="rId2"/>
                <a:stretch>
                  <a:fillRect l="-1043" t="-2241" r="-1681"/>
                </a:stretch>
              </a:blipFill>
            </p:spPr>
            <p:txBody>
              <a:bodyPr/>
              <a:lstStyle/>
              <a:p>
                <a:r>
                  <a:rPr lang="pt-BR">
                    <a:noFill/>
                  </a:rPr>
                  <a:t> </a:t>
                </a:r>
              </a:p>
            </p:txBody>
          </p:sp>
        </mc:Fallback>
      </mc:AlternateContent>
    </p:spTree>
    <p:extLst>
      <p:ext uri="{BB962C8B-B14F-4D97-AF65-F5344CB8AC3E}">
        <p14:creationId xmlns:p14="http://schemas.microsoft.com/office/powerpoint/2010/main" val="22130591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ço Reservado para Conteúdo 3"/>
          <p:cNvPicPr>
            <a:picLocks noGrp="1" noChangeAspect="1"/>
          </p:cNvPicPr>
          <p:nvPr>
            <p:ph idx="1"/>
          </p:nvPr>
        </p:nvPicPr>
        <p:blipFill>
          <a:blip r:embed="rId2">
            <a:lum bright="-40000" contrast="40000"/>
          </a:blip>
          <a:stretch>
            <a:fillRect/>
          </a:stretch>
        </p:blipFill>
        <p:spPr>
          <a:xfrm>
            <a:off x="1894114" y="806678"/>
            <a:ext cx="8403772" cy="5764520"/>
          </a:xfrm>
          <a:prstGeom prst="rect">
            <a:avLst/>
          </a:prstGeom>
        </p:spPr>
      </p:pic>
      <p:sp>
        <p:nvSpPr>
          <p:cNvPr id="2" name="Título 1"/>
          <p:cNvSpPr>
            <a:spLocks noGrp="1"/>
          </p:cNvSpPr>
          <p:nvPr>
            <p:ph type="title"/>
          </p:nvPr>
        </p:nvSpPr>
        <p:spPr>
          <a:xfrm>
            <a:off x="838200" y="111908"/>
            <a:ext cx="10515600" cy="883104"/>
          </a:xfrm>
        </p:spPr>
        <p:txBody>
          <a:bodyPr>
            <a:normAutofit/>
          </a:bodyPr>
          <a:lstStyle/>
          <a:p>
            <a:r>
              <a:rPr lang="pt-BR" sz="3200" dirty="0"/>
              <a:t>Representação por Decomposição do Espaço em </a:t>
            </a:r>
            <a:r>
              <a:rPr lang="pt-BR" sz="3200" dirty="0" err="1"/>
              <a:t>Quadtrees</a:t>
            </a:r>
            <a:endParaRPr lang="pt-BR" sz="3200" dirty="0"/>
          </a:p>
        </p:txBody>
      </p:sp>
    </p:spTree>
    <p:extLst>
      <p:ext uri="{BB962C8B-B14F-4D97-AF65-F5344CB8AC3E}">
        <p14:creationId xmlns:p14="http://schemas.microsoft.com/office/powerpoint/2010/main" val="3599085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por Partição Binária do Espaço (BSP – </a:t>
            </a:r>
            <a:r>
              <a:rPr lang="pt-BR" dirty="0" err="1"/>
              <a:t>Binary</a:t>
            </a:r>
            <a:r>
              <a:rPr lang="pt-BR" dirty="0"/>
              <a:t> Space </a:t>
            </a:r>
            <a:r>
              <a:rPr lang="pt-BR" dirty="0" err="1"/>
              <a:t>Partitioning</a:t>
            </a:r>
            <a:r>
              <a:rPr lang="pt-BR" dirty="0"/>
              <a:t>)</a:t>
            </a:r>
          </a:p>
        </p:txBody>
      </p:sp>
      <p:pic>
        <p:nvPicPr>
          <p:cNvPr id="4" name="Espaço Reservado para Conteúdo 3"/>
          <p:cNvPicPr>
            <a:picLocks noGrp="1" noChangeAspect="1"/>
          </p:cNvPicPr>
          <p:nvPr>
            <p:ph idx="1"/>
          </p:nvPr>
        </p:nvPicPr>
        <p:blipFill>
          <a:blip r:embed="rId2">
            <a:lum bright="-20000" contrast="40000"/>
          </a:blip>
          <a:stretch>
            <a:fillRect/>
          </a:stretch>
        </p:blipFill>
        <p:spPr>
          <a:xfrm>
            <a:off x="1269586" y="1924606"/>
            <a:ext cx="9652828" cy="4348464"/>
          </a:xfrm>
          <a:prstGeom prst="rect">
            <a:avLst/>
          </a:prstGeom>
        </p:spPr>
      </p:pic>
    </p:spTree>
    <p:extLst>
      <p:ext uri="{BB962C8B-B14F-4D97-AF65-F5344CB8AC3E}">
        <p14:creationId xmlns:p14="http://schemas.microsoft.com/office/powerpoint/2010/main" val="864010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Representação Implícita</a:t>
            </a:r>
          </a:p>
        </p:txBody>
      </p:sp>
      <p:sp>
        <p:nvSpPr>
          <p:cNvPr id="3" name="Espaço Reservado para Conteúdo 2"/>
          <p:cNvSpPr>
            <a:spLocks noGrp="1"/>
          </p:cNvSpPr>
          <p:nvPr>
            <p:ph idx="1"/>
          </p:nvPr>
        </p:nvSpPr>
        <p:spPr/>
        <p:txBody>
          <a:bodyPr/>
          <a:lstStyle/>
          <a:p>
            <a:r>
              <a:rPr lang="pt-BR" dirty="0"/>
              <a:t>Equações implícitas dos sólidos modelados podem ser armazenadas e usadas para modelagem</a:t>
            </a:r>
          </a:p>
          <a:p>
            <a:pPr lvl="1"/>
            <a:r>
              <a:rPr lang="pt-BR" dirty="0"/>
              <a:t>Gerar novos objetos por combinações, por uniões de objetos (CSG)</a:t>
            </a:r>
          </a:p>
          <a:p>
            <a:pPr lvl="1"/>
            <a:r>
              <a:rPr lang="pt-BR" dirty="0"/>
              <a:t>Representação por contorno</a:t>
            </a:r>
          </a:p>
        </p:txBody>
      </p:sp>
      <p:pic>
        <p:nvPicPr>
          <p:cNvPr id="4" name="Imagem 3"/>
          <p:cNvPicPr>
            <a:picLocks noChangeAspect="1"/>
          </p:cNvPicPr>
          <p:nvPr/>
        </p:nvPicPr>
        <p:blipFill>
          <a:blip r:embed="rId2"/>
          <a:stretch>
            <a:fillRect/>
          </a:stretch>
        </p:blipFill>
        <p:spPr>
          <a:xfrm>
            <a:off x="1650792" y="4001294"/>
            <a:ext cx="3094525" cy="1589438"/>
          </a:xfrm>
          <a:prstGeom prst="rect">
            <a:avLst/>
          </a:prstGeom>
        </p:spPr>
      </p:pic>
      <p:sp>
        <p:nvSpPr>
          <p:cNvPr id="5" name="CaixaDeTexto 4"/>
          <p:cNvSpPr txBox="1"/>
          <p:nvPr/>
        </p:nvSpPr>
        <p:spPr>
          <a:xfrm>
            <a:off x="2164749" y="5590732"/>
            <a:ext cx="1700850" cy="369332"/>
          </a:xfrm>
          <a:prstGeom prst="rect">
            <a:avLst/>
          </a:prstGeom>
          <a:noFill/>
        </p:spPr>
        <p:txBody>
          <a:bodyPr wrap="none" rtlCol="0">
            <a:spAutoFit/>
          </a:bodyPr>
          <a:lstStyle/>
          <a:p>
            <a:r>
              <a:rPr lang="pt-BR" dirty="0"/>
              <a:t>Cilindro Elíptico</a:t>
            </a:r>
          </a:p>
        </p:txBody>
      </p:sp>
      <p:pic>
        <p:nvPicPr>
          <p:cNvPr id="6" name="Imagem 5"/>
          <p:cNvPicPr>
            <a:picLocks noChangeAspect="1"/>
          </p:cNvPicPr>
          <p:nvPr/>
        </p:nvPicPr>
        <p:blipFill>
          <a:blip r:embed="rId3">
            <a:lum bright="-20000" contrast="40000"/>
          </a:blip>
          <a:stretch>
            <a:fillRect/>
          </a:stretch>
        </p:blipFill>
        <p:spPr>
          <a:xfrm>
            <a:off x="5557909" y="4228470"/>
            <a:ext cx="5795891" cy="1245454"/>
          </a:xfrm>
          <a:prstGeom prst="rect">
            <a:avLst/>
          </a:prstGeom>
        </p:spPr>
      </p:pic>
      <p:sp>
        <p:nvSpPr>
          <p:cNvPr id="7" name="CaixaDeTexto 6"/>
          <p:cNvSpPr txBox="1"/>
          <p:nvPr/>
        </p:nvSpPr>
        <p:spPr>
          <a:xfrm>
            <a:off x="7943309" y="5473924"/>
            <a:ext cx="1025089" cy="369332"/>
          </a:xfrm>
          <a:prstGeom prst="rect">
            <a:avLst/>
          </a:prstGeom>
          <a:noFill/>
        </p:spPr>
        <p:txBody>
          <a:bodyPr wrap="none" rtlCol="0">
            <a:spAutoFit/>
          </a:bodyPr>
          <a:lstStyle/>
          <a:p>
            <a:r>
              <a:rPr lang="pt-BR" dirty="0"/>
              <a:t>Elipsoide</a:t>
            </a:r>
          </a:p>
        </p:txBody>
      </p:sp>
    </p:spTree>
    <p:extLst>
      <p:ext uri="{BB962C8B-B14F-4D97-AF65-F5344CB8AC3E}">
        <p14:creationId xmlns:p14="http://schemas.microsoft.com/office/powerpoint/2010/main" val="1965853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Parte IV</a:t>
            </a:r>
          </a:p>
        </p:txBody>
      </p:sp>
      <p:sp>
        <p:nvSpPr>
          <p:cNvPr id="5" name="Espaço Reservado para Texto 4"/>
          <p:cNvSpPr>
            <a:spLocks noGrp="1"/>
          </p:cNvSpPr>
          <p:nvPr>
            <p:ph type="body" idx="1"/>
          </p:nvPr>
        </p:nvSpPr>
        <p:spPr/>
        <p:txBody>
          <a:bodyPr/>
          <a:lstStyle/>
          <a:p>
            <a:r>
              <a:rPr lang="pt-BR" dirty="0"/>
              <a:t>Técnicas de Modelagem e Construção</a:t>
            </a:r>
          </a:p>
        </p:txBody>
      </p:sp>
    </p:spTree>
    <p:extLst>
      <p:ext uri="{BB962C8B-B14F-4D97-AF65-F5344CB8AC3E}">
        <p14:creationId xmlns:p14="http://schemas.microsoft.com/office/powerpoint/2010/main" val="2876811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Classificação das Técnicas de Modelagem</a:t>
            </a:r>
          </a:p>
        </p:txBody>
      </p:sp>
      <p:sp>
        <p:nvSpPr>
          <p:cNvPr id="5" name="Espaço Reservado para Conteúdo 4"/>
          <p:cNvSpPr>
            <a:spLocks noGrp="1"/>
          </p:cNvSpPr>
          <p:nvPr>
            <p:ph idx="1"/>
          </p:nvPr>
        </p:nvSpPr>
        <p:spPr/>
        <p:txBody>
          <a:bodyPr/>
          <a:lstStyle/>
          <a:p>
            <a:r>
              <a:rPr lang="pt-BR" dirty="0"/>
              <a:t>Modelagem Manual</a:t>
            </a:r>
          </a:p>
          <a:p>
            <a:r>
              <a:rPr lang="pt-BR" dirty="0"/>
              <a:t>Modelagem Automática</a:t>
            </a:r>
          </a:p>
          <a:p>
            <a:r>
              <a:rPr lang="pt-BR" dirty="0"/>
              <a:t>Modelagem Matemática</a:t>
            </a:r>
          </a:p>
        </p:txBody>
      </p:sp>
    </p:spTree>
    <p:extLst>
      <p:ext uri="{BB962C8B-B14F-4D97-AF65-F5344CB8AC3E}">
        <p14:creationId xmlns:p14="http://schemas.microsoft.com/office/powerpoint/2010/main" val="593056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Modelagem Matemática</a:t>
            </a:r>
          </a:p>
        </p:txBody>
      </p:sp>
      <p:sp>
        <p:nvSpPr>
          <p:cNvPr id="3" name="Espaço Reservado para Conteúdo 2"/>
          <p:cNvSpPr>
            <a:spLocks noGrp="1"/>
          </p:cNvSpPr>
          <p:nvPr>
            <p:ph idx="1"/>
          </p:nvPr>
        </p:nvSpPr>
        <p:spPr/>
        <p:txBody>
          <a:bodyPr/>
          <a:lstStyle/>
          <a:p>
            <a:pPr algn="just"/>
            <a:r>
              <a:rPr lang="pt-BR" dirty="0"/>
              <a:t>Descrição matemática + algoritmos</a:t>
            </a:r>
          </a:p>
          <a:p>
            <a:pPr algn="just"/>
            <a:r>
              <a:rPr lang="pt-BR" dirty="0"/>
              <a:t>Exemplo: modelagem por varredura, modelagem fractal, etc.</a:t>
            </a:r>
          </a:p>
          <a:p>
            <a:pPr algn="just"/>
            <a:r>
              <a:rPr lang="pt-BR" dirty="0"/>
              <a:t>O método matemático vem sendo usado para modelar efeitos naturais como turbulência ou proliferação de organismos microscópicos.</a:t>
            </a:r>
          </a:p>
        </p:txBody>
      </p:sp>
    </p:spTree>
    <p:extLst>
      <p:ext uri="{BB962C8B-B14F-4D97-AF65-F5344CB8AC3E}">
        <p14:creationId xmlns:p14="http://schemas.microsoft.com/office/powerpoint/2010/main" val="41947791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Modelagem Automática</a:t>
            </a:r>
          </a:p>
        </p:txBody>
      </p:sp>
      <p:sp>
        <p:nvSpPr>
          <p:cNvPr id="3" name="Espaço Reservado para Conteúdo 2"/>
          <p:cNvSpPr>
            <a:spLocks noGrp="1"/>
          </p:cNvSpPr>
          <p:nvPr>
            <p:ph idx="1"/>
          </p:nvPr>
        </p:nvSpPr>
        <p:spPr>
          <a:xfrm>
            <a:off x="838200" y="1825625"/>
            <a:ext cx="4071425" cy="4351338"/>
          </a:xfrm>
        </p:spPr>
        <p:txBody>
          <a:bodyPr/>
          <a:lstStyle/>
          <a:p>
            <a:r>
              <a:rPr lang="pt-BR" dirty="0"/>
              <a:t>Mais sofisticada</a:t>
            </a:r>
          </a:p>
          <a:p>
            <a:pPr lvl="1"/>
            <a:r>
              <a:rPr lang="pt-BR" dirty="0"/>
              <a:t>Usa equipamentos caros: Scanners 3D</a:t>
            </a:r>
          </a:p>
          <a:p>
            <a:pPr lvl="1"/>
            <a:r>
              <a:rPr lang="pt-BR" dirty="0"/>
              <a:t>Com Scanners 3D podemos obter o modelo tridimensional de quase tudo</a:t>
            </a:r>
          </a:p>
          <a:p>
            <a:r>
              <a:rPr lang="pt-BR" dirty="0"/>
              <a:t>Exemplo: </a:t>
            </a:r>
            <a:r>
              <a:rPr lang="pt-BR" dirty="0" err="1"/>
              <a:t>T-Rex</a:t>
            </a:r>
            <a:r>
              <a:rPr lang="pt-BR" dirty="0"/>
              <a:t>, http://graphics.stanford.edu/papers/digmich_falletti/</a:t>
            </a:r>
          </a:p>
        </p:txBody>
      </p:sp>
      <p:pic>
        <p:nvPicPr>
          <p:cNvPr id="1026" name="Picture 2" descr="http://graphics.stanford.edu/projects/mich/more-david/scanner-head-and-david-hea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5767206" cy="360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851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Modelagem Manual</a:t>
            </a:r>
          </a:p>
        </p:txBody>
      </p:sp>
      <p:sp>
        <p:nvSpPr>
          <p:cNvPr id="3" name="Espaço Reservado para Conteúdo 2"/>
          <p:cNvSpPr>
            <a:spLocks noGrp="1"/>
          </p:cNvSpPr>
          <p:nvPr>
            <p:ph idx="1"/>
          </p:nvPr>
        </p:nvSpPr>
        <p:spPr/>
        <p:txBody>
          <a:bodyPr/>
          <a:lstStyle/>
          <a:p>
            <a:r>
              <a:rPr lang="pt-BR" dirty="0"/>
              <a:t>A forma mais barata e mais antiga </a:t>
            </a:r>
          </a:p>
          <a:p>
            <a:r>
              <a:rPr lang="pt-BR" dirty="0"/>
              <a:t>Utiliza basicamente as medidas de um modelo real e a intuição do modelador</a:t>
            </a:r>
          </a:p>
          <a:p>
            <a:r>
              <a:rPr lang="pt-BR" dirty="0"/>
              <a:t>A forma manual foi inicialmente usada pela indústria automobilística e aeronáutica para a concepção e teste de novos modelos</a:t>
            </a:r>
          </a:p>
        </p:txBody>
      </p:sp>
    </p:spTree>
    <p:extLst>
      <p:ext uri="{BB962C8B-B14F-4D97-AF65-F5344CB8AC3E}">
        <p14:creationId xmlns:p14="http://schemas.microsoft.com/office/powerpoint/2010/main" val="35344822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3" name="Espaço Reservado para Conteúdo 2"/>
          <p:cNvSpPr>
            <a:spLocks noGrp="1"/>
          </p:cNvSpPr>
          <p:nvPr>
            <p:ph idx="1"/>
          </p:nvPr>
        </p:nvSpPr>
        <p:spPr>
          <a:xfrm>
            <a:off x="838200" y="1825625"/>
            <a:ext cx="4593827" cy="1072320"/>
          </a:xfrm>
        </p:spPr>
        <p:txBody>
          <a:bodyPr/>
          <a:lstStyle/>
          <a:p>
            <a:r>
              <a:rPr lang="pt-BR" dirty="0" err="1"/>
              <a:t>Instanciamento</a:t>
            </a:r>
            <a:r>
              <a:rPr lang="pt-BR" dirty="0"/>
              <a:t> de Primitivas</a:t>
            </a:r>
          </a:p>
        </p:txBody>
      </p:sp>
      <p:pic>
        <p:nvPicPr>
          <p:cNvPr id="4" name="Imagem 3"/>
          <p:cNvPicPr>
            <a:picLocks noChangeAspect="1"/>
          </p:cNvPicPr>
          <p:nvPr/>
        </p:nvPicPr>
        <p:blipFill>
          <a:blip r:embed="rId2"/>
          <a:stretch>
            <a:fillRect/>
          </a:stretch>
        </p:blipFill>
        <p:spPr>
          <a:xfrm>
            <a:off x="5432027" y="2375767"/>
            <a:ext cx="5496747" cy="3801196"/>
          </a:xfrm>
          <a:prstGeom prst="rect">
            <a:avLst/>
          </a:prstGeom>
        </p:spPr>
      </p:pic>
      <p:sp>
        <p:nvSpPr>
          <p:cNvPr id="5" name="CaixaDeTexto 4"/>
          <p:cNvSpPr txBox="1"/>
          <p:nvPr/>
        </p:nvSpPr>
        <p:spPr>
          <a:xfrm>
            <a:off x="1182270" y="4015362"/>
            <a:ext cx="3905685" cy="830997"/>
          </a:xfrm>
          <a:prstGeom prst="rect">
            <a:avLst/>
          </a:prstGeom>
          <a:noFill/>
        </p:spPr>
        <p:txBody>
          <a:bodyPr wrap="none" rtlCol="0">
            <a:spAutoFit/>
          </a:bodyPr>
          <a:lstStyle/>
          <a:p>
            <a:r>
              <a:rPr lang="pt-BR" sz="2400" dirty="0"/>
              <a:t>Modelagem pela justaposição</a:t>
            </a:r>
          </a:p>
          <a:p>
            <a:r>
              <a:rPr lang="pt-BR" sz="2400" dirty="0"/>
              <a:t> de paralelepípedos</a:t>
            </a:r>
          </a:p>
        </p:txBody>
      </p:sp>
    </p:spTree>
    <p:extLst>
      <p:ext uri="{BB962C8B-B14F-4D97-AF65-F5344CB8AC3E}">
        <p14:creationId xmlns:p14="http://schemas.microsoft.com/office/powerpoint/2010/main" val="2583456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3" name="Espaço Reservado para Conteúdo 2"/>
          <p:cNvSpPr>
            <a:spLocks noGrp="1"/>
          </p:cNvSpPr>
          <p:nvPr>
            <p:ph idx="1"/>
          </p:nvPr>
        </p:nvSpPr>
        <p:spPr>
          <a:xfrm>
            <a:off x="838200" y="1825625"/>
            <a:ext cx="4593827" cy="1072320"/>
          </a:xfrm>
        </p:spPr>
        <p:txBody>
          <a:bodyPr/>
          <a:lstStyle/>
          <a:p>
            <a:r>
              <a:rPr lang="pt-BR" dirty="0" err="1"/>
              <a:t>Instanciamento</a:t>
            </a:r>
            <a:r>
              <a:rPr lang="pt-BR" dirty="0"/>
              <a:t> de Primitivas</a:t>
            </a:r>
          </a:p>
        </p:txBody>
      </p:sp>
      <p:sp>
        <p:nvSpPr>
          <p:cNvPr id="5" name="CaixaDeTexto 4"/>
          <p:cNvSpPr txBox="1"/>
          <p:nvPr/>
        </p:nvSpPr>
        <p:spPr>
          <a:xfrm>
            <a:off x="1182270" y="4015362"/>
            <a:ext cx="5081135" cy="830997"/>
          </a:xfrm>
          <a:prstGeom prst="rect">
            <a:avLst/>
          </a:prstGeom>
          <a:noFill/>
        </p:spPr>
        <p:txBody>
          <a:bodyPr wrap="none" rtlCol="0">
            <a:spAutoFit/>
          </a:bodyPr>
          <a:lstStyle/>
          <a:p>
            <a:r>
              <a:rPr lang="pt-BR" sz="2400" dirty="0"/>
              <a:t>Alteração dos parâmetros de primitivas</a:t>
            </a:r>
          </a:p>
          <a:p>
            <a:r>
              <a:rPr lang="pt-BR" sz="2400" dirty="0"/>
              <a:t>instanciadas</a:t>
            </a:r>
          </a:p>
        </p:txBody>
      </p:sp>
      <p:pic>
        <p:nvPicPr>
          <p:cNvPr id="6" name="Imagem 5"/>
          <p:cNvPicPr>
            <a:picLocks noChangeAspect="1"/>
          </p:cNvPicPr>
          <p:nvPr/>
        </p:nvPicPr>
        <p:blipFill>
          <a:blip r:embed="rId2"/>
          <a:stretch>
            <a:fillRect/>
          </a:stretch>
        </p:blipFill>
        <p:spPr>
          <a:xfrm>
            <a:off x="6708430" y="1996766"/>
            <a:ext cx="4179963" cy="4318545"/>
          </a:xfrm>
          <a:prstGeom prst="rect">
            <a:avLst/>
          </a:prstGeom>
        </p:spPr>
      </p:pic>
    </p:spTree>
    <p:extLst>
      <p:ext uri="{BB962C8B-B14F-4D97-AF65-F5344CB8AC3E}">
        <p14:creationId xmlns:p14="http://schemas.microsoft.com/office/powerpoint/2010/main" val="21152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Sólidos</a:t>
            </a:r>
          </a:p>
        </p:txBody>
      </p:sp>
      <p:sp>
        <p:nvSpPr>
          <p:cNvPr id="3" name="Espaço Reservado para Conteúdo 2"/>
          <p:cNvSpPr>
            <a:spLocks noGrp="1"/>
          </p:cNvSpPr>
          <p:nvPr>
            <p:ph idx="1"/>
          </p:nvPr>
        </p:nvSpPr>
        <p:spPr/>
        <p:txBody>
          <a:bodyPr/>
          <a:lstStyle/>
          <a:p>
            <a:r>
              <a:rPr lang="pt-BR" dirty="0"/>
              <a:t>Um objeto é fechado se possui todos os seus pontos de contorno</a:t>
            </a:r>
          </a:p>
          <a:p>
            <a:r>
              <a:rPr lang="pt-BR" dirty="0"/>
              <a:t>Limitado está associado à ideia de não ter alguma dimensão infinita.</a:t>
            </a:r>
          </a:p>
        </p:txBody>
      </p:sp>
    </p:spTree>
    <p:extLst>
      <p:ext uri="{BB962C8B-B14F-4D97-AF65-F5344CB8AC3E}">
        <p14:creationId xmlns:p14="http://schemas.microsoft.com/office/powerpoint/2010/main" val="15770384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3" name="Espaço Reservado para Conteúdo 2"/>
          <p:cNvSpPr>
            <a:spLocks noGrp="1"/>
          </p:cNvSpPr>
          <p:nvPr>
            <p:ph idx="1"/>
          </p:nvPr>
        </p:nvSpPr>
        <p:spPr/>
        <p:txBody>
          <a:bodyPr/>
          <a:lstStyle/>
          <a:p>
            <a:r>
              <a:rPr lang="pt-BR" dirty="0"/>
              <a:t>Combinação de Objetos</a:t>
            </a:r>
          </a:p>
          <a:p>
            <a:pPr lvl="1"/>
            <a:r>
              <a:rPr lang="pt-BR" dirty="0"/>
              <a:t>Justaposição ou colagem de formas</a:t>
            </a:r>
          </a:p>
          <a:p>
            <a:pPr lvl="1"/>
            <a:r>
              <a:rPr lang="pt-BR" dirty="0"/>
              <a:t>Por meio de operações de união, intersecção ou diferença</a:t>
            </a:r>
          </a:p>
          <a:p>
            <a:pPr lvl="2"/>
            <a:r>
              <a:rPr lang="pt-BR" dirty="0"/>
              <a:t>Pode não gerar uma representação válida como um sólido</a:t>
            </a:r>
          </a:p>
        </p:txBody>
      </p:sp>
    </p:spTree>
    <p:extLst>
      <p:ext uri="{BB962C8B-B14F-4D97-AF65-F5344CB8AC3E}">
        <p14:creationId xmlns:p14="http://schemas.microsoft.com/office/powerpoint/2010/main" val="4282464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pic>
        <p:nvPicPr>
          <p:cNvPr id="5" name="Imagem 4"/>
          <p:cNvPicPr>
            <a:picLocks noChangeAspect="1"/>
          </p:cNvPicPr>
          <p:nvPr/>
        </p:nvPicPr>
        <p:blipFill>
          <a:blip r:embed="rId2">
            <a:lum bright="-20000" contrast="40000"/>
          </a:blip>
          <a:stretch>
            <a:fillRect/>
          </a:stretch>
        </p:blipFill>
        <p:spPr>
          <a:xfrm>
            <a:off x="1444360" y="1458249"/>
            <a:ext cx="9303279" cy="4855931"/>
          </a:xfrm>
          <a:prstGeom prst="rect">
            <a:avLst/>
          </a:prstGeom>
        </p:spPr>
      </p:pic>
    </p:spTree>
    <p:extLst>
      <p:ext uri="{BB962C8B-B14F-4D97-AF65-F5344CB8AC3E}">
        <p14:creationId xmlns:p14="http://schemas.microsoft.com/office/powerpoint/2010/main" val="637884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4203700" cy="4351338"/>
          </a:xfrm>
        </p:spPr>
        <p:txBody>
          <a:bodyPr>
            <a:normAutofit lnSpcReduction="10000"/>
          </a:bodyPr>
          <a:lstStyle/>
          <a:p>
            <a:r>
              <a:rPr lang="pt-BR" dirty="0"/>
              <a:t>Geometria Sólida Construtiva: representação de sólidos por meio de operações booleanas ou combinações de objetos sólidos a partir de operações de conjuntos.</a:t>
            </a:r>
          </a:p>
          <a:p>
            <a:r>
              <a:rPr lang="pt-BR" dirty="0"/>
              <a:t>As operações são estruturadas (Em uma árvore)</a:t>
            </a:r>
          </a:p>
        </p:txBody>
      </p:sp>
      <p:pic>
        <p:nvPicPr>
          <p:cNvPr id="5" name="Imagem 4"/>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168900" y="1825624"/>
            <a:ext cx="6497066" cy="4003675"/>
          </a:xfrm>
          <a:prstGeom prst="rect">
            <a:avLst/>
          </a:prstGeom>
        </p:spPr>
      </p:pic>
    </p:spTree>
    <p:extLst>
      <p:ext uri="{BB962C8B-B14F-4D97-AF65-F5344CB8AC3E}">
        <p14:creationId xmlns:p14="http://schemas.microsoft.com/office/powerpoint/2010/main" val="3728694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4203700" cy="4351338"/>
          </a:xfrm>
        </p:spPr>
        <p:txBody>
          <a:bodyPr>
            <a:normAutofit/>
          </a:bodyPr>
          <a:lstStyle/>
          <a:p>
            <a:pPr algn="just"/>
            <a:r>
              <a:rPr lang="pt-BR" dirty="0"/>
              <a:t>Connect</a:t>
            </a:r>
          </a:p>
        </p:txBody>
      </p:sp>
      <p:pic>
        <p:nvPicPr>
          <p:cNvPr id="3" name="Imagem 2"/>
          <p:cNvPicPr>
            <a:picLocks noChangeAspect="1"/>
          </p:cNvPicPr>
          <p:nvPr/>
        </p:nvPicPr>
        <p:blipFill>
          <a:blip r:embed="rId2"/>
          <a:stretch>
            <a:fillRect/>
          </a:stretch>
        </p:blipFill>
        <p:spPr>
          <a:xfrm>
            <a:off x="2782887" y="2147888"/>
            <a:ext cx="8413657" cy="4029075"/>
          </a:xfrm>
          <a:prstGeom prst="rect">
            <a:avLst/>
          </a:prstGeom>
        </p:spPr>
      </p:pic>
    </p:spTree>
    <p:extLst>
      <p:ext uri="{BB962C8B-B14F-4D97-AF65-F5344CB8AC3E}">
        <p14:creationId xmlns:p14="http://schemas.microsoft.com/office/powerpoint/2010/main" val="6559690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1676400" cy="4351338"/>
          </a:xfrm>
        </p:spPr>
        <p:txBody>
          <a:bodyPr>
            <a:normAutofit/>
          </a:bodyPr>
          <a:lstStyle/>
          <a:p>
            <a:pPr algn="just"/>
            <a:r>
              <a:rPr lang="pt-BR" dirty="0" err="1"/>
              <a:t>Screw</a:t>
            </a:r>
            <a:endParaRPr lang="pt-BR" dirty="0"/>
          </a:p>
        </p:txBody>
      </p:sp>
      <p:pic>
        <p:nvPicPr>
          <p:cNvPr id="5" name="Imagem 4"/>
          <p:cNvPicPr>
            <a:picLocks noChangeAspect="1"/>
          </p:cNvPicPr>
          <p:nvPr/>
        </p:nvPicPr>
        <p:blipFill>
          <a:blip r:embed="rId2"/>
          <a:stretch>
            <a:fillRect/>
          </a:stretch>
        </p:blipFill>
        <p:spPr>
          <a:xfrm>
            <a:off x="2767012" y="1533525"/>
            <a:ext cx="4549775" cy="4947570"/>
          </a:xfrm>
          <a:prstGeom prst="rect">
            <a:avLst/>
          </a:prstGeom>
        </p:spPr>
      </p:pic>
      <p:pic>
        <p:nvPicPr>
          <p:cNvPr id="6" name="Imagem 5"/>
          <p:cNvPicPr>
            <a:picLocks noChangeAspect="1"/>
          </p:cNvPicPr>
          <p:nvPr/>
        </p:nvPicPr>
        <p:blipFill>
          <a:blip r:embed="rId3"/>
          <a:stretch>
            <a:fillRect/>
          </a:stretch>
        </p:blipFill>
        <p:spPr>
          <a:xfrm>
            <a:off x="7428706" y="1533525"/>
            <a:ext cx="4318794" cy="4962460"/>
          </a:xfrm>
          <a:prstGeom prst="rect">
            <a:avLst/>
          </a:prstGeom>
        </p:spPr>
      </p:pic>
    </p:spTree>
    <p:extLst>
      <p:ext uri="{BB962C8B-B14F-4D97-AF65-F5344CB8AC3E}">
        <p14:creationId xmlns:p14="http://schemas.microsoft.com/office/powerpoint/2010/main" val="18506991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a:t>Varredura Rotacional</a:t>
            </a:r>
          </a:p>
        </p:txBody>
      </p:sp>
      <p:pic>
        <p:nvPicPr>
          <p:cNvPr id="3" name="Imagem 2"/>
          <p:cNvPicPr>
            <a:picLocks noChangeAspect="1"/>
          </p:cNvPicPr>
          <p:nvPr/>
        </p:nvPicPr>
        <p:blipFill>
          <a:blip r:embed="rId2"/>
          <a:stretch>
            <a:fillRect/>
          </a:stretch>
        </p:blipFill>
        <p:spPr>
          <a:xfrm>
            <a:off x="3819524" y="2501377"/>
            <a:ext cx="5032375" cy="3810523"/>
          </a:xfrm>
          <a:prstGeom prst="rect">
            <a:avLst/>
          </a:prstGeom>
        </p:spPr>
      </p:pic>
    </p:spTree>
    <p:extLst>
      <p:ext uri="{BB962C8B-B14F-4D97-AF65-F5344CB8AC3E}">
        <p14:creationId xmlns:p14="http://schemas.microsoft.com/office/powerpoint/2010/main" val="35876218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533400" y="1825625"/>
            <a:ext cx="2247900" cy="3533775"/>
          </a:xfrm>
        </p:spPr>
        <p:txBody>
          <a:bodyPr>
            <a:normAutofit/>
          </a:bodyPr>
          <a:lstStyle/>
          <a:p>
            <a:pPr algn="just"/>
            <a:r>
              <a:rPr lang="pt-BR" dirty="0"/>
              <a:t>Modelagem por Seções Transversais </a:t>
            </a:r>
          </a:p>
          <a:p>
            <a:pPr algn="just"/>
            <a:r>
              <a:rPr lang="pt-BR" dirty="0"/>
              <a:t>Ferramenta: </a:t>
            </a:r>
            <a:r>
              <a:rPr lang="pt-BR" dirty="0" err="1"/>
              <a:t>slicer</a:t>
            </a:r>
            <a:endParaRPr lang="pt-BR" dirty="0"/>
          </a:p>
        </p:txBody>
      </p:sp>
      <p:pic>
        <p:nvPicPr>
          <p:cNvPr id="5" name="Imagem 4"/>
          <p:cNvPicPr>
            <a:picLocks noChangeAspect="1"/>
          </p:cNvPicPr>
          <p:nvPr/>
        </p:nvPicPr>
        <p:blipFill>
          <a:blip r:embed="rId2"/>
          <a:stretch>
            <a:fillRect/>
          </a:stretch>
        </p:blipFill>
        <p:spPr>
          <a:xfrm>
            <a:off x="2887662" y="1690688"/>
            <a:ext cx="9134475" cy="4610100"/>
          </a:xfrm>
          <a:prstGeom prst="rect">
            <a:avLst/>
          </a:prstGeom>
        </p:spPr>
      </p:pic>
    </p:spTree>
    <p:extLst>
      <p:ext uri="{BB962C8B-B14F-4D97-AF65-F5344CB8AC3E}">
        <p14:creationId xmlns:p14="http://schemas.microsoft.com/office/powerpoint/2010/main" val="17849218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a:t>Modelagem pela geração de superfície</a:t>
            </a:r>
          </a:p>
        </p:txBody>
      </p:sp>
      <p:pic>
        <p:nvPicPr>
          <p:cNvPr id="3" name="Imagem 2"/>
          <p:cNvPicPr>
            <a:picLocks noChangeAspect="1"/>
          </p:cNvPicPr>
          <p:nvPr/>
        </p:nvPicPr>
        <p:blipFill>
          <a:blip r:embed="rId2"/>
          <a:stretch>
            <a:fillRect/>
          </a:stretch>
        </p:blipFill>
        <p:spPr>
          <a:xfrm>
            <a:off x="3957637" y="2835275"/>
            <a:ext cx="6486525" cy="3476625"/>
          </a:xfrm>
          <a:prstGeom prst="rect">
            <a:avLst/>
          </a:prstGeom>
        </p:spPr>
      </p:pic>
    </p:spTree>
    <p:extLst>
      <p:ext uri="{BB962C8B-B14F-4D97-AF65-F5344CB8AC3E}">
        <p14:creationId xmlns:p14="http://schemas.microsoft.com/office/powerpoint/2010/main" val="37521642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a:t>Modificadores</a:t>
            </a:r>
          </a:p>
        </p:txBody>
      </p:sp>
      <p:pic>
        <p:nvPicPr>
          <p:cNvPr id="5" name="Imagem 4"/>
          <p:cNvPicPr>
            <a:picLocks noChangeAspect="1"/>
          </p:cNvPicPr>
          <p:nvPr/>
        </p:nvPicPr>
        <p:blipFill>
          <a:blip r:embed="rId2"/>
          <a:stretch>
            <a:fillRect/>
          </a:stretch>
        </p:blipFill>
        <p:spPr>
          <a:xfrm>
            <a:off x="4043362" y="1825625"/>
            <a:ext cx="6391275" cy="4514850"/>
          </a:xfrm>
          <a:prstGeom prst="rect">
            <a:avLst/>
          </a:prstGeom>
        </p:spPr>
      </p:pic>
    </p:spTree>
    <p:extLst>
      <p:ext uri="{BB962C8B-B14F-4D97-AF65-F5344CB8AC3E}">
        <p14:creationId xmlns:p14="http://schemas.microsoft.com/office/powerpoint/2010/main" val="5188872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a:t>Modificadores</a:t>
            </a:r>
          </a:p>
        </p:txBody>
      </p:sp>
      <p:pic>
        <p:nvPicPr>
          <p:cNvPr id="6" name="Imagem 5"/>
          <p:cNvPicPr>
            <a:picLocks noChangeAspect="1"/>
          </p:cNvPicPr>
          <p:nvPr/>
        </p:nvPicPr>
        <p:blipFill>
          <a:blip r:embed="rId2"/>
          <a:stretch>
            <a:fillRect/>
          </a:stretch>
        </p:blipFill>
        <p:spPr>
          <a:xfrm>
            <a:off x="838200" y="2425700"/>
            <a:ext cx="11098883" cy="4243387"/>
          </a:xfrm>
          <a:prstGeom prst="rect">
            <a:avLst/>
          </a:prstGeom>
        </p:spPr>
      </p:pic>
    </p:spTree>
    <p:extLst>
      <p:ext uri="{BB962C8B-B14F-4D97-AF65-F5344CB8AC3E}">
        <p14:creationId xmlns:p14="http://schemas.microsoft.com/office/powerpoint/2010/main" val="148163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Sólidos Realizáveis</a:t>
            </a:r>
          </a:p>
        </p:txBody>
      </p:sp>
      <p:sp>
        <p:nvSpPr>
          <p:cNvPr id="3" name="Espaço Reservado para Conteúdo 2"/>
          <p:cNvSpPr>
            <a:spLocks noGrp="1"/>
          </p:cNvSpPr>
          <p:nvPr>
            <p:ph idx="1"/>
          </p:nvPr>
        </p:nvSpPr>
        <p:spPr/>
        <p:txBody>
          <a:bodyPr/>
          <a:lstStyle/>
          <a:p>
            <a:r>
              <a:rPr lang="pt-BR" b="1" dirty="0"/>
              <a:t>Rigidez: </a:t>
            </a:r>
            <a:r>
              <a:rPr lang="pt-BR" dirty="0"/>
              <a:t>forma invariante no caso de mudança de posição.</a:t>
            </a:r>
          </a:p>
          <a:p>
            <a:r>
              <a:rPr lang="pt-BR" b="1" dirty="0"/>
              <a:t>Finitude: </a:t>
            </a:r>
            <a:r>
              <a:rPr lang="pt-BR" dirty="0"/>
              <a:t>dimensões finitas, limitado no espaço.</a:t>
            </a:r>
          </a:p>
          <a:p>
            <a:r>
              <a:rPr lang="pt-BR" b="1" dirty="0"/>
              <a:t>Homogeneidade: </a:t>
            </a:r>
            <a:r>
              <a:rPr lang="pt-BR" dirty="0"/>
              <a:t>mesmas propriedades nos pontos interiores.</a:t>
            </a:r>
          </a:p>
          <a:p>
            <a:r>
              <a:rPr lang="pt-BR" b="1" dirty="0"/>
              <a:t>Determinismo de limites: </a:t>
            </a:r>
            <a:r>
              <a:rPr lang="pt-BR" dirty="0"/>
              <a:t>possível descrever o limite, o interior e o exterior do objeto.</a:t>
            </a:r>
          </a:p>
          <a:p>
            <a:r>
              <a:rPr lang="pt-BR" b="1" dirty="0" err="1"/>
              <a:t>Descritibilidade</a:t>
            </a:r>
            <a:r>
              <a:rPr lang="pt-BR" b="1" dirty="0"/>
              <a:t>: </a:t>
            </a:r>
            <a:r>
              <a:rPr lang="pt-BR" dirty="0"/>
              <a:t>pode ser descrito por um conjunto finito de propriedades físicas, químicas, etc.</a:t>
            </a:r>
          </a:p>
          <a:p>
            <a:r>
              <a:rPr lang="pt-BR" b="1" dirty="0"/>
              <a:t>Fechamento sobre operações: </a:t>
            </a:r>
            <a:r>
              <a:rPr lang="pt-BR" dirty="0"/>
              <a:t>resultado de operações geométricas deve resultar em um sólido válido.</a:t>
            </a:r>
          </a:p>
          <a:p>
            <a:endParaRPr lang="pt-BR" dirty="0"/>
          </a:p>
        </p:txBody>
      </p:sp>
    </p:spTree>
    <p:extLst>
      <p:ext uri="{BB962C8B-B14F-4D97-AF65-F5344CB8AC3E}">
        <p14:creationId xmlns:p14="http://schemas.microsoft.com/office/powerpoint/2010/main" val="26124974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err="1"/>
              <a:t>Lattice</a:t>
            </a:r>
            <a:endParaRPr lang="pt-BR" dirty="0"/>
          </a:p>
        </p:txBody>
      </p:sp>
      <p:pic>
        <p:nvPicPr>
          <p:cNvPr id="3" name="Imagem 2"/>
          <p:cNvPicPr>
            <a:picLocks noChangeAspect="1"/>
          </p:cNvPicPr>
          <p:nvPr/>
        </p:nvPicPr>
        <p:blipFill>
          <a:blip r:embed="rId2"/>
          <a:stretch>
            <a:fillRect/>
          </a:stretch>
        </p:blipFill>
        <p:spPr>
          <a:xfrm>
            <a:off x="3305175" y="1428750"/>
            <a:ext cx="6953250" cy="4914900"/>
          </a:xfrm>
          <a:prstGeom prst="rect">
            <a:avLst/>
          </a:prstGeom>
        </p:spPr>
      </p:pic>
    </p:spTree>
    <p:extLst>
      <p:ext uri="{BB962C8B-B14F-4D97-AF65-F5344CB8AC3E}">
        <p14:creationId xmlns:p14="http://schemas.microsoft.com/office/powerpoint/2010/main" val="8723194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Técnicas de Modelagem Manual</a:t>
            </a:r>
          </a:p>
        </p:txBody>
      </p:sp>
      <p:sp>
        <p:nvSpPr>
          <p:cNvPr id="4" name="Espaço Reservado para Conteúdo 3"/>
          <p:cNvSpPr>
            <a:spLocks noGrp="1"/>
          </p:cNvSpPr>
          <p:nvPr>
            <p:ph idx="1"/>
          </p:nvPr>
        </p:nvSpPr>
        <p:spPr>
          <a:xfrm>
            <a:off x="838200" y="1825625"/>
            <a:ext cx="3670300" cy="4351338"/>
          </a:xfrm>
        </p:spPr>
        <p:txBody>
          <a:bodyPr>
            <a:normAutofit/>
          </a:bodyPr>
          <a:lstStyle/>
          <a:p>
            <a:pPr algn="just"/>
            <a:r>
              <a:rPr lang="pt-BR" dirty="0" err="1"/>
              <a:t>MeshSmooth</a:t>
            </a:r>
            <a:endParaRPr lang="pt-BR" dirty="0"/>
          </a:p>
        </p:txBody>
      </p:sp>
      <p:pic>
        <p:nvPicPr>
          <p:cNvPr id="5" name="Imagem 4"/>
          <p:cNvPicPr>
            <a:picLocks noChangeAspect="1"/>
          </p:cNvPicPr>
          <p:nvPr/>
        </p:nvPicPr>
        <p:blipFill>
          <a:blip r:embed="rId2"/>
          <a:stretch>
            <a:fillRect/>
          </a:stretch>
        </p:blipFill>
        <p:spPr>
          <a:xfrm>
            <a:off x="2789237" y="2370524"/>
            <a:ext cx="7408863" cy="3941376"/>
          </a:xfrm>
          <a:prstGeom prst="rect">
            <a:avLst/>
          </a:prstGeom>
        </p:spPr>
      </p:pic>
    </p:spTree>
    <p:extLst>
      <p:ext uri="{BB962C8B-B14F-4D97-AF65-F5344CB8AC3E}">
        <p14:creationId xmlns:p14="http://schemas.microsoft.com/office/powerpoint/2010/main" val="35433305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Atividades</a:t>
            </a:r>
          </a:p>
        </p:txBody>
      </p:sp>
      <p:sp>
        <p:nvSpPr>
          <p:cNvPr id="3" name="Espaço Reservado para Conteúdo 2"/>
          <p:cNvSpPr>
            <a:spLocks noGrp="1"/>
          </p:cNvSpPr>
          <p:nvPr>
            <p:ph idx="1"/>
          </p:nvPr>
        </p:nvSpPr>
        <p:spPr/>
        <p:txBody>
          <a:bodyPr/>
          <a:lstStyle/>
          <a:p>
            <a:r>
              <a:rPr lang="pt-BR" dirty="0"/>
              <a:t>Leia o  seguinte artigo para compreender melhor a fórmula de Euler-</a:t>
            </a:r>
            <a:r>
              <a:rPr lang="pt-BR" dirty="0" err="1"/>
              <a:t>Poincaré</a:t>
            </a:r>
            <a:r>
              <a:rPr lang="pt-BR" dirty="0"/>
              <a:t>: </a:t>
            </a:r>
            <a:r>
              <a:rPr lang="pt-BR" dirty="0">
                <a:hlinkClick r:id="rId2"/>
              </a:rPr>
              <a:t>https://www.cs.mtu.edu/~shene/COURSES/cs3621/NOTES/model/euler.html</a:t>
            </a:r>
            <a:endParaRPr lang="pt-BR" dirty="0"/>
          </a:p>
          <a:p>
            <a:pPr marL="0" indent="0">
              <a:buNone/>
            </a:pPr>
            <a:endParaRPr lang="pt-BR" dirty="0"/>
          </a:p>
        </p:txBody>
      </p:sp>
    </p:spTree>
    <p:extLst>
      <p:ext uri="{BB962C8B-B14F-4D97-AF65-F5344CB8AC3E}">
        <p14:creationId xmlns:p14="http://schemas.microsoft.com/office/powerpoint/2010/main" val="241438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pt-BR" dirty="0"/>
              <a:t>Parte II</a:t>
            </a:r>
          </a:p>
        </p:txBody>
      </p:sp>
      <p:sp>
        <p:nvSpPr>
          <p:cNvPr id="5" name="Espaço Reservado para Texto 4"/>
          <p:cNvSpPr>
            <a:spLocks noGrp="1"/>
          </p:cNvSpPr>
          <p:nvPr>
            <p:ph type="body" idx="1"/>
          </p:nvPr>
        </p:nvSpPr>
        <p:spPr/>
        <p:txBody>
          <a:bodyPr/>
          <a:lstStyle/>
          <a:p>
            <a:r>
              <a:rPr lang="pt-BR" dirty="0"/>
              <a:t>Formas de Representação</a:t>
            </a:r>
          </a:p>
        </p:txBody>
      </p:sp>
    </p:spTree>
    <p:extLst>
      <p:ext uri="{BB962C8B-B14F-4D97-AF65-F5344CB8AC3E}">
        <p14:creationId xmlns:p14="http://schemas.microsoft.com/office/powerpoint/2010/main" val="5144703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TotalTime>
  <Words>3337</Words>
  <Application>Microsoft Office PowerPoint</Application>
  <PresentationFormat>Widescreen</PresentationFormat>
  <Paragraphs>581</Paragraphs>
  <Slides>82</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82</vt:i4>
      </vt:variant>
    </vt:vector>
  </HeadingPairs>
  <TitlesOfParts>
    <vt:vector size="88" baseType="lpstr">
      <vt:lpstr>Arial</vt:lpstr>
      <vt:lpstr>Calibri</vt:lpstr>
      <vt:lpstr>Calibri Light</vt:lpstr>
      <vt:lpstr>Cambria Math</vt:lpstr>
      <vt:lpstr>Times New Roman</vt:lpstr>
      <vt:lpstr>Tema do Office</vt:lpstr>
      <vt:lpstr>Representação e Modelagem</vt:lpstr>
      <vt:lpstr>Parte I</vt:lpstr>
      <vt:lpstr>Modelagem</vt:lpstr>
      <vt:lpstr>Introdução</vt:lpstr>
      <vt:lpstr>Introdução</vt:lpstr>
      <vt:lpstr>Sólidos</vt:lpstr>
      <vt:lpstr>Sólidos</vt:lpstr>
      <vt:lpstr>Sólidos Realizáveis</vt:lpstr>
      <vt:lpstr>Parte II</vt:lpstr>
      <vt:lpstr>Formas de Representação</vt:lpstr>
      <vt:lpstr>Formas de Representação</vt:lpstr>
      <vt:lpstr>Representação Aramada</vt:lpstr>
      <vt:lpstr>Modelagem Geométrica</vt:lpstr>
      <vt:lpstr>Representação por Superfícies Limitantes</vt:lpstr>
      <vt:lpstr>Representação por Superfícies Limitantes</vt:lpstr>
      <vt:lpstr>Representação por Superfícies Limitantes</vt:lpstr>
      <vt:lpstr>Representação por Superfícies Limitantes</vt:lpstr>
      <vt:lpstr>Representação por Superfícies Limitantes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Representação por Faces Poligonais</vt:lpstr>
      <vt:lpstr>Parte III</vt:lpstr>
      <vt:lpstr>Estrutura de Dados Baseada em Vértices</vt:lpstr>
      <vt:lpstr>Estrutura de Dados Baseada em Arestas</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Estrutura de Dados Winged Edge </vt:lpstr>
      <vt:lpstr>Parte IV</vt:lpstr>
      <vt:lpstr>Representação por Enumeração da Ocupação Espacial</vt:lpstr>
      <vt:lpstr>Representação por Enumeração da Ocupação Espacial</vt:lpstr>
      <vt:lpstr>Representação por Enumeração da Ocupação Espacial</vt:lpstr>
      <vt:lpstr>Representação por Enumeração da Ocupação Espacial</vt:lpstr>
      <vt:lpstr>Representação por Decomposição do Espaço em Octrees</vt:lpstr>
      <vt:lpstr>Representação por Decomposição do Espaço em Quadtrees</vt:lpstr>
      <vt:lpstr>Representação por Partição Binária do Espaço (BSP – Binary Space Partitioning)</vt:lpstr>
      <vt:lpstr>Representação Implícita</vt:lpstr>
      <vt:lpstr>Parte IV</vt:lpstr>
      <vt:lpstr>Classificação das Técnicas de Modelagem</vt:lpstr>
      <vt:lpstr>Modelagem Matemática</vt:lpstr>
      <vt:lpstr>Modelagem Automática</vt:lpstr>
      <vt:lpstr>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Técnicas de Modelagem Manual</vt:lpstr>
      <vt:lpstr>Atividades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Modelagem de Sólidos</dc:title>
  <dc:creator>Gilzamir Gomes</dc:creator>
  <cp:lastModifiedBy>Gilzamir Gomes</cp:lastModifiedBy>
  <cp:revision>397</cp:revision>
  <dcterms:created xsi:type="dcterms:W3CDTF">2016-11-30T12:15:20Z</dcterms:created>
  <dcterms:modified xsi:type="dcterms:W3CDTF">2016-12-30T19:33:31Z</dcterms:modified>
</cp:coreProperties>
</file>