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
      <p:font typeface="Helvetica Neue"/>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HelveticaNeue-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37" Type="http://schemas.openxmlformats.org/officeDocument/2006/relationships/font" Target="fonts/HelveticaNeue-italic.fntdata"/><Relationship Id="rId14" Type="http://schemas.openxmlformats.org/officeDocument/2006/relationships/slide" Target="slides/slide9.xml"/><Relationship Id="rId36" Type="http://schemas.openxmlformats.org/officeDocument/2006/relationships/font" Target="fonts/HelveticaNeue-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HelveticaNeue-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bb460aed4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bb460aed4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265fe413e_1_14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0265fe413e_1_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265fe413e_1_34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10265fe413e_1_3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bd507ce78_0_3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fbd507ce78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bd507ce78_0_4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fbd507ce78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bd507ce78_0_6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fbd507ce78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265fe413e_1_2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0265fe413e_1_2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265fe413e_1_23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10265fe413e_1_2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265fe413e_1_10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10265fe413e_1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265fe413e_1_12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10265fe413e_1_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bd507ce78_0_8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fbd507ce78_0_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bb460aed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bb460aed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265fe413e_1_33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0265fe413e_1_3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bd507ce78_1_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fbd507ce78_1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bd507ce78_1_1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fbd507ce78_1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bd507ce78_1_2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fbd507ce78_1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265fe413e_1_34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10265fe413e_1_3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265fe413e_1_40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10265fe413e_1_4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bb460aed4_0_2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fbb460aed4_0_2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bb460aed4_0_5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fbb460aed4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bd507ce78_0_2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fbd507ce78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bd507ce78_0_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fbd507ce78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265fe413e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10265fe413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bb460aed4_1_3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fbb460aed4_1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bb460aed4_1_5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fbb460aed4_1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53" name="Shape 53"/>
        <p:cNvGrpSpPr/>
        <p:nvPr/>
      </p:nvGrpSpPr>
      <p:grpSpPr>
        <a:xfrm>
          <a:off x="0" y="0"/>
          <a:ext cx="0" cy="0"/>
          <a:chOff x="0" y="0"/>
          <a:chExt cx="0" cy="0"/>
        </a:xfrm>
      </p:grpSpPr>
      <p:sp>
        <p:nvSpPr>
          <p:cNvPr id="54" name="Google Shape;54;p13"/>
          <p:cNvSpPr txBox="1"/>
          <p:nvPr/>
        </p:nvSpPr>
        <p:spPr>
          <a:xfrm>
            <a:off x="0" y="828250"/>
            <a:ext cx="5768700" cy="2794800"/>
          </a:xfrm>
          <a:prstGeom prst="rect">
            <a:avLst/>
          </a:prstGeom>
          <a:noFill/>
          <a:ln>
            <a:noFill/>
          </a:ln>
        </p:spPr>
        <p:txBody>
          <a:bodyPr anchorCtr="0" anchor="ctr" bIns="45725" lIns="45725" spcFirstLastPara="1" rIns="45725" wrap="square" tIns="45725">
            <a:noAutofit/>
          </a:bodyPr>
          <a:lstStyle/>
          <a:p>
            <a:pPr indent="0" lvl="0" marL="0" rtl="0" algn="ctr">
              <a:spcBef>
                <a:spcPts val="0"/>
              </a:spcBef>
              <a:spcAft>
                <a:spcPts val="0"/>
              </a:spcAft>
              <a:buClr>
                <a:schemeClr val="dk1"/>
              </a:buClr>
              <a:buSzPts val="1100"/>
              <a:buFont typeface="Arial"/>
              <a:buNone/>
            </a:pPr>
            <a:r>
              <a:rPr lang="pt-BR" sz="4600">
                <a:solidFill>
                  <a:srgbClr val="5D17EB"/>
                </a:solidFill>
                <a:latin typeface="Helvetica Neue"/>
                <a:ea typeface="Helvetica Neue"/>
                <a:cs typeface="Helvetica Neue"/>
                <a:sym typeface="Helvetica Neue"/>
              </a:rPr>
              <a:t>Maria Eliza de Sá</a:t>
            </a:r>
            <a:endParaRPr sz="4600">
              <a:solidFill>
                <a:srgbClr val="5D17EB"/>
              </a:solidFill>
              <a:latin typeface="Helvetica Neue"/>
              <a:ea typeface="Helvetica Neue"/>
              <a:cs typeface="Helvetica Neue"/>
              <a:sym typeface="Helvetica Neue"/>
            </a:endParaRPr>
          </a:p>
          <a:p>
            <a:pPr indent="0" lvl="0" marL="0" rtl="0" algn="ctr">
              <a:spcBef>
                <a:spcPts val="0"/>
              </a:spcBef>
              <a:spcAft>
                <a:spcPts val="0"/>
              </a:spcAft>
              <a:buClr>
                <a:schemeClr val="dk1"/>
              </a:buClr>
              <a:buSzPts val="1100"/>
              <a:buFont typeface="Arial"/>
              <a:buNone/>
            </a:pPr>
            <a:r>
              <a:rPr lang="pt-BR" sz="1700">
                <a:solidFill>
                  <a:srgbClr val="5D17EB"/>
                </a:solidFill>
                <a:latin typeface="Helvetica Neue"/>
                <a:ea typeface="Helvetica Neue"/>
                <a:cs typeface="Helvetica Neue"/>
                <a:sym typeface="Helvetica Neue"/>
              </a:rPr>
              <a:t>Engenheira de Software @ Nubank</a:t>
            </a:r>
            <a:endParaRPr sz="1500">
              <a:solidFill>
                <a:srgbClr val="5D17EB"/>
              </a:solidFill>
              <a:latin typeface="Helvetica Neue"/>
              <a:ea typeface="Helvetica Neue"/>
              <a:cs typeface="Helvetica Neue"/>
              <a:sym typeface="Helvetica Neue"/>
            </a:endParaRPr>
          </a:p>
          <a:p>
            <a:pPr indent="0" lvl="0" marL="0" rtl="0" algn="ctr">
              <a:spcBef>
                <a:spcPts val="0"/>
              </a:spcBef>
              <a:spcAft>
                <a:spcPts val="0"/>
              </a:spcAft>
              <a:buClr>
                <a:schemeClr val="dk1"/>
              </a:buClr>
              <a:buSzPts val="1100"/>
              <a:buFont typeface="Arial"/>
              <a:buNone/>
            </a:pPr>
            <a:r>
              <a:t/>
            </a:r>
            <a:endParaRPr sz="1500">
              <a:solidFill>
                <a:srgbClr val="5D17EB"/>
              </a:solidFill>
              <a:latin typeface="Helvetica Neue"/>
              <a:ea typeface="Helvetica Neue"/>
              <a:cs typeface="Helvetica Neue"/>
              <a:sym typeface="Helvetica Neue"/>
            </a:endParaRPr>
          </a:p>
          <a:p>
            <a:pPr indent="0" lvl="0" marL="0" rtl="0" algn="ctr">
              <a:spcBef>
                <a:spcPts val="0"/>
              </a:spcBef>
              <a:spcAft>
                <a:spcPts val="0"/>
              </a:spcAft>
              <a:buClr>
                <a:schemeClr val="dk1"/>
              </a:buClr>
              <a:buSzPts val="1100"/>
              <a:buFont typeface="Arial"/>
              <a:buNone/>
            </a:pPr>
            <a:r>
              <a:t/>
            </a:r>
            <a:endParaRPr sz="1500">
              <a:solidFill>
                <a:srgbClr val="5D17EB"/>
              </a:solidFill>
              <a:latin typeface="Helvetica Neue"/>
              <a:ea typeface="Helvetica Neue"/>
              <a:cs typeface="Helvetica Neue"/>
              <a:sym typeface="Helvetica Neue"/>
            </a:endParaRPr>
          </a:p>
          <a:p>
            <a:pPr indent="0" lvl="0" marL="0" rtl="0" algn="ctr">
              <a:spcBef>
                <a:spcPts val="0"/>
              </a:spcBef>
              <a:spcAft>
                <a:spcPts val="0"/>
              </a:spcAft>
              <a:buClr>
                <a:schemeClr val="dk1"/>
              </a:buClr>
              <a:buSzPts val="1100"/>
              <a:buFont typeface="Arial"/>
              <a:buNone/>
            </a:pPr>
            <a:r>
              <a:rPr lang="pt-BR" sz="1800">
                <a:solidFill>
                  <a:srgbClr val="5D17EB"/>
                </a:solidFill>
                <a:latin typeface="Helvetica Neue"/>
                <a:ea typeface="Helvetica Neue"/>
                <a:cs typeface="Helvetica Neue"/>
                <a:sym typeface="Helvetica Neue"/>
              </a:rPr>
              <a:t> Front-end Stack 💜</a:t>
            </a:r>
            <a:endParaRPr sz="1800">
              <a:solidFill>
                <a:srgbClr val="5D17EB"/>
              </a:solidFill>
              <a:latin typeface="Helvetica Neue"/>
              <a:ea typeface="Helvetica Neue"/>
              <a:cs typeface="Helvetica Neue"/>
              <a:sym typeface="Helvetica Neue"/>
            </a:endParaRPr>
          </a:p>
        </p:txBody>
      </p:sp>
      <p:sp>
        <p:nvSpPr>
          <p:cNvPr id="55" name="Google Shape;55;p13"/>
          <p:cNvSpPr txBox="1"/>
          <p:nvPr/>
        </p:nvSpPr>
        <p:spPr>
          <a:xfrm>
            <a:off x="6243025" y="4392350"/>
            <a:ext cx="119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a:solidFill>
                  <a:schemeClr val="lt1"/>
                </a:solidFill>
                <a:latin typeface="Helvetica Neue"/>
                <a:ea typeface="Helvetica Neue"/>
                <a:cs typeface="Helvetica Neue"/>
                <a:sym typeface="Helvetica Neue"/>
              </a:rPr>
              <a:t>mariaelizasa</a:t>
            </a:r>
            <a:endParaRPr sz="1200">
              <a:solidFill>
                <a:schemeClr val="lt1"/>
              </a:solidFill>
              <a:latin typeface="Helvetica Neue"/>
              <a:ea typeface="Helvetica Neue"/>
              <a:cs typeface="Helvetica Neue"/>
              <a:sym typeface="Helvetica Neue"/>
            </a:endParaRPr>
          </a:p>
        </p:txBody>
      </p:sp>
      <p:pic>
        <p:nvPicPr>
          <p:cNvPr id="56" name="Google Shape;56;p13"/>
          <p:cNvPicPr preferRelativeResize="0"/>
          <p:nvPr/>
        </p:nvPicPr>
        <p:blipFill>
          <a:blip r:embed="rId3">
            <a:alphaModFix/>
          </a:blip>
          <a:stretch>
            <a:fillRect/>
          </a:stretch>
        </p:blipFill>
        <p:spPr>
          <a:xfrm>
            <a:off x="6038850" y="0"/>
            <a:ext cx="3105150" cy="5143500"/>
          </a:xfrm>
          <a:prstGeom prst="rect">
            <a:avLst/>
          </a:prstGeom>
          <a:noFill/>
          <a:ln>
            <a:noFill/>
          </a:ln>
        </p:spPr>
      </p:pic>
      <p:pic>
        <p:nvPicPr>
          <p:cNvPr id="57" name="Google Shape;57;p13"/>
          <p:cNvPicPr preferRelativeResize="0"/>
          <p:nvPr/>
        </p:nvPicPr>
        <p:blipFill>
          <a:blip r:embed="rId4">
            <a:alphaModFix/>
          </a:blip>
          <a:stretch>
            <a:fillRect/>
          </a:stretch>
        </p:blipFill>
        <p:spPr>
          <a:xfrm>
            <a:off x="6136773" y="4392351"/>
            <a:ext cx="277825" cy="277850"/>
          </a:xfrm>
          <a:prstGeom prst="rect">
            <a:avLst/>
          </a:prstGeom>
          <a:noFill/>
          <a:ln>
            <a:noFill/>
          </a:ln>
        </p:spPr>
      </p:pic>
      <p:sp>
        <p:nvSpPr>
          <p:cNvPr id="58" name="Google Shape;58;p13"/>
          <p:cNvSpPr txBox="1"/>
          <p:nvPr/>
        </p:nvSpPr>
        <p:spPr>
          <a:xfrm>
            <a:off x="6414600" y="4346625"/>
            <a:ext cx="119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a:solidFill>
                  <a:schemeClr val="lt1"/>
                </a:solidFill>
                <a:latin typeface="Helvetica Neue"/>
                <a:ea typeface="Helvetica Neue"/>
                <a:cs typeface="Helvetica Neue"/>
                <a:sym typeface="Helvetica Neue"/>
              </a:rPr>
              <a:t>mariaelizasa</a:t>
            </a:r>
            <a:endParaRPr sz="1200">
              <a:solidFill>
                <a:schemeClr val="lt1"/>
              </a:solidFill>
              <a:latin typeface="Helvetica Neue"/>
              <a:ea typeface="Helvetica Neue"/>
              <a:cs typeface="Helvetica Neue"/>
              <a:sym typeface="Helvetica Neue"/>
            </a:endParaRPr>
          </a:p>
        </p:txBody>
      </p:sp>
      <p:pic>
        <p:nvPicPr>
          <p:cNvPr id="59" name="Google Shape;59;p13"/>
          <p:cNvPicPr preferRelativeResize="0"/>
          <p:nvPr/>
        </p:nvPicPr>
        <p:blipFill>
          <a:blip r:embed="rId5">
            <a:alphaModFix/>
          </a:blip>
          <a:stretch>
            <a:fillRect/>
          </a:stretch>
        </p:blipFill>
        <p:spPr>
          <a:xfrm>
            <a:off x="6136775" y="4761663"/>
            <a:ext cx="277825" cy="277825"/>
          </a:xfrm>
          <a:prstGeom prst="rect">
            <a:avLst/>
          </a:prstGeom>
          <a:noFill/>
          <a:ln>
            <a:noFill/>
          </a:ln>
        </p:spPr>
      </p:pic>
      <p:sp>
        <p:nvSpPr>
          <p:cNvPr id="60" name="Google Shape;60;p13"/>
          <p:cNvSpPr txBox="1"/>
          <p:nvPr/>
        </p:nvSpPr>
        <p:spPr>
          <a:xfrm>
            <a:off x="6414600" y="4670200"/>
            <a:ext cx="119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a:solidFill>
                  <a:schemeClr val="lt1"/>
                </a:solidFill>
                <a:latin typeface="Helvetica Neue"/>
                <a:ea typeface="Helvetica Neue"/>
                <a:cs typeface="Helvetica Neue"/>
                <a:sym typeface="Helvetica Neue"/>
              </a:rPr>
              <a:t>mariaelizasa</a:t>
            </a:r>
            <a:endParaRPr sz="1200">
              <a:solidFill>
                <a:schemeClr val="lt1"/>
              </a:solidFill>
              <a:latin typeface="Helvetica Neue"/>
              <a:ea typeface="Helvetica Neue"/>
              <a:cs typeface="Helvetica Neue"/>
              <a:sym typeface="Helvetica Neue"/>
            </a:endParaRPr>
          </a:p>
        </p:txBody>
      </p:sp>
      <p:pic>
        <p:nvPicPr>
          <p:cNvPr id="61" name="Google Shape;61;p13"/>
          <p:cNvPicPr preferRelativeResize="0"/>
          <p:nvPr/>
        </p:nvPicPr>
        <p:blipFill rotWithShape="1">
          <a:blip r:embed="rId6">
            <a:alphaModFix/>
          </a:blip>
          <a:srcRect b="25336" l="25087" r="24867" t="27224"/>
          <a:stretch/>
        </p:blipFill>
        <p:spPr>
          <a:xfrm>
            <a:off x="5499425" y="1212800"/>
            <a:ext cx="2542749" cy="2410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17" name="Shape 117"/>
        <p:cNvGrpSpPr/>
        <p:nvPr/>
      </p:nvGrpSpPr>
      <p:grpSpPr>
        <a:xfrm>
          <a:off x="0" y="0"/>
          <a:ext cx="0" cy="0"/>
          <a:chOff x="0" y="0"/>
          <a:chExt cx="0" cy="0"/>
        </a:xfrm>
      </p:grpSpPr>
      <p:sp>
        <p:nvSpPr>
          <p:cNvPr id="118" name="Google Shape;118;p22"/>
          <p:cNvSpPr txBox="1"/>
          <p:nvPr/>
        </p:nvSpPr>
        <p:spPr>
          <a:xfrm>
            <a:off x="888375" y="2145400"/>
            <a:ext cx="2940600" cy="1439400"/>
          </a:xfrm>
          <a:prstGeom prst="rect">
            <a:avLst/>
          </a:prstGeom>
          <a:noFill/>
          <a:ln>
            <a:noFill/>
          </a:ln>
        </p:spPr>
        <p:txBody>
          <a:bodyPr anchorCtr="0" anchor="b" bIns="26775" lIns="26775" spcFirstLastPara="1" rIns="26775" wrap="square" tIns="26775">
            <a:spAutoFit/>
          </a:bodyPr>
          <a:lstStyle/>
          <a:p>
            <a:pPr indent="0" lvl="0" marL="0" rtl="0" algn="ctr">
              <a:spcBef>
                <a:spcPts val="0"/>
              </a:spcBef>
              <a:spcAft>
                <a:spcPts val="0"/>
              </a:spcAft>
              <a:buClr>
                <a:schemeClr val="dk1"/>
              </a:buClr>
              <a:buSzPts val="1100"/>
              <a:buFont typeface="Arial"/>
              <a:buNone/>
            </a:pPr>
            <a:r>
              <a:rPr lang="pt-BR" sz="1800">
                <a:solidFill>
                  <a:schemeClr val="dk1"/>
                </a:solidFill>
                <a:latin typeface="Helvetica Neue"/>
                <a:ea typeface="Helvetica Neue"/>
                <a:cs typeface="Helvetica Neue"/>
                <a:sym typeface="Helvetica Neue"/>
              </a:rPr>
              <a:t>Atributos são informações que passamos nas</a:t>
            </a:r>
            <a:r>
              <a:rPr lang="pt-BR" sz="1800">
                <a:solidFill>
                  <a:srgbClr val="5D17EB"/>
                </a:solidFill>
                <a:latin typeface="Helvetica Neue"/>
                <a:ea typeface="Helvetica Neue"/>
                <a:cs typeface="Helvetica Neue"/>
                <a:sym typeface="Helvetica Neue"/>
              </a:rPr>
              <a:t> tags</a:t>
            </a:r>
            <a:r>
              <a:rPr lang="pt-BR" sz="1800">
                <a:solidFill>
                  <a:schemeClr val="dk1"/>
                </a:solidFill>
                <a:latin typeface="Helvetica Neue"/>
                <a:ea typeface="Helvetica Neue"/>
                <a:cs typeface="Helvetica Neue"/>
                <a:sym typeface="Helvetica Neue"/>
              </a:rPr>
              <a:t> para que ela se comporte de uma maneira esperada. </a:t>
            </a:r>
            <a:endParaRPr sz="1800">
              <a:solidFill>
                <a:srgbClr val="820AD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1800">
              <a:solidFill>
                <a:srgbClr val="5D17EB"/>
              </a:solidFill>
              <a:latin typeface="Helvetica Neue"/>
              <a:ea typeface="Helvetica Neue"/>
              <a:cs typeface="Helvetica Neue"/>
              <a:sym typeface="Helvetica Neue"/>
            </a:endParaRPr>
          </a:p>
        </p:txBody>
      </p:sp>
      <p:sp>
        <p:nvSpPr>
          <p:cNvPr id="119" name="Google Shape;119;p22"/>
          <p:cNvSpPr txBox="1"/>
          <p:nvPr/>
        </p:nvSpPr>
        <p:spPr>
          <a:xfrm>
            <a:off x="364925" y="273850"/>
            <a:ext cx="6075600" cy="496500"/>
          </a:xfrm>
          <a:prstGeom prst="rect">
            <a:avLst/>
          </a:prstGeom>
          <a:noFill/>
          <a:ln>
            <a:noFill/>
          </a:ln>
        </p:spPr>
        <p:txBody>
          <a:bodyPr anchorCtr="0" anchor="ctr" bIns="17150" lIns="17150" spcFirstLastPara="1" rIns="17150" wrap="square" tIns="17150">
            <a:spAutoFit/>
          </a:bodyPr>
          <a:lstStyle/>
          <a:p>
            <a:pPr indent="0" lvl="0" marL="0" marR="0" rtl="0" algn="l">
              <a:lnSpc>
                <a:spcPct val="102727"/>
              </a:lnSpc>
              <a:spcBef>
                <a:spcPts val="0"/>
              </a:spcBef>
              <a:spcAft>
                <a:spcPts val="0"/>
              </a:spcAft>
              <a:buClr>
                <a:srgbClr val="820AD1"/>
              </a:buClr>
              <a:buSzPts val="4100"/>
              <a:buFont typeface="Helvetica Neue"/>
              <a:buNone/>
            </a:pPr>
            <a:r>
              <a:rPr lang="pt-BR" sz="3000">
                <a:solidFill>
                  <a:srgbClr val="5D17EB"/>
                </a:solidFill>
                <a:latin typeface="Helvetica Neue"/>
                <a:ea typeface="Helvetica Neue"/>
                <a:cs typeface="Helvetica Neue"/>
                <a:sym typeface="Helvetica Neue"/>
              </a:rPr>
              <a:t>Padrões HTML - Atributos</a:t>
            </a:r>
            <a:endParaRPr sz="3000">
              <a:solidFill>
                <a:srgbClr val="5D17EB"/>
              </a:solidFill>
            </a:endParaRPr>
          </a:p>
        </p:txBody>
      </p:sp>
      <p:sp>
        <p:nvSpPr>
          <p:cNvPr id="120" name="Google Shape;120;p22"/>
          <p:cNvSpPr txBox="1"/>
          <p:nvPr/>
        </p:nvSpPr>
        <p:spPr>
          <a:xfrm>
            <a:off x="5071825" y="121820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t/>
            </a:r>
            <a:endParaRPr b="1" sz="1800">
              <a:solidFill>
                <a:srgbClr val="820AD1"/>
              </a:solidFill>
              <a:latin typeface="Helvetica Neue"/>
              <a:ea typeface="Helvetica Neue"/>
              <a:cs typeface="Helvetica Neue"/>
              <a:sym typeface="Helvetica Neue"/>
            </a:endParaRPr>
          </a:p>
        </p:txBody>
      </p:sp>
      <p:sp>
        <p:nvSpPr>
          <p:cNvPr id="121" name="Google Shape;121;p22"/>
          <p:cNvSpPr txBox="1"/>
          <p:nvPr/>
        </p:nvSpPr>
        <p:spPr>
          <a:xfrm>
            <a:off x="5453300" y="1546625"/>
            <a:ext cx="2297700" cy="278700"/>
          </a:xfrm>
          <a:prstGeom prst="rect">
            <a:avLst/>
          </a:prstGeom>
          <a:noFill/>
          <a:ln>
            <a:noFill/>
          </a:ln>
        </p:spPr>
        <p:txBody>
          <a:bodyPr anchorCtr="0" anchor="ctr" bIns="45725" lIns="45725" spcFirstLastPara="1" rIns="45725" wrap="square" tIns="45725">
            <a:noAutofit/>
          </a:bodyPr>
          <a:lstStyle/>
          <a:p>
            <a:pPr indent="0" lvl="0" marL="0" rtl="0" algn="l">
              <a:spcBef>
                <a:spcPts val="0"/>
              </a:spcBef>
              <a:spcAft>
                <a:spcPts val="0"/>
              </a:spcAft>
              <a:buNone/>
            </a:pPr>
            <a:r>
              <a:rPr b="1" lang="pt-BR" sz="1500">
                <a:solidFill>
                  <a:srgbClr val="5D17EB"/>
                </a:solidFill>
                <a:latin typeface="Helvetica Neue"/>
                <a:ea typeface="Helvetica Neue"/>
                <a:cs typeface="Helvetica Neue"/>
                <a:sym typeface="Helvetica Neue"/>
              </a:rPr>
              <a:t>Imagens</a:t>
            </a:r>
            <a:endParaRPr b="1" sz="1500">
              <a:solidFill>
                <a:srgbClr val="5D17EB"/>
              </a:solidFill>
              <a:latin typeface="Helvetica Neue"/>
              <a:ea typeface="Helvetica Neue"/>
              <a:cs typeface="Helvetica Neue"/>
              <a:sym typeface="Helvetica Neue"/>
            </a:endParaRPr>
          </a:p>
        </p:txBody>
      </p:sp>
      <p:sp>
        <p:nvSpPr>
          <p:cNvPr id="122" name="Google Shape;122;p22"/>
          <p:cNvSpPr txBox="1"/>
          <p:nvPr/>
        </p:nvSpPr>
        <p:spPr>
          <a:xfrm>
            <a:off x="5466775" y="1859050"/>
            <a:ext cx="3310500" cy="394200"/>
          </a:xfrm>
          <a:prstGeom prst="rect">
            <a:avLst/>
          </a:prstGeom>
          <a:noFill/>
          <a:ln>
            <a:noFill/>
          </a:ln>
        </p:spPr>
        <p:txBody>
          <a:bodyPr anchorCtr="0" anchor="t" bIns="45725" lIns="45725" spcFirstLastPara="1" rIns="45725" wrap="square" tIns="45725">
            <a:noAutofit/>
          </a:bodyPr>
          <a:lstStyle/>
          <a:p>
            <a:pPr indent="0" lvl="0" marL="0" rtl="0" algn="l">
              <a:spcBef>
                <a:spcPts val="0"/>
              </a:spcBef>
              <a:spcAft>
                <a:spcPts val="0"/>
              </a:spcAft>
              <a:buNone/>
            </a:pPr>
            <a:r>
              <a:rPr lang="pt-BR" sz="1100">
                <a:solidFill>
                  <a:schemeClr val="dk1"/>
                </a:solidFill>
                <a:latin typeface="Helvetica Neue"/>
                <a:ea typeface="Helvetica Neue"/>
                <a:cs typeface="Helvetica Neue"/>
                <a:sym typeface="Helvetica Neue"/>
              </a:rPr>
              <a:t>&lt;img src-"./logos/shestech&gt; alt="logo do evento shes tech conference" /&gt;</a:t>
            </a:r>
            <a:endParaRPr sz="1100">
              <a:solidFill>
                <a:schemeClr val="dk1"/>
              </a:solidFill>
              <a:latin typeface="Helvetica Neue"/>
              <a:ea typeface="Helvetica Neue"/>
              <a:cs typeface="Helvetica Neue"/>
              <a:sym typeface="Helvetica Neue"/>
            </a:endParaRPr>
          </a:p>
        </p:txBody>
      </p:sp>
      <p:sp>
        <p:nvSpPr>
          <p:cNvPr id="123" name="Google Shape;123;p22"/>
          <p:cNvSpPr txBox="1"/>
          <p:nvPr/>
        </p:nvSpPr>
        <p:spPr>
          <a:xfrm>
            <a:off x="5453300" y="3366425"/>
            <a:ext cx="2210100" cy="278700"/>
          </a:xfrm>
          <a:prstGeom prst="rect">
            <a:avLst/>
          </a:prstGeom>
          <a:noFill/>
          <a:ln>
            <a:noFill/>
          </a:ln>
        </p:spPr>
        <p:txBody>
          <a:bodyPr anchorCtr="0" anchor="ctr" bIns="45725" lIns="45725" spcFirstLastPara="1" rIns="45725" wrap="square" tIns="45725">
            <a:noAutofit/>
          </a:bodyPr>
          <a:lstStyle/>
          <a:p>
            <a:pPr indent="0" lvl="0" marL="0" rtl="0" algn="l">
              <a:spcBef>
                <a:spcPts val="0"/>
              </a:spcBef>
              <a:spcAft>
                <a:spcPts val="0"/>
              </a:spcAft>
              <a:buNone/>
            </a:pPr>
            <a:r>
              <a:rPr b="1" lang="pt-BR" sz="1500">
                <a:solidFill>
                  <a:srgbClr val="5D17EB"/>
                </a:solidFill>
                <a:latin typeface="Helvetica Neue"/>
                <a:ea typeface="Helvetica Neue"/>
                <a:cs typeface="Helvetica Neue"/>
                <a:sym typeface="Helvetica Neue"/>
              </a:rPr>
              <a:t>Links</a:t>
            </a:r>
            <a:endParaRPr b="1" sz="1500">
              <a:solidFill>
                <a:srgbClr val="5D17EB"/>
              </a:solidFill>
              <a:latin typeface="Helvetica Neue"/>
              <a:ea typeface="Helvetica Neue"/>
              <a:cs typeface="Helvetica Neue"/>
              <a:sym typeface="Helvetica Neue"/>
            </a:endParaRPr>
          </a:p>
        </p:txBody>
      </p:sp>
      <p:sp>
        <p:nvSpPr>
          <p:cNvPr id="124" name="Google Shape;124;p22"/>
          <p:cNvSpPr txBox="1"/>
          <p:nvPr/>
        </p:nvSpPr>
        <p:spPr>
          <a:xfrm>
            <a:off x="5453300" y="3620350"/>
            <a:ext cx="3149400" cy="516300"/>
          </a:xfrm>
          <a:prstGeom prst="rect">
            <a:avLst/>
          </a:prstGeom>
          <a:noFill/>
          <a:ln>
            <a:noFill/>
          </a:ln>
        </p:spPr>
        <p:txBody>
          <a:bodyPr anchorCtr="0" anchor="t" bIns="45725" lIns="45725" spcFirstLastPara="1" rIns="45725" wrap="square" tIns="45725">
            <a:noAutofit/>
          </a:bodyPr>
          <a:lstStyle/>
          <a:p>
            <a:pPr indent="0" lvl="0" marL="0" rtl="0" algn="l">
              <a:spcBef>
                <a:spcPts val="0"/>
              </a:spcBef>
              <a:spcAft>
                <a:spcPts val="0"/>
              </a:spcAft>
              <a:buClr>
                <a:schemeClr val="dk1"/>
              </a:buClr>
              <a:buSzPts val="1100"/>
              <a:buFont typeface="Arial"/>
              <a:buNone/>
            </a:pPr>
            <a:r>
              <a:rPr lang="pt-BR" sz="1100">
                <a:solidFill>
                  <a:schemeClr val="dk1"/>
                </a:solidFill>
                <a:latin typeface="Helvetica Neue"/>
                <a:ea typeface="Helvetica Neue"/>
                <a:cs typeface="Helvetica Neue"/>
                <a:sym typeface="Helvetica Neue"/>
              </a:rPr>
              <a:t>&lt;a href-"https://www.shestech.org/" alt="Portal She's Tech Conference" /&gt;</a:t>
            </a:r>
            <a:endParaRPr sz="1200">
              <a:solidFill>
                <a:schemeClr val="dk1"/>
              </a:solidFill>
              <a:latin typeface="Helvetica Neue"/>
              <a:ea typeface="Helvetica Neue"/>
              <a:cs typeface="Helvetica Neue"/>
              <a:sym typeface="Helvetica Neue"/>
            </a:endParaRPr>
          </a:p>
        </p:txBody>
      </p:sp>
      <p:sp>
        <p:nvSpPr>
          <p:cNvPr id="125" name="Google Shape;125;p22"/>
          <p:cNvSpPr txBox="1"/>
          <p:nvPr/>
        </p:nvSpPr>
        <p:spPr>
          <a:xfrm>
            <a:off x="5453300" y="2432388"/>
            <a:ext cx="2210100" cy="278700"/>
          </a:xfrm>
          <a:prstGeom prst="rect">
            <a:avLst/>
          </a:prstGeom>
          <a:noFill/>
          <a:ln>
            <a:noFill/>
          </a:ln>
        </p:spPr>
        <p:txBody>
          <a:bodyPr anchorCtr="0" anchor="ctr" bIns="45725" lIns="45725" spcFirstLastPara="1" rIns="45725" wrap="square" tIns="45725">
            <a:noAutofit/>
          </a:bodyPr>
          <a:lstStyle/>
          <a:p>
            <a:pPr indent="0" lvl="0" marL="0" rtl="0" algn="l">
              <a:spcBef>
                <a:spcPts val="0"/>
              </a:spcBef>
              <a:spcAft>
                <a:spcPts val="0"/>
              </a:spcAft>
              <a:buNone/>
            </a:pPr>
            <a:r>
              <a:rPr b="1" lang="pt-BR" sz="1500">
                <a:solidFill>
                  <a:srgbClr val="5D17EB"/>
                </a:solidFill>
                <a:latin typeface="Helvetica Neue"/>
                <a:ea typeface="Helvetica Neue"/>
                <a:cs typeface="Helvetica Neue"/>
                <a:sym typeface="Helvetica Neue"/>
              </a:rPr>
              <a:t>Inputs                                             </a:t>
            </a:r>
            <a:endParaRPr b="1" sz="1500">
              <a:solidFill>
                <a:srgbClr val="5D17EB"/>
              </a:solidFill>
              <a:latin typeface="Helvetica Neue"/>
              <a:ea typeface="Helvetica Neue"/>
              <a:cs typeface="Helvetica Neue"/>
              <a:sym typeface="Helvetica Neue"/>
            </a:endParaRPr>
          </a:p>
        </p:txBody>
      </p:sp>
      <p:sp>
        <p:nvSpPr>
          <p:cNvPr id="126" name="Google Shape;126;p22"/>
          <p:cNvSpPr txBox="1"/>
          <p:nvPr/>
        </p:nvSpPr>
        <p:spPr>
          <a:xfrm>
            <a:off x="5453300" y="2680300"/>
            <a:ext cx="2297700" cy="369600"/>
          </a:xfrm>
          <a:prstGeom prst="rect">
            <a:avLst/>
          </a:prstGeom>
          <a:noFill/>
          <a:ln>
            <a:noFill/>
          </a:ln>
        </p:spPr>
        <p:txBody>
          <a:bodyPr anchorCtr="0" anchor="t" bIns="45725" lIns="45725" spcFirstLastPara="1" rIns="45725" wrap="square" tIns="45725">
            <a:noAutofit/>
          </a:bodyPr>
          <a:lstStyle/>
          <a:p>
            <a:pPr indent="0" lvl="0" marL="0" rtl="0" algn="l">
              <a:spcBef>
                <a:spcPts val="0"/>
              </a:spcBef>
              <a:spcAft>
                <a:spcPts val="0"/>
              </a:spcAft>
              <a:buNone/>
            </a:pPr>
            <a:r>
              <a:rPr lang="pt-BR" sz="1100">
                <a:solidFill>
                  <a:schemeClr val="dk1"/>
                </a:solidFill>
                <a:latin typeface="Helvetica Neue"/>
                <a:ea typeface="Helvetica Neue"/>
                <a:cs typeface="Helvetica Neue"/>
                <a:sym typeface="Helvetica Neue"/>
              </a:rPr>
              <a:t>&lt;input type="number" name="tempo de experiência"/&gt;</a:t>
            </a:r>
            <a:endParaRPr sz="1100">
              <a:solidFill>
                <a:schemeClr val="dk1"/>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30" name="Shape 130"/>
        <p:cNvGrpSpPr/>
        <p:nvPr/>
      </p:nvGrpSpPr>
      <p:grpSpPr>
        <a:xfrm>
          <a:off x="0" y="0"/>
          <a:ext cx="0" cy="0"/>
          <a:chOff x="0" y="0"/>
          <a:chExt cx="0" cy="0"/>
        </a:xfrm>
      </p:grpSpPr>
      <p:sp>
        <p:nvSpPr>
          <p:cNvPr id="131" name="Google Shape;131;p23"/>
          <p:cNvSpPr txBox="1"/>
          <p:nvPr/>
        </p:nvSpPr>
        <p:spPr>
          <a:xfrm>
            <a:off x="737850" y="1651950"/>
            <a:ext cx="7668300" cy="2085900"/>
          </a:xfrm>
          <a:prstGeom prst="rect">
            <a:avLst/>
          </a:prstGeom>
          <a:noFill/>
          <a:ln>
            <a:noFill/>
          </a:ln>
        </p:spPr>
        <p:txBody>
          <a:bodyPr anchorCtr="0" anchor="b" bIns="26775" lIns="26775" spcFirstLastPara="1" rIns="26775" wrap="square" tIns="26775">
            <a:spAutoFit/>
          </a:bodyPr>
          <a:lstStyle/>
          <a:p>
            <a:pPr indent="0" lvl="0" marL="0" rtl="0" algn="ctr">
              <a:spcBef>
                <a:spcPts val="0"/>
              </a:spcBef>
              <a:spcAft>
                <a:spcPts val="0"/>
              </a:spcAft>
              <a:buClr>
                <a:schemeClr val="dk1"/>
              </a:buClr>
              <a:buSzPts val="1100"/>
              <a:buFont typeface="Arial"/>
              <a:buNone/>
            </a:pPr>
            <a:r>
              <a:rPr lang="pt-BR" sz="2200">
                <a:solidFill>
                  <a:schemeClr val="dk1"/>
                </a:solidFill>
                <a:highlight>
                  <a:srgbClr val="F4F4F4"/>
                </a:highlight>
                <a:latin typeface="Helvetica Neue"/>
                <a:ea typeface="Helvetica Neue"/>
                <a:cs typeface="Helvetica Neue"/>
                <a:sym typeface="Helvetica Neue"/>
              </a:rPr>
              <a:t>WAI-ARIA (Accessible Rich Internet Applications) é uma especificação do </a:t>
            </a:r>
            <a:r>
              <a:rPr lang="pt-BR" sz="2200">
                <a:solidFill>
                  <a:srgbClr val="5E17EB"/>
                </a:solidFill>
                <a:highlight>
                  <a:srgbClr val="F4F4F4"/>
                </a:highlight>
                <a:latin typeface="Helvetica Neue"/>
                <a:ea typeface="Helvetica Neue"/>
                <a:cs typeface="Helvetica Neue"/>
                <a:sym typeface="Helvetica Neue"/>
              </a:rPr>
              <a:t>W3C (organização de padrões internacionais para a</a:t>
            </a:r>
            <a:r>
              <a:rPr lang="pt-BR" sz="2200">
                <a:solidFill>
                  <a:srgbClr val="5E17EB"/>
                </a:solidFill>
                <a:highlight>
                  <a:srgbClr val="F4F4F4"/>
                </a:highlight>
                <a:latin typeface="Helvetica Neue"/>
                <a:ea typeface="Helvetica Neue"/>
                <a:cs typeface="Helvetica Neue"/>
                <a:sym typeface="Helvetica Neue"/>
              </a:rPr>
              <a:t> World Wide Web)</a:t>
            </a:r>
            <a:r>
              <a:rPr lang="pt-BR" sz="2200">
                <a:solidFill>
                  <a:schemeClr val="dk1"/>
                </a:solidFill>
                <a:highlight>
                  <a:srgbClr val="F4F4F4"/>
                </a:highlight>
                <a:latin typeface="Helvetica Neue"/>
                <a:ea typeface="Helvetica Neue"/>
                <a:cs typeface="Helvetica Neue"/>
                <a:sym typeface="Helvetica Neue"/>
              </a:rPr>
              <a:t> que define uma forma de tornar o conteúdo e aplicativos web mais acessíveis a pessoas com deficiências, de maneiras que o HTML puro não consegue. </a:t>
            </a:r>
            <a:endParaRPr sz="2200">
              <a:solidFill>
                <a:schemeClr val="dk1"/>
              </a:solidFill>
              <a:highlight>
                <a:srgbClr val="F4F4F4"/>
              </a:highlight>
              <a:latin typeface="Helvetica Neue"/>
              <a:ea typeface="Helvetica Neue"/>
              <a:cs typeface="Helvetica Neue"/>
              <a:sym typeface="Helvetica Neue"/>
            </a:endParaRPr>
          </a:p>
        </p:txBody>
      </p:sp>
      <p:sp>
        <p:nvSpPr>
          <p:cNvPr id="132" name="Google Shape;132;p23"/>
          <p:cNvSpPr txBox="1"/>
          <p:nvPr/>
        </p:nvSpPr>
        <p:spPr>
          <a:xfrm>
            <a:off x="364925" y="273850"/>
            <a:ext cx="6075600" cy="496500"/>
          </a:xfrm>
          <a:prstGeom prst="rect">
            <a:avLst/>
          </a:prstGeom>
          <a:noFill/>
          <a:ln>
            <a:noFill/>
          </a:ln>
        </p:spPr>
        <p:txBody>
          <a:bodyPr anchorCtr="0" anchor="ctr" bIns="17150" lIns="17150" spcFirstLastPara="1" rIns="17150" wrap="square" tIns="17150">
            <a:spAutoFit/>
          </a:bodyPr>
          <a:lstStyle/>
          <a:p>
            <a:pPr indent="0" lvl="0" marL="0" marR="0" rtl="0" algn="l">
              <a:lnSpc>
                <a:spcPct val="102727"/>
              </a:lnSpc>
              <a:spcBef>
                <a:spcPts val="0"/>
              </a:spcBef>
              <a:spcAft>
                <a:spcPts val="0"/>
              </a:spcAft>
              <a:buClr>
                <a:srgbClr val="820AD1"/>
              </a:buClr>
              <a:buSzPts val="4100"/>
              <a:buFont typeface="Helvetica Neue"/>
              <a:buNone/>
            </a:pPr>
            <a:r>
              <a:rPr lang="pt-BR" sz="3000">
                <a:solidFill>
                  <a:srgbClr val="5D17EB"/>
                </a:solidFill>
                <a:latin typeface="Helvetica Neue"/>
                <a:ea typeface="Helvetica Neue"/>
                <a:cs typeface="Helvetica Neue"/>
                <a:sym typeface="Helvetica Neue"/>
              </a:rPr>
              <a:t>WAI-ARIA</a:t>
            </a:r>
            <a:endParaRPr sz="3000">
              <a:solidFill>
                <a:srgbClr val="5D17EB"/>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36" name="Shape 136"/>
        <p:cNvGrpSpPr/>
        <p:nvPr/>
      </p:nvGrpSpPr>
      <p:grpSpPr>
        <a:xfrm>
          <a:off x="0" y="0"/>
          <a:ext cx="0" cy="0"/>
          <a:chOff x="0" y="0"/>
          <a:chExt cx="0" cy="0"/>
        </a:xfrm>
      </p:grpSpPr>
      <p:sp>
        <p:nvSpPr>
          <p:cNvPr id="137" name="Google Shape;137;p24"/>
          <p:cNvSpPr txBox="1"/>
          <p:nvPr/>
        </p:nvSpPr>
        <p:spPr>
          <a:xfrm>
            <a:off x="737850" y="1614000"/>
            <a:ext cx="7668300" cy="731400"/>
          </a:xfrm>
          <a:prstGeom prst="rect">
            <a:avLst/>
          </a:prstGeom>
          <a:noFill/>
          <a:ln>
            <a:noFill/>
          </a:ln>
        </p:spPr>
        <p:txBody>
          <a:bodyPr anchorCtr="0" anchor="b" bIns="26775" lIns="26775" spcFirstLastPara="1" rIns="26775" wrap="square" tIns="26775">
            <a:spAutoFit/>
          </a:bodyPr>
          <a:lstStyle/>
          <a:p>
            <a:pPr indent="0" lvl="0" marL="0" rtl="0" algn="ctr">
              <a:spcBef>
                <a:spcPts val="0"/>
              </a:spcBef>
              <a:spcAft>
                <a:spcPts val="0"/>
              </a:spcAft>
              <a:buClr>
                <a:schemeClr val="dk1"/>
              </a:buClr>
              <a:buSzPts val="1100"/>
              <a:buFont typeface="Arial"/>
              <a:buNone/>
            </a:pPr>
            <a:r>
              <a:rPr lang="pt-BR" sz="2200">
                <a:solidFill>
                  <a:schemeClr val="dk1"/>
                </a:solidFill>
                <a:highlight>
                  <a:srgbClr val="F4F4F4"/>
                </a:highlight>
                <a:latin typeface="Helvetica Neue"/>
                <a:ea typeface="Helvetica Neue"/>
                <a:cs typeface="Helvetica Neue"/>
                <a:sym typeface="Helvetica Neue"/>
              </a:rPr>
              <a:t>As Roles </a:t>
            </a:r>
            <a:r>
              <a:rPr lang="pt-BR" sz="2200">
                <a:solidFill>
                  <a:srgbClr val="5E17EB"/>
                </a:solidFill>
                <a:highlight>
                  <a:srgbClr val="F4F4F4"/>
                </a:highlight>
                <a:latin typeface="Helvetica Neue"/>
                <a:ea typeface="Helvetica Neue"/>
                <a:cs typeface="Helvetica Neue"/>
                <a:sym typeface="Helvetica Neue"/>
              </a:rPr>
              <a:t>definem o papel</a:t>
            </a:r>
            <a:r>
              <a:rPr lang="pt-BR" sz="2200">
                <a:solidFill>
                  <a:schemeClr val="dk1"/>
                </a:solidFill>
                <a:highlight>
                  <a:srgbClr val="F4F4F4"/>
                </a:highlight>
                <a:latin typeface="Helvetica Neue"/>
                <a:ea typeface="Helvetica Neue"/>
                <a:cs typeface="Helvetica Neue"/>
                <a:sym typeface="Helvetica Neue"/>
              </a:rPr>
              <a:t> que alguns elementos desempenham na página.</a:t>
            </a:r>
            <a:endParaRPr sz="2200">
              <a:solidFill>
                <a:schemeClr val="dk1"/>
              </a:solidFill>
              <a:highlight>
                <a:srgbClr val="F4F4F4"/>
              </a:highlight>
              <a:latin typeface="Helvetica Neue"/>
              <a:ea typeface="Helvetica Neue"/>
              <a:cs typeface="Helvetica Neue"/>
              <a:sym typeface="Helvetica Neue"/>
            </a:endParaRPr>
          </a:p>
        </p:txBody>
      </p:sp>
      <p:sp>
        <p:nvSpPr>
          <p:cNvPr id="138" name="Google Shape;138;p24"/>
          <p:cNvSpPr txBox="1"/>
          <p:nvPr/>
        </p:nvSpPr>
        <p:spPr>
          <a:xfrm>
            <a:off x="364925" y="273850"/>
            <a:ext cx="6075600" cy="496500"/>
          </a:xfrm>
          <a:prstGeom prst="rect">
            <a:avLst/>
          </a:prstGeom>
          <a:noFill/>
          <a:ln>
            <a:noFill/>
          </a:ln>
        </p:spPr>
        <p:txBody>
          <a:bodyPr anchorCtr="0" anchor="ctr" bIns="17150" lIns="17150" spcFirstLastPara="1" rIns="17150" wrap="square" tIns="17150">
            <a:spAutoFit/>
          </a:bodyPr>
          <a:lstStyle/>
          <a:p>
            <a:pPr indent="0" lvl="0" marL="0" marR="0" rtl="0" algn="l">
              <a:lnSpc>
                <a:spcPct val="102727"/>
              </a:lnSpc>
              <a:spcBef>
                <a:spcPts val="0"/>
              </a:spcBef>
              <a:spcAft>
                <a:spcPts val="0"/>
              </a:spcAft>
              <a:buClr>
                <a:srgbClr val="820AD1"/>
              </a:buClr>
              <a:buSzPts val="4100"/>
              <a:buFont typeface="Helvetica Neue"/>
              <a:buNone/>
            </a:pPr>
            <a:r>
              <a:rPr lang="pt-BR" sz="3000">
                <a:solidFill>
                  <a:srgbClr val="5D17EB"/>
                </a:solidFill>
                <a:latin typeface="Helvetica Neue"/>
                <a:ea typeface="Helvetica Neue"/>
                <a:cs typeface="Helvetica Neue"/>
                <a:sym typeface="Helvetica Neue"/>
              </a:rPr>
              <a:t>Roles</a:t>
            </a:r>
            <a:endParaRPr sz="3000">
              <a:solidFill>
                <a:srgbClr val="5D17EB"/>
              </a:solidFill>
            </a:endParaRPr>
          </a:p>
        </p:txBody>
      </p:sp>
      <p:pic>
        <p:nvPicPr>
          <p:cNvPr id="139" name="Google Shape;139;p24"/>
          <p:cNvPicPr preferRelativeResize="0"/>
          <p:nvPr/>
        </p:nvPicPr>
        <p:blipFill rotWithShape="1">
          <a:blip r:embed="rId3">
            <a:alphaModFix/>
          </a:blip>
          <a:srcRect b="24179" l="9553" r="9415" t="23530"/>
          <a:stretch/>
        </p:blipFill>
        <p:spPr>
          <a:xfrm>
            <a:off x="2832700" y="2715875"/>
            <a:ext cx="3569639" cy="887600"/>
          </a:xfrm>
          <a:prstGeom prst="rect">
            <a:avLst/>
          </a:prstGeom>
          <a:noFill/>
          <a:ln>
            <a:noFill/>
          </a:ln>
        </p:spPr>
      </p:pic>
      <p:pic>
        <p:nvPicPr>
          <p:cNvPr id="140" name="Google Shape;140;p24"/>
          <p:cNvPicPr preferRelativeResize="0"/>
          <p:nvPr/>
        </p:nvPicPr>
        <p:blipFill rotWithShape="1">
          <a:blip r:embed="rId4">
            <a:alphaModFix/>
          </a:blip>
          <a:srcRect b="22638" l="7658" r="7429" t="24479"/>
          <a:stretch/>
        </p:blipFill>
        <p:spPr>
          <a:xfrm>
            <a:off x="2391638" y="3785525"/>
            <a:ext cx="4360725" cy="849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44" name="Shape 144"/>
        <p:cNvGrpSpPr/>
        <p:nvPr/>
      </p:nvGrpSpPr>
      <p:grpSpPr>
        <a:xfrm>
          <a:off x="0" y="0"/>
          <a:ext cx="0" cy="0"/>
          <a:chOff x="0" y="0"/>
          <a:chExt cx="0" cy="0"/>
        </a:xfrm>
      </p:grpSpPr>
      <p:sp>
        <p:nvSpPr>
          <p:cNvPr id="145" name="Google Shape;145;p25"/>
          <p:cNvSpPr txBox="1"/>
          <p:nvPr/>
        </p:nvSpPr>
        <p:spPr>
          <a:xfrm>
            <a:off x="737850" y="1651950"/>
            <a:ext cx="7668300" cy="962100"/>
          </a:xfrm>
          <a:prstGeom prst="rect">
            <a:avLst/>
          </a:prstGeom>
          <a:noFill/>
          <a:ln>
            <a:noFill/>
          </a:ln>
        </p:spPr>
        <p:txBody>
          <a:bodyPr anchorCtr="0" anchor="b" bIns="26775" lIns="26775" spcFirstLastPara="1" rIns="26775" wrap="square" tIns="26775">
            <a:spAutoFit/>
          </a:bodyPr>
          <a:lstStyle/>
          <a:p>
            <a:pPr indent="0" lvl="0" marL="0" rtl="0" algn="ctr">
              <a:spcBef>
                <a:spcPts val="0"/>
              </a:spcBef>
              <a:spcAft>
                <a:spcPts val="0"/>
              </a:spcAft>
              <a:buClr>
                <a:schemeClr val="dk1"/>
              </a:buClr>
              <a:buSzPts val="1100"/>
              <a:buFont typeface="Arial"/>
              <a:buNone/>
            </a:pPr>
            <a:r>
              <a:rPr lang="pt-BR" sz="2200">
                <a:solidFill>
                  <a:srgbClr val="1B1B1B"/>
                </a:solidFill>
                <a:highlight>
                  <a:srgbClr val="F4F4F4"/>
                </a:highlight>
                <a:latin typeface="Helvetica Neue"/>
                <a:ea typeface="Helvetica Neue"/>
                <a:cs typeface="Helvetica Neue"/>
                <a:sym typeface="Helvetica Neue"/>
              </a:rPr>
              <a:t>As Properties </a:t>
            </a:r>
            <a:r>
              <a:rPr lang="pt-BR" sz="2200">
                <a:solidFill>
                  <a:srgbClr val="5E17EB"/>
                </a:solidFill>
                <a:highlight>
                  <a:srgbClr val="F4F4F4"/>
                </a:highlight>
                <a:latin typeface="Helvetica Neue"/>
                <a:ea typeface="Helvetica Neue"/>
                <a:cs typeface="Helvetica Neue"/>
                <a:sym typeface="Helvetica Neue"/>
              </a:rPr>
              <a:t>definem </a:t>
            </a:r>
            <a:r>
              <a:rPr lang="pt-BR" sz="2200">
                <a:solidFill>
                  <a:srgbClr val="5E17EB"/>
                </a:solidFill>
                <a:highlight>
                  <a:srgbClr val="F4F4F4"/>
                </a:highlight>
                <a:latin typeface="Helvetica Neue"/>
                <a:ea typeface="Helvetica Neue"/>
                <a:cs typeface="Helvetica Neue"/>
                <a:sym typeface="Helvetica Neue"/>
              </a:rPr>
              <a:t>semânticas</a:t>
            </a:r>
            <a:r>
              <a:rPr lang="pt-BR" sz="2200">
                <a:solidFill>
                  <a:srgbClr val="1B1B1B"/>
                </a:solidFill>
                <a:highlight>
                  <a:srgbClr val="F4F4F4"/>
                </a:highlight>
                <a:latin typeface="Helvetica Neue"/>
                <a:ea typeface="Helvetica Neue"/>
                <a:cs typeface="Helvetica Neue"/>
                <a:sym typeface="Helvetica Neue"/>
              </a:rPr>
              <a:t> adicionais não suportadas no HTML padrão.</a:t>
            </a:r>
            <a:endParaRPr sz="2200">
              <a:solidFill>
                <a:srgbClr val="1B1B1B"/>
              </a:solidFill>
              <a:highlight>
                <a:srgbClr val="F4F4F4"/>
              </a:highlight>
              <a:latin typeface="Helvetica Neue"/>
              <a:ea typeface="Helvetica Neue"/>
              <a:cs typeface="Helvetica Neue"/>
              <a:sym typeface="Helvetica Neue"/>
            </a:endParaRPr>
          </a:p>
          <a:p>
            <a:pPr indent="0" lvl="0" marL="0" rtl="0" algn="ctr">
              <a:spcBef>
                <a:spcPts val="0"/>
              </a:spcBef>
              <a:spcAft>
                <a:spcPts val="0"/>
              </a:spcAft>
              <a:buClr>
                <a:schemeClr val="dk1"/>
              </a:buClr>
              <a:buSzPts val="1100"/>
              <a:buFont typeface="Arial"/>
              <a:buNone/>
            </a:pPr>
            <a:r>
              <a:t/>
            </a:r>
            <a:endParaRPr sz="1500">
              <a:solidFill>
                <a:srgbClr val="363636"/>
              </a:solidFill>
              <a:latin typeface="Nunito"/>
              <a:ea typeface="Nunito"/>
              <a:cs typeface="Nunito"/>
              <a:sym typeface="Nunito"/>
            </a:endParaRPr>
          </a:p>
        </p:txBody>
      </p:sp>
      <p:sp>
        <p:nvSpPr>
          <p:cNvPr id="146" name="Google Shape;146;p25"/>
          <p:cNvSpPr txBox="1"/>
          <p:nvPr/>
        </p:nvSpPr>
        <p:spPr>
          <a:xfrm>
            <a:off x="364925" y="273850"/>
            <a:ext cx="6075600" cy="496500"/>
          </a:xfrm>
          <a:prstGeom prst="rect">
            <a:avLst/>
          </a:prstGeom>
          <a:noFill/>
          <a:ln>
            <a:noFill/>
          </a:ln>
        </p:spPr>
        <p:txBody>
          <a:bodyPr anchorCtr="0" anchor="ctr" bIns="17150" lIns="17150" spcFirstLastPara="1" rIns="17150" wrap="square" tIns="17150">
            <a:spAutoFit/>
          </a:bodyPr>
          <a:lstStyle/>
          <a:p>
            <a:pPr indent="0" lvl="0" marL="0" marR="0" rtl="0" algn="l">
              <a:lnSpc>
                <a:spcPct val="102727"/>
              </a:lnSpc>
              <a:spcBef>
                <a:spcPts val="0"/>
              </a:spcBef>
              <a:spcAft>
                <a:spcPts val="0"/>
              </a:spcAft>
              <a:buClr>
                <a:srgbClr val="820AD1"/>
              </a:buClr>
              <a:buSzPts val="4100"/>
              <a:buFont typeface="Helvetica Neue"/>
              <a:buNone/>
            </a:pPr>
            <a:r>
              <a:rPr lang="pt-BR" sz="3000">
                <a:solidFill>
                  <a:srgbClr val="5D17EB"/>
                </a:solidFill>
                <a:latin typeface="Helvetica Neue"/>
                <a:ea typeface="Helvetica Neue"/>
                <a:cs typeface="Helvetica Neue"/>
                <a:sym typeface="Helvetica Neue"/>
              </a:rPr>
              <a:t>Properties</a:t>
            </a:r>
            <a:endParaRPr sz="3000">
              <a:solidFill>
                <a:srgbClr val="5D17EB"/>
              </a:solidFill>
            </a:endParaRPr>
          </a:p>
        </p:txBody>
      </p:sp>
      <p:pic>
        <p:nvPicPr>
          <p:cNvPr id="147" name="Google Shape;147;p25"/>
          <p:cNvPicPr preferRelativeResize="0"/>
          <p:nvPr/>
        </p:nvPicPr>
        <p:blipFill>
          <a:blip r:embed="rId3">
            <a:alphaModFix/>
          </a:blip>
          <a:stretch>
            <a:fillRect/>
          </a:stretch>
        </p:blipFill>
        <p:spPr>
          <a:xfrm>
            <a:off x="2695575" y="2800700"/>
            <a:ext cx="3752850" cy="160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51" name="Shape 151"/>
        <p:cNvGrpSpPr/>
        <p:nvPr/>
      </p:nvGrpSpPr>
      <p:grpSpPr>
        <a:xfrm>
          <a:off x="0" y="0"/>
          <a:ext cx="0" cy="0"/>
          <a:chOff x="0" y="0"/>
          <a:chExt cx="0" cy="0"/>
        </a:xfrm>
      </p:grpSpPr>
      <p:sp>
        <p:nvSpPr>
          <p:cNvPr id="152" name="Google Shape;152;p26"/>
          <p:cNvSpPr txBox="1"/>
          <p:nvPr/>
        </p:nvSpPr>
        <p:spPr>
          <a:xfrm>
            <a:off x="737850" y="1651950"/>
            <a:ext cx="7668300" cy="731400"/>
          </a:xfrm>
          <a:prstGeom prst="rect">
            <a:avLst/>
          </a:prstGeom>
          <a:noFill/>
          <a:ln>
            <a:noFill/>
          </a:ln>
        </p:spPr>
        <p:txBody>
          <a:bodyPr anchorCtr="0" anchor="b" bIns="26775" lIns="26775" spcFirstLastPara="1" rIns="26775" wrap="square" tIns="26775">
            <a:spAutoFit/>
          </a:bodyPr>
          <a:lstStyle/>
          <a:p>
            <a:pPr indent="0" lvl="0" marL="0" rtl="0" algn="ctr">
              <a:spcBef>
                <a:spcPts val="0"/>
              </a:spcBef>
              <a:spcAft>
                <a:spcPts val="0"/>
              </a:spcAft>
              <a:buClr>
                <a:schemeClr val="dk1"/>
              </a:buClr>
              <a:buSzPts val="1100"/>
              <a:buFont typeface="Arial"/>
              <a:buNone/>
            </a:pPr>
            <a:r>
              <a:rPr lang="pt-BR" sz="2200">
                <a:solidFill>
                  <a:srgbClr val="333333"/>
                </a:solidFill>
                <a:highlight>
                  <a:srgbClr val="F4F4F4"/>
                </a:highlight>
                <a:latin typeface="Helvetica Neue"/>
                <a:ea typeface="Helvetica Neue"/>
                <a:cs typeface="Helvetica Neue"/>
                <a:sym typeface="Helvetica Neue"/>
              </a:rPr>
              <a:t>Os estados são atributos que</a:t>
            </a:r>
            <a:r>
              <a:rPr lang="pt-BR" sz="2200">
                <a:solidFill>
                  <a:srgbClr val="5E17EB"/>
                </a:solidFill>
                <a:highlight>
                  <a:srgbClr val="F4F4F4"/>
                </a:highlight>
                <a:latin typeface="Helvetica Neue"/>
                <a:ea typeface="Helvetica Neue"/>
                <a:cs typeface="Helvetica Neue"/>
                <a:sym typeface="Helvetica Neue"/>
              </a:rPr>
              <a:t> definem a condição atual</a:t>
            </a:r>
            <a:r>
              <a:rPr lang="pt-BR" sz="2200">
                <a:solidFill>
                  <a:srgbClr val="333333"/>
                </a:solidFill>
                <a:highlight>
                  <a:srgbClr val="F4F4F4"/>
                </a:highlight>
                <a:latin typeface="Helvetica Neue"/>
                <a:ea typeface="Helvetica Neue"/>
                <a:cs typeface="Helvetica Neue"/>
                <a:sym typeface="Helvetica Neue"/>
              </a:rPr>
              <a:t> de um elemento</a:t>
            </a:r>
            <a:endParaRPr sz="2200">
              <a:solidFill>
                <a:srgbClr val="363636"/>
              </a:solidFill>
              <a:highlight>
                <a:srgbClr val="F4F4F4"/>
              </a:highlight>
              <a:latin typeface="Helvetica Neue"/>
              <a:ea typeface="Helvetica Neue"/>
              <a:cs typeface="Helvetica Neue"/>
              <a:sym typeface="Helvetica Neue"/>
            </a:endParaRPr>
          </a:p>
        </p:txBody>
      </p:sp>
      <p:sp>
        <p:nvSpPr>
          <p:cNvPr id="153" name="Google Shape;153;p26"/>
          <p:cNvSpPr txBox="1"/>
          <p:nvPr/>
        </p:nvSpPr>
        <p:spPr>
          <a:xfrm>
            <a:off x="364925" y="273850"/>
            <a:ext cx="6075600" cy="496500"/>
          </a:xfrm>
          <a:prstGeom prst="rect">
            <a:avLst/>
          </a:prstGeom>
          <a:noFill/>
          <a:ln>
            <a:noFill/>
          </a:ln>
        </p:spPr>
        <p:txBody>
          <a:bodyPr anchorCtr="0" anchor="ctr" bIns="17150" lIns="17150" spcFirstLastPara="1" rIns="17150" wrap="square" tIns="17150">
            <a:spAutoFit/>
          </a:bodyPr>
          <a:lstStyle/>
          <a:p>
            <a:pPr indent="0" lvl="0" marL="0" marR="0" rtl="0" algn="l">
              <a:lnSpc>
                <a:spcPct val="102727"/>
              </a:lnSpc>
              <a:spcBef>
                <a:spcPts val="0"/>
              </a:spcBef>
              <a:spcAft>
                <a:spcPts val="0"/>
              </a:spcAft>
              <a:buClr>
                <a:srgbClr val="820AD1"/>
              </a:buClr>
              <a:buSzPts val="4100"/>
              <a:buFont typeface="Helvetica Neue"/>
              <a:buNone/>
            </a:pPr>
            <a:r>
              <a:rPr lang="pt-BR" sz="3000">
                <a:solidFill>
                  <a:srgbClr val="5D17EB"/>
                </a:solidFill>
                <a:latin typeface="Helvetica Neue"/>
                <a:ea typeface="Helvetica Neue"/>
                <a:cs typeface="Helvetica Neue"/>
                <a:sym typeface="Helvetica Neue"/>
              </a:rPr>
              <a:t>States</a:t>
            </a:r>
            <a:endParaRPr sz="3000">
              <a:solidFill>
                <a:srgbClr val="5D17EB"/>
              </a:solidFill>
            </a:endParaRPr>
          </a:p>
        </p:txBody>
      </p:sp>
      <p:pic>
        <p:nvPicPr>
          <p:cNvPr id="154" name="Google Shape;154;p26"/>
          <p:cNvPicPr preferRelativeResize="0"/>
          <p:nvPr/>
        </p:nvPicPr>
        <p:blipFill rotWithShape="1">
          <a:blip r:embed="rId3">
            <a:alphaModFix/>
          </a:blip>
          <a:srcRect b="22954" l="9255" r="9125" t="24768"/>
          <a:stretch/>
        </p:blipFill>
        <p:spPr>
          <a:xfrm>
            <a:off x="2925775" y="3838626"/>
            <a:ext cx="3231750" cy="781400"/>
          </a:xfrm>
          <a:prstGeom prst="rect">
            <a:avLst/>
          </a:prstGeom>
          <a:noFill/>
          <a:ln>
            <a:noFill/>
          </a:ln>
        </p:spPr>
      </p:pic>
      <p:pic>
        <p:nvPicPr>
          <p:cNvPr id="155" name="Google Shape;155;p26"/>
          <p:cNvPicPr preferRelativeResize="0"/>
          <p:nvPr/>
        </p:nvPicPr>
        <p:blipFill rotWithShape="1">
          <a:blip r:embed="rId4">
            <a:alphaModFix/>
          </a:blip>
          <a:srcRect b="23993" l="10108" r="10482" t="24406"/>
          <a:stretch/>
        </p:blipFill>
        <p:spPr>
          <a:xfrm>
            <a:off x="3135200" y="2837888"/>
            <a:ext cx="2812898" cy="78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59" name="Shape 159"/>
        <p:cNvGrpSpPr/>
        <p:nvPr/>
      </p:nvGrpSpPr>
      <p:grpSpPr>
        <a:xfrm>
          <a:off x="0" y="0"/>
          <a:ext cx="0" cy="0"/>
          <a:chOff x="0" y="0"/>
          <a:chExt cx="0" cy="0"/>
        </a:xfrm>
      </p:grpSpPr>
      <p:sp>
        <p:nvSpPr>
          <p:cNvPr id="160" name="Google Shape;160;p27"/>
          <p:cNvSpPr txBox="1"/>
          <p:nvPr/>
        </p:nvSpPr>
        <p:spPr>
          <a:xfrm>
            <a:off x="737850" y="1651950"/>
            <a:ext cx="7668300" cy="1070100"/>
          </a:xfrm>
          <a:prstGeom prst="rect">
            <a:avLst/>
          </a:prstGeom>
          <a:noFill/>
          <a:ln>
            <a:noFill/>
          </a:ln>
        </p:spPr>
        <p:txBody>
          <a:bodyPr anchorCtr="0" anchor="b" bIns="26775" lIns="26775" spcFirstLastPara="1" rIns="26775" wrap="square" tIns="26775">
            <a:spAutoFit/>
          </a:bodyPr>
          <a:lstStyle/>
          <a:p>
            <a:pPr indent="0" lvl="0" marL="0" rtl="0" algn="ctr">
              <a:spcBef>
                <a:spcPts val="0"/>
              </a:spcBef>
              <a:spcAft>
                <a:spcPts val="0"/>
              </a:spcAft>
              <a:buClr>
                <a:schemeClr val="dk1"/>
              </a:buClr>
              <a:buSzPts val="1100"/>
              <a:buFont typeface="Arial"/>
              <a:buNone/>
            </a:pPr>
            <a:r>
              <a:rPr lang="pt-BR" sz="2200">
                <a:solidFill>
                  <a:srgbClr val="000238"/>
                </a:solidFill>
                <a:highlight>
                  <a:srgbClr val="F4F4F4"/>
                </a:highlight>
                <a:latin typeface="Helvetica Neue"/>
                <a:ea typeface="Helvetica Neue"/>
                <a:cs typeface="Helvetica Neue"/>
                <a:sym typeface="Helvetica Neue"/>
              </a:rPr>
              <a:t>É importante levar em consideração que os elementos HTML podem ser </a:t>
            </a:r>
            <a:r>
              <a:rPr lang="pt-BR" sz="2200">
                <a:solidFill>
                  <a:srgbClr val="5D17EB"/>
                </a:solidFill>
                <a:highlight>
                  <a:srgbClr val="F4F4F4"/>
                </a:highlight>
                <a:latin typeface="Helvetica Neue"/>
                <a:ea typeface="Helvetica Neue"/>
                <a:cs typeface="Helvetica Neue"/>
                <a:sym typeface="Helvetica Neue"/>
              </a:rPr>
              <a:t>manipulados </a:t>
            </a:r>
            <a:r>
              <a:rPr lang="pt-BR" sz="2200">
                <a:solidFill>
                  <a:srgbClr val="000238"/>
                </a:solidFill>
                <a:highlight>
                  <a:srgbClr val="F4F4F4"/>
                </a:highlight>
                <a:latin typeface="Helvetica Neue"/>
                <a:ea typeface="Helvetica Neue"/>
                <a:cs typeface="Helvetica Neue"/>
                <a:sym typeface="Helvetica Neue"/>
              </a:rPr>
              <a:t>pelo CSS, é necessário ter cuidado com sua acessibilidade.</a:t>
            </a:r>
            <a:endParaRPr sz="2200">
              <a:solidFill>
                <a:srgbClr val="000238"/>
              </a:solidFill>
              <a:highlight>
                <a:srgbClr val="F4F4F4"/>
              </a:highlight>
              <a:latin typeface="Helvetica Neue"/>
              <a:ea typeface="Helvetica Neue"/>
              <a:cs typeface="Helvetica Neue"/>
              <a:sym typeface="Helvetica Neue"/>
            </a:endParaRPr>
          </a:p>
        </p:txBody>
      </p:sp>
      <p:sp>
        <p:nvSpPr>
          <p:cNvPr id="161" name="Google Shape;161;p27"/>
          <p:cNvSpPr txBox="1"/>
          <p:nvPr/>
        </p:nvSpPr>
        <p:spPr>
          <a:xfrm>
            <a:off x="364925" y="273850"/>
            <a:ext cx="6075600" cy="496500"/>
          </a:xfrm>
          <a:prstGeom prst="rect">
            <a:avLst/>
          </a:prstGeom>
          <a:noFill/>
          <a:ln>
            <a:noFill/>
          </a:ln>
        </p:spPr>
        <p:txBody>
          <a:bodyPr anchorCtr="0" anchor="ctr" bIns="17150" lIns="17150" spcFirstLastPara="1" rIns="17150" wrap="square" tIns="17150">
            <a:spAutoFit/>
          </a:bodyPr>
          <a:lstStyle/>
          <a:p>
            <a:pPr indent="0" lvl="0" marL="0" marR="0" rtl="0" algn="l">
              <a:lnSpc>
                <a:spcPct val="102727"/>
              </a:lnSpc>
              <a:spcBef>
                <a:spcPts val="0"/>
              </a:spcBef>
              <a:spcAft>
                <a:spcPts val="0"/>
              </a:spcAft>
              <a:buClr>
                <a:srgbClr val="820AD1"/>
              </a:buClr>
              <a:buSzPts val="4100"/>
              <a:buFont typeface="Helvetica Neue"/>
              <a:buNone/>
            </a:pPr>
            <a:r>
              <a:rPr lang="pt-BR" sz="3000">
                <a:solidFill>
                  <a:srgbClr val="5D17EB"/>
                </a:solidFill>
                <a:latin typeface="Helvetica Neue"/>
                <a:ea typeface="Helvetica Neue"/>
                <a:cs typeface="Helvetica Neue"/>
                <a:sym typeface="Helvetica Neue"/>
              </a:rPr>
              <a:t>Padrões CSS </a:t>
            </a:r>
            <a:endParaRPr sz="3000">
              <a:solidFill>
                <a:srgbClr val="5D17EB"/>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65" name="Shape 165"/>
        <p:cNvGrpSpPr/>
        <p:nvPr/>
      </p:nvGrpSpPr>
      <p:grpSpPr>
        <a:xfrm>
          <a:off x="0" y="0"/>
          <a:ext cx="0" cy="0"/>
          <a:chOff x="0" y="0"/>
          <a:chExt cx="0" cy="0"/>
        </a:xfrm>
      </p:grpSpPr>
      <p:grpSp>
        <p:nvGrpSpPr>
          <p:cNvPr id="166" name="Google Shape;166;p28"/>
          <p:cNvGrpSpPr/>
          <p:nvPr/>
        </p:nvGrpSpPr>
        <p:grpSpPr>
          <a:xfrm>
            <a:off x="-38312" y="2523297"/>
            <a:ext cx="9220625" cy="2711542"/>
            <a:chOff x="0" y="-1"/>
            <a:chExt cx="24588334" cy="9701401"/>
          </a:xfrm>
        </p:grpSpPr>
        <p:sp>
          <p:nvSpPr>
            <p:cNvPr id="167" name="Google Shape;167;p28"/>
            <p:cNvSpPr txBox="1"/>
            <p:nvPr/>
          </p:nvSpPr>
          <p:spPr>
            <a:xfrm>
              <a:off x="0" y="-1"/>
              <a:ext cx="8224500" cy="9701400"/>
            </a:xfrm>
            <a:prstGeom prst="rect">
              <a:avLst/>
            </a:prstGeom>
            <a:solidFill>
              <a:srgbClr val="BD0FEA"/>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None/>
              </a:pPr>
              <a:r>
                <a:t/>
              </a:r>
              <a:endParaRPr b="1" i="0" sz="1200" u="none">
                <a:solidFill>
                  <a:srgbClr val="5D17EB"/>
                </a:solidFill>
                <a:highlight>
                  <a:srgbClr val="5D17EB"/>
                </a:highlight>
                <a:latin typeface="Helvetica Neue"/>
                <a:ea typeface="Helvetica Neue"/>
                <a:cs typeface="Helvetica Neue"/>
                <a:sym typeface="Helvetica Neue"/>
              </a:endParaRPr>
            </a:p>
          </p:txBody>
        </p:sp>
        <p:sp>
          <p:nvSpPr>
            <p:cNvPr id="168" name="Google Shape;168;p28"/>
            <p:cNvSpPr txBox="1"/>
            <p:nvPr/>
          </p:nvSpPr>
          <p:spPr>
            <a:xfrm>
              <a:off x="8205423" y="0"/>
              <a:ext cx="8224500" cy="9701400"/>
            </a:xfrm>
            <a:prstGeom prst="rect">
              <a:avLst/>
            </a:prstGeom>
            <a:solidFill>
              <a:srgbClr val="5D17E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None/>
              </a:pPr>
              <a:r>
                <a:t/>
              </a:r>
              <a:endParaRPr b="1" i="0" sz="1200" u="none">
                <a:solidFill>
                  <a:srgbClr val="820AD1"/>
                </a:solidFill>
                <a:highlight>
                  <a:srgbClr val="5D17EB"/>
                </a:highlight>
                <a:latin typeface="Helvetica Neue"/>
                <a:ea typeface="Helvetica Neue"/>
                <a:cs typeface="Helvetica Neue"/>
                <a:sym typeface="Helvetica Neue"/>
              </a:endParaRPr>
            </a:p>
          </p:txBody>
        </p:sp>
        <p:sp>
          <p:nvSpPr>
            <p:cNvPr id="169" name="Google Shape;169;p28"/>
            <p:cNvSpPr txBox="1"/>
            <p:nvPr/>
          </p:nvSpPr>
          <p:spPr>
            <a:xfrm>
              <a:off x="16363834" y="0"/>
              <a:ext cx="8224500" cy="9701400"/>
            </a:xfrm>
            <a:prstGeom prst="rect">
              <a:avLst/>
            </a:prstGeom>
            <a:solidFill>
              <a:srgbClr val="4C0677"/>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None/>
              </a:pPr>
              <a:r>
                <a:t/>
              </a:r>
              <a:endParaRPr b="1" i="0" sz="1200" u="none">
                <a:solidFill>
                  <a:srgbClr val="000000"/>
                </a:solidFill>
                <a:highlight>
                  <a:srgbClr val="5D17EB"/>
                </a:highlight>
                <a:latin typeface="Helvetica Neue"/>
                <a:ea typeface="Helvetica Neue"/>
                <a:cs typeface="Helvetica Neue"/>
                <a:sym typeface="Helvetica Neue"/>
              </a:endParaRPr>
            </a:p>
          </p:txBody>
        </p:sp>
      </p:grpSp>
      <p:sp>
        <p:nvSpPr>
          <p:cNvPr id="170" name="Google Shape;170;p28"/>
          <p:cNvSpPr txBox="1"/>
          <p:nvPr/>
        </p:nvSpPr>
        <p:spPr>
          <a:xfrm>
            <a:off x="544116" y="3387458"/>
            <a:ext cx="1931100" cy="1512300"/>
          </a:xfrm>
          <a:prstGeom prst="rect">
            <a:avLst/>
          </a:prstGeom>
          <a:noFill/>
          <a:ln>
            <a:noFill/>
          </a:ln>
        </p:spPr>
        <p:txBody>
          <a:bodyPr anchorCtr="0" anchor="t" bIns="17150" lIns="17150" spcFirstLastPara="1" rIns="17150" wrap="square" tIns="17150">
            <a:spAutoFit/>
          </a:bodyPr>
          <a:lstStyle/>
          <a:p>
            <a:pPr indent="0" lvl="0" marL="0" marR="0" rtl="0" algn="ctr">
              <a:lnSpc>
                <a:spcPct val="100000"/>
              </a:lnSpc>
              <a:spcBef>
                <a:spcPts val="0"/>
              </a:spcBef>
              <a:spcAft>
                <a:spcPts val="0"/>
              </a:spcAft>
              <a:buClr>
                <a:srgbClr val="FFFFFF"/>
              </a:buClr>
              <a:buSzPts val="1200"/>
              <a:buFont typeface="Helvetica Neue"/>
              <a:buNone/>
            </a:pPr>
            <a:r>
              <a:rPr b="1" lang="pt-BR" sz="1200">
                <a:solidFill>
                  <a:srgbClr val="FFFFFF"/>
                </a:solidFill>
                <a:latin typeface="Helvetica Neue"/>
                <a:ea typeface="Helvetica Neue"/>
                <a:cs typeface="Helvetica Neue"/>
                <a:sym typeface="Helvetica Neue"/>
              </a:rPr>
              <a:t>Fique atento a utilização das cores e seu contraste!!</a:t>
            </a:r>
            <a:endParaRPr b="1" sz="1200">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FFFFFF"/>
              </a:buClr>
              <a:buSzPts val="1200"/>
              <a:buFont typeface="Helvetica Neue"/>
              <a:buNone/>
            </a:pPr>
            <a:r>
              <a:t/>
            </a:r>
            <a:endParaRPr sz="1200">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FFFFFF"/>
              </a:buClr>
              <a:buSzPts val="1200"/>
              <a:buFont typeface="Helvetica Neue"/>
              <a:buNone/>
            </a:pPr>
            <a:r>
              <a:rPr lang="pt-BR" sz="1200">
                <a:solidFill>
                  <a:srgbClr val="FFFFFF"/>
                </a:solidFill>
                <a:latin typeface="Helvetica Neue"/>
                <a:ea typeface="Helvetica Neue"/>
                <a:cs typeface="Helvetica Neue"/>
                <a:sym typeface="Helvetica Neue"/>
              </a:rPr>
              <a:t>Pense nas possíveis condições em que a escolha de cores pode falhar.</a:t>
            </a:r>
            <a:endParaRPr sz="1200">
              <a:solidFill>
                <a:srgbClr val="FFFFFF"/>
              </a:solidFill>
              <a:latin typeface="Helvetica Neue"/>
              <a:ea typeface="Helvetica Neue"/>
              <a:cs typeface="Helvetica Neue"/>
              <a:sym typeface="Helvetica Neue"/>
            </a:endParaRPr>
          </a:p>
        </p:txBody>
      </p:sp>
      <p:sp>
        <p:nvSpPr>
          <p:cNvPr id="171" name="Google Shape;171;p28"/>
          <p:cNvSpPr txBox="1"/>
          <p:nvPr/>
        </p:nvSpPr>
        <p:spPr>
          <a:xfrm>
            <a:off x="344563" y="603675"/>
            <a:ext cx="8454900" cy="665700"/>
          </a:xfrm>
          <a:prstGeom prst="rect">
            <a:avLst/>
          </a:prstGeom>
          <a:noFill/>
          <a:ln>
            <a:noFill/>
          </a:ln>
        </p:spPr>
        <p:txBody>
          <a:bodyPr anchorCtr="0" anchor="t" bIns="17150" lIns="17150" spcFirstLastPara="1" rIns="17150" wrap="square" tIns="17150">
            <a:spAutoFit/>
          </a:bodyPr>
          <a:lstStyle/>
          <a:p>
            <a:pPr indent="0" lvl="0" marL="0" marR="0" rtl="0" algn="ctr">
              <a:lnSpc>
                <a:spcPct val="100000"/>
              </a:lnSpc>
              <a:spcBef>
                <a:spcPts val="0"/>
              </a:spcBef>
              <a:spcAft>
                <a:spcPts val="0"/>
              </a:spcAft>
              <a:buClr>
                <a:srgbClr val="820AD1"/>
              </a:buClr>
              <a:buSzPts val="2500"/>
              <a:buFont typeface="Helvetica Neue"/>
              <a:buNone/>
            </a:pPr>
            <a:r>
              <a:t/>
            </a:r>
            <a:endParaRPr sz="4100">
              <a:solidFill>
                <a:srgbClr val="5D17EB"/>
              </a:solidFill>
              <a:latin typeface="Helvetica Neue"/>
              <a:ea typeface="Helvetica Neue"/>
              <a:cs typeface="Helvetica Neue"/>
              <a:sym typeface="Helvetica Neue"/>
            </a:endParaRPr>
          </a:p>
        </p:txBody>
      </p:sp>
      <p:sp>
        <p:nvSpPr>
          <p:cNvPr id="172" name="Google Shape;172;p28"/>
          <p:cNvSpPr txBox="1"/>
          <p:nvPr/>
        </p:nvSpPr>
        <p:spPr>
          <a:xfrm>
            <a:off x="1365600" y="967175"/>
            <a:ext cx="6412800" cy="1359300"/>
          </a:xfrm>
          <a:prstGeom prst="rect">
            <a:avLst/>
          </a:prstGeom>
          <a:noFill/>
          <a:ln>
            <a:noFill/>
          </a:ln>
        </p:spPr>
        <p:txBody>
          <a:bodyPr anchorCtr="0" anchor="t" bIns="17150" lIns="17150" spcFirstLastPara="1" rIns="17150" wrap="square" tIns="17150">
            <a:spAutoFit/>
          </a:bodyPr>
          <a:lstStyle/>
          <a:p>
            <a:pPr indent="0" lvl="0" marL="0" rtl="0" algn="ctr">
              <a:spcBef>
                <a:spcPts val="0"/>
              </a:spcBef>
              <a:spcAft>
                <a:spcPts val="0"/>
              </a:spcAft>
              <a:buNone/>
            </a:pPr>
            <a:r>
              <a:rPr lang="pt-BR" sz="2000">
                <a:solidFill>
                  <a:srgbClr val="0E1835"/>
                </a:solidFill>
                <a:highlight>
                  <a:srgbClr val="F4F4F4"/>
                </a:highlight>
                <a:latin typeface="Helvetica Neue"/>
                <a:ea typeface="Helvetica Neue"/>
                <a:cs typeface="Helvetica Neue"/>
                <a:sym typeface="Helvetica Neue"/>
              </a:rPr>
              <a:t>Pontos importantes para a criação de páginas web acessíveis: </a:t>
            </a:r>
            <a:endParaRPr sz="2000">
              <a:solidFill>
                <a:srgbClr val="0E1835"/>
              </a:solidFill>
              <a:highlight>
                <a:srgbClr val="F4F4F4"/>
              </a:highlight>
              <a:latin typeface="Helvetica Neue"/>
              <a:ea typeface="Helvetica Neue"/>
              <a:cs typeface="Helvetica Neue"/>
              <a:sym typeface="Helvetica Neue"/>
            </a:endParaRPr>
          </a:p>
          <a:p>
            <a:pPr indent="-330200" lvl="0" marL="457200" rtl="0" algn="l">
              <a:lnSpc>
                <a:spcPct val="115000"/>
              </a:lnSpc>
              <a:spcBef>
                <a:spcPts val="1400"/>
              </a:spcBef>
              <a:spcAft>
                <a:spcPts val="0"/>
              </a:spcAft>
              <a:buClr>
                <a:srgbClr val="1B1B1B"/>
              </a:buClr>
              <a:buSzPts val="1600"/>
              <a:buFont typeface="Helvetica Neue"/>
              <a:buChar char="●"/>
            </a:pPr>
            <a:r>
              <a:rPr lang="pt-BR" sz="1600">
                <a:solidFill>
                  <a:srgbClr val="1B1B1B"/>
                </a:solidFill>
                <a:latin typeface="Helvetica Neue"/>
                <a:ea typeface="Helvetica Neue"/>
                <a:cs typeface="Helvetica Neue"/>
                <a:sym typeface="Helvetica Neue"/>
              </a:rPr>
              <a:t>O tamanho da fonte deve facilitar a leitura</a:t>
            </a:r>
            <a:endParaRPr sz="1600">
              <a:solidFill>
                <a:srgbClr val="1B1B1B"/>
              </a:solidFill>
              <a:latin typeface="Helvetica Neue"/>
              <a:ea typeface="Helvetica Neue"/>
              <a:cs typeface="Helvetica Neue"/>
              <a:sym typeface="Helvetica Neue"/>
            </a:endParaRPr>
          </a:p>
          <a:p>
            <a:pPr indent="-330200" lvl="0" marL="457200" rtl="0" algn="l">
              <a:lnSpc>
                <a:spcPct val="115000"/>
              </a:lnSpc>
              <a:spcBef>
                <a:spcPts val="0"/>
              </a:spcBef>
              <a:spcAft>
                <a:spcPts val="0"/>
              </a:spcAft>
              <a:buClr>
                <a:srgbClr val="1B1B1B"/>
              </a:buClr>
              <a:buSzPts val="1600"/>
              <a:buFont typeface="Helvetica Neue"/>
              <a:buChar char="●"/>
            </a:pPr>
            <a:r>
              <a:rPr lang="pt-BR" sz="1600">
                <a:solidFill>
                  <a:srgbClr val="1B1B1B"/>
                </a:solidFill>
                <a:latin typeface="Helvetica Neue"/>
                <a:ea typeface="Helvetica Neue"/>
                <a:cs typeface="Helvetica Neue"/>
                <a:sym typeface="Helvetica Neue"/>
              </a:rPr>
              <a:t>Evite o uso da fonte no estilo itálico.</a:t>
            </a:r>
            <a:endParaRPr sz="1600">
              <a:solidFill>
                <a:srgbClr val="1B1B1B"/>
              </a:solidFill>
              <a:highlight>
                <a:srgbClr val="F4F4F4"/>
              </a:highlight>
              <a:latin typeface="Helvetica Neue"/>
              <a:ea typeface="Helvetica Neue"/>
              <a:cs typeface="Helvetica Neue"/>
              <a:sym typeface="Helvetica Neue"/>
            </a:endParaRPr>
          </a:p>
        </p:txBody>
      </p:sp>
      <p:pic>
        <p:nvPicPr>
          <p:cNvPr id="173" name="Google Shape;173;p28"/>
          <p:cNvPicPr preferRelativeResize="0"/>
          <p:nvPr/>
        </p:nvPicPr>
        <p:blipFill>
          <a:blip r:embed="rId3">
            <a:alphaModFix/>
          </a:blip>
          <a:stretch>
            <a:fillRect/>
          </a:stretch>
        </p:blipFill>
        <p:spPr>
          <a:xfrm>
            <a:off x="1245738" y="2835500"/>
            <a:ext cx="527864" cy="419400"/>
          </a:xfrm>
          <a:prstGeom prst="rect">
            <a:avLst/>
          </a:prstGeom>
          <a:noFill/>
          <a:ln>
            <a:noFill/>
          </a:ln>
        </p:spPr>
      </p:pic>
      <p:sp>
        <p:nvSpPr>
          <p:cNvPr id="174" name="Google Shape;174;p28"/>
          <p:cNvSpPr txBox="1"/>
          <p:nvPr/>
        </p:nvSpPr>
        <p:spPr>
          <a:xfrm>
            <a:off x="3621625" y="3387451"/>
            <a:ext cx="1931100" cy="1143000"/>
          </a:xfrm>
          <a:prstGeom prst="rect">
            <a:avLst/>
          </a:prstGeom>
          <a:noFill/>
          <a:ln>
            <a:noFill/>
          </a:ln>
        </p:spPr>
        <p:txBody>
          <a:bodyPr anchorCtr="0" anchor="t" bIns="17150" lIns="17150" spcFirstLastPara="1" rIns="17150" wrap="square" tIns="17150">
            <a:spAutoFit/>
          </a:bodyPr>
          <a:lstStyle/>
          <a:p>
            <a:pPr indent="0" lvl="0" marL="0" marR="0" rtl="0" algn="ctr">
              <a:lnSpc>
                <a:spcPct val="100000"/>
              </a:lnSpc>
              <a:spcBef>
                <a:spcPts val="0"/>
              </a:spcBef>
              <a:spcAft>
                <a:spcPts val="0"/>
              </a:spcAft>
              <a:buClr>
                <a:srgbClr val="FFFFFF"/>
              </a:buClr>
              <a:buSzPts val="1200"/>
              <a:buFont typeface="Helvetica Neue"/>
              <a:buNone/>
            </a:pPr>
            <a:r>
              <a:rPr lang="pt-BR" sz="1200">
                <a:solidFill>
                  <a:srgbClr val="FFFFFF"/>
                </a:solidFill>
                <a:latin typeface="Helvetica Neue"/>
                <a:ea typeface="Helvetica Neue"/>
                <a:cs typeface="Helvetica Neue"/>
                <a:sym typeface="Helvetica Neue"/>
              </a:rPr>
              <a:t>Faça que suas páginas funcionem de </a:t>
            </a:r>
            <a:r>
              <a:rPr b="1" lang="pt-BR" sz="1200">
                <a:solidFill>
                  <a:srgbClr val="FFFFFF"/>
                </a:solidFill>
                <a:latin typeface="Helvetica Neue"/>
                <a:ea typeface="Helvetica Neue"/>
                <a:cs typeface="Helvetica Neue"/>
                <a:sym typeface="Helvetica Neue"/>
              </a:rPr>
              <a:t>modo previsível</a:t>
            </a:r>
            <a:endParaRPr b="1" sz="1200">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FFFFFF"/>
              </a:buClr>
              <a:buSzPts val="1200"/>
              <a:buFont typeface="Helvetica Neue"/>
              <a:buNone/>
            </a:pPr>
            <a:r>
              <a:t/>
            </a:r>
            <a:endParaRPr sz="1200">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FFFFFF"/>
              </a:buClr>
              <a:buSzPts val="1200"/>
              <a:buFont typeface="Helvetica Neue"/>
              <a:buNone/>
            </a:pPr>
            <a:r>
              <a:rPr lang="pt-BR" sz="1200">
                <a:solidFill>
                  <a:srgbClr val="FFFFFF"/>
                </a:solidFill>
                <a:latin typeface="Helvetica Neue"/>
                <a:ea typeface="Helvetica Neue"/>
                <a:cs typeface="Helvetica Neue"/>
                <a:sym typeface="Helvetica Neue"/>
              </a:rPr>
              <a:t>Ex: Focus, Barra de navegação</a:t>
            </a:r>
            <a:endParaRPr sz="1200">
              <a:solidFill>
                <a:srgbClr val="FFFFFF"/>
              </a:solidFill>
              <a:latin typeface="Helvetica Neue"/>
              <a:ea typeface="Helvetica Neue"/>
              <a:cs typeface="Helvetica Neue"/>
              <a:sym typeface="Helvetica Neue"/>
            </a:endParaRPr>
          </a:p>
        </p:txBody>
      </p:sp>
      <p:pic>
        <p:nvPicPr>
          <p:cNvPr id="175" name="Google Shape;175;p28"/>
          <p:cNvPicPr preferRelativeResize="0"/>
          <p:nvPr/>
        </p:nvPicPr>
        <p:blipFill>
          <a:blip r:embed="rId3">
            <a:alphaModFix/>
          </a:blip>
          <a:stretch>
            <a:fillRect/>
          </a:stretch>
        </p:blipFill>
        <p:spPr>
          <a:xfrm>
            <a:off x="4323238" y="2835500"/>
            <a:ext cx="527864" cy="419400"/>
          </a:xfrm>
          <a:prstGeom prst="rect">
            <a:avLst/>
          </a:prstGeom>
          <a:noFill/>
          <a:ln>
            <a:noFill/>
          </a:ln>
        </p:spPr>
      </p:pic>
      <p:sp>
        <p:nvSpPr>
          <p:cNvPr id="176" name="Google Shape;176;p28"/>
          <p:cNvSpPr txBox="1"/>
          <p:nvPr/>
        </p:nvSpPr>
        <p:spPr>
          <a:xfrm>
            <a:off x="6699116" y="3387458"/>
            <a:ext cx="1931100" cy="1512300"/>
          </a:xfrm>
          <a:prstGeom prst="rect">
            <a:avLst/>
          </a:prstGeom>
          <a:noFill/>
          <a:ln>
            <a:noFill/>
          </a:ln>
        </p:spPr>
        <p:txBody>
          <a:bodyPr anchorCtr="0" anchor="t" bIns="17150" lIns="17150" spcFirstLastPara="1" rIns="17150" wrap="square" tIns="17150">
            <a:spAutoFit/>
          </a:bodyPr>
          <a:lstStyle/>
          <a:p>
            <a:pPr indent="0" lvl="0" marL="0" marR="0" rtl="0" algn="ctr">
              <a:lnSpc>
                <a:spcPct val="100000"/>
              </a:lnSpc>
              <a:spcBef>
                <a:spcPts val="0"/>
              </a:spcBef>
              <a:spcAft>
                <a:spcPts val="0"/>
              </a:spcAft>
              <a:buClr>
                <a:srgbClr val="FFFFFF"/>
              </a:buClr>
              <a:buSzPts val="1200"/>
              <a:buFont typeface="Helvetica Neue"/>
              <a:buNone/>
            </a:pPr>
            <a:r>
              <a:rPr lang="pt-BR" sz="1200">
                <a:solidFill>
                  <a:srgbClr val="FFFFFF"/>
                </a:solidFill>
                <a:latin typeface="Helvetica Neue"/>
                <a:ea typeface="Helvetica Neue"/>
                <a:cs typeface="Helvetica Neue"/>
                <a:sym typeface="Helvetica Neue"/>
              </a:rPr>
              <a:t>Evite usar pseudo elementos como: </a:t>
            </a:r>
            <a:r>
              <a:rPr b="1" lang="pt-BR" sz="1200">
                <a:solidFill>
                  <a:srgbClr val="FFFFFF"/>
                </a:solidFill>
                <a:latin typeface="Helvetica Neue"/>
                <a:ea typeface="Helvetica Neue"/>
                <a:cs typeface="Helvetica Neue"/>
                <a:sym typeface="Helvetica Neue"/>
              </a:rPr>
              <a:t>:before</a:t>
            </a:r>
            <a:r>
              <a:rPr lang="pt-BR" sz="1200">
                <a:solidFill>
                  <a:srgbClr val="FFFFFF"/>
                </a:solidFill>
                <a:latin typeface="Helvetica Neue"/>
                <a:ea typeface="Helvetica Neue"/>
                <a:cs typeface="Helvetica Neue"/>
                <a:sym typeface="Helvetica Neue"/>
              </a:rPr>
              <a:t> e </a:t>
            </a:r>
            <a:r>
              <a:rPr b="1" lang="pt-BR" sz="1200">
                <a:solidFill>
                  <a:srgbClr val="FFFFFF"/>
                </a:solidFill>
                <a:latin typeface="Helvetica Neue"/>
                <a:ea typeface="Helvetica Neue"/>
                <a:cs typeface="Helvetica Neue"/>
                <a:sym typeface="Helvetica Neue"/>
              </a:rPr>
              <a:t>:after para inserir conteúdo</a:t>
            </a:r>
            <a:endParaRPr b="1" sz="1200">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FFFFFF"/>
              </a:buClr>
              <a:buSzPts val="1200"/>
              <a:buFont typeface="Helvetica Neue"/>
              <a:buNone/>
            </a:pPr>
            <a:r>
              <a:t/>
            </a:r>
            <a:endParaRPr sz="1200">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FFFFFF"/>
              </a:buClr>
              <a:buSzPts val="1200"/>
              <a:buFont typeface="Helvetica Neue"/>
              <a:buNone/>
            </a:pPr>
            <a:r>
              <a:rPr lang="pt-BR" sz="1200">
                <a:solidFill>
                  <a:srgbClr val="FFFFFF"/>
                </a:solidFill>
                <a:latin typeface="Helvetica Neue"/>
                <a:ea typeface="Helvetica Neue"/>
                <a:cs typeface="Helvetica Neue"/>
                <a:sym typeface="Helvetica Neue"/>
              </a:rPr>
              <a:t>Verifique se o seu conteúdo invisível, </a:t>
            </a:r>
            <a:r>
              <a:rPr b="1" lang="pt-BR" sz="1200">
                <a:solidFill>
                  <a:srgbClr val="FFFFFF"/>
                </a:solidFill>
                <a:latin typeface="Helvetica Neue"/>
                <a:ea typeface="Helvetica Neue"/>
                <a:cs typeface="Helvetica Neue"/>
                <a:sym typeface="Helvetica Neue"/>
              </a:rPr>
              <a:t>está sendo lido</a:t>
            </a:r>
            <a:r>
              <a:rPr lang="pt-BR" sz="1200">
                <a:solidFill>
                  <a:srgbClr val="FFFFFF"/>
                </a:solidFill>
                <a:latin typeface="Helvetica Neue"/>
                <a:ea typeface="Helvetica Neue"/>
                <a:cs typeface="Helvetica Neue"/>
                <a:sym typeface="Helvetica Neue"/>
              </a:rPr>
              <a:t> pelo leitor de tela.</a:t>
            </a:r>
            <a:endParaRPr sz="1200">
              <a:solidFill>
                <a:srgbClr val="FFFFFF"/>
              </a:solidFill>
              <a:latin typeface="Helvetica Neue"/>
              <a:ea typeface="Helvetica Neue"/>
              <a:cs typeface="Helvetica Neue"/>
              <a:sym typeface="Helvetica Neue"/>
            </a:endParaRPr>
          </a:p>
        </p:txBody>
      </p:sp>
      <p:pic>
        <p:nvPicPr>
          <p:cNvPr id="177" name="Google Shape;177;p28"/>
          <p:cNvPicPr preferRelativeResize="0"/>
          <p:nvPr/>
        </p:nvPicPr>
        <p:blipFill>
          <a:blip r:embed="rId3">
            <a:alphaModFix/>
          </a:blip>
          <a:stretch>
            <a:fillRect/>
          </a:stretch>
        </p:blipFill>
        <p:spPr>
          <a:xfrm>
            <a:off x="7400738" y="2835500"/>
            <a:ext cx="527864" cy="419400"/>
          </a:xfrm>
          <a:prstGeom prst="rect">
            <a:avLst/>
          </a:prstGeom>
          <a:noFill/>
          <a:ln>
            <a:noFill/>
          </a:ln>
        </p:spPr>
      </p:pic>
      <p:sp>
        <p:nvSpPr>
          <p:cNvPr id="178" name="Google Shape;178;p28"/>
          <p:cNvSpPr txBox="1"/>
          <p:nvPr/>
        </p:nvSpPr>
        <p:spPr>
          <a:xfrm>
            <a:off x="364925" y="273850"/>
            <a:ext cx="6075600" cy="496500"/>
          </a:xfrm>
          <a:prstGeom prst="rect">
            <a:avLst/>
          </a:prstGeom>
          <a:noFill/>
          <a:ln>
            <a:noFill/>
          </a:ln>
        </p:spPr>
        <p:txBody>
          <a:bodyPr anchorCtr="0" anchor="ctr" bIns="17150" lIns="17150" spcFirstLastPara="1" rIns="17150" wrap="square" tIns="17150">
            <a:spAutoFit/>
          </a:bodyPr>
          <a:lstStyle/>
          <a:p>
            <a:pPr indent="0" lvl="0" marL="0" marR="0" rtl="0" algn="l">
              <a:lnSpc>
                <a:spcPct val="102727"/>
              </a:lnSpc>
              <a:spcBef>
                <a:spcPts val="0"/>
              </a:spcBef>
              <a:spcAft>
                <a:spcPts val="0"/>
              </a:spcAft>
              <a:buClr>
                <a:srgbClr val="820AD1"/>
              </a:buClr>
              <a:buSzPts val="4100"/>
              <a:buFont typeface="Helvetica Neue"/>
              <a:buNone/>
            </a:pPr>
            <a:r>
              <a:rPr lang="pt-BR" sz="3000">
                <a:solidFill>
                  <a:srgbClr val="5D17EB"/>
                </a:solidFill>
                <a:latin typeface="Helvetica Neue"/>
                <a:ea typeface="Helvetica Neue"/>
                <a:cs typeface="Helvetica Neue"/>
                <a:sym typeface="Helvetica Neue"/>
              </a:rPr>
              <a:t>Padrões CSS </a:t>
            </a:r>
            <a:endParaRPr sz="3000">
              <a:solidFill>
                <a:srgbClr val="5D17EB"/>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82" name="Shape 182"/>
        <p:cNvGrpSpPr/>
        <p:nvPr/>
      </p:nvGrpSpPr>
      <p:grpSpPr>
        <a:xfrm>
          <a:off x="0" y="0"/>
          <a:ext cx="0" cy="0"/>
          <a:chOff x="0" y="0"/>
          <a:chExt cx="0" cy="0"/>
        </a:xfrm>
      </p:grpSpPr>
      <p:sp>
        <p:nvSpPr>
          <p:cNvPr id="183" name="Google Shape;183;p29"/>
          <p:cNvSpPr txBox="1"/>
          <p:nvPr/>
        </p:nvSpPr>
        <p:spPr>
          <a:xfrm>
            <a:off x="737850" y="1651950"/>
            <a:ext cx="7668300" cy="1070100"/>
          </a:xfrm>
          <a:prstGeom prst="rect">
            <a:avLst/>
          </a:prstGeom>
          <a:noFill/>
          <a:ln>
            <a:noFill/>
          </a:ln>
        </p:spPr>
        <p:txBody>
          <a:bodyPr anchorCtr="0" anchor="b" bIns="26775" lIns="26775" spcFirstLastPara="1" rIns="26775" wrap="square" tIns="26775">
            <a:spAutoFit/>
          </a:bodyPr>
          <a:lstStyle/>
          <a:p>
            <a:pPr indent="0" lvl="0" marL="0" rtl="0" algn="ctr">
              <a:spcBef>
                <a:spcPts val="0"/>
              </a:spcBef>
              <a:spcAft>
                <a:spcPts val="0"/>
              </a:spcAft>
              <a:buClr>
                <a:schemeClr val="dk1"/>
              </a:buClr>
              <a:buSzPts val="1100"/>
              <a:buFont typeface="Arial"/>
              <a:buNone/>
            </a:pPr>
            <a:r>
              <a:rPr lang="pt-BR" sz="2200">
                <a:solidFill>
                  <a:srgbClr val="000238"/>
                </a:solidFill>
                <a:highlight>
                  <a:srgbClr val="F4F4F4"/>
                </a:highlight>
                <a:latin typeface="Helvetica Neue"/>
                <a:ea typeface="Helvetica Neue"/>
                <a:cs typeface="Helvetica Neue"/>
                <a:sym typeface="Helvetica Neue"/>
              </a:rPr>
              <a:t>A sua estrutura de conteúdo e a linguagem que você utiliza pode afetar na acessibilidade de sua aplicação, utilize uma </a:t>
            </a:r>
            <a:r>
              <a:rPr lang="pt-BR" sz="2200">
                <a:solidFill>
                  <a:srgbClr val="5D17EB"/>
                </a:solidFill>
                <a:highlight>
                  <a:srgbClr val="F4F4F4"/>
                </a:highlight>
                <a:latin typeface="Helvetica Neue"/>
                <a:ea typeface="Helvetica Neue"/>
                <a:cs typeface="Helvetica Neue"/>
                <a:sym typeface="Helvetica Neue"/>
              </a:rPr>
              <a:t>estrutura bem definida</a:t>
            </a:r>
            <a:r>
              <a:rPr lang="pt-BR" sz="2200">
                <a:solidFill>
                  <a:srgbClr val="000238"/>
                </a:solidFill>
                <a:highlight>
                  <a:srgbClr val="F4F4F4"/>
                </a:highlight>
                <a:latin typeface="Helvetica Neue"/>
                <a:ea typeface="Helvetica Neue"/>
                <a:cs typeface="Helvetica Neue"/>
                <a:sym typeface="Helvetica Neue"/>
              </a:rPr>
              <a:t> e </a:t>
            </a:r>
            <a:r>
              <a:rPr lang="pt-BR" sz="2200">
                <a:solidFill>
                  <a:srgbClr val="5D17EB"/>
                </a:solidFill>
                <a:highlight>
                  <a:srgbClr val="F4F4F4"/>
                </a:highlight>
                <a:latin typeface="Helvetica Neue"/>
                <a:ea typeface="Helvetica Neue"/>
                <a:cs typeface="Helvetica Neue"/>
                <a:sym typeface="Helvetica Neue"/>
              </a:rPr>
              <a:t>linguagem clara! </a:t>
            </a:r>
            <a:endParaRPr sz="2200">
              <a:solidFill>
                <a:srgbClr val="5D17EB"/>
              </a:solidFill>
              <a:highlight>
                <a:srgbClr val="F4F4F4"/>
              </a:highlight>
              <a:latin typeface="Helvetica Neue"/>
              <a:ea typeface="Helvetica Neue"/>
              <a:cs typeface="Helvetica Neue"/>
              <a:sym typeface="Helvetica Neue"/>
            </a:endParaRPr>
          </a:p>
        </p:txBody>
      </p:sp>
      <p:sp>
        <p:nvSpPr>
          <p:cNvPr id="184" name="Google Shape;184;p29"/>
          <p:cNvSpPr txBox="1"/>
          <p:nvPr/>
        </p:nvSpPr>
        <p:spPr>
          <a:xfrm>
            <a:off x="364925" y="273850"/>
            <a:ext cx="6743400" cy="496500"/>
          </a:xfrm>
          <a:prstGeom prst="rect">
            <a:avLst/>
          </a:prstGeom>
          <a:noFill/>
          <a:ln>
            <a:noFill/>
          </a:ln>
        </p:spPr>
        <p:txBody>
          <a:bodyPr anchorCtr="0" anchor="ctr" bIns="17150" lIns="17150" spcFirstLastPara="1" rIns="17150" wrap="square" tIns="17150">
            <a:spAutoFit/>
          </a:bodyPr>
          <a:lstStyle/>
          <a:p>
            <a:pPr indent="0" lvl="0" marL="0" rtl="0" algn="l">
              <a:lnSpc>
                <a:spcPct val="102727"/>
              </a:lnSpc>
              <a:spcBef>
                <a:spcPts val="0"/>
              </a:spcBef>
              <a:spcAft>
                <a:spcPts val="0"/>
              </a:spcAft>
              <a:buClr>
                <a:srgbClr val="820AD1"/>
              </a:buClr>
              <a:buSzPts val="4100"/>
              <a:buFont typeface="Helvetica Neue"/>
              <a:buNone/>
            </a:pPr>
            <a:r>
              <a:rPr lang="pt-BR" sz="3000">
                <a:solidFill>
                  <a:srgbClr val="5D17EB"/>
                </a:solidFill>
                <a:latin typeface="Helvetica Neue"/>
                <a:ea typeface="Helvetica Neue"/>
                <a:cs typeface="Helvetica Neue"/>
                <a:sym typeface="Helvetica Neue"/>
              </a:rPr>
              <a:t>Padrões de Conteúdo e Informação  </a:t>
            </a:r>
            <a:endParaRPr sz="3000">
              <a:solidFill>
                <a:srgbClr val="5D17EB"/>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88" name="Shape 188"/>
        <p:cNvGrpSpPr/>
        <p:nvPr/>
      </p:nvGrpSpPr>
      <p:grpSpPr>
        <a:xfrm>
          <a:off x="0" y="0"/>
          <a:ext cx="0" cy="0"/>
          <a:chOff x="0" y="0"/>
          <a:chExt cx="0" cy="0"/>
        </a:xfrm>
      </p:grpSpPr>
      <p:sp>
        <p:nvSpPr>
          <p:cNvPr id="189" name="Google Shape;189;p30"/>
          <p:cNvSpPr txBox="1"/>
          <p:nvPr/>
        </p:nvSpPr>
        <p:spPr>
          <a:xfrm>
            <a:off x="737850" y="1651950"/>
            <a:ext cx="7668300" cy="2763300"/>
          </a:xfrm>
          <a:prstGeom prst="rect">
            <a:avLst/>
          </a:prstGeom>
          <a:noFill/>
          <a:ln>
            <a:noFill/>
          </a:ln>
        </p:spPr>
        <p:txBody>
          <a:bodyPr anchorCtr="0" anchor="t" bIns="26775" lIns="26775" spcFirstLastPara="1" rIns="26775" wrap="square" tIns="26775">
            <a:noAutofit/>
          </a:bodyPr>
          <a:lstStyle/>
          <a:p>
            <a:pPr indent="-368300" lvl="0" marL="457200" rtl="0" algn="l">
              <a:spcBef>
                <a:spcPts val="0"/>
              </a:spcBef>
              <a:spcAft>
                <a:spcPts val="0"/>
              </a:spcAft>
              <a:buClr>
                <a:srgbClr val="5E17EB"/>
              </a:buClr>
              <a:buSzPts val="2200"/>
              <a:buFont typeface="Helvetica Neue"/>
              <a:buChar char="●"/>
            </a:pPr>
            <a:r>
              <a:rPr lang="pt-BR" sz="2200">
                <a:solidFill>
                  <a:srgbClr val="000238"/>
                </a:solidFill>
                <a:highlight>
                  <a:srgbClr val="F4F4F4"/>
                </a:highlight>
                <a:latin typeface="Helvetica Neue"/>
                <a:ea typeface="Helvetica Neue"/>
                <a:cs typeface="Helvetica Neue"/>
                <a:sym typeface="Helvetica Neue"/>
              </a:rPr>
              <a:t>Defina o idioma principal do site. </a:t>
            </a:r>
            <a:r>
              <a:rPr lang="pt-BR" sz="2200">
                <a:solidFill>
                  <a:srgbClr val="5D17EB"/>
                </a:solidFill>
                <a:highlight>
                  <a:srgbClr val="F4F4F4"/>
                </a:highlight>
              </a:rPr>
              <a:t>&lt;html lang="pt-br"&gt; </a:t>
            </a:r>
            <a:endParaRPr sz="2200">
              <a:solidFill>
                <a:srgbClr val="5D17EB"/>
              </a:solidFill>
              <a:highlight>
                <a:srgbClr val="F4F4F4"/>
              </a:highlight>
              <a:latin typeface="Helvetica Neue"/>
              <a:ea typeface="Helvetica Neue"/>
              <a:cs typeface="Helvetica Neue"/>
              <a:sym typeface="Helvetica Neue"/>
            </a:endParaRPr>
          </a:p>
          <a:p>
            <a:pPr indent="-368300" lvl="0" marL="457200" rtl="0" algn="l">
              <a:spcBef>
                <a:spcPts val="0"/>
              </a:spcBef>
              <a:spcAft>
                <a:spcPts val="0"/>
              </a:spcAft>
              <a:buClr>
                <a:srgbClr val="5E17EB"/>
              </a:buClr>
              <a:buSzPts val="2200"/>
              <a:buFont typeface="Helvetica Neue"/>
              <a:buChar char="●"/>
            </a:pPr>
            <a:r>
              <a:rPr lang="pt-BR" sz="2200">
                <a:solidFill>
                  <a:srgbClr val="000238"/>
                </a:solidFill>
                <a:highlight>
                  <a:srgbClr val="F4F4F4"/>
                </a:highlight>
                <a:latin typeface="Helvetica Neue"/>
                <a:ea typeface="Helvetica Neue"/>
                <a:cs typeface="Helvetica Neue"/>
                <a:sym typeface="Helvetica Neue"/>
              </a:rPr>
              <a:t>Evite acrônimos e abreviações.</a:t>
            </a:r>
            <a:endParaRPr sz="2200">
              <a:solidFill>
                <a:srgbClr val="000238"/>
              </a:solidFill>
              <a:highlight>
                <a:srgbClr val="F4F4F4"/>
              </a:highlight>
              <a:latin typeface="Helvetica Neue"/>
              <a:ea typeface="Helvetica Neue"/>
              <a:cs typeface="Helvetica Neue"/>
              <a:sym typeface="Helvetica Neue"/>
            </a:endParaRPr>
          </a:p>
          <a:p>
            <a:pPr indent="-368300" lvl="0" marL="457200" rtl="0" algn="l">
              <a:spcBef>
                <a:spcPts val="0"/>
              </a:spcBef>
              <a:spcAft>
                <a:spcPts val="0"/>
              </a:spcAft>
              <a:buClr>
                <a:srgbClr val="5E17EB"/>
              </a:buClr>
              <a:buSzPts val="2200"/>
              <a:buFont typeface="Helvetica Neue"/>
              <a:buChar char="●"/>
            </a:pPr>
            <a:r>
              <a:rPr lang="pt-BR" sz="2200">
                <a:solidFill>
                  <a:srgbClr val="000238"/>
                </a:solidFill>
                <a:highlight>
                  <a:srgbClr val="F4F4F4"/>
                </a:highlight>
                <a:latin typeface="Helvetica Neue"/>
                <a:ea typeface="Helvetica Neue"/>
                <a:cs typeface="Helvetica Neue"/>
                <a:sym typeface="Helvetica Neue"/>
              </a:rPr>
              <a:t>Não utilize traços para determinar um espaço.</a:t>
            </a:r>
            <a:endParaRPr sz="2200">
              <a:solidFill>
                <a:srgbClr val="000238"/>
              </a:solidFill>
              <a:highlight>
                <a:srgbClr val="F4F4F4"/>
              </a:highlight>
              <a:latin typeface="Helvetica Neue"/>
              <a:ea typeface="Helvetica Neue"/>
              <a:cs typeface="Helvetica Neue"/>
              <a:sym typeface="Helvetica Neue"/>
            </a:endParaRPr>
          </a:p>
          <a:p>
            <a:pPr indent="-368300" lvl="0" marL="457200" rtl="0" algn="l">
              <a:spcBef>
                <a:spcPts val="0"/>
              </a:spcBef>
              <a:spcAft>
                <a:spcPts val="0"/>
              </a:spcAft>
              <a:buClr>
                <a:srgbClr val="5E17EB"/>
              </a:buClr>
              <a:buSzPts val="2200"/>
              <a:buFont typeface="Helvetica Neue"/>
              <a:buChar char="●"/>
            </a:pPr>
            <a:r>
              <a:rPr lang="pt-BR" sz="2200">
                <a:solidFill>
                  <a:srgbClr val="000238"/>
                </a:solidFill>
                <a:highlight>
                  <a:srgbClr val="F4F4F4"/>
                </a:highlight>
                <a:latin typeface="Helvetica Neue"/>
                <a:ea typeface="Helvetica Neue"/>
                <a:cs typeface="Helvetica Neue"/>
                <a:sym typeface="Helvetica Neue"/>
              </a:rPr>
              <a:t>Disponibilize o caminho das páginas percorridas.</a:t>
            </a:r>
            <a:endParaRPr sz="2200">
              <a:solidFill>
                <a:srgbClr val="000238"/>
              </a:solidFill>
              <a:highlight>
                <a:srgbClr val="F4F4F4"/>
              </a:highlight>
              <a:latin typeface="Helvetica Neue"/>
              <a:ea typeface="Helvetica Neue"/>
              <a:cs typeface="Helvetica Neue"/>
              <a:sym typeface="Helvetica Neue"/>
            </a:endParaRPr>
          </a:p>
          <a:p>
            <a:pPr indent="-368300" lvl="0" marL="457200" rtl="0" algn="l">
              <a:spcBef>
                <a:spcPts val="0"/>
              </a:spcBef>
              <a:spcAft>
                <a:spcPts val="0"/>
              </a:spcAft>
              <a:buClr>
                <a:srgbClr val="5E17EB"/>
              </a:buClr>
              <a:buSzPts val="2200"/>
              <a:buFont typeface="Helvetica Neue"/>
              <a:buChar char="●"/>
            </a:pPr>
            <a:r>
              <a:rPr lang="pt-BR" sz="2200">
                <a:solidFill>
                  <a:srgbClr val="000238"/>
                </a:solidFill>
                <a:highlight>
                  <a:srgbClr val="F4F4F4"/>
                </a:highlight>
                <a:latin typeface="Helvetica Neue"/>
                <a:ea typeface="Helvetica Neue"/>
                <a:cs typeface="Helvetica Neue"/>
                <a:sym typeface="Helvetica Neue"/>
              </a:rPr>
              <a:t>Não utilizar linguagem exageradamente complexa ou gírias.</a:t>
            </a:r>
            <a:endParaRPr sz="2200">
              <a:solidFill>
                <a:srgbClr val="000238"/>
              </a:solidFill>
              <a:highlight>
                <a:srgbClr val="F4F4F4"/>
              </a:highlight>
              <a:latin typeface="Helvetica Neue"/>
              <a:ea typeface="Helvetica Neue"/>
              <a:cs typeface="Helvetica Neue"/>
              <a:sym typeface="Helvetica Neue"/>
            </a:endParaRPr>
          </a:p>
          <a:p>
            <a:pPr indent="-368300" lvl="0" marL="457200" rtl="0" algn="l">
              <a:spcBef>
                <a:spcPts val="0"/>
              </a:spcBef>
              <a:spcAft>
                <a:spcPts val="0"/>
              </a:spcAft>
              <a:buClr>
                <a:srgbClr val="5E17EB"/>
              </a:buClr>
              <a:buSzPts val="2200"/>
              <a:buFont typeface="Helvetica Neue"/>
              <a:buChar char="●"/>
            </a:pPr>
            <a:r>
              <a:rPr lang="pt-BR" sz="2200">
                <a:solidFill>
                  <a:srgbClr val="000238"/>
                </a:solidFill>
                <a:highlight>
                  <a:srgbClr val="F4F4F4"/>
                </a:highlight>
                <a:latin typeface="Helvetica Neue"/>
                <a:ea typeface="Helvetica Neue"/>
                <a:cs typeface="Helvetica Neue"/>
                <a:sym typeface="Helvetica Neue"/>
              </a:rPr>
              <a:t>Cuidado com conteúdos que possam afetar usuários com fotossensibilidade.</a:t>
            </a:r>
            <a:endParaRPr sz="2200">
              <a:solidFill>
                <a:srgbClr val="000238"/>
              </a:solidFill>
              <a:highlight>
                <a:srgbClr val="F4F4F4"/>
              </a:highlight>
              <a:latin typeface="Helvetica Neue"/>
              <a:ea typeface="Helvetica Neue"/>
              <a:cs typeface="Helvetica Neue"/>
              <a:sym typeface="Helvetica Neue"/>
            </a:endParaRPr>
          </a:p>
        </p:txBody>
      </p:sp>
      <p:sp>
        <p:nvSpPr>
          <p:cNvPr id="190" name="Google Shape;190;p30"/>
          <p:cNvSpPr txBox="1"/>
          <p:nvPr/>
        </p:nvSpPr>
        <p:spPr>
          <a:xfrm>
            <a:off x="364925" y="273850"/>
            <a:ext cx="6258000" cy="496500"/>
          </a:xfrm>
          <a:prstGeom prst="rect">
            <a:avLst/>
          </a:prstGeom>
          <a:noFill/>
          <a:ln>
            <a:noFill/>
          </a:ln>
        </p:spPr>
        <p:txBody>
          <a:bodyPr anchorCtr="0" anchor="ctr" bIns="17150" lIns="17150" spcFirstLastPara="1" rIns="17150" wrap="square" tIns="17150">
            <a:spAutoFit/>
          </a:bodyPr>
          <a:lstStyle/>
          <a:p>
            <a:pPr indent="0" lvl="0" marL="0" marR="0" rtl="0" algn="l">
              <a:lnSpc>
                <a:spcPct val="102727"/>
              </a:lnSpc>
              <a:spcBef>
                <a:spcPts val="0"/>
              </a:spcBef>
              <a:spcAft>
                <a:spcPts val="0"/>
              </a:spcAft>
              <a:buClr>
                <a:srgbClr val="820AD1"/>
              </a:buClr>
              <a:buSzPts val="4100"/>
              <a:buFont typeface="Helvetica Neue"/>
              <a:buNone/>
            </a:pPr>
            <a:r>
              <a:rPr lang="pt-BR" sz="3000">
                <a:solidFill>
                  <a:srgbClr val="5D17EB"/>
                </a:solidFill>
                <a:latin typeface="Helvetica Neue"/>
                <a:ea typeface="Helvetica Neue"/>
                <a:cs typeface="Helvetica Neue"/>
                <a:sym typeface="Helvetica Neue"/>
              </a:rPr>
              <a:t>Padrões de Conteúdo e Informação  </a:t>
            </a:r>
            <a:endParaRPr sz="3000">
              <a:solidFill>
                <a:srgbClr val="5D17EB"/>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94" name="Shape 194"/>
        <p:cNvGrpSpPr/>
        <p:nvPr/>
      </p:nvGrpSpPr>
      <p:grpSpPr>
        <a:xfrm>
          <a:off x="0" y="0"/>
          <a:ext cx="0" cy="0"/>
          <a:chOff x="0" y="0"/>
          <a:chExt cx="0" cy="0"/>
        </a:xfrm>
      </p:grpSpPr>
      <p:sp>
        <p:nvSpPr>
          <p:cNvPr id="195" name="Google Shape;195;p31"/>
          <p:cNvSpPr txBox="1"/>
          <p:nvPr/>
        </p:nvSpPr>
        <p:spPr>
          <a:xfrm>
            <a:off x="737850" y="1651950"/>
            <a:ext cx="7668300" cy="2763300"/>
          </a:xfrm>
          <a:prstGeom prst="rect">
            <a:avLst/>
          </a:prstGeom>
          <a:noFill/>
          <a:ln>
            <a:noFill/>
          </a:ln>
        </p:spPr>
        <p:txBody>
          <a:bodyPr anchorCtr="0" anchor="t" bIns="26775" lIns="26775" spcFirstLastPara="1" rIns="26775" wrap="square" tIns="26775">
            <a:noAutofit/>
          </a:bodyPr>
          <a:lstStyle/>
          <a:p>
            <a:pPr indent="0" lvl="0" marL="457200" rtl="0" algn="l">
              <a:spcBef>
                <a:spcPts val="0"/>
              </a:spcBef>
              <a:spcAft>
                <a:spcPts val="0"/>
              </a:spcAft>
              <a:buNone/>
            </a:pPr>
            <a:r>
              <a:rPr lang="pt-BR" sz="2200">
                <a:solidFill>
                  <a:srgbClr val="5E17EB"/>
                </a:solidFill>
                <a:highlight>
                  <a:srgbClr val="F4F4F4"/>
                </a:highlight>
                <a:latin typeface="Helvetica Neue"/>
                <a:ea typeface="Helvetica Neue"/>
                <a:cs typeface="Helvetica Neue"/>
                <a:sym typeface="Helvetica Neue"/>
              </a:rPr>
              <a:t>Utilize ferramentas para acessibilidade em sua página:</a:t>
            </a:r>
            <a:endParaRPr sz="2200">
              <a:solidFill>
                <a:srgbClr val="5E17EB"/>
              </a:solidFill>
              <a:highlight>
                <a:srgbClr val="F4F4F4"/>
              </a:highlight>
              <a:latin typeface="Helvetica Neue"/>
              <a:ea typeface="Helvetica Neue"/>
              <a:cs typeface="Helvetica Neue"/>
              <a:sym typeface="Helvetica Neue"/>
            </a:endParaRPr>
          </a:p>
          <a:p>
            <a:pPr indent="0" lvl="0" marL="457200" rtl="0" algn="l">
              <a:spcBef>
                <a:spcPts val="0"/>
              </a:spcBef>
              <a:spcAft>
                <a:spcPts val="0"/>
              </a:spcAft>
              <a:buNone/>
            </a:pPr>
            <a:r>
              <a:t/>
            </a:r>
            <a:endParaRPr sz="2200">
              <a:solidFill>
                <a:srgbClr val="5E17EB"/>
              </a:solidFill>
              <a:highlight>
                <a:srgbClr val="F4F4F4"/>
              </a:highlight>
              <a:latin typeface="Helvetica Neue"/>
              <a:ea typeface="Helvetica Neue"/>
              <a:cs typeface="Helvetica Neue"/>
              <a:sym typeface="Helvetica Neue"/>
            </a:endParaRPr>
          </a:p>
          <a:p>
            <a:pPr indent="-368300" lvl="1" marL="914400" rtl="0" algn="l">
              <a:spcBef>
                <a:spcPts val="0"/>
              </a:spcBef>
              <a:spcAft>
                <a:spcPts val="0"/>
              </a:spcAft>
              <a:buClr>
                <a:srgbClr val="000238"/>
              </a:buClr>
              <a:buSzPts val="2200"/>
              <a:buFont typeface="Helvetica Neue"/>
              <a:buChar char="○"/>
            </a:pPr>
            <a:r>
              <a:rPr lang="pt-BR" sz="2200">
                <a:solidFill>
                  <a:srgbClr val="000238"/>
                </a:solidFill>
                <a:highlight>
                  <a:srgbClr val="F4F4F4"/>
                </a:highlight>
                <a:latin typeface="Helvetica Neue"/>
                <a:ea typeface="Helvetica Neue"/>
                <a:cs typeface="Helvetica Neue"/>
                <a:sym typeface="Helvetica Neue"/>
              </a:rPr>
              <a:t>Legenda nos vídeos e áudios</a:t>
            </a:r>
            <a:endParaRPr sz="2200">
              <a:solidFill>
                <a:srgbClr val="000238"/>
              </a:solidFill>
              <a:highlight>
                <a:srgbClr val="F4F4F4"/>
              </a:highlight>
              <a:latin typeface="Helvetica Neue"/>
              <a:ea typeface="Helvetica Neue"/>
              <a:cs typeface="Helvetica Neue"/>
              <a:sym typeface="Helvetica Neue"/>
            </a:endParaRPr>
          </a:p>
          <a:p>
            <a:pPr indent="-368300" lvl="1" marL="914400" rtl="0" algn="ctr">
              <a:spcBef>
                <a:spcPts val="0"/>
              </a:spcBef>
              <a:spcAft>
                <a:spcPts val="0"/>
              </a:spcAft>
              <a:buClr>
                <a:srgbClr val="000238"/>
              </a:buClr>
              <a:buSzPts val="2200"/>
              <a:buFont typeface="Helvetica Neue"/>
              <a:buChar char="○"/>
            </a:pPr>
            <a:r>
              <a:rPr lang="pt-BR" sz="2200">
                <a:solidFill>
                  <a:srgbClr val="000238"/>
                </a:solidFill>
                <a:highlight>
                  <a:srgbClr val="F4F4F4"/>
                </a:highlight>
                <a:latin typeface="Helvetica Neue"/>
                <a:ea typeface="Helvetica Neue"/>
                <a:cs typeface="Helvetica Neue"/>
                <a:sym typeface="Helvetica Neue"/>
              </a:rPr>
              <a:t>Interpretação em Libras por meio do avatar digital.</a:t>
            </a:r>
            <a:endParaRPr sz="2200">
              <a:solidFill>
                <a:srgbClr val="000238"/>
              </a:solidFill>
              <a:highlight>
                <a:srgbClr val="F4F4F4"/>
              </a:highlight>
              <a:latin typeface="Helvetica Neue"/>
              <a:ea typeface="Helvetica Neue"/>
              <a:cs typeface="Helvetica Neue"/>
              <a:sym typeface="Helvetica Neue"/>
            </a:endParaRPr>
          </a:p>
          <a:p>
            <a:pPr indent="0" lvl="0" marL="0" rtl="0" algn="l">
              <a:spcBef>
                <a:spcPts val="0"/>
              </a:spcBef>
              <a:spcAft>
                <a:spcPts val="0"/>
              </a:spcAft>
              <a:buNone/>
            </a:pPr>
            <a:r>
              <a:t/>
            </a:r>
            <a:endParaRPr sz="2200">
              <a:solidFill>
                <a:srgbClr val="000238"/>
              </a:solidFill>
              <a:highlight>
                <a:srgbClr val="F4F4F4"/>
              </a:highlight>
              <a:latin typeface="Helvetica Neue"/>
              <a:ea typeface="Helvetica Neue"/>
              <a:cs typeface="Helvetica Neue"/>
              <a:sym typeface="Helvetica Neue"/>
            </a:endParaRPr>
          </a:p>
          <a:p>
            <a:pPr indent="0" lvl="0" marL="0" rtl="0" algn="ctr">
              <a:spcBef>
                <a:spcPts val="0"/>
              </a:spcBef>
              <a:spcAft>
                <a:spcPts val="0"/>
              </a:spcAft>
              <a:buNone/>
            </a:pPr>
            <a:r>
              <a:rPr lang="pt-BR" sz="2000">
                <a:solidFill>
                  <a:srgbClr val="000238"/>
                </a:solidFill>
                <a:highlight>
                  <a:srgbClr val="F4F4F4"/>
                </a:highlight>
                <a:latin typeface="Helvetica Neue"/>
                <a:ea typeface="Helvetica Neue"/>
                <a:cs typeface="Helvetica Neue"/>
                <a:sym typeface="Helvetica Neue"/>
              </a:rPr>
              <a:t>Se atente aos: </a:t>
            </a:r>
            <a:r>
              <a:rPr lang="pt-BR" sz="2000">
                <a:solidFill>
                  <a:srgbClr val="5E17EB"/>
                </a:solidFill>
                <a:highlight>
                  <a:srgbClr val="F4F4F4"/>
                </a:highlight>
                <a:latin typeface="Helvetica Neue"/>
                <a:ea typeface="Helvetica Neue"/>
                <a:cs typeface="Helvetica Neue"/>
                <a:sym typeface="Helvetica Neue"/>
              </a:rPr>
              <a:t>CAPTCHAs</a:t>
            </a:r>
            <a:endParaRPr sz="2000">
              <a:solidFill>
                <a:srgbClr val="5E17EB"/>
              </a:solidFill>
              <a:highlight>
                <a:srgbClr val="F4F4F4"/>
              </a:highlight>
              <a:latin typeface="Helvetica Neue"/>
              <a:ea typeface="Helvetica Neue"/>
              <a:cs typeface="Helvetica Neue"/>
              <a:sym typeface="Helvetica Neue"/>
            </a:endParaRPr>
          </a:p>
        </p:txBody>
      </p:sp>
      <p:sp>
        <p:nvSpPr>
          <p:cNvPr id="196" name="Google Shape;196;p31"/>
          <p:cNvSpPr txBox="1"/>
          <p:nvPr/>
        </p:nvSpPr>
        <p:spPr>
          <a:xfrm>
            <a:off x="364925" y="273850"/>
            <a:ext cx="6258000" cy="496500"/>
          </a:xfrm>
          <a:prstGeom prst="rect">
            <a:avLst/>
          </a:prstGeom>
          <a:noFill/>
          <a:ln>
            <a:noFill/>
          </a:ln>
        </p:spPr>
        <p:txBody>
          <a:bodyPr anchorCtr="0" anchor="ctr" bIns="17150" lIns="17150" spcFirstLastPara="1" rIns="17150" wrap="square" tIns="17150">
            <a:spAutoFit/>
          </a:bodyPr>
          <a:lstStyle/>
          <a:p>
            <a:pPr indent="0" lvl="0" marL="0" marR="0" rtl="0" algn="l">
              <a:lnSpc>
                <a:spcPct val="102727"/>
              </a:lnSpc>
              <a:spcBef>
                <a:spcPts val="0"/>
              </a:spcBef>
              <a:spcAft>
                <a:spcPts val="0"/>
              </a:spcAft>
              <a:buClr>
                <a:srgbClr val="820AD1"/>
              </a:buClr>
              <a:buSzPts val="4100"/>
              <a:buFont typeface="Helvetica Neue"/>
              <a:buNone/>
            </a:pPr>
            <a:r>
              <a:rPr lang="pt-BR" sz="3000">
                <a:solidFill>
                  <a:srgbClr val="5D17EB"/>
                </a:solidFill>
                <a:latin typeface="Helvetica Neue"/>
                <a:ea typeface="Helvetica Neue"/>
                <a:cs typeface="Helvetica Neue"/>
                <a:sym typeface="Helvetica Neue"/>
              </a:rPr>
              <a:t>Padrões de Conteúdo e Informação  </a:t>
            </a:r>
            <a:endParaRPr sz="3000">
              <a:solidFill>
                <a:srgbClr val="5D17EB"/>
              </a:solidFill>
            </a:endParaRPr>
          </a:p>
        </p:txBody>
      </p:sp>
      <p:pic>
        <p:nvPicPr>
          <p:cNvPr id="197" name="Google Shape;197;p31"/>
          <p:cNvPicPr preferRelativeResize="0"/>
          <p:nvPr/>
        </p:nvPicPr>
        <p:blipFill>
          <a:blip r:embed="rId3">
            <a:alphaModFix/>
          </a:blip>
          <a:stretch>
            <a:fillRect/>
          </a:stretch>
        </p:blipFill>
        <p:spPr>
          <a:xfrm>
            <a:off x="7746400" y="3233500"/>
            <a:ext cx="1076449" cy="1749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D17EB"/>
        </a:solidFill>
      </p:bgPr>
    </p:bg>
    <p:spTree>
      <p:nvGrpSpPr>
        <p:cNvPr id="65" name="Shape 65"/>
        <p:cNvGrpSpPr/>
        <p:nvPr/>
      </p:nvGrpSpPr>
      <p:grpSpPr>
        <a:xfrm>
          <a:off x="0" y="0"/>
          <a:ext cx="0" cy="0"/>
          <a:chOff x="0" y="0"/>
          <a:chExt cx="0" cy="0"/>
        </a:xfrm>
      </p:grpSpPr>
      <p:sp>
        <p:nvSpPr>
          <p:cNvPr id="66" name="Google Shape;66;p14"/>
          <p:cNvSpPr txBox="1"/>
          <p:nvPr/>
        </p:nvSpPr>
        <p:spPr>
          <a:xfrm>
            <a:off x="1082175" y="1487475"/>
            <a:ext cx="6979800" cy="2168700"/>
          </a:xfrm>
          <a:prstGeom prst="rect">
            <a:avLst/>
          </a:prstGeom>
          <a:noFill/>
          <a:ln>
            <a:noFill/>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None/>
            </a:pPr>
            <a:r>
              <a:rPr lang="pt-BR" sz="4600">
                <a:solidFill>
                  <a:srgbClr val="FFFFFF"/>
                </a:solidFill>
                <a:latin typeface="Helvetica Neue"/>
                <a:ea typeface="Helvetica Neue"/>
                <a:cs typeface="Helvetica Neue"/>
                <a:sym typeface="Helvetica Neue"/>
              </a:rPr>
              <a:t>Acessibilidade na Web</a:t>
            </a:r>
            <a:endParaRPr sz="4600">
              <a:solidFill>
                <a:srgbClr val="FFFFFF"/>
              </a:solidFill>
              <a:latin typeface="Helvetica Neue"/>
              <a:ea typeface="Helvetica Neue"/>
              <a:cs typeface="Helvetica Neue"/>
              <a:sym typeface="Helvetica Neue"/>
            </a:endParaRPr>
          </a:p>
          <a:p>
            <a:pPr indent="0" lvl="0" marL="0" rtl="0" algn="ctr">
              <a:spcBef>
                <a:spcPts val="0"/>
              </a:spcBef>
              <a:spcAft>
                <a:spcPts val="0"/>
              </a:spcAft>
              <a:buClr>
                <a:schemeClr val="dk1"/>
              </a:buClr>
              <a:buSzPts val="1100"/>
              <a:buFont typeface="Arial"/>
              <a:buNone/>
            </a:pPr>
            <a:r>
              <a:rPr lang="pt-BR" sz="1800">
                <a:solidFill>
                  <a:schemeClr val="lt1"/>
                </a:solidFill>
                <a:latin typeface="Helvetica Neue"/>
                <a:ea typeface="Helvetica Neue"/>
                <a:cs typeface="Helvetica Neue"/>
                <a:sym typeface="Helvetica Neue"/>
              </a:rPr>
              <a:t>“</a:t>
            </a:r>
            <a:r>
              <a:rPr lang="pt-BR" sz="1800">
                <a:solidFill>
                  <a:srgbClr val="FFFFFF"/>
                </a:solidFill>
                <a:latin typeface="Helvetica Neue"/>
                <a:ea typeface="Helvetica Neue"/>
                <a:cs typeface="Helvetica Neue"/>
                <a:sym typeface="Helvetica Neue"/>
              </a:rPr>
              <a:t>Padrões para tornar o seu front-end inclusivo</a:t>
            </a:r>
            <a:r>
              <a:rPr lang="pt-BR" sz="1800">
                <a:solidFill>
                  <a:schemeClr val="lt1"/>
                </a:solidFill>
                <a:latin typeface="Helvetica Neue"/>
                <a:ea typeface="Helvetica Neue"/>
                <a:cs typeface="Helvetica Neue"/>
                <a:sym typeface="Helvetica Neue"/>
              </a:rPr>
              <a:t>”</a:t>
            </a:r>
            <a:endParaRPr sz="3900">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01" name="Shape 201"/>
        <p:cNvGrpSpPr/>
        <p:nvPr/>
      </p:nvGrpSpPr>
      <p:grpSpPr>
        <a:xfrm>
          <a:off x="0" y="0"/>
          <a:ext cx="0" cy="0"/>
          <a:chOff x="0" y="0"/>
          <a:chExt cx="0" cy="0"/>
        </a:xfrm>
      </p:grpSpPr>
      <p:sp>
        <p:nvSpPr>
          <p:cNvPr id="202" name="Google Shape;202;p32"/>
          <p:cNvSpPr txBox="1"/>
          <p:nvPr/>
        </p:nvSpPr>
        <p:spPr>
          <a:xfrm>
            <a:off x="737850" y="1651950"/>
            <a:ext cx="7668300" cy="1408500"/>
          </a:xfrm>
          <a:prstGeom prst="rect">
            <a:avLst/>
          </a:prstGeom>
          <a:noFill/>
          <a:ln>
            <a:noFill/>
          </a:ln>
        </p:spPr>
        <p:txBody>
          <a:bodyPr anchorCtr="0" anchor="b" bIns="26775" lIns="26775" spcFirstLastPara="1" rIns="26775" wrap="square" tIns="26775">
            <a:spAutoFit/>
          </a:bodyPr>
          <a:lstStyle/>
          <a:p>
            <a:pPr indent="0" lvl="0" marL="0" rtl="0" algn="ctr">
              <a:spcBef>
                <a:spcPts val="0"/>
              </a:spcBef>
              <a:spcAft>
                <a:spcPts val="0"/>
              </a:spcAft>
              <a:buClr>
                <a:schemeClr val="dk1"/>
              </a:buClr>
              <a:buSzPts val="1100"/>
              <a:buFont typeface="Arial"/>
              <a:buNone/>
            </a:pPr>
            <a:r>
              <a:rPr lang="pt-BR" sz="2200">
                <a:solidFill>
                  <a:srgbClr val="000238"/>
                </a:solidFill>
                <a:highlight>
                  <a:srgbClr val="F4F4F4"/>
                </a:highlight>
                <a:latin typeface="Helvetica Neue"/>
                <a:ea typeface="Helvetica Neue"/>
                <a:cs typeface="Helvetica Neue"/>
                <a:sym typeface="Helvetica Neue"/>
              </a:rPr>
              <a:t>Ferramentas de avaliação de acessibilidade em aplicações web verificam páginas para testar um conjunto extenso de regras que devem ser seguidas em prol de gerar uma boa experiência para pessoas com deficiência.</a:t>
            </a:r>
            <a:endParaRPr sz="2200">
              <a:solidFill>
                <a:srgbClr val="000238"/>
              </a:solidFill>
              <a:highlight>
                <a:srgbClr val="F4F4F4"/>
              </a:highlight>
              <a:latin typeface="Helvetica Neue"/>
              <a:ea typeface="Helvetica Neue"/>
              <a:cs typeface="Helvetica Neue"/>
              <a:sym typeface="Helvetica Neue"/>
            </a:endParaRPr>
          </a:p>
        </p:txBody>
      </p:sp>
      <p:sp>
        <p:nvSpPr>
          <p:cNvPr id="203" name="Google Shape;203;p32"/>
          <p:cNvSpPr txBox="1"/>
          <p:nvPr/>
        </p:nvSpPr>
        <p:spPr>
          <a:xfrm>
            <a:off x="364925" y="273850"/>
            <a:ext cx="6075600" cy="496500"/>
          </a:xfrm>
          <a:prstGeom prst="rect">
            <a:avLst/>
          </a:prstGeom>
          <a:noFill/>
          <a:ln>
            <a:noFill/>
          </a:ln>
        </p:spPr>
        <p:txBody>
          <a:bodyPr anchorCtr="0" anchor="ctr" bIns="17150" lIns="17150" spcFirstLastPara="1" rIns="17150" wrap="square" tIns="17150">
            <a:spAutoFit/>
          </a:bodyPr>
          <a:lstStyle/>
          <a:p>
            <a:pPr indent="0" lvl="0" marL="0" marR="0" rtl="0" algn="l">
              <a:lnSpc>
                <a:spcPct val="102727"/>
              </a:lnSpc>
              <a:spcBef>
                <a:spcPts val="0"/>
              </a:spcBef>
              <a:spcAft>
                <a:spcPts val="0"/>
              </a:spcAft>
              <a:buClr>
                <a:srgbClr val="820AD1"/>
              </a:buClr>
              <a:buSzPts val="4100"/>
              <a:buFont typeface="Helvetica Neue"/>
              <a:buNone/>
            </a:pPr>
            <a:r>
              <a:rPr lang="pt-BR" sz="3000">
                <a:solidFill>
                  <a:srgbClr val="5D17EB"/>
                </a:solidFill>
                <a:latin typeface="Helvetica Neue"/>
                <a:ea typeface="Helvetica Neue"/>
                <a:cs typeface="Helvetica Neue"/>
                <a:sym typeface="Helvetica Neue"/>
              </a:rPr>
              <a:t>Web Accessibility Evaluation Tools</a:t>
            </a:r>
            <a:endParaRPr sz="3000">
              <a:solidFill>
                <a:srgbClr val="5D17EB"/>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07" name="Shape 207"/>
        <p:cNvGrpSpPr/>
        <p:nvPr/>
      </p:nvGrpSpPr>
      <p:grpSpPr>
        <a:xfrm>
          <a:off x="0" y="0"/>
          <a:ext cx="0" cy="0"/>
          <a:chOff x="0" y="0"/>
          <a:chExt cx="0" cy="0"/>
        </a:xfrm>
      </p:grpSpPr>
      <p:sp>
        <p:nvSpPr>
          <p:cNvPr id="208" name="Google Shape;208;p33"/>
          <p:cNvSpPr txBox="1"/>
          <p:nvPr/>
        </p:nvSpPr>
        <p:spPr>
          <a:xfrm>
            <a:off x="364925" y="273850"/>
            <a:ext cx="6075600" cy="496500"/>
          </a:xfrm>
          <a:prstGeom prst="rect">
            <a:avLst/>
          </a:prstGeom>
          <a:noFill/>
          <a:ln>
            <a:noFill/>
          </a:ln>
        </p:spPr>
        <p:txBody>
          <a:bodyPr anchorCtr="0" anchor="ctr" bIns="17150" lIns="17150" spcFirstLastPara="1" rIns="17150" wrap="square" tIns="17150">
            <a:spAutoFit/>
          </a:bodyPr>
          <a:lstStyle/>
          <a:p>
            <a:pPr indent="0" lvl="0" marL="0" marR="0" rtl="0" algn="l">
              <a:lnSpc>
                <a:spcPct val="102727"/>
              </a:lnSpc>
              <a:spcBef>
                <a:spcPts val="0"/>
              </a:spcBef>
              <a:spcAft>
                <a:spcPts val="0"/>
              </a:spcAft>
              <a:buClr>
                <a:srgbClr val="820AD1"/>
              </a:buClr>
              <a:buSzPts val="4100"/>
              <a:buFont typeface="Helvetica Neue"/>
              <a:buNone/>
            </a:pPr>
            <a:r>
              <a:rPr lang="pt-BR" sz="3000">
                <a:solidFill>
                  <a:srgbClr val="5D17EB"/>
                </a:solidFill>
                <a:latin typeface="Helvetica Neue"/>
                <a:ea typeface="Helvetica Neue"/>
                <a:cs typeface="Helvetica Neue"/>
                <a:sym typeface="Helvetica Neue"/>
              </a:rPr>
              <a:t>Google Lighthouse </a:t>
            </a:r>
            <a:endParaRPr sz="3000">
              <a:solidFill>
                <a:srgbClr val="5D17EB"/>
              </a:solidFill>
            </a:endParaRPr>
          </a:p>
        </p:txBody>
      </p:sp>
      <p:pic>
        <p:nvPicPr>
          <p:cNvPr id="209" name="Google Shape;209;p33"/>
          <p:cNvPicPr preferRelativeResize="0"/>
          <p:nvPr/>
        </p:nvPicPr>
        <p:blipFill>
          <a:blip r:embed="rId3">
            <a:alphaModFix/>
          </a:blip>
          <a:stretch>
            <a:fillRect/>
          </a:stretch>
        </p:blipFill>
        <p:spPr>
          <a:xfrm>
            <a:off x="152400" y="1592850"/>
            <a:ext cx="8839203" cy="26982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13" name="Shape 213"/>
        <p:cNvGrpSpPr/>
        <p:nvPr/>
      </p:nvGrpSpPr>
      <p:grpSpPr>
        <a:xfrm>
          <a:off x="0" y="0"/>
          <a:ext cx="0" cy="0"/>
          <a:chOff x="0" y="0"/>
          <a:chExt cx="0" cy="0"/>
        </a:xfrm>
      </p:grpSpPr>
      <p:sp>
        <p:nvSpPr>
          <p:cNvPr id="214" name="Google Shape;214;p34"/>
          <p:cNvSpPr txBox="1"/>
          <p:nvPr/>
        </p:nvSpPr>
        <p:spPr>
          <a:xfrm>
            <a:off x="364925" y="273850"/>
            <a:ext cx="6075600" cy="496500"/>
          </a:xfrm>
          <a:prstGeom prst="rect">
            <a:avLst/>
          </a:prstGeom>
          <a:noFill/>
          <a:ln>
            <a:noFill/>
          </a:ln>
        </p:spPr>
        <p:txBody>
          <a:bodyPr anchorCtr="0" anchor="ctr" bIns="17150" lIns="17150" spcFirstLastPara="1" rIns="17150" wrap="square" tIns="17150">
            <a:spAutoFit/>
          </a:bodyPr>
          <a:lstStyle/>
          <a:p>
            <a:pPr indent="0" lvl="0" marL="0" marR="0" rtl="0" algn="l">
              <a:lnSpc>
                <a:spcPct val="102727"/>
              </a:lnSpc>
              <a:spcBef>
                <a:spcPts val="0"/>
              </a:spcBef>
              <a:spcAft>
                <a:spcPts val="0"/>
              </a:spcAft>
              <a:buClr>
                <a:srgbClr val="820AD1"/>
              </a:buClr>
              <a:buSzPts val="4100"/>
              <a:buFont typeface="Helvetica Neue"/>
              <a:buNone/>
            </a:pPr>
            <a:r>
              <a:rPr lang="pt-BR" sz="3000">
                <a:solidFill>
                  <a:srgbClr val="5D17EB"/>
                </a:solidFill>
                <a:latin typeface="Helvetica Neue"/>
                <a:ea typeface="Helvetica Neue"/>
                <a:cs typeface="Helvetica Neue"/>
                <a:sym typeface="Helvetica Neue"/>
              </a:rPr>
              <a:t>Google Lighthouse </a:t>
            </a:r>
            <a:endParaRPr sz="3000">
              <a:solidFill>
                <a:srgbClr val="5D17EB"/>
              </a:solidFill>
            </a:endParaRPr>
          </a:p>
        </p:txBody>
      </p:sp>
      <p:pic>
        <p:nvPicPr>
          <p:cNvPr id="215" name="Google Shape;215;p34"/>
          <p:cNvPicPr preferRelativeResize="0"/>
          <p:nvPr/>
        </p:nvPicPr>
        <p:blipFill>
          <a:blip r:embed="rId3">
            <a:alphaModFix/>
          </a:blip>
          <a:stretch>
            <a:fillRect/>
          </a:stretch>
        </p:blipFill>
        <p:spPr>
          <a:xfrm>
            <a:off x="1205638" y="940850"/>
            <a:ext cx="6732721" cy="4068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19" name="Shape 219"/>
        <p:cNvGrpSpPr/>
        <p:nvPr/>
      </p:nvGrpSpPr>
      <p:grpSpPr>
        <a:xfrm>
          <a:off x="0" y="0"/>
          <a:ext cx="0" cy="0"/>
          <a:chOff x="0" y="0"/>
          <a:chExt cx="0" cy="0"/>
        </a:xfrm>
      </p:grpSpPr>
      <p:sp>
        <p:nvSpPr>
          <p:cNvPr id="220" name="Google Shape;220;p35"/>
          <p:cNvSpPr txBox="1"/>
          <p:nvPr/>
        </p:nvSpPr>
        <p:spPr>
          <a:xfrm>
            <a:off x="737850" y="1651950"/>
            <a:ext cx="7668300" cy="1747200"/>
          </a:xfrm>
          <a:prstGeom prst="rect">
            <a:avLst/>
          </a:prstGeom>
          <a:noFill/>
          <a:ln>
            <a:noFill/>
          </a:ln>
        </p:spPr>
        <p:txBody>
          <a:bodyPr anchorCtr="0" anchor="b" bIns="26775" lIns="26775" spcFirstLastPara="1" rIns="26775" wrap="square" tIns="26775">
            <a:spAutoFit/>
          </a:bodyPr>
          <a:lstStyle/>
          <a:p>
            <a:pPr indent="0" lvl="0" marL="0" rtl="0" algn="ctr">
              <a:spcBef>
                <a:spcPts val="0"/>
              </a:spcBef>
              <a:spcAft>
                <a:spcPts val="0"/>
              </a:spcAft>
              <a:buClr>
                <a:schemeClr val="dk1"/>
              </a:buClr>
              <a:buSzPts val="1100"/>
              <a:buFont typeface="Arial"/>
              <a:buNone/>
            </a:pPr>
            <a:r>
              <a:rPr lang="pt-BR" sz="2200">
                <a:solidFill>
                  <a:srgbClr val="000238"/>
                </a:solidFill>
                <a:highlight>
                  <a:srgbClr val="F4F4F4"/>
                </a:highlight>
                <a:latin typeface="Helvetica Neue"/>
                <a:ea typeface="Helvetica Neue"/>
                <a:cs typeface="Helvetica Neue"/>
                <a:sym typeface="Helvetica Neue"/>
              </a:rPr>
              <a:t>A W3C disponibiliza uma lista com mais de 150 ferramentas para avaliação de acessibilidade em seu site, e você pode acessar em:</a:t>
            </a:r>
            <a:endParaRPr sz="2200">
              <a:solidFill>
                <a:srgbClr val="000238"/>
              </a:solidFill>
              <a:highlight>
                <a:srgbClr val="F4F4F4"/>
              </a:highlight>
              <a:latin typeface="Helvetica Neue"/>
              <a:ea typeface="Helvetica Neue"/>
              <a:cs typeface="Helvetica Neue"/>
              <a:sym typeface="Helvetica Neue"/>
            </a:endParaRPr>
          </a:p>
          <a:p>
            <a:pPr indent="0" lvl="0" marL="0" rtl="0" algn="ctr">
              <a:spcBef>
                <a:spcPts val="0"/>
              </a:spcBef>
              <a:spcAft>
                <a:spcPts val="0"/>
              </a:spcAft>
              <a:buClr>
                <a:schemeClr val="dk1"/>
              </a:buClr>
              <a:buSzPts val="1100"/>
              <a:buFont typeface="Arial"/>
              <a:buNone/>
            </a:pPr>
            <a:r>
              <a:t/>
            </a:r>
            <a:endParaRPr sz="2200">
              <a:solidFill>
                <a:srgbClr val="000238"/>
              </a:solidFill>
              <a:highlight>
                <a:srgbClr val="F4F4F4"/>
              </a:highlight>
              <a:latin typeface="Helvetica Neue"/>
              <a:ea typeface="Helvetica Neue"/>
              <a:cs typeface="Helvetica Neue"/>
              <a:sym typeface="Helvetica Neue"/>
            </a:endParaRPr>
          </a:p>
          <a:p>
            <a:pPr indent="0" lvl="0" marL="0" rtl="0" algn="ctr">
              <a:spcBef>
                <a:spcPts val="0"/>
              </a:spcBef>
              <a:spcAft>
                <a:spcPts val="0"/>
              </a:spcAft>
              <a:buClr>
                <a:schemeClr val="dk1"/>
              </a:buClr>
              <a:buSzPts val="1100"/>
              <a:buFont typeface="Arial"/>
              <a:buNone/>
            </a:pPr>
            <a:r>
              <a:rPr lang="pt-BR" sz="2200" u="sng">
                <a:solidFill>
                  <a:srgbClr val="5E17EB"/>
                </a:solidFill>
                <a:highlight>
                  <a:srgbClr val="F4F4F4"/>
                </a:highlight>
                <a:latin typeface="Helvetica Neue"/>
                <a:ea typeface="Helvetica Neue"/>
                <a:cs typeface="Helvetica Neue"/>
                <a:sym typeface="Helvetica Neue"/>
              </a:rPr>
              <a:t>https://www.w3.org/WAI/ER/tools/</a:t>
            </a:r>
            <a:endParaRPr sz="2200" u="sng">
              <a:solidFill>
                <a:srgbClr val="5E17EB"/>
              </a:solidFill>
              <a:highlight>
                <a:srgbClr val="F4F4F4"/>
              </a:highlight>
              <a:latin typeface="Helvetica Neue"/>
              <a:ea typeface="Helvetica Neue"/>
              <a:cs typeface="Helvetica Neue"/>
              <a:sym typeface="Helvetica Neue"/>
            </a:endParaRPr>
          </a:p>
        </p:txBody>
      </p:sp>
      <p:sp>
        <p:nvSpPr>
          <p:cNvPr id="221" name="Google Shape;221;p35"/>
          <p:cNvSpPr txBox="1"/>
          <p:nvPr/>
        </p:nvSpPr>
        <p:spPr>
          <a:xfrm>
            <a:off x="364925" y="273850"/>
            <a:ext cx="6075600" cy="496500"/>
          </a:xfrm>
          <a:prstGeom prst="rect">
            <a:avLst/>
          </a:prstGeom>
          <a:noFill/>
          <a:ln>
            <a:noFill/>
          </a:ln>
        </p:spPr>
        <p:txBody>
          <a:bodyPr anchorCtr="0" anchor="ctr" bIns="17150" lIns="17150" spcFirstLastPara="1" rIns="17150" wrap="square" tIns="17150">
            <a:spAutoFit/>
          </a:bodyPr>
          <a:lstStyle/>
          <a:p>
            <a:pPr indent="0" lvl="0" marL="0" marR="0" rtl="0" algn="l">
              <a:lnSpc>
                <a:spcPct val="102727"/>
              </a:lnSpc>
              <a:spcBef>
                <a:spcPts val="0"/>
              </a:spcBef>
              <a:spcAft>
                <a:spcPts val="0"/>
              </a:spcAft>
              <a:buClr>
                <a:srgbClr val="820AD1"/>
              </a:buClr>
              <a:buSzPts val="4100"/>
              <a:buFont typeface="Helvetica Neue"/>
              <a:buNone/>
            </a:pPr>
            <a:r>
              <a:rPr lang="pt-BR" sz="3000">
                <a:solidFill>
                  <a:srgbClr val="5D17EB"/>
                </a:solidFill>
                <a:latin typeface="Helvetica Neue"/>
                <a:ea typeface="Helvetica Neue"/>
                <a:cs typeface="Helvetica Neue"/>
                <a:sym typeface="Helvetica Neue"/>
              </a:rPr>
              <a:t>Outras ferramentas</a:t>
            </a:r>
            <a:endParaRPr sz="3000">
              <a:solidFill>
                <a:srgbClr val="5D17EB"/>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D17EB"/>
        </a:solidFill>
      </p:bgPr>
    </p:bg>
    <p:spTree>
      <p:nvGrpSpPr>
        <p:cNvPr id="225" name="Shape 225"/>
        <p:cNvGrpSpPr/>
        <p:nvPr/>
      </p:nvGrpSpPr>
      <p:grpSpPr>
        <a:xfrm>
          <a:off x="0" y="0"/>
          <a:ext cx="0" cy="0"/>
          <a:chOff x="0" y="0"/>
          <a:chExt cx="0" cy="0"/>
        </a:xfrm>
      </p:grpSpPr>
      <p:sp>
        <p:nvSpPr>
          <p:cNvPr id="226" name="Google Shape;226;p36"/>
          <p:cNvSpPr txBox="1"/>
          <p:nvPr/>
        </p:nvSpPr>
        <p:spPr>
          <a:xfrm>
            <a:off x="3128102" y="2277300"/>
            <a:ext cx="2887800" cy="859800"/>
          </a:xfrm>
          <a:prstGeom prst="rect">
            <a:avLst/>
          </a:prstGeom>
          <a:noFill/>
          <a:ln>
            <a:noFill/>
          </a:ln>
        </p:spPr>
        <p:txBody>
          <a:bodyPr anchorCtr="0" anchor="t" bIns="17150" lIns="17150" spcFirstLastPara="1" rIns="17150" wrap="square" tIns="17150">
            <a:spAutoFit/>
          </a:bodyPr>
          <a:lstStyle/>
          <a:p>
            <a:pPr indent="0" lvl="0" marL="0" rtl="0" algn="ctr">
              <a:lnSpc>
                <a:spcPct val="80000"/>
              </a:lnSpc>
              <a:spcBef>
                <a:spcPts val="0"/>
              </a:spcBef>
              <a:spcAft>
                <a:spcPts val="0"/>
              </a:spcAft>
              <a:buClr>
                <a:schemeClr val="lt1"/>
              </a:buClr>
              <a:buSzPts val="4500"/>
              <a:buFont typeface="Helvetica Neue"/>
              <a:buNone/>
            </a:pPr>
            <a:r>
              <a:rPr lang="pt-BR" sz="4500">
                <a:solidFill>
                  <a:schemeClr val="lt1"/>
                </a:solidFill>
                <a:latin typeface="Helvetica Neue"/>
                <a:ea typeface="Helvetica Neue"/>
                <a:cs typeface="Helvetica Neue"/>
                <a:sym typeface="Helvetica Neue"/>
              </a:rPr>
              <a:t>Q&amp;A</a:t>
            </a:r>
            <a:endParaRPr sz="100">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rgbClr val="FFFFFF"/>
              </a:buClr>
              <a:buSzPts val="4500"/>
              <a:buFont typeface="Helvetica Neue"/>
              <a:buNone/>
            </a:pPr>
            <a:r>
              <a:t/>
            </a:r>
            <a:endParaRPr sz="2200">
              <a:solidFill>
                <a:srgbClr val="FFFFFF"/>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D17EB"/>
        </a:solidFill>
      </p:bgPr>
    </p:bg>
    <p:spTree>
      <p:nvGrpSpPr>
        <p:cNvPr id="230" name="Shape 230"/>
        <p:cNvGrpSpPr/>
        <p:nvPr/>
      </p:nvGrpSpPr>
      <p:grpSpPr>
        <a:xfrm>
          <a:off x="0" y="0"/>
          <a:ext cx="0" cy="0"/>
          <a:chOff x="0" y="0"/>
          <a:chExt cx="0" cy="0"/>
        </a:xfrm>
      </p:grpSpPr>
      <p:sp>
        <p:nvSpPr>
          <p:cNvPr id="231" name="Google Shape;231;p37"/>
          <p:cNvSpPr txBox="1"/>
          <p:nvPr/>
        </p:nvSpPr>
        <p:spPr>
          <a:xfrm>
            <a:off x="3128102" y="485325"/>
            <a:ext cx="2887800" cy="588900"/>
          </a:xfrm>
          <a:prstGeom prst="rect">
            <a:avLst/>
          </a:prstGeom>
          <a:noFill/>
          <a:ln>
            <a:noFill/>
          </a:ln>
        </p:spPr>
        <p:txBody>
          <a:bodyPr anchorCtr="0" anchor="t" bIns="17150" lIns="17150" spcFirstLastPara="1" rIns="17150" wrap="square" tIns="17150">
            <a:spAutoFit/>
          </a:bodyPr>
          <a:lstStyle/>
          <a:p>
            <a:pPr indent="0" lvl="0" marL="0" marR="0" rtl="0" algn="l">
              <a:lnSpc>
                <a:spcPct val="80000"/>
              </a:lnSpc>
              <a:spcBef>
                <a:spcPts val="0"/>
              </a:spcBef>
              <a:spcAft>
                <a:spcPts val="0"/>
              </a:spcAft>
              <a:buClr>
                <a:srgbClr val="FFFFFF"/>
              </a:buClr>
              <a:buSzPts val="4500"/>
              <a:buFont typeface="Helvetica Neue"/>
              <a:buNone/>
            </a:pPr>
            <a:r>
              <a:rPr lang="pt-BR" sz="4500">
                <a:solidFill>
                  <a:schemeClr val="lt1"/>
                </a:solidFill>
                <a:latin typeface="Helvetica Neue"/>
                <a:ea typeface="Helvetica Neue"/>
                <a:cs typeface="Helvetica Neue"/>
                <a:sym typeface="Helvetica Neue"/>
              </a:rPr>
              <a:t> Obrigada!  </a:t>
            </a:r>
            <a:endParaRPr sz="2200">
              <a:solidFill>
                <a:srgbClr val="FFFFFF"/>
              </a:solidFill>
              <a:latin typeface="Helvetica Neue"/>
              <a:ea typeface="Helvetica Neue"/>
              <a:cs typeface="Helvetica Neue"/>
              <a:sym typeface="Helvetica Neue"/>
            </a:endParaRPr>
          </a:p>
        </p:txBody>
      </p:sp>
      <p:pic>
        <p:nvPicPr>
          <p:cNvPr id="232" name="Google Shape;232;p37"/>
          <p:cNvPicPr preferRelativeResize="0"/>
          <p:nvPr/>
        </p:nvPicPr>
        <p:blipFill>
          <a:blip r:embed="rId3">
            <a:alphaModFix/>
          </a:blip>
          <a:stretch>
            <a:fillRect/>
          </a:stretch>
        </p:blipFill>
        <p:spPr>
          <a:xfrm>
            <a:off x="3967123" y="4172326"/>
            <a:ext cx="277825" cy="277850"/>
          </a:xfrm>
          <a:prstGeom prst="rect">
            <a:avLst/>
          </a:prstGeom>
          <a:noFill/>
          <a:ln>
            <a:noFill/>
          </a:ln>
        </p:spPr>
      </p:pic>
      <p:sp>
        <p:nvSpPr>
          <p:cNvPr id="233" name="Google Shape;233;p37"/>
          <p:cNvSpPr txBox="1"/>
          <p:nvPr/>
        </p:nvSpPr>
        <p:spPr>
          <a:xfrm>
            <a:off x="4207000" y="4126600"/>
            <a:ext cx="119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a:solidFill>
                  <a:schemeClr val="lt1"/>
                </a:solidFill>
                <a:latin typeface="Helvetica Neue"/>
                <a:ea typeface="Helvetica Neue"/>
                <a:cs typeface="Helvetica Neue"/>
                <a:sym typeface="Helvetica Neue"/>
              </a:rPr>
              <a:t>mariaelizasa</a:t>
            </a:r>
            <a:endParaRPr sz="1200">
              <a:solidFill>
                <a:schemeClr val="lt1"/>
              </a:solidFill>
              <a:latin typeface="Helvetica Neue"/>
              <a:ea typeface="Helvetica Neue"/>
              <a:cs typeface="Helvetica Neue"/>
              <a:sym typeface="Helvetica Neue"/>
            </a:endParaRPr>
          </a:p>
        </p:txBody>
      </p:sp>
      <p:sp>
        <p:nvSpPr>
          <p:cNvPr id="234" name="Google Shape;234;p37"/>
          <p:cNvSpPr txBox="1"/>
          <p:nvPr/>
        </p:nvSpPr>
        <p:spPr>
          <a:xfrm>
            <a:off x="4207000" y="4513500"/>
            <a:ext cx="1192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a:solidFill>
                  <a:schemeClr val="lt1"/>
                </a:solidFill>
                <a:latin typeface="Helvetica Neue"/>
                <a:ea typeface="Helvetica Neue"/>
                <a:cs typeface="Helvetica Neue"/>
                <a:sym typeface="Helvetica Neue"/>
              </a:rPr>
              <a:t>mariaelizasa</a:t>
            </a:r>
            <a:endParaRPr sz="1200">
              <a:solidFill>
                <a:schemeClr val="lt1"/>
              </a:solidFill>
              <a:latin typeface="Helvetica Neue"/>
              <a:ea typeface="Helvetica Neue"/>
              <a:cs typeface="Helvetica Neue"/>
              <a:sym typeface="Helvetica Neue"/>
            </a:endParaRPr>
          </a:p>
        </p:txBody>
      </p:sp>
      <p:pic>
        <p:nvPicPr>
          <p:cNvPr id="235" name="Google Shape;235;p37"/>
          <p:cNvPicPr preferRelativeResize="0"/>
          <p:nvPr/>
        </p:nvPicPr>
        <p:blipFill>
          <a:blip r:embed="rId4">
            <a:alphaModFix/>
          </a:blip>
          <a:stretch>
            <a:fillRect/>
          </a:stretch>
        </p:blipFill>
        <p:spPr>
          <a:xfrm>
            <a:off x="3967125" y="4559238"/>
            <a:ext cx="277825" cy="277825"/>
          </a:xfrm>
          <a:prstGeom prst="rect">
            <a:avLst/>
          </a:prstGeom>
          <a:noFill/>
          <a:ln>
            <a:noFill/>
          </a:ln>
        </p:spPr>
      </p:pic>
      <p:pic>
        <p:nvPicPr>
          <p:cNvPr id="236" name="Google Shape;236;p37"/>
          <p:cNvPicPr preferRelativeResize="0"/>
          <p:nvPr/>
        </p:nvPicPr>
        <p:blipFill>
          <a:blip r:embed="rId5">
            <a:alphaModFix/>
          </a:blip>
          <a:stretch>
            <a:fillRect/>
          </a:stretch>
        </p:blipFill>
        <p:spPr>
          <a:xfrm>
            <a:off x="3544874" y="1755613"/>
            <a:ext cx="2054275" cy="17353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70" name="Shape 70"/>
        <p:cNvGrpSpPr/>
        <p:nvPr/>
      </p:nvGrpSpPr>
      <p:grpSpPr>
        <a:xfrm>
          <a:off x="0" y="0"/>
          <a:ext cx="0" cy="0"/>
          <a:chOff x="0" y="0"/>
          <a:chExt cx="0" cy="0"/>
        </a:xfrm>
      </p:grpSpPr>
      <p:sp>
        <p:nvSpPr>
          <p:cNvPr id="71" name="Google Shape;71;p15"/>
          <p:cNvSpPr txBox="1"/>
          <p:nvPr/>
        </p:nvSpPr>
        <p:spPr>
          <a:xfrm>
            <a:off x="737850" y="1651950"/>
            <a:ext cx="7668300" cy="1070100"/>
          </a:xfrm>
          <a:prstGeom prst="rect">
            <a:avLst/>
          </a:prstGeom>
          <a:noFill/>
          <a:ln>
            <a:noFill/>
          </a:ln>
        </p:spPr>
        <p:txBody>
          <a:bodyPr anchorCtr="0" anchor="b" bIns="26775" lIns="26775" spcFirstLastPara="1" rIns="26775" wrap="square" tIns="26775">
            <a:spAutoFit/>
          </a:bodyPr>
          <a:lstStyle/>
          <a:p>
            <a:pPr indent="0" lvl="0" marL="0" rtl="0" algn="ctr">
              <a:spcBef>
                <a:spcPts val="0"/>
              </a:spcBef>
              <a:spcAft>
                <a:spcPts val="0"/>
              </a:spcAft>
              <a:buClr>
                <a:schemeClr val="dk1"/>
              </a:buClr>
              <a:buSzPts val="1100"/>
              <a:buFont typeface="Arial"/>
              <a:buNone/>
            </a:pPr>
            <a:r>
              <a:rPr lang="pt-BR" sz="2200">
                <a:solidFill>
                  <a:schemeClr val="dk1"/>
                </a:solidFill>
                <a:highlight>
                  <a:srgbClr val="F4F4F4"/>
                </a:highlight>
                <a:latin typeface="Helvetica Neue"/>
                <a:ea typeface="Helvetica Neue"/>
                <a:cs typeface="Helvetica Neue"/>
                <a:sym typeface="Helvetica Neue"/>
              </a:rPr>
              <a:t>Acessibilidade Web refere-se a prática </a:t>
            </a:r>
            <a:r>
              <a:rPr lang="pt-BR" sz="2200">
                <a:solidFill>
                  <a:srgbClr val="5D17EB"/>
                </a:solidFill>
                <a:highlight>
                  <a:srgbClr val="F4F4F4"/>
                </a:highlight>
                <a:latin typeface="Helvetica Neue"/>
                <a:ea typeface="Helvetica Neue"/>
                <a:cs typeface="Helvetica Neue"/>
                <a:sym typeface="Helvetica Neue"/>
              </a:rPr>
              <a:t>inclusiva</a:t>
            </a:r>
            <a:r>
              <a:rPr lang="pt-BR" sz="2200">
                <a:solidFill>
                  <a:schemeClr val="dk1"/>
                </a:solidFill>
                <a:highlight>
                  <a:srgbClr val="F4F4F4"/>
                </a:highlight>
                <a:latin typeface="Helvetica Neue"/>
                <a:ea typeface="Helvetica Neue"/>
                <a:cs typeface="Helvetica Neue"/>
                <a:sym typeface="Helvetica Neue"/>
              </a:rPr>
              <a:t> de fazer websites que possam ser utilizados por </a:t>
            </a:r>
            <a:r>
              <a:rPr lang="pt-BR" sz="2200">
                <a:solidFill>
                  <a:srgbClr val="5D17EB"/>
                </a:solidFill>
                <a:highlight>
                  <a:srgbClr val="F4F4F4"/>
                </a:highlight>
                <a:latin typeface="Helvetica Neue"/>
                <a:ea typeface="Helvetica Neue"/>
                <a:cs typeface="Helvetica Neue"/>
                <a:sym typeface="Helvetica Neue"/>
              </a:rPr>
              <a:t>todas as pessoas</a:t>
            </a:r>
            <a:r>
              <a:rPr lang="pt-BR" sz="2200">
                <a:solidFill>
                  <a:schemeClr val="dk1"/>
                </a:solidFill>
                <a:highlight>
                  <a:srgbClr val="F4F4F4"/>
                </a:highlight>
                <a:latin typeface="Helvetica Neue"/>
                <a:ea typeface="Helvetica Neue"/>
                <a:cs typeface="Helvetica Neue"/>
                <a:sym typeface="Helvetica Neue"/>
              </a:rPr>
              <a:t>, sejam elas com necessidades especiais ou não.</a:t>
            </a:r>
            <a:endParaRPr sz="2200">
              <a:solidFill>
                <a:schemeClr val="dk1"/>
              </a:solidFill>
              <a:highlight>
                <a:srgbClr val="F4F4F4"/>
              </a:highlight>
              <a:latin typeface="Helvetica Neue"/>
              <a:ea typeface="Helvetica Neue"/>
              <a:cs typeface="Helvetica Neue"/>
              <a:sym typeface="Helvetica Neue"/>
            </a:endParaRPr>
          </a:p>
        </p:txBody>
      </p:sp>
      <p:sp>
        <p:nvSpPr>
          <p:cNvPr id="72" name="Google Shape;72;p15"/>
          <p:cNvSpPr txBox="1"/>
          <p:nvPr/>
        </p:nvSpPr>
        <p:spPr>
          <a:xfrm>
            <a:off x="364925" y="273850"/>
            <a:ext cx="6075600" cy="496500"/>
          </a:xfrm>
          <a:prstGeom prst="rect">
            <a:avLst/>
          </a:prstGeom>
          <a:noFill/>
          <a:ln>
            <a:noFill/>
          </a:ln>
        </p:spPr>
        <p:txBody>
          <a:bodyPr anchorCtr="0" anchor="ctr" bIns="17150" lIns="17150" spcFirstLastPara="1" rIns="17150" wrap="square" tIns="17150">
            <a:spAutoFit/>
          </a:bodyPr>
          <a:lstStyle/>
          <a:p>
            <a:pPr indent="0" lvl="0" marL="0" marR="0" rtl="0" algn="l">
              <a:lnSpc>
                <a:spcPct val="102727"/>
              </a:lnSpc>
              <a:spcBef>
                <a:spcPts val="0"/>
              </a:spcBef>
              <a:spcAft>
                <a:spcPts val="0"/>
              </a:spcAft>
              <a:buClr>
                <a:srgbClr val="820AD1"/>
              </a:buClr>
              <a:buSzPts val="4100"/>
              <a:buFont typeface="Helvetica Neue"/>
              <a:buNone/>
            </a:pPr>
            <a:r>
              <a:rPr lang="pt-BR" sz="3000">
                <a:solidFill>
                  <a:srgbClr val="5D17EB"/>
                </a:solidFill>
                <a:latin typeface="Helvetica Neue"/>
                <a:ea typeface="Helvetica Neue"/>
                <a:cs typeface="Helvetica Neue"/>
                <a:sym typeface="Helvetica Neue"/>
              </a:rPr>
              <a:t>O que é?</a:t>
            </a:r>
            <a:endParaRPr sz="3000">
              <a:solidFill>
                <a:srgbClr val="5D17EB"/>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76" name="Shape 76"/>
        <p:cNvGrpSpPr/>
        <p:nvPr/>
      </p:nvGrpSpPr>
      <p:grpSpPr>
        <a:xfrm>
          <a:off x="0" y="0"/>
          <a:ext cx="0" cy="0"/>
          <a:chOff x="0" y="0"/>
          <a:chExt cx="0" cy="0"/>
        </a:xfrm>
      </p:grpSpPr>
      <p:sp>
        <p:nvSpPr>
          <p:cNvPr id="77" name="Google Shape;77;p16"/>
          <p:cNvSpPr txBox="1"/>
          <p:nvPr/>
        </p:nvSpPr>
        <p:spPr>
          <a:xfrm>
            <a:off x="737850" y="1712625"/>
            <a:ext cx="7668300" cy="1070100"/>
          </a:xfrm>
          <a:prstGeom prst="rect">
            <a:avLst/>
          </a:prstGeom>
          <a:noFill/>
          <a:ln>
            <a:noFill/>
          </a:ln>
        </p:spPr>
        <p:txBody>
          <a:bodyPr anchorCtr="0" anchor="b" bIns="26775" lIns="26775" spcFirstLastPara="1" rIns="26775" wrap="square" tIns="26775">
            <a:spAutoFit/>
          </a:bodyPr>
          <a:lstStyle/>
          <a:p>
            <a:pPr indent="0" lvl="0" marL="0" rtl="0" algn="ctr">
              <a:spcBef>
                <a:spcPts val="0"/>
              </a:spcBef>
              <a:spcAft>
                <a:spcPts val="0"/>
              </a:spcAft>
              <a:buClr>
                <a:schemeClr val="dk1"/>
              </a:buClr>
              <a:buSzPts val="1100"/>
              <a:buFont typeface="Arial"/>
              <a:buNone/>
            </a:pPr>
            <a:r>
              <a:rPr lang="pt-BR" sz="2200">
                <a:solidFill>
                  <a:srgbClr val="000238"/>
                </a:solidFill>
                <a:highlight>
                  <a:srgbClr val="F4F4F4"/>
                </a:highlight>
                <a:latin typeface="Helvetica Neue"/>
                <a:ea typeface="Helvetica Neue"/>
                <a:cs typeface="Helvetica Neue"/>
                <a:sym typeface="Helvetica Neue"/>
              </a:rPr>
              <a:t>“Para a maioria das pessoas a tecnologia torna a vida mais </a:t>
            </a:r>
            <a:r>
              <a:rPr lang="pt-BR" sz="2200">
                <a:solidFill>
                  <a:srgbClr val="5D17EB"/>
                </a:solidFill>
                <a:highlight>
                  <a:srgbClr val="F4F4F4"/>
                </a:highlight>
                <a:latin typeface="Helvetica Neue"/>
                <a:ea typeface="Helvetica Neue"/>
                <a:cs typeface="Helvetica Neue"/>
                <a:sym typeface="Helvetica Neue"/>
              </a:rPr>
              <a:t>fácil</a:t>
            </a:r>
            <a:r>
              <a:rPr lang="pt-BR" sz="2200">
                <a:solidFill>
                  <a:srgbClr val="000238"/>
                </a:solidFill>
                <a:highlight>
                  <a:srgbClr val="F4F4F4"/>
                </a:highlight>
                <a:latin typeface="Helvetica Neue"/>
                <a:ea typeface="Helvetica Neue"/>
                <a:cs typeface="Helvetica Neue"/>
                <a:sym typeface="Helvetica Neue"/>
              </a:rPr>
              <a:t>. Para uma pessoa com necessidades especiais, a tecnologia torna as coisas </a:t>
            </a:r>
            <a:r>
              <a:rPr lang="pt-BR" sz="2200">
                <a:solidFill>
                  <a:srgbClr val="5D17EB"/>
                </a:solidFill>
                <a:highlight>
                  <a:srgbClr val="F4F4F4"/>
                </a:highlight>
                <a:latin typeface="Helvetica Neue"/>
                <a:ea typeface="Helvetica Neue"/>
                <a:cs typeface="Helvetica Neue"/>
                <a:sym typeface="Helvetica Neue"/>
              </a:rPr>
              <a:t>possíveis</a:t>
            </a:r>
            <a:r>
              <a:rPr lang="pt-BR" sz="2200">
                <a:solidFill>
                  <a:srgbClr val="000238"/>
                </a:solidFill>
                <a:highlight>
                  <a:srgbClr val="F4F4F4"/>
                </a:highlight>
                <a:latin typeface="Helvetica Neue"/>
                <a:ea typeface="Helvetica Neue"/>
                <a:cs typeface="Helvetica Neue"/>
                <a:sym typeface="Helvetica Neue"/>
              </a:rPr>
              <a:t>."</a:t>
            </a:r>
            <a:endParaRPr sz="2200">
              <a:solidFill>
                <a:srgbClr val="5D17EB"/>
              </a:solidFill>
              <a:highlight>
                <a:srgbClr val="F4F4F4"/>
              </a:highlight>
              <a:latin typeface="Helvetica Neue"/>
              <a:ea typeface="Helvetica Neue"/>
              <a:cs typeface="Helvetica Neue"/>
              <a:sym typeface="Helvetica Neue"/>
            </a:endParaRPr>
          </a:p>
        </p:txBody>
      </p:sp>
      <p:sp>
        <p:nvSpPr>
          <p:cNvPr id="78" name="Google Shape;78;p16"/>
          <p:cNvSpPr txBox="1"/>
          <p:nvPr/>
        </p:nvSpPr>
        <p:spPr>
          <a:xfrm>
            <a:off x="364925" y="273850"/>
            <a:ext cx="6075600" cy="496500"/>
          </a:xfrm>
          <a:prstGeom prst="rect">
            <a:avLst/>
          </a:prstGeom>
          <a:noFill/>
          <a:ln>
            <a:noFill/>
          </a:ln>
        </p:spPr>
        <p:txBody>
          <a:bodyPr anchorCtr="0" anchor="ctr" bIns="17150" lIns="17150" spcFirstLastPara="1" rIns="17150" wrap="square" tIns="17150">
            <a:spAutoFit/>
          </a:bodyPr>
          <a:lstStyle/>
          <a:p>
            <a:pPr indent="0" lvl="0" marL="0" marR="0" rtl="0" algn="l">
              <a:lnSpc>
                <a:spcPct val="102727"/>
              </a:lnSpc>
              <a:spcBef>
                <a:spcPts val="0"/>
              </a:spcBef>
              <a:spcAft>
                <a:spcPts val="0"/>
              </a:spcAft>
              <a:buClr>
                <a:srgbClr val="820AD1"/>
              </a:buClr>
              <a:buSzPts val="4100"/>
              <a:buFont typeface="Helvetica Neue"/>
              <a:buNone/>
            </a:pPr>
            <a:r>
              <a:rPr lang="pt-BR" sz="3000">
                <a:solidFill>
                  <a:srgbClr val="5D17EB"/>
                </a:solidFill>
                <a:latin typeface="Helvetica Neue"/>
                <a:ea typeface="Helvetica Neue"/>
                <a:cs typeface="Helvetica Neue"/>
                <a:sym typeface="Helvetica Neue"/>
              </a:rPr>
              <a:t>Acessibilidade</a:t>
            </a:r>
            <a:endParaRPr sz="3000">
              <a:solidFill>
                <a:srgbClr val="5D17E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82" name="Shape 82"/>
        <p:cNvGrpSpPr/>
        <p:nvPr/>
      </p:nvGrpSpPr>
      <p:grpSpPr>
        <a:xfrm>
          <a:off x="0" y="0"/>
          <a:ext cx="0" cy="0"/>
          <a:chOff x="0" y="0"/>
          <a:chExt cx="0" cy="0"/>
        </a:xfrm>
      </p:grpSpPr>
      <p:sp>
        <p:nvSpPr>
          <p:cNvPr id="83" name="Google Shape;83;p17"/>
          <p:cNvSpPr txBox="1"/>
          <p:nvPr/>
        </p:nvSpPr>
        <p:spPr>
          <a:xfrm>
            <a:off x="737850" y="1651950"/>
            <a:ext cx="7668300" cy="2609100"/>
          </a:xfrm>
          <a:prstGeom prst="rect">
            <a:avLst/>
          </a:prstGeom>
          <a:noFill/>
          <a:ln>
            <a:noFill/>
          </a:ln>
        </p:spPr>
        <p:txBody>
          <a:bodyPr anchorCtr="0" anchor="b" bIns="26775" lIns="26775" spcFirstLastPara="1" rIns="26775" wrap="square" tIns="26775">
            <a:spAutoFit/>
          </a:bodyPr>
          <a:lstStyle/>
          <a:p>
            <a:pPr indent="0" lvl="0" marL="0" rtl="0" algn="ctr">
              <a:spcBef>
                <a:spcPts val="0"/>
              </a:spcBef>
              <a:spcAft>
                <a:spcPts val="0"/>
              </a:spcAft>
              <a:buClr>
                <a:schemeClr val="dk1"/>
              </a:buClr>
              <a:buSzPts val="1100"/>
              <a:buFont typeface="Arial"/>
              <a:buNone/>
            </a:pPr>
            <a:r>
              <a:rPr lang="pt-BR" sz="2200">
                <a:solidFill>
                  <a:schemeClr val="dk1"/>
                </a:solidFill>
                <a:highlight>
                  <a:srgbClr val="F4F4F4"/>
                </a:highlight>
                <a:latin typeface="Helvetica Neue"/>
                <a:ea typeface="Helvetica Neue"/>
                <a:cs typeface="Helvetica Neue"/>
                <a:sym typeface="Helvetica Neue"/>
              </a:rPr>
              <a:t>As necessidades que a acessibilidade na Web pretendem abordar incluem: </a:t>
            </a:r>
            <a:endParaRPr sz="2200">
              <a:solidFill>
                <a:schemeClr val="dk1"/>
              </a:solidFill>
              <a:highlight>
                <a:srgbClr val="F4F4F4"/>
              </a:highlight>
              <a:latin typeface="Helvetica Neue"/>
              <a:ea typeface="Helvetica Neue"/>
              <a:cs typeface="Helvetica Neue"/>
              <a:sym typeface="Helvetica Neue"/>
            </a:endParaRPr>
          </a:p>
          <a:p>
            <a:pPr indent="0" lvl="0" marL="0" rtl="0" algn="ctr">
              <a:spcBef>
                <a:spcPts val="0"/>
              </a:spcBef>
              <a:spcAft>
                <a:spcPts val="0"/>
              </a:spcAft>
              <a:buClr>
                <a:schemeClr val="dk1"/>
              </a:buClr>
              <a:buSzPts val="1100"/>
              <a:buFont typeface="Arial"/>
              <a:buNone/>
            </a:pPr>
            <a:r>
              <a:t/>
            </a:r>
            <a:endParaRPr sz="2200">
              <a:solidFill>
                <a:schemeClr val="dk1"/>
              </a:solidFill>
              <a:highlight>
                <a:srgbClr val="F3F3EC"/>
              </a:highlight>
              <a:latin typeface="Helvetica Neue"/>
              <a:ea typeface="Helvetica Neue"/>
              <a:cs typeface="Helvetica Neue"/>
              <a:sym typeface="Helvetica Neue"/>
            </a:endParaRPr>
          </a:p>
          <a:p>
            <a:pPr indent="-355600" lvl="0" marL="457200" rtl="0" algn="l">
              <a:spcBef>
                <a:spcPts val="0"/>
              </a:spcBef>
              <a:spcAft>
                <a:spcPts val="0"/>
              </a:spcAft>
              <a:buClr>
                <a:srgbClr val="5E17EB"/>
              </a:buClr>
              <a:buSzPts val="2000"/>
              <a:buFont typeface="Helvetica Neue"/>
              <a:buChar char="●"/>
            </a:pPr>
            <a:r>
              <a:rPr lang="pt-BR" sz="2000">
                <a:solidFill>
                  <a:schemeClr val="dk1"/>
                </a:solidFill>
                <a:highlight>
                  <a:srgbClr val="F4F4F4"/>
                </a:highlight>
                <a:latin typeface="Helvetica Neue"/>
                <a:ea typeface="Helvetica Neue"/>
                <a:cs typeface="Helvetica Neue"/>
                <a:sym typeface="Helvetica Neue"/>
              </a:rPr>
              <a:t>Deficiência Visual</a:t>
            </a:r>
            <a:endParaRPr sz="2000">
              <a:solidFill>
                <a:schemeClr val="dk1"/>
              </a:solidFill>
              <a:highlight>
                <a:srgbClr val="F4F4F4"/>
              </a:highlight>
              <a:latin typeface="Helvetica Neue"/>
              <a:ea typeface="Helvetica Neue"/>
              <a:cs typeface="Helvetica Neue"/>
              <a:sym typeface="Helvetica Neue"/>
            </a:endParaRPr>
          </a:p>
          <a:p>
            <a:pPr indent="-355600" lvl="0" marL="457200" rtl="0" algn="l">
              <a:spcBef>
                <a:spcPts val="0"/>
              </a:spcBef>
              <a:spcAft>
                <a:spcPts val="0"/>
              </a:spcAft>
              <a:buClr>
                <a:srgbClr val="5E17EB"/>
              </a:buClr>
              <a:buSzPts val="2000"/>
              <a:buFont typeface="Helvetica Neue"/>
              <a:buChar char="●"/>
            </a:pPr>
            <a:r>
              <a:rPr lang="pt-BR" sz="2000">
                <a:solidFill>
                  <a:schemeClr val="dk1"/>
                </a:solidFill>
                <a:highlight>
                  <a:srgbClr val="F4F4F4"/>
                </a:highlight>
                <a:latin typeface="Helvetica Neue"/>
                <a:ea typeface="Helvetica Neue"/>
                <a:cs typeface="Helvetica Neue"/>
                <a:sym typeface="Helvetica Neue"/>
              </a:rPr>
              <a:t>Deficiência Motora</a:t>
            </a:r>
            <a:endParaRPr sz="2000">
              <a:solidFill>
                <a:schemeClr val="dk1"/>
              </a:solidFill>
              <a:highlight>
                <a:srgbClr val="F4F4F4"/>
              </a:highlight>
              <a:latin typeface="Helvetica Neue"/>
              <a:ea typeface="Helvetica Neue"/>
              <a:cs typeface="Helvetica Neue"/>
              <a:sym typeface="Helvetica Neue"/>
            </a:endParaRPr>
          </a:p>
          <a:p>
            <a:pPr indent="-355600" lvl="0" marL="457200" rtl="0" algn="l">
              <a:spcBef>
                <a:spcPts val="0"/>
              </a:spcBef>
              <a:spcAft>
                <a:spcPts val="0"/>
              </a:spcAft>
              <a:buClr>
                <a:srgbClr val="5E17EB"/>
              </a:buClr>
              <a:buSzPts val="2000"/>
              <a:buFont typeface="Helvetica Neue"/>
              <a:buChar char="●"/>
            </a:pPr>
            <a:r>
              <a:rPr lang="pt-BR" sz="2000">
                <a:solidFill>
                  <a:schemeClr val="dk1"/>
                </a:solidFill>
                <a:highlight>
                  <a:srgbClr val="F4F4F4"/>
                </a:highlight>
                <a:latin typeface="Helvetica Neue"/>
                <a:ea typeface="Helvetica Neue"/>
                <a:cs typeface="Helvetica Neue"/>
                <a:sym typeface="Helvetica Neue"/>
              </a:rPr>
              <a:t>Deficiência Auditiva</a:t>
            </a:r>
            <a:endParaRPr sz="2000">
              <a:solidFill>
                <a:schemeClr val="dk1"/>
              </a:solidFill>
              <a:highlight>
                <a:srgbClr val="F4F4F4"/>
              </a:highlight>
              <a:latin typeface="Helvetica Neue"/>
              <a:ea typeface="Helvetica Neue"/>
              <a:cs typeface="Helvetica Neue"/>
              <a:sym typeface="Helvetica Neue"/>
            </a:endParaRPr>
          </a:p>
          <a:p>
            <a:pPr indent="-355600" lvl="0" marL="457200" rtl="0" algn="l">
              <a:spcBef>
                <a:spcPts val="0"/>
              </a:spcBef>
              <a:spcAft>
                <a:spcPts val="0"/>
              </a:spcAft>
              <a:buClr>
                <a:srgbClr val="5E17EB"/>
              </a:buClr>
              <a:buSzPts val="2000"/>
              <a:buFont typeface="Helvetica Neue"/>
              <a:buChar char="●"/>
            </a:pPr>
            <a:r>
              <a:rPr lang="pt-BR" sz="2000">
                <a:solidFill>
                  <a:schemeClr val="dk1"/>
                </a:solidFill>
                <a:highlight>
                  <a:srgbClr val="F4F4F4"/>
                </a:highlight>
                <a:latin typeface="Helvetica Neue"/>
                <a:ea typeface="Helvetica Neue"/>
                <a:cs typeface="Helvetica Neue"/>
                <a:sym typeface="Helvetica Neue"/>
              </a:rPr>
              <a:t>Convulsões</a:t>
            </a:r>
            <a:endParaRPr sz="2000">
              <a:solidFill>
                <a:schemeClr val="dk1"/>
              </a:solidFill>
              <a:highlight>
                <a:srgbClr val="F4F4F4"/>
              </a:highlight>
              <a:latin typeface="Helvetica Neue"/>
              <a:ea typeface="Helvetica Neue"/>
              <a:cs typeface="Helvetica Neue"/>
              <a:sym typeface="Helvetica Neue"/>
            </a:endParaRPr>
          </a:p>
          <a:p>
            <a:pPr indent="-355600" lvl="0" marL="457200" rtl="0" algn="l">
              <a:spcBef>
                <a:spcPts val="0"/>
              </a:spcBef>
              <a:spcAft>
                <a:spcPts val="0"/>
              </a:spcAft>
              <a:buClr>
                <a:srgbClr val="5E17EB"/>
              </a:buClr>
              <a:buSzPts val="2000"/>
              <a:buFont typeface="Helvetica Neue"/>
              <a:buChar char="●"/>
            </a:pPr>
            <a:r>
              <a:rPr lang="pt-BR" sz="2000">
                <a:solidFill>
                  <a:schemeClr val="dk1"/>
                </a:solidFill>
                <a:highlight>
                  <a:srgbClr val="F4F4F4"/>
                </a:highlight>
                <a:latin typeface="Helvetica Neue"/>
                <a:ea typeface="Helvetica Neue"/>
                <a:cs typeface="Helvetica Neue"/>
                <a:sym typeface="Helvetica Neue"/>
              </a:rPr>
              <a:t>Deficiência Cognitiva</a:t>
            </a:r>
            <a:endParaRPr sz="2200">
              <a:solidFill>
                <a:schemeClr val="dk1"/>
              </a:solidFill>
              <a:highlight>
                <a:srgbClr val="F3F3EC"/>
              </a:highlight>
              <a:latin typeface="Helvetica Neue"/>
              <a:ea typeface="Helvetica Neue"/>
              <a:cs typeface="Helvetica Neue"/>
              <a:sym typeface="Helvetica Neue"/>
            </a:endParaRPr>
          </a:p>
        </p:txBody>
      </p:sp>
      <p:sp>
        <p:nvSpPr>
          <p:cNvPr id="84" name="Google Shape;84;p17"/>
          <p:cNvSpPr txBox="1"/>
          <p:nvPr/>
        </p:nvSpPr>
        <p:spPr>
          <a:xfrm>
            <a:off x="364925" y="273850"/>
            <a:ext cx="6075600" cy="496500"/>
          </a:xfrm>
          <a:prstGeom prst="rect">
            <a:avLst/>
          </a:prstGeom>
          <a:noFill/>
          <a:ln>
            <a:noFill/>
          </a:ln>
        </p:spPr>
        <p:txBody>
          <a:bodyPr anchorCtr="0" anchor="ctr" bIns="17150" lIns="17150" spcFirstLastPara="1" rIns="17150" wrap="square" tIns="17150">
            <a:spAutoFit/>
          </a:bodyPr>
          <a:lstStyle/>
          <a:p>
            <a:pPr indent="0" lvl="0" marL="0" marR="0" rtl="0" algn="l">
              <a:lnSpc>
                <a:spcPct val="102727"/>
              </a:lnSpc>
              <a:spcBef>
                <a:spcPts val="0"/>
              </a:spcBef>
              <a:spcAft>
                <a:spcPts val="0"/>
              </a:spcAft>
              <a:buClr>
                <a:srgbClr val="820AD1"/>
              </a:buClr>
              <a:buSzPts val="4100"/>
              <a:buFont typeface="Helvetica Neue"/>
              <a:buNone/>
            </a:pPr>
            <a:r>
              <a:rPr lang="pt-BR" sz="3000">
                <a:solidFill>
                  <a:srgbClr val="5D17EB"/>
                </a:solidFill>
                <a:latin typeface="Helvetica Neue"/>
                <a:ea typeface="Helvetica Neue"/>
                <a:cs typeface="Helvetica Neue"/>
                <a:sym typeface="Helvetica Neue"/>
              </a:rPr>
              <a:t>PCD's</a:t>
            </a:r>
            <a:endParaRPr sz="3000">
              <a:solidFill>
                <a:srgbClr val="5D17E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88" name="Shape 88"/>
        <p:cNvGrpSpPr/>
        <p:nvPr/>
      </p:nvGrpSpPr>
      <p:grpSpPr>
        <a:xfrm>
          <a:off x="0" y="0"/>
          <a:ext cx="0" cy="0"/>
          <a:chOff x="0" y="0"/>
          <a:chExt cx="0" cy="0"/>
        </a:xfrm>
      </p:grpSpPr>
      <p:sp>
        <p:nvSpPr>
          <p:cNvPr id="89" name="Google Shape;89;p18"/>
          <p:cNvSpPr txBox="1"/>
          <p:nvPr/>
        </p:nvSpPr>
        <p:spPr>
          <a:xfrm>
            <a:off x="737850" y="1651950"/>
            <a:ext cx="7668300" cy="1408500"/>
          </a:xfrm>
          <a:prstGeom prst="rect">
            <a:avLst/>
          </a:prstGeom>
          <a:noFill/>
          <a:ln>
            <a:noFill/>
          </a:ln>
        </p:spPr>
        <p:txBody>
          <a:bodyPr anchorCtr="0" anchor="b" bIns="26775" lIns="26775" spcFirstLastPara="1" rIns="26775" wrap="square" tIns="26775">
            <a:spAutoFit/>
          </a:bodyPr>
          <a:lstStyle/>
          <a:p>
            <a:pPr indent="0" lvl="0" marL="0" rtl="0" algn="ctr">
              <a:spcBef>
                <a:spcPts val="0"/>
              </a:spcBef>
              <a:spcAft>
                <a:spcPts val="0"/>
              </a:spcAft>
              <a:buClr>
                <a:schemeClr val="dk1"/>
              </a:buClr>
              <a:buSzPts val="1100"/>
              <a:buFont typeface="Arial"/>
              <a:buNone/>
            </a:pPr>
            <a:r>
              <a:rPr lang="pt-BR" sz="2200">
                <a:solidFill>
                  <a:srgbClr val="222222"/>
                </a:solidFill>
                <a:highlight>
                  <a:srgbClr val="F4F4F4"/>
                </a:highlight>
                <a:latin typeface="Helvetica Neue"/>
                <a:ea typeface="Helvetica Neue"/>
                <a:cs typeface="Helvetica Neue"/>
                <a:sym typeface="Helvetica Neue"/>
              </a:rPr>
              <a:t>Uma Web acessível e que permita a participação de pessoas com deficiência na sociedade é</a:t>
            </a:r>
            <a:r>
              <a:rPr lang="pt-BR" sz="2200">
                <a:solidFill>
                  <a:srgbClr val="5E17EB"/>
                </a:solidFill>
                <a:highlight>
                  <a:srgbClr val="F4F4F4"/>
                </a:highlight>
                <a:latin typeface="Helvetica Neue"/>
                <a:ea typeface="Helvetica Neue"/>
                <a:cs typeface="Helvetica Neue"/>
                <a:sym typeface="Helvetica Neue"/>
              </a:rPr>
              <a:t> fundamental</a:t>
            </a:r>
            <a:r>
              <a:rPr lang="pt-BR" sz="2200">
                <a:solidFill>
                  <a:srgbClr val="222222"/>
                </a:solidFill>
                <a:highlight>
                  <a:srgbClr val="F4F4F4"/>
                </a:highlight>
                <a:latin typeface="Helvetica Neue"/>
                <a:ea typeface="Helvetica Neue"/>
                <a:cs typeface="Helvetica Neue"/>
                <a:sym typeface="Helvetica Neue"/>
              </a:rPr>
              <a:t> para proporcionar oportunidades iguais para todos nas diversas áreas de maneira efetiva.</a:t>
            </a:r>
            <a:endParaRPr sz="2200">
              <a:solidFill>
                <a:schemeClr val="dk1"/>
              </a:solidFill>
              <a:highlight>
                <a:srgbClr val="F4F4F4"/>
              </a:highlight>
              <a:latin typeface="Helvetica Neue"/>
              <a:ea typeface="Helvetica Neue"/>
              <a:cs typeface="Helvetica Neue"/>
              <a:sym typeface="Helvetica Neue"/>
            </a:endParaRPr>
          </a:p>
        </p:txBody>
      </p:sp>
      <p:sp>
        <p:nvSpPr>
          <p:cNvPr id="90" name="Google Shape;90;p18"/>
          <p:cNvSpPr txBox="1"/>
          <p:nvPr/>
        </p:nvSpPr>
        <p:spPr>
          <a:xfrm>
            <a:off x="364925" y="273850"/>
            <a:ext cx="6075600" cy="496500"/>
          </a:xfrm>
          <a:prstGeom prst="rect">
            <a:avLst/>
          </a:prstGeom>
          <a:noFill/>
          <a:ln>
            <a:noFill/>
          </a:ln>
        </p:spPr>
        <p:txBody>
          <a:bodyPr anchorCtr="0" anchor="ctr" bIns="17150" lIns="17150" spcFirstLastPara="1" rIns="17150" wrap="square" tIns="17150">
            <a:spAutoFit/>
          </a:bodyPr>
          <a:lstStyle/>
          <a:p>
            <a:pPr indent="0" lvl="0" marL="0" marR="0" rtl="0" algn="l">
              <a:lnSpc>
                <a:spcPct val="102727"/>
              </a:lnSpc>
              <a:spcBef>
                <a:spcPts val="0"/>
              </a:spcBef>
              <a:spcAft>
                <a:spcPts val="0"/>
              </a:spcAft>
              <a:buClr>
                <a:srgbClr val="820AD1"/>
              </a:buClr>
              <a:buSzPts val="4100"/>
              <a:buFont typeface="Helvetica Neue"/>
              <a:buNone/>
            </a:pPr>
            <a:r>
              <a:rPr lang="pt-BR" sz="3000">
                <a:solidFill>
                  <a:srgbClr val="5D17EB"/>
                </a:solidFill>
                <a:latin typeface="Helvetica Neue"/>
                <a:ea typeface="Helvetica Neue"/>
                <a:cs typeface="Helvetica Neue"/>
                <a:sym typeface="Helvetica Neue"/>
              </a:rPr>
              <a:t>Porque é importante?</a:t>
            </a:r>
            <a:endParaRPr sz="3000">
              <a:solidFill>
                <a:srgbClr val="5D17EB"/>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94" name="Shape 94"/>
        <p:cNvGrpSpPr/>
        <p:nvPr/>
      </p:nvGrpSpPr>
      <p:grpSpPr>
        <a:xfrm>
          <a:off x="0" y="0"/>
          <a:ext cx="0" cy="0"/>
          <a:chOff x="0" y="0"/>
          <a:chExt cx="0" cy="0"/>
        </a:xfrm>
      </p:grpSpPr>
      <p:sp>
        <p:nvSpPr>
          <p:cNvPr id="95" name="Google Shape;95;p19"/>
          <p:cNvSpPr txBox="1"/>
          <p:nvPr/>
        </p:nvSpPr>
        <p:spPr>
          <a:xfrm>
            <a:off x="737850" y="1651950"/>
            <a:ext cx="7668300" cy="731400"/>
          </a:xfrm>
          <a:prstGeom prst="rect">
            <a:avLst/>
          </a:prstGeom>
          <a:noFill/>
          <a:ln>
            <a:noFill/>
          </a:ln>
        </p:spPr>
        <p:txBody>
          <a:bodyPr anchorCtr="0" anchor="b" bIns="26775" lIns="26775" spcFirstLastPara="1" rIns="26775" wrap="square" tIns="26775">
            <a:spAutoFit/>
          </a:bodyPr>
          <a:lstStyle/>
          <a:p>
            <a:pPr indent="0" lvl="0" marL="0" rtl="0" algn="ctr">
              <a:spcBef>
                <a:spcPts val="0"/>
              </a:spcBef>
              <a:spcAft>
                <a:spcPts val="0"/>
              </a:spcAft>
              <a:buClr>
                <a:schemeClr val="dk1"/>
              </a:buClr>
              <a:buSzPts val="1100"/>
              <a:buFont typeface="Arial"/>
              <a:buNone/>
            </a:pPr>
            <a:r>
              <a:rPr lang="pt-BR" sz="2200">
                <a:solidFill>
                  <a:schemeClr val="dk1"/>
                </a:solidFill>
                <a:highlight>
                  <a:srgbClr val="F4F4F4"/>
                </a:highlight>
                <a:latin typeface="Helvetica Neue"/>
                <a:ea typeface="Helvetica Neue"/>
                <a:cs typeface="Helvetica Neue"/>
                <a:sym typeface="Helvetica Neue"/>
              </a:rPr>
              <a:t>Boas práticas de HTML torna em </a:t>
            </a:r>
            <a:r>
              <a:rPr lang="pt-BR" sz="2200">
                <a:solidFill>
                  <a:srgbClr val="5E17EB"/>
                </a:solidFill>
                <a:highlight>
                  <a:srgbClr val="F4F4F4"/>
                </a:highlight>
                <a:latin typeface="Helvetica Neue"/>
                <a:ea typeface="Helvetica Neue"/>
                <a:cs typeface="Helvetica Neue"/>
                <a:sym typeface="Helvetica Neue"/>
              </a:rPr>
              <a:t>grande parte</a:t>
            </a:r>
            <a:r>
              <a:rPr lang="pt-BR" sz="2200">
                <a:solidFill>
                  <a:schemeClr val="dk1"/>
                </a:solidFill>
                <a:highlight>
                  <a:srgbClr val="F4F4F4"/>
                </a:highlight>
                <a:latin typeface="Helvetica Neue"/>
                <a:ea typeface="Helvetica Neue"/>
                <a:cs typeface="Helvetica Neue"/>
                <a:sym typeface="Helvetica Neue"/>
              </a:rPr>
              <a:t> a sua aplicação Web mais acessível.</a:t>
            </a:r>
            <a:endParaRPr sz="2200">
              <a:solidFill>
                <a:schemeClr val="dk1"/>
              </a:solidFill>
              <a:highlight>
                <a:srgbClr val="F4F4F4"/>
              </a:highlight>
              <a:latin typeface="Helvetica Neue"/>
              <a:ea typeface="Helvetica Neue"/>
              <a:cs typeface="Helvetica Neue"/>
              <a:sym typeface="Helvetica Neue"/>
            </a:endParaRPr>
          </a:p>
        </p:txBody>
      </p:sp>
      <p:sp>
        <p:nvSpPr>
          <p:cNvPr id="96" name="Google Shape;96;p19"/>
          <p:cNvSpPr txBox="1"/>
          <p:nvPr/>
        </p:nvSpPr>
        <p:spPr>
          <a:xfrm>
            <a:off x="364925" y="273850"/>
            <a:ext cx="6075600" cy="496500"/>
          </a:xfrm>
          <a:prstGeom prst="rect">
            <a:avLst/>
          </a:prstGeom>
          <a:noFill/>
          <a:ln>
            <a:noFill/>
          </a:ln>
        </p:spPr>
        <p:txBody>
          <a:bodyPr anchorCtr="0" anchor="ctr" bIns="17150" lIns="17150" spcFirstLastPara="1" rIns="17150" wrap="square" tIns="17150">
            <a:spAutoFit/>
          </a:bodyPr>
          <a:lstStyle/>
          <a:p>
            <a:pPr indent="0" lvl="0" marL="0" marR="0" rtl="0" algn="l">
              <a:lnSpc>
                <a:spcPct val="102727"/>
              </a:lnSpc>
              <a:spcBef>
                <a:spcPts val="0"/>
              </a:spcBef>
              <a:spcAft>
                <a:spcPts val="0"/>
              </a:spcAft>
              <a:buClr>
                <a:srgbClr val="820AD1"/>
              </a:buClr>
              <a:buSzPts val="4100"/>
              <a:buFont typeface="Helvetica Neue"/>
              <a:buNone/>
            </a:pPr>
            <a:r>
              <a:rPr lang="pt-BR" sz="3000">
                <a:solidFill>
                  <a:srgbClr val="5D17EB"/>
                </a:solidFill>
                <a:latin typeface="Helvetica Neue"/>
                <a:ea typeface="Helvetica Neue"/>
                <a:cs typeface="Helvetica Neue"/>
                <a:sym typeface="Helvetica Neue"/>
              </a:rPr>
              <a:t>Padrões </a:t>
            </a:r>
            <a:r>
              <a:rPr lang="pt-BR" sz="3000">
                <a:solidFill>
                  <a:srgbClr val="5D17EB"/>
                </a:solidFill>
                <a:latin typeface="Helvetica Neue"/>
                <a:ea typeface="Helvetica Neue"/>
                <a:cs typeface="Helvetica Neue"/>
                <a:sym typeface="Helvetica Neue"/>
              </a:rPr>
              <a:t>HTML</a:t>
            </a:r>
            <a:endParaRPr sz="3000">
              <a:solidFill>
                <a:srgbClr val="5D17EB"/>
              </a:solidFill>
            </a:endParaRPr>
          </a:p>
        </p:txBody>
      </p:sp>
      <p:pic>
        <p:nvPicPr>
          <p:cNvPr id="97" name="Google Shape;97;p19"/>
          <p:cNvPicPr preferRelativeResize="0"/>
          <p:nvPr/>
        </p:nvPicPr>
        <p:blipFill>
          <a:blip r:embed="rId3">
            <a:alphaModFix/>
          </a:blip>
          <a:stretch>
            <a:fillRect/>
          </a:stretch>
        </p:blipFill>
        <p:spPr>
          <a:xfrm>
            <a:off x="3760600" y="3009075"/>
            <a:ext cx="1428900" cy="142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01" name="Shape 101"/>
        <p:cNvGrpSpPr/>
        <p:nvPr/>
      </p:nvGrpSpPr>
      <p:grpSpPr>
        <a:xfrm>
          <a:off x="0" y="0"/>
          <a:ext cx="0" cy="0"/>
          <a:chOff x="0" y="0"/>
          <a:chExt cx="0" cy="0"/>
        </a:xfrm>
      </p:grpSpPr>
      <p:sp>
        <p:nvSpPr>
          <p:cNvPr id="102" name="Google Shape;102;p20"/>
          <p:cNvSpPr txBox="1"/>
          <p:nvPr/>
        </p:nvSpPr>
        <p:spPr>
          <a:xfrm>
            <a:off x="737838" y="1204350"/>
            <a:ext cx="7668300" cy="238800"/>
          </a:xfrm>
          <a:prstGeom prst="rect">
            <a:avLst/>
          </a:prstGeom>
          <a:noFill/>
          <a:ln>
            <a:noFill/>
          </a:ln>
        </p:spPr>
        <p:txBody>
          <a:bodyPr anchorCtr="0" anchor="b" bIns="26775" lIns="26775" spcFirstLastPara="1" rIns="26775" wrap="square" tIns="26775">
            <a:spAutoFit/>
          </a:bodyPr>
          <a:lstStyle/>
          <a:p>
            <a:pPr indent="0" lvl="0" marL="0" rtl="0" algn="ctr">
              <a:lnSpc>
                <a:spcPct val="115000"/>
              </a:lnSpc>
              <a:spcBef>
                <a:spcPts val="1400"/>
              </a:spcBef>
              <a:spcAft>
                <a:spcPts val="400"/>
              </a:spcAft>
              <a:buClr>
                <a:schemeClr val="dk1"/>
              </a:buClr>
              <a:buSzPts val="1100"/>
              <a:buFont typeface="Arial"/>
              <a:buNone/>
            </a:pPr>
            <a:r>
              <a:rPr lang="pt-BR" sz="1200">
                <a:solidFill>
                  <a:schemeClr val="dk1"/>
                </a:solidFill>
                <a:highlight>
                  <a:srgbClr val="F4F4F4"/>
                </a:highlight>
                <a:latin typeface="Helvetica Neue"/>
                <a:ea typeface="Helvetica Neue"/>
                <a:cs typeface="Helvetica Neue"/>
                <a:sym typeface="Helvetica Neue"/>
              </a:rPr>
              <a:t>Organize o código HTML de forma </a:t>
            </a:r>
            <a:r>
              <a:rPr lang="pt-BR" sz="1200">
                <a:solidFill>
                  <a:srgbClr val="5D17EB"/>
                </a:solidFill>
                <a:highlight>
                  <a:srgbClr val="F4F4F4"/>
                </a:highlight>
                <a:latin typeface="Helvetica Neue"/>
                <a:ea typeface="Helvetica Neue"/>
                <a:cs typeface="Helvetica Neue"/>
                <a:sym typeface="Helvetica Neue"/>
              </a:rPr>
              <a:t>lógica e semântica</a:t>
            </a:r>
            <a:r>
              <a:rPr lang="pt-BR" sz="1200">
                <a:solidFill>
                  <a:schemeClr val="dk1"/>
                </a:solidFill>
                <a:highlight>
                  <a:srgbClr val="F4F4F4"/>
                </a:highlight>
                <a:latin typeface="Helvetica Neue"/>
                <a:ea typeface="Helvetica Neue"/>
                <a:cs typeface="Helvetica Neue"/>
                <a:sym typeface="Helvetica Neue"/>
              </a:rPr>
              <a:t>. Descreva bem o seu conteúdo!</a:t>
            </a:r>
            <a:endParaRPr sz="1200">
              <a:solidFill>
                <a:schemeClr val="dk1"/>
              </a:solidFill>
              <a:highlight>
                <a:srgbClr val="F4F4F4"/>
              </a:highlight>
              <a:latin typeface="Helvetica Neue"/>
              <a:ea typeface="Helvetica Neue"/>
              <a:cs typeface="Helvetica Neue"/>
              <a:sym typeface="Helvetica Neue"/>
            </a:endParaRPr>
          </a:p>
        </p:txBody>
      </p:sp>
      <p:sp>
        <p:nvSpPr>
          <p:cNvPr id="103" name="Google Shape;103;p20"/>
          <p:cNvSpPr txBox="1"/>
          <p:nvPr/>
        </p:nvSpPr>
        <p:spPr>
          <a:xfrm>
            <a:off x="364925" y="273850"/>
            <a:ext cx="6303300" cy="496500"/>
          </a:xfrm>
          <a:prstGeom prst="rect">
            <a:avLst/>
          </a:prstGeom>
          <a:noFill/>
          <a:ln>
            <a:noFill/>
          </a:ln>
        </p:spPr>
        <p:txBody>
          <a:bodyPr anchorCtr="0" anchor="ctr" bIns="17150" lIns="17150" spcFirstLastPara="1" rIns="17150" wrap="square" tIns="17150">
            <a:spAutoFit/>
          </a:bodyPr>
          <a:lstStyle/>
          <a:p>
            <a:pPr indent="0" lvl="0" marL="0" rtl="0" algn="l">
              <a:lnSpc>
                <a:spcPct val="102727"/>
              </a:lnSpc>
              <a:spcBef>
                <a:spcPts val="0"/>
              </a:spcBef>
              <a:spcAft>
                <a:spcPts val="0"/>
              </a:spcAft>
              <a:buClr>
                <a:srgbClr val="820AD1"/>
              </a:buClr>
              <a:buSzPts val="4100"/>
              <a:buFont typeface="Helvetica Neue"/>
              <a:buNone/>
            </a:pPr>
            <a:r>
              <a:rPr lang="pt-BR" sz="3000">
                <a:solidFill>
                  <a:srgbClr val="5D17EB"/>
                </a:solidFill>
                <a:latin typeface="Helvetica Neue"/>
                <a:ea typeface="Helvetica Neue"/>
                <a:cs typeface="Helvetica Neue"/>
                <a:sym typeface="Helvetica Neue"/>
              </a:rPr>
              <a:t>Padrões HTML - Semântica</a:t>
            </a:r>
            <a:endParaRPr sz="4100">
              <a:solidFill>
                <a:srgbClr val="5D17EB"/>
              </a:solidFill>
              <a:latin typeface="Helvetica Neue"/>
              <a:ea typeface="Helvetica Neue"/>
              <a:cs typeface="Helvetica Neue"/>
              <a:sym typeface="Helvetica Neue"/>
            </a:endParaRPr>
          </a:p>
        </p:txBody>
      </p:sp>
      <p:pic>
        <p:nvPicPr>
          <p:cNvPr id="104" name="Google Shape;104;p20"/>
          <p:cNvPicPr preferRelativeResize="0"/>
          <p:nvPr/>
        </p:nvPicPr>
        <p:blipFill rotWithShape="1">
          <a:blip r:embed="rId3">
            <a:alphaModFix/>
          </a:blip>
          <a:srcRect b="7339" l="3951" r="3720" t="6824"/>
          <a:stretch/>
        </p:blipFill>
        <p:spPr>
          <a:xfrm>
            <a:off x="1332000" y="1691725"/>
            <a:ext cx="6480000" cy="3057300"/>
          </a:xfrm>
          <a:prstGeom prst="rect">
            <a:avLst/>
          </a:prstGeom>
          <a:noFill/>
          <a:ln>
            <a:noFill/>
          </a:ln>
        </p:spPr>
      </p:pic>
      <p:pic>
        <p:nvPicPr>
          <p:cNvPr id="105" name="Google Shape;105;p20"/>
          <p:cNvPicPr preferRelativeResize="0"/>
          <p:nvPr/>
        </p:nvPicPr>
        <p:blipFill>
          <a:blip r:embed="rId4">
            <a:alphaModFix/>
          </a:blip>
          <a:stretch>
            <a:fillRect/>
          </a:stretch>
        </p:blipFill>
        <p:spPr>
          <a:xfrm>
            <a:off x="364925" y="2952062"/>
            <a:ext cx="775226" cy="536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09" name="Shape 109"/>
        <p:cNvGrpSpPr/>
        <p:nvPr/>
      </p:nvGrpSpPr>
      <p:grpSpPr>
        <a:xfrm>
          <a:off x="0" y="0"/>
          <a:ext cx="0" cy="0"/>
          <a:chOff x="0" y="0"/>
          <a:chExt cx="0" cy="0"/>
        </a:xfrm>
      </p:grpSpPr>
      <p:sp>
        <p:nvSpPr>
          <p:cNvPr id="110" name="Google Shape;110;p21"/>
          <p:cNvSpPr txBox="1"/>
          <p:nvPr/>
        </p:nvSpPr>
        <p:spPr>
          <a:xfrm>
            <a:off x="737838" y="1204350"/>
            <a:ext cx="7668300" cy="502500"/>
          </a:xfrm>
          <a:prstGeom prst="rect">
            <a:avLst/>
          </a:prstGeom>
          <a:noFill/>
          <a:ln>
            <a:noFill/>
          </a:ln>
        </p:spPr>
        <p:txBody>
          <a:bodyPr anchorCtr="0" anchor="b" bIns="26775" lIns="26775" spcFirstLastPara="1" rIns="26775" wrap="square" tIns="26775">
            <a:spAutoFit/>
          </a:bodyPr>
          <a:lstStyle/>
          <a:p>
            <a:pPr indent="0" lvl="0" marL="0" rtl="0" algn="ctr">
              <a:lnSpc>
                <a:spcPct val="115000"/>
              </a:lnSpc>
              <a:spcBef>
                <a:spcPts val="1400"/>
              </a:spcBef>
              <a:spcAft>
                <a:spcPts val="0"/>
              </a:spcAft>
              <a:buClr>
                <a:schemeClr val="dk1"/>
              </a:buClr>
              <a:buSzPts val="1100"/>
              <a:buFont typeface="Arial"/>
              <a:buNone/>
            </a:pPr>
            <a:r>
              <a:rPr lang="pt-BR" sz="1200">
                <a:solidFill>
                  <a:srgbClr val="1B1B1B"/>
                </a:solidFill>
                <a:highlight>
                  <a:srgbClr val="F4F4F4"/>
                </a:highlight>
                <a:latin typeface="Helvetica Neue"/>
                <a:ea typeface="Helvetica Neue"/>
                <a:cs typeface="Helvetica Neue"/>
                <a:sym typeface="Helvetica Neue"/>
              </a:rPr>
              <a:t>O leitor de tela </a:t>
            </a:r>
            <a:r>
              <a:rPr lang="pt-BR" sz="1200">
                <a:solidFill>
                  <a:srgbClr val="5D17EB"/>
                </a:solidFill>
                <a:highlight>
                  <a:srgbClr val="F4F4F4"/>
                </a:highlight>
                <a:latin typeface="Helvetica Neue"/>
                <a:ea typeface="Helvetica Neue"/>
                <a:cs typeface="Helvetica Neue"/>
                <a:sym typeface="Helvetica Neue"/>
              </a:rPr>
              <a:t>não</a:t>
            </a:r>
            <a:r>
              <a:rPr lang="pt-BR" sz="1200">
                <a:solidFill>
                  <a:srgbClr val="1B1B1B"/>
                </a:solidFill>
                <a:highlight>
                  <a:srgbClr val="F4F4F4"/>
                </a:highlight>
                <a:latin typeface="Helvetica Neue"/>
                <a:ea typeface="Helvetica Neue"/>
                <a:cs typeface="Helvetica Neue"/>
                <a:sym typeface="Helvetica Neue"/>
              </a:rPr>
              <a:t> encontrará nenhuma sinalização. </a:t>
            </a:r>
            <a:endParaRPr sz="1200">
              <a:solidFill>
                <a:srgbClr val="333333"/>
              </a:solidFill>
              <a:highlight>
                <a:srgbClr val="F4F4F4"/>
              </a:highlight>
              <a:latin typeface="Helvetica Neue"/>
              <a:ea typeface="Helvetica Neue"/>
              <a:cs typeface="Helvetica Neue"/>
              <a:sym typeface="Helvetica Neue"/>
            </a:endParaRPr>
          </a:p>
          <a:p>
            <a:pPr indent="0" lvl="0" marL="0" rtl="0" algn="l">
              <a:spcBef>
                <a:spcPts val="400"/>
              </a:spcBef>
              <a:spcAft>
                <a:spcPts val="0"/>
              </a:spcAft>
              <a:buClr>
                <a:schemeClr val="dk1"/>
              </a:buClr>
              <a:buSzPts val="1100"/>
              <a:buFont typeface="Arial"/>
              <a:buNone/>
            </a:pPr>
            <a:r>
              <a:t/>
            </a:r>
            <a:endParaRPr sz="1200">
              <a:solidFill>
                <a:schemeClr val="dk1"/>
              </a:solidFill>
              <a:highlight>
                <a:srgbClr val="F3F3EC"/>
              </a:highlight>
              <a:latin typeface="Helvetica Neue"/>
              <a:ea typeface="Helvetica Neue"/>
              <a:cs typeface="Helvetica Neue"/>
              <a:sym typeface="Helvetica Neue"/>
            </a:endParaRPr>
          </a:p>
        </p:txBody>
      </p:sp>
      <p:sp>
        <p:nvSpPr>
          <p:cNvPr id="111" name="Google Shape;111;p21"/>
          <p:cNvSpPr txBox="1"/>
          <p:nvPr/>
        </p:nvSpPr>
        <p:spPr>
          <a:xfrm>
            <a:off x="364925" y="273850"/>
            <a:ext cx="6075600" cy="496500"/>
          </a:xfrm>
          <a:prstGeom prst="rect">
            <a:avLst/>
          </a:prstGeom>
          <a:noFill/>
          <a:ln>
            <a:noFill/>
          </a:ln>
        </p:spPr>
        <p:txBody>
          <a:bodyPr anchorCtr="0" anchor="ctr" bIns="17150" lIns="17150" spcFirstLastPara="1" rIns="17150" wrap="square" tIns="17150">
            <a:spAutoFit/>
          </a:bodyPr>
          <a:lstStyle/>
          <a:p>
            <a:pPr indent="0" lvl="0" marL="0" rtl="0" algn="l">
              <a:lnSpc>
                <a:spcPct val="102727"/>
              </a:lnSpc>
              <a:spcBef>
                <a:spcPts val="0"/>
              </a:spcBef>
              <a:spcAft>
                <a:spcPts val="0"/>
              </a:spcAft>
              <a:buClr>
                <a:srgbClr val="820AD1"/>
              </a:buClr>
              <a:buSzPts val="4100"/>
              <a:buFont typeface="Helvetica Neue"/>
              <a:buNone/>
            </a:pPr>
            <a:r>
              <a:rPr lang="pt-BR" sz="3000">
                <a:solidFill>
                  <a:srgbClr val="5D17EB"/>
                </a:solidFill>
                <a:latin typeface="Helvetica Neue"/>
                <a:ea typeface="Helvetica Neue"/>
                <a:cs typeface="Helvetica Neue"/>
                <a:sym typeface="Helvetica Neue"/>
              </a:rPr>
              <a:t>Padrões HTML - Semântica </a:t>
            </a:r>
            <a:endParaRPr sz="4100">
              <a:solidFill>
                <a:srgbClr val="5D17EB"/>
              </a:solidFill>
              <a:latin typeface="Helvetica Neue"/>
              <a:ea typeface="Helvetica Neue"/>
              <a:cs typeface="Helvetica Neue"/>
              <a:sym typeface="Helvetica Neue"/>
            </a:endParaRPr>
          </a:p>
        </p:txBody>
      </p:sp>
      <p:pic>
        <p:nvPicPr>
          <p:cNvPr id="112" name="Google Shape;112;p21"/>
          <p:cNvPicPr preferRelativeResize="0"/>
          <p:nvPr/>
        </p:nvPicPr>
        <p:blipFill rotWithShape="1">
          <a:blip r:embed="rId3">
            <a:alphaModFix/>
          </a:blip>
          <a:srcRect b="7838" l="4064" r="3778" t="6866"/>
          <a:stretch/>
        </p:blipFill>
        <p:spPr>
          <a:xfrm>
            <a:off x="1331988" y="1744900"/>
            <a:ext cx="6480000" cy="3023999"/>
          </a:xfrm>
          <a:prstGeom prst="rect">
            <a:avLst/>
          </a:prstGeom>
          <a:noFill/>
          <a:ln>
            <a:noFill/>
          </a:ln>
        </p:spPr>
      </p:pic>
      <p:sp>
        <p:nvSpPr>
          <p:cNvPr id="113" name="Google Shape;113;p21"/>
          <p:cNvSpPr txBox="1"/>
          <p:nvPr/>
        </p:nvSpPr>
        <p:spPr>
          <a:xfrm>
            <a:off x="-833775" y="2933650"/>
            <a:ext cx="3000000" cy="64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400"/>
              </a:spcAft>
              <a:buNone/>
            </a:pPr>
            <a:r>
              <a:rPr lang="pt-BR" sz="3000">
                <a:solidFill>
                  <a:srgbClr val="1B1B1B"/>
                </a:solidFill>
                <a:highlight>
                  <a:srgbClr val="F4F4F4"/>
                </a:highlight>
                <a:latin typeface="Helvetica Neue"/>
                <a:ea typeface="Helvetica Neue"/>
                <a:cs typeface="Helvetica Neue"/>
                <a:sym typeface="Helvetica Neue"/>
              </a:rPr>
              <a:t>❌</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