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RHv/oXFdnlYAuPwl82r8tcjBk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a21e21a47_1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7a21e21a47_1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850" y="266699"/>
            <a:ext cx="13335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/>
          <p:nvPr>
            <p:ph type="title"/>
          </p:nvPr>
        </p:nvSpPr>
        <p:spPr>
          <a:xfrm>
            <a:off x="592455" y="1078864"/>
            <a:ext cx="2738120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649605" y="1186751"/>
            <a:ext cx="3888740" cy="320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850" y="266699"/>
            <a:ext cx="1333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25" y="228600"/>
            <a:ext cx="17240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/>
          <p:nvPr/>
        </p:nvSpPr>
        <p:spPr>
          <a:xfrm>
            <a:off x="4057650" y="809625"/>
            <a:ext cx="4562475" cy="3771900"/>
          </a:xfrm>
          <a:custGeom>
            <a:rect b="b" l="l" r="r" t="t"/>
            <a:pathLst>
              <a:path extrusionOk="0" h="3771900" w="4562475">
                <a:moveTo>
                  <a:pt x="4562475" y="0"/>
                </a:moveTo>
                <a:lnTo>
                  <a:pt x="0" y="0"/>
                </a:lnTo>
                <a:lnTo>
                  <a:pt x="0" y="3771900"/>
                </a:lnTo>
                <a:lnTo>
                  <a:pt x="4562475" y="3771900"/>
                </a:lnTo>
                <a:lnTo>
                  <a:pt x="4562475" y="0"/>
                </a:lnTo>
                <a:close/>
              </a:path>
            </a:pathLst>
          </a:cu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 txBox="1"/>
          <p:nvPr>
            <p:ph type="title"/>
          </p:nvPr>
        </p:nvSpPr>
        <p:spPr>
          <a:xfrm>
            <a:off x="592455" y="1078864"/>
            <a:ext cx="2738120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592455" y="1078864"/>
            <a:ext cx="2738120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592455" y="1078864"/>
            <a:ext cx="2738120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649605" y="1186751"/>
            <a:ext cx="3888740" cy="320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  <a:def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www.linkedin.com/in/diego-bonilla-salvado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eepCoding-IA-3/deep_learning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orodeforos.org/sobre-el-desorden-en-el-lenguaje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hyperlink" Target="http://www.keepcoding.io/" TargetMode="External"/><Relationship Id="rId6" Type="http://schemas.openxmlformats.org/officeDocument/2006/relationships/hyperlink" Target="mailto:cursos@keepcoding.io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1002030" y="1169670"/>
            <a:ext cx="7145655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150"/>
              <a:t>Módulo Deep Learning</a:t>
            </a:r>
            <a:endParaRPr sz="5150"/>
          </a:p>
        </p:txBody>
      </p:sp>
      <p:sp>
        <p:nvSpPr>
          <p:cNvPr id="51" name="Google Shape;51;p1"/>
          <p:cNvSpPr txBox="1"/>
          <p:nvPr/>
        </p:nvSpPr>
        <p:spPr>
          <a:xfrm>
            <a:off x="1343025" y="2162175"/>
            <a:ext cx="6232525" cy="1076325"/>
          </a:xfrm>
          <a:prstGeom prst="rect">
            <a:avLst/>
          </a:prstGeom>
          <a:solidFill>
            <a:srgbClr val="FF743A"/>
          </a:solidFill>
          <a:ln>
            <a:noFill/>
          </a:ln>
        </p:spPr>
        <p:txBody>
          <a:bodyPr anchorCtr="0" anchor="t" bIns="0" lIns="0" spcFirstLastPara="1" rIns="0" wrap="square" tIns="143500">
            <a:spAutoFit/>
          </a:bodyPr>
          <a:lstStyle/>
          <a:p>
            <a:pPr indent="0" lvl="0" marL="11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1D1D2F"/>
                </a:solidFill>
                <a:latin typeface="Arial"/>
                <a:ea typeface="Arial"/>
                <a:cs typeface="Arial"/>
                <a:sym typeface="Arial"/>
              </a:rPr>
              <a:t>Inteligencia Artificial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850" y="266700"/>
            <a:ext cx="13335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>
            <p:ph type="title"/>
          </p:nvPr>
        </p:nvSpPr>
        <p:spPr>
          <a:xfrm>
            <a:off x="585787" y="415607"/>
            <a:ext cx="1643380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Índice</a:t>
            </a:r>
            <a:endParaRPr sz="4400"/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649605" y="1186751"/>
            <a:ext cx="3888740" cy="320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12700" marR="5080" rtl="0" algn="l">
              <a:lnSpc>
                <a:spcPct val="148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Dinámica en clase Sobre mi Sesiones Recursos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8060055" y="1186751"/>
            <a:ext cx="274955" cy="320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0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743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4057650" y="809625"/>
            <a:ext cx="4562475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385" lvl="0" marL="553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 sesiones de ~4 horas (aprox.)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553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Descanso entre 15-20 minutos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55372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Material basado en notebooks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372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ejecutados en Google Colaboratory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553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Preguntad en todo momento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55372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5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Soluciones en el repositorio de la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372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asignatura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592455" y="1078864"/>
            <a:ext cx="2738120" cy="149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Dinámica en clase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644207" y="2734373"/>
            <a:ext cx="283083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6FD8B"/>
                </a:solidFill>
                <a:latin typeface="Arial"/>
                <a:ea typeface="Arial"/>
                <a:cs typeface="Arial"/>
                <a:sym typeface="Arial"/>
              </a:rPr>
              <a:t>Objetivo: Entender redes neuronales profundas (Deep Learning) desde primeros principios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914650"/>
            <a:ext cx="4762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850" y="266699"/>
            <a:ext cx="13335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304800" y="3476625"/>
            <a:ext cx="5353200" cy="1129500"/>
          </a:xfrm>
          <a:prstGeom prst="rect">
            <a:avLst/>
          </a:pr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20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Música Jazz 🎶</a:t>
            </a:r>
            <a:endParaRPr>
              <a:solidFill>
                <a:srgbClr val="FFFFFF"/>
              </a:solidFill>
            </a:endParaRPr>
          </a:p>
          <a:p>
            <a:pPr indent="0" lvl="0" marL="20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Robótica</a:t>
            </a:r>
            <a:endParaRPr>
              <a:solidFill>
                <a:srgbClr val="FFFFFF"/>
              </a:solidFill>
            </a:endParaRPr>
          </a:p>
          <a:p>
            <a:pPr indent="0" lvl="0" marL="20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Electrónica</a:t>
            </a:r>
            <a:endParaRPr>
              <a:solidFill>
                <a:srgbClr val="FFFFFF"/>
              </a:solidFill>
            </a:endParaRPr>
          </a:p>
          <a:p>
            <a:pPr indent="0" lvl="0" marL="20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Escalada</a:t>
            </a:r>
            <a:endParaRPr>
              <a:solidFill>
                <a:srgbClr val="FFFFFF"/>
              </a:solidFill>
            </a:endParaRPr>
          </a:p>
          <a:p>
            <a:pPr indent="0" lvl="0" marL="20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Y por supuesto… Deep Learning!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5913120" y="1549971"/>
            <a:ext cx="2935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Sobre mi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4135" marR="0" rtl="0" algn="l">
              <a:lnSpc>
                <a:spcPct val="100000"/>
              </a:lnSpc>
              <a:spcBef>
                <a:spcPts val="407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rgbClr val="9FC5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Diego Bonilla</a:t>
            </a:r>
            <a:endParaRPr b="0" i="0" sz="30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304800" y="3124200"/>
            <a:ext cx="3238500" cy="242400"/>
          </a:xfrm>
          <a:prstGeom prst="rect">
            <a:avLst/>
          </a:prstGeom>
          <a:solidFill>
            <a:srgbClr val="F6FD8B"/>
          </a:solidFill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1D1D2F"/>
                </a:solidFill>
              </a:rPr>
              <a:t>Hobbies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04800" y="361950"/>
            <a:ext cx="3238500" cy="276225"/>
          </a:xfrm>
          <a:prstGeom prst="rect">
            <a:avLst/>
          </a:prstGeom>
          <a:solidFill>
            <a:srgbClr val="F6FD8B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1D2F"/>
                </a:solidFill>
                <a:latin typeface="Arial"/>
                <a:ea typeface="Arial"/>
                <a:cs typeface="Arial"/>
                <a:sym typeface="Arial"/>
              </a:rPr>
              <a:t>Puesto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04800" y="714375"/>
            <a:ext cx="5353200" cy="511800"/>
          </a:xfrm>
          <a:prstGeom prst="rect">
            <a:avLst/>
          </a:pr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>
                <a:solidFill>
                  <a:srgbClr val="FFFFFF"/>
                </a:solidFill>
              </a:rPr>
              <a:t>Deep Learning / Computer Vision Researcher</a:t>
            </a:r>
            <a:endParaRPr sz="1550">
              <a:solidFill>
                <a:srgbClr val="FFFFFF"/>
              </a:solidFill>
            </a:endParaRPr>
          </a:p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>
                <a:solidFill>
                  <a:srgbClr val="FFFFFF"/>
                </a:solidFill>
              </a:rPr>
              <a:t>@ MANGO</a:t>
            </a:r>
            <a:endParaRPr sz="1550">
              <a:solidFill>
                <a:srgbClr val="FFFFFF"/>
              </a:solidFill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04800" y="1666875"/>
            <a:ext cx="3238500" cy="276225"/>
          </a:xfrm>
          <a:prstGeom prst="rect">
            <a:avLst/>
          </a:prstGeom>
          <a:solidFill>
            <a:srgbClr val="F6FD8B"/>
          </a:solidFill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12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1D2F"/>
                </a:solidFill>
                <a:latin typeface="Arial"/>
                <a:ea typeface="Arial"/>
                <a:cs typeface="Arial"/>
                <a:sym typeface="Arial"/>
              </a:rPr>
              <a:t>Líneas 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4800" y="2019300"/>
            <a:ext cx="5353200" cy="856500"/>
          </a:xfrm>
          <a:prstGeom prst="rect">
            <a:avLst/>
          </a:pr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0" lvl="0" marL="95250" marR="262890" rtl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lang="en-US" sz="1550">
                <a:solidFill>
                  <a:srgbClr val="FFFFFF"/>
                </a:solidFill>
              </a:rPr>
              <a:t>Entrenamiento de grandes modelos de generación de  imágenes realistas y herramientas de herramientas de diseño.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5"/>
          <p:cNvGrpSpPr/>
          <p:nvPr/>
        </p:nvGrpSpPr>
        <p:grpSpPr>
          <a:xfrm>
            <a:off x="190500" y="1419225"/>
            <a:ext cx="2162175" cy="1619250"/>
            <a:chOff x="190500" y="1419225"/>
            <a:chExt cx="2162175" cy="1619250"/>
          </a:xfrm>
        </p:grpSpPr>
        <p:sp>
          <p:nvSpPr>
            <p:cNvPr id="89" name="Google Shape;89;p5"/>
            <p:cNvSpPr/>
            <p:nvPr/>
          </p:nvSpPr>
          <p:spPr>
            <a:xfrm>
              <a:off x="190500" y="1419225"/>
              <a:ext cx="2162175" cy="257175"/>
            </a:xfrm>
            <a:custGeom>
              <a:rect b="b" l="l" r="r" t="t"/>
              <a:pathLst>
                <a:path extrusionOk="0" h="257175" w="2162175">
                  <a:moveTo>
                    <a:pt x="216217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62175" y="257175"/>
                  </a:lnTo>
                  <a:lnTo>
                    <a:pt x="2162175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90500" y="1676400"/>
              <a:ext cx="2162175" cy="1362075"/>
            </a:xfrm>
            <a:custGeom>
              <a:rect b="b" l="l" r="r" t="t"/>
              <a:pathLst>
                <a:path extrusionOk="0" h="1362075" w="2162175">
                  <a:moveTo>
                    <a:pt x="2162175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62175" y="1362075"/>
                  </a:lnTo>
                  <a:lnTo>
                    <a:pt x="2162175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5"/>
          <p:cNvSpPr txBox="1"/>
          <p:nvPr/>
        </p:nvSpPr>
        <p:spPr>
          <a:xfrm>
            <a:off x="266700" y="1839531"/>
            <a:ext cx="1931035" cy="70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 al Deep Learning: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Tensores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Problemas de minimización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536575" y="502030"/>
            <a:ext cx="2146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Sesiones</a:t>
            </a:r>
            <a:endParaRPr sz="3800"/>
          </a:p>
        </p:txBody>
      </p:sp>
      <p:grpSp>
        <p:nvGrpSpPr>
          <p:cNvPr id="93" name="Google Shape;93;p5"/>
          <p:cNvGrpSpPr/>
          <p:nvPr/>
        </p:nvGrpSpPr>
        <p:grpSpPr>
          <a:xfrm>
            <a:off x="2438400" y="1419225"/>
            <a:ext cx="2152650" cy="1619250"/>
            <a:chOff x="2438400" y="1419225"/>
            <a:chExt cx="2152650" cy="1619250"/>
          </a:xfrm>
        </p:grpSpPr>
        <p:sp>
          <p:nvSpPr>
            <p:cNvPr id="94" name="Google Shape;94;p5"/>
            <p:cNvSpPr/>
            <p:nvPr/>
          </p:nvSpPr>
          <p:spPr>
            <a:xfrm>
              <a:off x="2438400" y="1419225"/>
              <a:ext cx="2152650" cy="257175"/>
            </a:xfrm>
            <a:custGeom>
              <a:rect b="b" l="l" r="r" t="t"/>
              <a:pathLst>
                <a:path extrusionOk="0" h="257175" w="2152650">
                  <a:moveTo>
                    <a:pt x="2152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52650" y="2571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438400" y="1676400"/>
              <a:ext cx="2152650" cy="1362075"/>
            </a:xfrm>
            <a:custGeom>
              <a:rect b="b" l="l" r="r" t="t"/>
              <a:pathLst>
                <a:path extrusionOk="0" h="1362075" w="2152650">
                  <a:moveTo>
                    <a:pt x="21526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52650" y="13620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5"/>
          <p:cNvSpPr txBox="1"/>
          <p:nvPr/>
        </p:nvSpPr>
        <p:spPr>
          <a:xfrm>
            <a:off x="266700" y="1410398"/>
            <a:ext cx="30010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1	Sesión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511425" y="1839531"/>
            <a:ext cx="1267460" cy="70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Redes neuronales: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forward pass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"/>
          <p:cNvGrpSpPr/>
          <p:nvPr/>
        </p:nvGrpSpPr>
        <p:grpSpPr>
          <a:xfrm>
            <a:off x="4676775" y="1419225"/>
            <a:ext cx="2152650" cy="1619250"/>
            <a:chOff x="4676775" y="1419225"/>
            <a:chExt cx="2152650" cy="1619250"/>
          </a:xfrm>
        </p:grpSpPr>
        <p:sp>
          <p:nvSpPr>
            <p:cNvPr id="99" name="Google Shape;99;p5"/>
            <p:cNvSpPr/>
            <p:nvPr/>
          </p:nvSpPr>
          <p:spPr>
            <a:xfrm>
              <a:off x="4676775" y="1419225"/>
              <a:ext cx="2152650" cy="257175"/>
            </a:xfrm>
            <a:custGeom>
              <a:rect b="b" l="l" r="r" t="t"/>
              <a:pathLst>
                <a:path extrusionOk="0" h="257175" w="2152650">
                  <a:moveTo>
                    <a:pt x="2152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52650" y="2571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676775" y="1676400"/>
              <a:ext cx="2152650" cy="1362075"/>
            </a:xfrm>
            <a:custGeom>
              <a:rect b="b" l="l" r="r" t="t"/>
              <a:pathLst>
                <a:path extrusionOk="0" h="1362075" w="2152650">
                  <a:moveTo>
                    <a:pt x="21526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52650" y="13620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5"/>
          <p:cNvSpPr txBox="1"/>
          <p:nvPr/>
        </p:nvSpPr>
        <p:spPr>
          <a:xfrm>
            <a:off x="4749165" y="1410398"/>
            <a:ext cx="75438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4749165" y="1839531"/>
            <a:ext cx="1202055" cy="1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Redes neuronales: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749165" y="2011362"/>
            <a:ext cx="1614170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168910" lvl="0" marL="18161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Hiperparámetros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Funciones de pérdidas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910" lvl="0" marL="18161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Funciones no lineales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>
            <a:off x="6905625" y="1400175"/>
            <a:ext cx="2152650" cy="1619250"/>
            <a:chOff x="6905625" y="1400175"/>
            <a:chExt cx="2152650" cy="1619250"/>
          </a:xfrm>
        </p:grpSpPr>
        <p:sp>
          <p:nvSpPr>
            <p:cNvPr id="105" name="Google Shape;105;p5"/>
            <p:cNvSpPr/>
            <p:nvPr/>
          </p:nvSpPr>
          <p:spPr>
            <a:xfrm>
              <a:off x="6905625" y="1400175"/>
              <a:ext cx="2152650" cy="257175"/>
            </a:xfrm>
            <a:custGeom>
              <a:rect b="b" l="l" r="r" t="t"/>
              <a:pathLst>
                <a:path extrusionOk="0" h="257175" w="2152650">
                  <a:moveTo>
                    <a:pt x="2152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52650" y="2571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05625" y="1657350"/>
              <a:ext cx="2152650" cy="1362075"/>
            </a:xfrm>
            <a:custGeom>
              <a:rect b="b" l="l" r="r" t="t"/>
              <a:pathLst>
                <a:path extrusionOk="0" h="1362075" w="2152650">
                  <a:moveTo>
                    <a:pt x="21526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52650" y="13620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/>
          <p:nvPr/>
        </p:nvSpPr>
        <p:spPr>
          <a:xfrm>
            <a:off x="6979666" y="1397952"/>
            <a:ext cx="75438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6979666" y="1827212"/>
            <a:ext cx="116141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Redes neuronales convolucionales: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979666" y="2161222"/>
            <a:ext cx="1581150" cy="531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168910" lvl="0" marL="1816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Concepto convolución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910" lvl="0" marL="18161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Regularización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5"/>
          <p:cNvGrpSpPr/>
          <p:nvPr/>
        </p:nvGrpSpPr>
        <p:grpSpPr>
          <a:xfrm>
            <a:off x="190500" y="3114675"/>
            <a:ext cx="2152650" cy="1619250"/>
            <a:chOff x="190500" y="3114675"/>
            <a:chExt cx="2152650" cy="1619250"/>
          </a:xfrm>
        </p:grpSpPr>
        <p:sp>
          <p:nvSpPr>
            <p:cNvPr id="111" name="Google Shape;111;p5"/>
            <p:cNvSpPr/>
            <p:nvPr/>
          </p:nvSpPr>
          <p:spPr>
            <a:xfrm>
              <a:off x="190500" y="3114675"/>
              <a:ext cx="2152650" cy="257175"/>
            </a:xfrm>
            <a:custGeom>
              <a:rect b="b" l="l" r="r" t="t"/>
              <a:pathLst>
                <a:path extrusionOk="0" h="257175" w="2152650">
                  <a:moveTo>
                    <a:pt x="2152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52650" y="2571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90500" y="3371850"/>
              <a:ext cx="2152650" cy="1362075"/>
            </a:xfrm>
            <a:custGeom>
              <a:rect b="b" l="l" r="r" t="t"/>
              <a:pathLst>
                <a:path extrusionOk="0" h="1362075" w="2152650">
                  <a:moveTo>
                    <a:pt x="21526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52650" y="13620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5"/>
          <p:cNvSpPr txBox="1"/>
          <p:nvPr/>
        </p:nvSpPr>
        <p:spPr>
          <a:xfrm>
            <a:off x="259397" y="3109531"/>
            <a:ext cx="75438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259397" y="3538918"/>
            <a:ext cx="1506855" cy="865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Redes convolucionales: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910" lvl="0" marL="18161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Arquitecturas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Fine-tuning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8910" lvl="0" marL="18161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2428875" y="3114675"/>
            <a:ext cx="2162175" cy="1619250"/>
            <a:chOff x="2428875" y="3114675"/>
            <a:chExt cx="2162175" cy="1619250"/>
          </a:xfrm>
        </p:grpSpPr>
        <p:sp>
          <p:nvSpPr>
            <p:cNvPr id="116" name="Google Shape;116;p5"/>
            <p:cNvSpPr/>
            <p:nvPr/>
          </p:nvSpPr>
          <p:spPr>
            <a:xfrm>
              <a:off x="2428875" y="3114675"/>
              <a:ext cx="2162175" cy="257175"/>
            </a:xfrm>
            <a:custGeom>
              <a:rect b="b" l="l" r="r" t="t"/>
              <a:pathLst>
                <a:path extrusionOk="0" h="257175" w="2162175">
                  <a:moveTo>
                    <a:pt x="216217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62175" y="257175"/>
                  </a:lnTo>
                  <a:lnTo>
                    <a:pt x="2162175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428875" y="3371850"/>
              <a:ext cx="2162175" cy="1362075"/>
            </a:xfrm>
            <a:custGeom>
              <a:rect b="b" l="l" r="r" t="t"/>
              <a:pathLst>
                <a:path extrusionOk="0" h="1362075" w="2162175">
                  <a:moveTo>
                    <a:pt x="2162175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62175" y="1362075"/>
                  </a:lnTo>
                  <a:lnTo>
                    <a:pt x="2162175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5"/>
          <p:cNvSpPr txBox="1"/>
          <p:nvPr/>
        </p:nvSpPr>
        <p:spPr>
          <a:xfrm>
            <a:off x="2504058" y="3109531"/>
            <a:ext cx="75628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504058" y="3538918"/>
            <a:ext cx="1501775" cy="531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Heurísticas: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Hiperparámetros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Algoritmos genéticos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4667250" y="3114675"/>
            <a:ext cx="2152650" cy="1619250"/>
            <a:chOff x="4667250" y="3114675"/>
            <a:chExt cx="2152650" cy="1619250"/>
          </a:xfrm>
        </p:grpSpPr>
        <p:sp>
          <p:nvSpPr>
            <p:cNvPr id="121" name="Google Shape;121;p5"/>
            <p:cNvSpPr/>
            <p:nvPr/>
          </p:nvSpPr>
          <p:spPr>
            <a:xfrm>
              <a:off x="4667250" y="3114675"/>
              <a:ext cx="2152650" cy="257175"/>
            </a:xfrm>
            <a:custGeom>
              <a:rect b="b" l="l" r="r" t="t"/>
              <a:pathLst>
                <a:path extrusionOk="0" h="257175" w="2152650">
                  <a:moveTo>
                    <a:pt x="2152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52650" y="2571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67250" y="3371850"/>
              <a:ext cx="2152650" cy="1362075"/>
            </a:xfrm>
            <a:custGeom>
              <a:rect b="b" l="l" r="r" t="t"/>
              <a:pathLst>
                <a:path extrusionOk="0" h="1362075" w="2152650">
                  <a:moveTo>
                    <a:pt x="21526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52650" y="13620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5"/>
          <p:cNvSpPr txBox="1"/>
          <p:nvPr/>
        </p:nvSpPr>
        <p:spPr>
          <a:xfrm>
            <a:off x="4741926" y="3109531"/>
            <a:ext cx="75438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741926" y="3538918"/>
            <a:ext cx="1325245" cy="865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701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Redes neuronales recurrentes: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Celdas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Estado y memoria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6896100" y="3095625"/>
            <a:ext cx="2152650" cy="1619250"/>
            <a:chOff x="6896100" y="3095625"/>
            <a:chExt cx="2152650" cy="1619250"/>
          </a:xfrm>
        </p:grpSpPr>
        <p:sp>
          <p:nvSpPr>
            <p:cNvPr id="126" name="Google Shape;126;p5"/>
            <p:cNvSpPr/>
            <p:nvPr/>
          </p:nvSpPr>
          <p:spPr>
            <a:xfrm>
              <a:off x="6896100" y="3095625"/>
              <a:ext cx="2152650" cy="257175"/>
            </a:xfrm>
            <a:custGeom>
              <a:rect b="b" l="l" r="r" t="t"/>
              <a:pathLst>
                <a:path extrusionOk="0" h="257175" w="2152650">
                  <a:moveTo>
                    <a:pt x="21526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152650" y="2571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FF74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896100" y="3352800"/>
              <a:ext cx="2152650" cy="1362075"/>
            </a:xfrm>
            <a:custGeom>
              <a:rect b="b" l="l" r="r" t="t"/>
              <a:pathLst>
                <a:path extrusionOk="0" h="1362075" w="2152650">
                  <a:moveTo>
                    <a:pt x="21526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2152650" y="136207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737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 txBox="1"/>
          <p:nvPr/>
        </p:nvSpPr>
        <p:spPr>
          <a:xfrm>
            <a:off x="6972300" y="3097212"/>
            <a:ext cx="75438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Sesión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972300" y="3526472"/>
            <a:ext cx="1487805" cy="70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avanzados: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GANs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Multimodalidad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975" y="1200150"/>
            <a:ext cx="542925" cy="657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5"/>
          <p:cNvGrpSpPr/>
          <p:nvPr/>
        </p:nvGrpSpPr>
        <p:grpSpPr>
          <a:xfrm>
            <a:off x="1600200" y="1209675"/>
            <a:ext cx="552450" cy="2409825"/>
            <a:chOff x="1600200" y="1209675"/>
            <a:chExt cx="552450" cy="2409825"/>
          </a:xfrm>
        </p:grpSpPr>
        <p:pic>
          <p:nvPicPr>
            <p:cNvPr id="132" name="Google Shape;13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0200" y="1209675"/>
              <a:ext cx="552450" cy="64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0200" y="2971800"/>
              <a:ext cx="552450" cy="647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0" y="2971800"/>
            <a:ext cx="5524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542925" y="2162175"/>
            <a:ext cx="7858125" cy="2333625"/>
          </a:xfrm>
          <a:custGeom>
            <a:rect b="b" l="l" r="r" t="t"/>
            <a:pathLst>
              <a:path extrusionOk="0" h="2333625" w="7858125">
                <a:moveTo>
                  <a:pt x="7858125" y="0"/>
                </a:moveTo>
                <a:lnTo>
                  <a:pt x="0" y="0"/>
                </a:lnTo>
                <a:lnTo>
                  <a:pt x="0" y="2333625"/>
                </a:lnTo>
                <a:lnTo>
                  <a:pt x="7858125" y="2333625"/>
                </a:lnTo>
                <a:lnTo>
                  <a:pt x="7858125" y="0"/>
                </a:lnTo>
                <a:close/>
              </a:path>
            </a:pathLst>
          </a:cu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536575" y="445706"/>
            <a:ext cx="3607435" cy="1273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475">
            <a:spAutoFit/>
          </a:bodyPr>
          <a:lstStyle/>
          <a:p>
            <a:pPr indent="0" lvl="0" marL="12700" marR="508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Recursos &amp; </a:t>
            </a:r>
            <a:r>
              <a:rPr lang="en-US" sz="4400">
                <a:solidFill>
                  <a:srgbClr val="FF743A"/>
                </a:solidFill>
              </a:rPr>
              <a:t>Herramientas</a:t>
            </a:r>
            <a:endParaRPr sz="4400"/>
          </a:p>
        </p:txBody>
      </p:sp>
      <p:sp>
        <p:nvSpPr>
          <p:cNvPr id="142" name="Google Shape;142;p6"/>
          <p:cNvSpPr txBox="1"/>
          <p:nvPr/>
        </p:nvSpPr>
        <p:spPr>
          <a:xfrm>
            <a:off x="761365" y="2390076"/>
            <a:ext cx="7362825" cy="2078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Repositorio principal: </a:t>
            </a:r>
            <a:r>
              <a:rPr b="0" i="0" lang="en-US" sz="1800" u="sng" cap="none" strike="noStrike">
                <a:solidFill>
                  <a:srgbClr val="0096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https://github.com/KeepCoding-IA-3/deep_learning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946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Recursos adicionales: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53110" marR="0" rtl="0" algn="ctr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Pyimagesearch.com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3" lvl="0" marL="2733040" marR="1967864" rtl="0" algn="ctr">
              <a:lnSpc>
                <a:spcPct val="103699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Towardsdatascience.com Machinelearningmastery.com Huggingface.com Catch.batches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325" y="3409950"/>
            <a:ext cx="15525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8762618" y="4685677"/>
            <a:ext cx="158115" cy="164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a21e21a47_1_0"/>
          <p:cNvSpPr/>
          <p:nvPr/>
        </p:nvSpPr>
        <p:spPr>
          <a:xfrm>
            <a:off x="542925" y="2162175"/>
            <a:ext cx="7858125" cy="2333625"/>
          </a:xfrm>
          <a:custGeom>
            <a:rect b="b" l="l" r="r" t="t"/>
            <a:pathLst>
              <a:path extrusionOk="0" h="2333625" w="7858125">
                <a:moveTo>
                  <a:pt x="7858125" y="0"/>
                </a:moveTo>
                <a:lnTo>
                  <a:pt x="0" y="0"/>
                </a:lnTo>
                <a:lnTo>
                  <a:pt x="0" y="2333625"/>
                </a:lnTo>
                <a:lnTo>
                  <a:pt x="7858125" y="2333625"/>
                </a:lnTo>
                <a:lnTo>
                  <a:pt x="7858125" y="0"/>
                </a:lnTo>
                <a:close/>
              </a:path>
            </a:pathLst>
          </a:custGeom>
          <a:solidFill>
            <a:srgbClr val="1D1D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7a21e21a47_1_0"/>
          <p:cNvSpPr txBox="1"/>
          <p:nvPr>
            <p:ph type="title"/>
          </p:nvPr>
        </p:nvSpPr>
        <p:spPr>
          <a:xfrm>
            <a:off x="536575" y="445706"/>
            <a:ext cx="36075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475">
            <a:spAutoFit/>
          </a:bodyPr>
          <a:lstStyle/>
          <a:p>
            <a:pPr indent="0" lvl="0" marL="12700" marR="508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Recursos &amp; </a:t>
            </a:r>
            <a:r>
              <a:rPr lang="en-US" sz="4400">
                <a:solidFill>
                  <a:srgbClr val="FF743A"/>
                </a:solidFill>
              </a:rPr>
              <a:t>Herramientas</a:t>
            </a:r>
            <a:endParaRPr sz="4400"/>
          </a:p>
        </p:txBody>
      </p:sp>
      <p:sp>
        <p:nvSpPr>
          <p:cNvPr id="151" name="Google Shape;151;g37a21e21a47_1_0"/>
          <p:cNvSpPr txBox="1"/>
          <p:nvPr/>
        </p:nvSpPr>
        <p:spPr>
          <a:xfrm>
            <a:off x="761365" y="2390076"/>
            <a:ext cx="73629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43" lvl="0" marL="2733040" marR="1967863" rtl="0" algn="ctr">
              <a:lnSpc>
                <a:spcPct val="103699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https://www.forodeforos.org/sobre-el-desorden-en-el-lenguaje/</a:t>
            </a:r>
            <a:b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https://www.forodeforos.org/sobre-las-paradojas-i/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7a21e21a47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325" y="3409950"/>
            <a:ext cx="15525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7a21e21a47_1_0"/>
          <p:cNvSpPr txBox="1"/>
          <p:nvPr>
            <p:ph idx="12" type="sldNum"/>
          </p:nvPr>
        </p:nvSpPr>
        <p:spPr>
          <a:xfrm>
            <a:off x="8762618" y="4685677"/>
            <a:ext cx="1581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1457324"/>
            <a:ext cx="7477125" cy="2219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7"/>
          <p:cNvGrpSpPr/>
          <p:nvPr/>
        </p:nvGrpSpPr>
        <p:grpSpPr>
          <a:xfrm>
            <a:off x="0" y="4867275"/>
            <a:ext cx="9144000" cy="276225"/>
            <a:chOff x="0" y="4867275"/>
            <a:chExt cx="9144000" cy="276225"/>
          </a:xfrm>
        </p:grpSpPr>
        <p:sp>
          <p:nvSpPr>
            <p:cNvPr id="160" name="Google Shape;160;p7"/>
            <p:cNvSpPr/>
            <p:nvPr/>
          </p:nvSpPr>
          <p:spPr>
            <a:xfrm>
              <a:off x="0" y="4867275"/>
              <a:ext cx="9144000" cy="276225"/>
            </a:xfrm>
            <a:custGeom>
              <a:rect b="b" l="l" r="r" t="t"/>
              <a:pathLst>
                <a:path extrusionOk="0" h="276225" w="9144000">
                  <a:moveTo>
                    <a:pt x="9144000" y="0"/>
                  </a:moveTo>
                  <a:lnTo>
                    <a:pt x="0" y="0"/>
                  </a:lnTo>
                  <a:lnTo>
                    <a:pt x="0" y="276225"/>
                  </a:lnTo>
                  <a:lnTo>
                    <a:pt x="9144000" y="2762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D1D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1150" y="4895850"/>
              <a:ext cx="219075" cy="2190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7"/>
          <p:cNvSpPr txBox="1"/>
          <p:nvPr/>
        </p:nvSpPr>
        <p:spPr>
          <a:xfrm>
            <a:off x="1883029" y="4925059"/>
            <a:ext cx="1112520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-US" sz="95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3906139" y="4925377"/>
            <a:ext cx="1303020" cy="1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-US" sz="95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cursos@keepcoding.io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7"/>
          <p:cNvGrpSpPr/>
          <p:nvPr/>
        </p:nvGrpSpPr>
        <p:grpSpPr>
          <a:xfrm>
            <a:off x="3600450" y="4895850"/>
            <a:ext cx="2409825" cy="219073"/>
            <a:chOff x="3600450" y="4895850"/>
            <a:chExt cx="2409825" cy="219073"/>
          </a:xfrm>
        </p:grpSpPr>
        <p:pic>
          <p:nvPicPr>
            <p:cNvPr id="165" name="Google Shape;16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00450" y="4895850"/>
              <a:ext cx="219075" cy="219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781675" y="4895850"/>
              <a:ext cx="228600" cy="2190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7"/>
          <p:cNvSpPr txBox="1"/>
          <p:nvPr/>
        </p:nvSpPr>
        <p:spPr>
          <a:xfrm>
            <a:off x="6059042" y="4938100"/>
            <a:ext cx="1046480" cy="142875"/>
          </a:xfrm>
          <a:prstGeom prst="rect">
            <a:avLst/>
          </a:prstGeom>
          <a:solidFill>
            <a:srgbClr val="161624"/>
          </a:solidFill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6350" marR="0" rtl="0" algn="l">
              <a:lnSpc>
                <a:spcPct val="11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-US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8855709" y="4779962"/>
            <a:ext cx="94615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-US" sz="95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2025-09-01T10:45:23Z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2025-03-10T00:00:00Z</vt:filetime>
  </property>
  <property fmtid="{D5CDD505-2E9C-101B-9397-08002B2CF9AE}" pid="3" name="LastSaved">
    <vt:filetime>2025-09-01T00:00:00Z</vt:filetime>
  </property>
</Properties>
</file>