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3" r:id="rId6"/>
    <p:sldId id="284" r:id="rId7"/>
    <p:sldId id="294" r:id="rId8"/>
    <p:sldId id="285" r:id="rId9"/>
    <p:sldId id="282" r:id="rId10"/>
    <p:sldId id="295" r:id="rId11"/>
    <p:sldId id="296"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59" d="100"/>
          <a:sy n="59" d="100"/>
        </p:scale>
        <p:origin x="101" y="57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The effect of food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Maria F. Martinez</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034F-2587-C1A4-2925-1BE54B551DD2}"/>
              </a:ext>
            </a:extLst>
          </p:cNvPr>
          <p:cNvSpPr>
            <a:spLocks noGrp="1"/>
          </p:cNvSpPr>
          <p:nvPr>
            <p:ph type="title"/>
          </p:nvPr>
        </p:nvSpPr>
        <p:spPr/>
        <p:txBody>
          <a:bodyPr/>
          <a:lstStyle/>
          <a:p>
            <a:r>
              <a:rPr lang="en-US" dirty="0"/>
              <a:t>The activity with most c02 emissions</a:t>
            </a:r>
          </a:p>
        </p:txBody>
      </p:sp>
      <p:sp>
        <p:nvSpPr>
          <p:cNvPr id="4" name="Text Placeholder 3">
            <a:extLst>
              <a:ext uri="{FF2B5EF4-FFF2-40B4-BE49-F238E27FC236}">
                <a16:creationId xmlns:a16="http://schemas.microsoft.com/office/drawing/2014/main" id="{EDEE40D9-5DD4-7F96-FA85-2C61EC87AFE2}"/>
              </a:ext>
            </a:extLst>
          </p:cNvPr>
          <p:cNvSpPr>
            <a:spLocks noGrp="1"/>
          </p:cNvSpPr>
          <p:nvPr>
            <p:ph type="body" sz="quarter" idx="13"/>
          </p:nvPr>
        </p:nvSpPr>
        <p:spPr>
          <a:xfrm>
            <a:off x="4389120" y="4308475"/>
            <a:ext cx="7013448" cy="1379093"/>
          </a:xfrm>
        </p:spPr>
        <p:txBody>
          <a:bodyPr/>
          <a:lstStyle/>
          <a:p>
            <a:r>
              <a:rPr lang="en-US" b="0" i="0" dirty="0">
                <a:effectLst/>
              </a:rPr>
              <a:t>The activity with the most CO2 emissions is 'Rural population' with 124379127014.0 CO2 emissions.</a:t>
            </a:r>
            <a:endParaRPr lang="en-US" dirty="0"/>
          </a:p>
        </p:txBody>
      </p:sp>
      <p:sp>
        <p:nvSpPr>
          <p:cNvPr id="6" name="Slide Number Placeholder 5">
            <a:extLst>
              <a:ext uri="{FF2B5EF4-FFF2-40B4-BE49-F238E27FC236}">
                <a16:creationId xmlns:a16="http://schemas.microsoft.com/office/drawing/2014/main" id="{B173FC7C-D756-C58E-25A9-CF6841D7D07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5978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46F2-1A7D-FB8E-4212-55DBF75357AA}"/>
              </a:ext>
            </a:extLst>
          </p:cNvPr>
          <p:cNvSpPr>
            <a:spLocks noGrp="1"/>
          </p:cNvSpPr>
          <p:nvPr>
            <p:ph type="title"/>
          </p:nvPr>
        </p:nvSpPr>
        <p:spPr>
          <a:xfrm>
            <a:off x="2848515" y="248273"/>
            <a:ext cx="6835812" cy="763109"/>
          </a:xfrm>
        </p:spPr>
        <p:txBody>
          <a:bodyPr/>
          <a:lstStyle/>
          <a:p>
            <a:r>
              <a:rPr lang="en-US" dirty="0"/>
              <a:t>What can we do?</a:t>
            </a:r>
          </a:p>
        </p:txBody>
      </p:sp>
      <p:sp>
        <p:nvSpPr>
          <p:cNvPr id="4" name="Text Placeholder 3">
            <a:extLst>
              <a:ext uri="{FF2B5EF4-FFF2-40B4-BE49-F238E27FC236}">
                <a16:creationId xmlns:a16="http://schemas.microsoft.com/office/drawing/2014/main" id="{E2C46EEA-490E-42A9-CD04-C58732360D2A}"/>
              </a:ext>
            </a:extLst>
          </p:cNvPr>
          <p:cNvSpPr>
            <a:spLocks noGrp="1"/>
          </p:cNvSpPr>
          <p:nvPr>
            <p:ph type="body" sz="quarter" idx="13"/>
          </p:nvPr>
        </p:nvSpPr>
        <p:spPr>
          <a:xfrm>
            <a:off x="2848515" y="731520"/>
            <a:ext cx="7543800" cy="1690543"/>
          </a:xfrm>
        </p:spPr>
        <p:txBody>
          <a:bodyPr/>
          <a:lstStyle/>
          <a:p>
            <a:r>
              <a:rPr lang="en-US" dirty="0"/>
              <a:t>Through the AWS platform, it will give you the option that depending on what country you would like to donate it will take you to the links of the organization to donate </a:t>
            </a:r>
          </a:p>
        </p:txBody>
      </p:sp>
      <p:sp>
        <p:nvSpPr>
          <p:cNvPr id="6" name="Slide Number Placeholder 5">
            <a:extLst>
              <a:ext uri="{FF2B5EF4-FFF2-40B4-BE49-F238E27FC236}">
                <a16:creationId xmlns:a16="http://schemas.microsoft.com/office/drawing/2014/main" id="{A73C183F-BD54-24C8-6EE8-424A71D9EE1A}"/>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8" name="Picture 7">
            <a:extLst>
              <a:ext uri="{FF2B5EF4-FFF2-40B4-BE49-F238E27FC236}">
                <a16:creationId xmlns:a16="http://schemas.microsoft.com/office/drawing/2014/main" id="{364A3D10-0BF7-E5DA-68C6-E5EEA26BEFCC}"/>
              </a:ext>
            </a:extLst>
          </p:cNvPr>
          <p:cNvPicPr>
            <a:picLocks noChangeAspect="1"/>
          </p:cNvPicPr>
          <p:nvPr/>
        </p:nvPicPr>
        <p:blipFill>
          <a:blip r:embed="rId2"/>
          <a:stretch>
            <a:fillRect/>
          </a:stretch>
        </p:blipFill>
        <p:spPr>
          <a:xfrm>
            <a:off x="3015843" y="1983986"/>
            <a:ext cx="3604572" cy="4625741"/>
          </a:xfrm>
          <a:prstGeom prst="rect">
            <a:avLst/>
          </a:prstGeom>
        </p:spPr>
      </p:pic>
      <p:pic>
        <p:nvPicPr>
          <p:cNvPr id="10" name="Picture 9">
            <a:extLst>
              <a:ext uri="{FF2B5EF4-FFF2-40B4-BE49-F238E27FC236}">
                <a16:creationId xmlns:a16="http://schemas.microsoft.com/office/drawing/2014/main" id="{933559CA-3156-87C3-F719-E1B593BFCD73}"/>
              </a:ext>
            </a:extLst>
          </p:cNvPr>
          <p:cNvPicPr>
            <a:picLocks noChangeAspect="1"/>
          </p:cNvPicPr>
          <p:nvPr/>
        </p:nvPicPr>
        <p:blipFill>
          <a:blip r:embed="rId3"/>
          <a:stretch>
            <a:fillRect/>
          </a:stretch>
        </p:blipFill>
        <p:spPr>
          <a:xfrm>
            <a:off x="7049028" y="2262636"/>
            <a:ext cx="3619814" cy="3635055"/>
          </a:xfrm>
          <a:prstGeom prst="rect">
            <a:avLst/>
          </a:prstGeom>
        </p:spPr>
      </p:pic>
    </p:spTree>
    <p:extLst>
      <p:ext uri="{BB962C8B-B14F-4D97-AF65-F5344CB8AC3E}">
        <p14:creationId xmlns:p14="http://schemas.microsoft.com/office/powerpoint/2010/main" val="663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Maria Fernanda Martinez</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90489" y="418385"/>
            <a:ext cx="6897935" cy="1998244"/>
          </a:xfrm>
        </p:spPr>
        <p:txBody>
          <a:bodyPr/>
          <a:lstStyle/>
          <a:p>
            <a:r>
              <a:rPr lang="en-US" sz="4400" b="1" dirty="0">
                <a:solidFill>
                  <a:schemeClr val="accent6"/>
                </a:solidFill>
                <a:latin typeface="Arial Black" panose="020B0604020202020204" pitchFamily="34" charset="0"/>
                <a:cs typeface="Arial Black" panose="020B0604020202020204" pitchFamily="34" charset="0"/>
              </a:rPr>
              <a:t>We are going to learn about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90489" y="1933304"/>
            <a:ext cx="6402791" cy="3108960"/>
          </a:xfrm>
        </p:spPr>
        <p:txBody>
          <a:bodyPr/>
          <a:lstStyle/>
          <a:p>
            <a:pPr marL="457200" indent="-457200">
              <a:buAutoNum type="arabicPeriod"/>
            </a:pPr>
            <a:r>
              <a:rPr lang="en-US" dirty="0"/>
              <a:t>The relationship between the C02 Emissions and the increase in temperature </a:t>
            </a:r>
          </a:p>
          <a:p>
            <a:pPr marL="457200" indent="-457200">
              <a:buAutoNum type="arabicPeriod"/>
            </a:pPr>
            <a:r>
              <a:rPr lang="en-US" sz="2000" kern="0" dirty="0">
                <a:effectLst/>
                <a:ea typeface="Times New Roman" panose="02020603050405020304" pitchFamily="18" charset="0"/>
              </a:rPr>
              <a:t>Analyze the Contribution of Different Agricultural Activities to CO2 Emissions</a:t>
            </a:r>
          </a:p>
          <a:p>
            <a:pPr marL="457200" indent="-457200">
              <a:buAutoNum type="arabicPeriod"/>
            </a:pPr>
            <a:r>
              <a:rPr lang="en-US" sz="2000" kern="0" dirty="0"/>
              <a:t>Be part of the change and donate  on the organizations available by your country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Key words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600" b="0" i="0" dirty="0">
                <a:effectLst/>
                <a:latin typeface="Google Sans"/>
              </a:rPr>
              <a:t>A </a:t>
            </a:r>
            <a:r>
              <a:rPr lang="en-US" sz="2800" b="1" i="0" dirty="0" err="1">
                <a:effectLst/>
                <a:latin typeface="Google Sans"/>
              </a:rPr>
              <a:t>gigatonne</a:t>
            </a:r>
            <a:r>
              <a:rPr lang="en-US" sz="1600" b="0" i="0" dirty="0">
                <a:effectLst/>
                <a:latin typeface="Google Sans"/>
              </a:rPr>
              <a:t> is 1,000,000,000 </a:t>
            </a:r>
            <a:r>
              <a:rPr lang="en-US" sz="1600" b="0" i="0" dirty="0" err="1">
                <a:effectLst/>
                <a:latin typeface="Google Sans"/>
              </a:rPr>
              <a:t>tonnes</a:t>
            </a:r>
            <a:r>
              <a:rPr lang="en-US" sz="1600" b="0" i="0" dirty="0">
                <a:effectLst/>
                <a:latin typeface="Google Sans"/>
              </a:rPr>
              <a:t>, and is often used when discussing human carbon dioxide </a:t>
            </a:r>
            <a:r>
              <a:rPr lang="en-US" sz="1600" b="0" i="0" dirty="0" err="1">
                <a:effectLst/>
                <a:latin typeface="Google Sans"/>
              </a:rPr>
              <a:t>emissionns</a:t>
            </a:r>
            <a:r>
              <a:rPr lang="en-US" sz="1600" b="0" i="0" dirty="0">
                <a:effectLst/>
                <a:latin typeface="Google Sans"/>
              </a:rPr>
              <a:t>.</a:t>
            </a:r>
          </a:p>
          <a:p>
            <a:endParaRPr lang="en-US" dirty="0">
              <a:solidFill>
                <a:srgbClr val="4D5156"/>
              </a:solidFill>
              <a:latin typeface="Google Sans"/>
            </a:endParaRPr>
          </a:p>
          <a:p>
            <a:r>
              <a:rPr lang="en-US" sz="2000" b="1" i="0" dirty="0">
                <a:effectLst/>
                <a:latin typeface="Google Sans"/>
              </a:rPr>
              <a:t>Global carbon dioxide (CO</a:t>
            </a:r>
            <a:r>
              <a:rPr lang="en-US" sz="2000" b="1" i="0" baseline="-25000" dirty="0">
                <a:effectLst/>
                <a:latin typeface="Google Sans"/>
              </a:rPr>
              <a:t>2</a:t>
            </a:r>
            <a:r>
              <a:rPr lang="en-US" b="0" i="0" dirty="0">
                <a:effectLst/>
                <a:latin typeface="Google Sans"/>
              </a:rPr>
              <a:t>) emissions from energy combustion and industrial processes1 grew 0.9% or 321 Mt in 2022 to a new all-time high of 36.8 Gt.</a:t>
            </a:r>
          </a:p>
          <a:p>
            <a:endParaRPr lang="en-US" dirty="0">
              <a:latin typeface="Google Sans"/>
            </a:endParaRPr>
          </a:p>
          <a:p>
            <a:r>
              <a:rPr lang="en-US" b="0" i="0" dirty="0">
                <a:effectLst/>
                <a:latin typeface="Google Sans"/>
              </a:rPr>
              <a:t> </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60073" y="1627632"/>
            <a:ext cx="6400800" cy="2499637"/>
          </a:xfrm>
        </p:spPr>
        <p:txBody>
          <a:bodyPr/>
          <a:lstStyle/>
          <a:p>
            <a:r>
              <a:rPr lang="en-US" sz="2800" b="1" dirty="0">
                <a:solidFill>
                  <a:schemeClr val="accent6"/>
                </a:solidFill>
                <a:latin typeface="Arial Black" panose="020B0604020202020204" pitchFamily="34" charset="0"/>
                <a:cs typeface="Arial Black" panose="020B0604020202020204" pitchFamily="34" charset="0"/>
              </a:rPr>
              <a:t>The relation of temp, </a:t>
            </a:r>
            <a:r>
              <a:rPr lang="en-US" sz="2800" b="1" dirty="0" err="1">
                <a:solidFill>
                  <a:schemeClr val="accent6"/>
                </a:solidFill>
                <a:latin typeface="Arial Black" panose="020B0604020202020204" pitchFamily="34" charset="0"/>
                <a:cs typeface="Arial Black" panose="020B0604020202020204" pitchFamily="34" charset="0"/>
              </a:rPr>
              <a:t>emisions</a:t>
            </a:r>
            <a:r>
              <a:rPr lang="en-US" sz="2800" b="1" dirty="0">
                <a:solidFill>
                  <a:schemeClr val="accent6"/>
                </a:solidFill>
                <a:latin typeface="Arial Black" panose="020B0604020202020204" pitchFamily="34" charset="0"/>
                <a:cs typeface="Arial Black" panose="020B0604020202020204" pitchFamily="34" charset="0"/>
              </a:rPr>
              <a:t> and population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149D610E-777E-C004-3DF6-5115885F1EE3}"/>
              </a:ext>
            </a:extLst>
          </p:cNvPr>
          <p:cNvPicPr>
            <a:picLocks noChangeAspect="1"/>
          </p:cNvPicPr>
          <p:nvPr/>
        </p:nvPicPr>
        <p:blipFill>
          <a:blip r:embed="rId2"/>
          <a:stretch>
            <a:fillRect/>
          </a:stretch>
        </p:blipFill>
        <p:spPr>
          <a:xfrm>
            <a:off x="1069646" y="3056407"/>
            <a:ext cx="10484115" cy="3524501"/>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Over 20 years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Factor to have in consideration, more technologies more policies and still there is an increase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99B94DEE-A98F-696A-3FEE-6DF7AED14592}"/>
              </a:ext>
            </a:extLst>
          </p:cNvPr>
          <p:cNvPicPr>
            <a:picLocks noGrp="1" noChangeAspect="1"/>
          </p:cNvPicPr>
          <p:nvPr>
            <p:ph sz="half" idx="1"/>
          </p:nvPr>
        </p:nvPicPr>
        <p:blipFill>
          <a:blip r:embed="rId2"/>
          <a:stretch>
            <a:fillRect/>
          </a:stretch>
        </p:blipFill>
        <p:spPr>
          <a:xfrm>
            <a:off x="1330036" y="2119462"/>
            <a:ext cx="8746008" cy="4281338"/>
          </a:xfr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246333"/>
            <a:ext cx="10677398" cy="143006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Average temperature distribution by years</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Content Placeholder 8">
            <a:extLst>
              <a:ext uri="{FF2B5EF4-FFF2-40B4-BE49-F238E27FC236}">
                <a16:creationId xmlns:a16="http://schemas.microsoft.com/office/drawing/2014/main" id="{ED660D39-7424-477F-EA79-372BCA0D6CAE}"/>
              </a:ext>
            </a:extLst>
          </p:cNvPr>
          <p:cNvPicPr>
            <a:picLocks noGrp="1" noChangeAspect="1"/>
          </p:cNvPicPr>
          <p:nvPr>
            <p:ph sz="half" idx="1"/>
          </p:nvPr>
        </p:nvPicPr>
        <p:blipFill>
          <a:blip r:embed="rId2"/>
          <a:stretch>
            <a:fillRect/>
          </a:stretch>
        </p:blipFill>
        <p:spPr>
          <a:xfrm>
            <a:off x="2312126" y="1684509"/>
            <a:ext cx="7368379" cy="4870166"/>
          </a:xfr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7039-F0D4-CBD7-C4F5-FD1F97800BBE}"/>
              </a:ext>
            </a:extLst>
          </p:cNvPr>
          <p:cNvSpPr>
            <a:spLocks noGrp="1"/>
          </p:cNvSpPr>
          <p:nvPr>
            <p:ph type="title"/>
          </p:nvPr>
        </p:nvSpPr>
        <p:spPr>
          <a:xfrm>
            <a:off x="2589276" y="256032"/>
            <a:ext cx="9343644" cy="1371600"/>
          </a:xfrm>
        </p:spPr>
        <p:txBody>
          <a:bodyPr/>
          <a:lstStyle/>
          <a:p>
            <a:r>
              <a:rPr lang="en-US" dirty="0"/>
              <a:t>Comparison between continents with the highest number of population </a:t>
            </a:r>
          </a:p>
        </p:txBody>
      </p:sp>
      <p:sp>
        <p:nvSpPr>
          <p:cNvPr id="6" name="Slide Number Placeholder 5">
            <a:extLst>
              <a:ext uri="{FF2B5EF4-FFF2-40B4-BE49-F238E27FC236}">
                <a16:creationId xmlns:a16="http://schemas.microsoft.com/office/drawing/2014/main" id="{D2E410B8-ECEF-6C26-F1E9-4D18BC52ABDE}"/>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Picture 7">
            <a:extLst>
              <a:ext uri="{FF2B5EF4-FFF2-40B4-BE49-F238E27FC236}">
                <a16:creationId xmlns:a16="http://schemas.microsoft.com/office/drawing/2014/main" id="{D0EED663-8A60-B497-1AB8-E2C0966DAE7D}"/>
              </a:ext>
            </a:extLst>
          </p:cNvPr>
          <p:cNvPicPr>
            <a:picLocks noChangeAspect="1"/>
          </p:cNvPicPr>
          <p:nvPr/>
        </p:nvPicPr>
        <p:blipFill>
          <a:blip r:embed="rId2"/>
          <a:stretch>
            <a:fillRect/>
          </a:stretch>
        </p:blipFill>
        <p:spPr>
          <a:xfrm>
            <a:off x="3748421" y="1544505"/>
            <a:ext cx="7501470" cy="4952604"/>
          </a:xfrm>
          <a:prstGeom prst="rect">
            <a:avLst/>
          </a:prstGeom>
        </p:spPr>
      </p:pic>
    </p:spTree>
    <p:extLst>
      <p:ext uri="{BB962C8B-B14F-4D97-AF65-F5344CB8AC3E}">
        <p14:creationId xmlns:p14="http://schemas.microsoft.com/office/powerpoint/2010/main" val="426139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634265" y="474853"/>
            <a:ext cx="11280648" cy="1109662"/>
          </a:xfrm>
        </p:spPr>
        <p:txBody>
          <a:bodyPr/>
          <a:lstStyle/>
          <a:p>
            <a:r>
              <a:rPr lang="en-US" sz="3200" dirty="0"/>
              <a:t>Correlation between the activities and the temperature</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a:xfrm>
            <a:off x="568992" y="892524"/>
            <a:ext cx="3200400" cy="274320"/>
          </a:xfrm>
        </p:spPr>
        <p:txBody>
          <a:bodyPr/>
          <a:lstStyle/>
          <a:p>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3" name="Text Placeholder 12">
            <a:extLst>
              <a:ext uri="{FF2B5EF4-FFF2-40B4-BE49-F238E27FC236}">
                <a16:creationId xmlns:a16="http://schemas.microsoft.com/office/drawing/2014/main" id="{E36D2062-7CF6-3FC1-4B73-2DF1F63CFD9C}"/>
              </a:ext>
            </a:extLst>
          </p:cNvPr>
          <p:cNvSpPr>
            <a:spLocks noGrp="1"/>
          </p:cNvSpPr>
          <p:nvPr>
            <p:ph type="body" sz="quarter" idx="22"/>
          </p:nvPr>
        </p:nvSpPr>
        <p:spPr/>
        <p:txBody>
          <a:bodyPr/>
          <a:lstStyle/>
          <a:p>
            <a:endParaRPr lang="en-US" dirty="0"/>
          </a:p>
        </p:txBody>
      </p:sp>
      <p:pic>
        <p:nvPicPr>
          <p:cNvPr id="26" name="Picture 25">
            <a:extLst>
              <a:ext uri="{FF2B5EF4-FFF2-40B4-BE49-F238E27FC236}">
                <a16:creationId xmlns:a16="http://schemas.microsoft.com/office/drawing/2014/main" id="{32B165A7-1F0B-CD9E-4BAA-682BC7310CE4}"/>
              </a:ext>
            </a:extLst>
          </p:cNvPr>
          <p:cNvPicPr>
            <a:picLocks noChangeAspect="1"/>
          </p:cNvPicPr>
          <p:nvPr/>
        </p:nvPicPr>
        <p:blipFill>
          <a:blip r:embed="rId2"/>
          <a:stretch>
            <a:fillRect/>
          </a:stretch>
        </p:blipFill>
        <p:spPr>
          <a:xfrm>
            <a:off x="652717" y="1562709"/>
            <a:ext cx="11280203" cy="5092492"/>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89276" y="119005"/>
            <a:ext cx="7330579" cy="1585104"/>
          </a:xfrm>
        </p:spPr>
        <p:txBody>
          <a:bodyPr/>
          <a:lstStyle/>
          <a:p>
            <a:r>
              <a:rPr lang="en-US" sz="2800" b="0" i="0" dirty="0">
                <a:effectLst/>
                <a:latin typeface="Söhne"/>
              </a:rPr>
              <a:t>THE correlation between 'Food transport', 'Food household Consumption' and 'Food Retail' </a:t>
            </a:r>
            <a:endParaRPr lang="en-US" sz="28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284655" y="5612176"/>
            <a:ext cx="7207135" cy="1342517"/>
          </a:xfrm>
        </p:spPr>
        <p:txBody>
          <a:bodyPr/>
          <a:lstStyle/>
          <a:p>
            <a:r>
              <a:rPr lang="en-US" dirty="0">
                <a:latin typeface="Söhne"/>
              </a:rPr>
              <a:t>T</a:t>
            </a:r>
            <a:r>
              <a:rPr lang="en-US" b="0" i="0" dirty="0">
                <a:effectLst/>
                <a:latin typeface="Söhne"/>
              </a:rPr>
              <a:t>he value of 'Food Transport' increases, the values of the other variables also increase proportionally, following a straight-line pattern.</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1" name="Picture 10">
            <a:extLst>
              <a:ext uri="{FF2B5EF4-FFF2-40B4-BE49-F238E27FC236}">
                <a16:creationId xmlns:a16="http://schemas.microsoft.com/office/drawing/2014/main" id="{3EDB57A9-0068-363D-9065-F9F78A6C686E}"/>
              </a:ext>
            </a:extLst>
          </p:cNvPr>
          <p:cNvPicPr>
            <a:picLocks noChangeAspect="1"/>
          </p:cNvPicPr>
          <p:nvPr/>
        </p:nvPicPr>
        <p:blipFill>
          <a:blip r:embed="rId2"/>
          <a:stretch>
            <a:fillRect/>
          </a:stretch>
        </p:blipFill>
        <p:spPr>
          <a:xfrm>
            <a:off x="2589275" y="1455249"/>
            <a:ext cx="8356093" cy="4153106"/>
          </a:xfrm>
          <a:prstGeom prst="rect">
            <a:avLst/>
          </a:prstGeom>
        </p:spPr>
      </p:pic>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1476</TotalTime>
  <Words>276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Google Sans</vt:lpstr>
      <vt:lpstr>Sabon Next LT</vt:lpstr>
      <vt:lpstr>Söhne</vt:lpstr>
      <vt:lpstr>Office Theme</vt:lpstr>
      <vt:lpstr>The effect of food  </vt:lpstr>
      <vt:lpstr>We are going to learn about </vt:lpstr>
      <vt:lpstr>Key words </vt:lpstr>
      <vt:lpstr>The relation of temp, emisions and population</vt:lpstr>
      <vt:lpstr>Over 20 years</vt:lpstr>
      <vt:lpstr>Average temperature distribution by years</vt:lpstr>
      <vt:lpstr>Comparison between continents with the highest number of population </vt:lpstr>
      <vt:lpstr>Correlation between the activities and the temperature</vt:lpstr>
      <vt:lpstr>THE correlation between 'Food transport', 'Food household Consumption' and 'Food Retail' </vt:lpstr>
      <vt:lpstr>The activity with most c02 emissions</vt:lpstr>
      <vt:lpstr>What can we do?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food  </dc:title>
  <dc:subject/>
  <dc:creator>Fernando Cesar Martinez</dc:creator>
  <cp:lastModifiedBy>Fernando Cesar Martinez</cp:lastModifiedBy>
  <cp:revision>1</cp:revision>
  <dcterms:created xsi:type="dcterms:W3CDTF">2023-08-09T00:27:56Z</dcterms:created>
  <dcterms:modified xsi:type="dcterms:W3CDTF">2023-08-10T01:04:32Z</dcterms:modified>
</cp:coreProperties>
</file>