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6"/>
  </p:notesMasterIdLst>
  <p:sldIdLst>
    <p:sldId id="256" r:id="rId3"/>
    <p:sldId id="298" r:id="rId4"/>
    <p:sldId id="257" r:id="rId5"/>
    <p:sldId id="299" r:id="rId6"/>
    <p:sldId id="300"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301" r:id="rId20"/>
    <p:sldId id="270" r:id="rId21"/>
    <p:sldId id="271" r:id="rId22"/>
    <p:sldId id="302" r:id="rId23"/>
    <p:sldId id="272" r:id="rId24"/>
    <p:sldId id="303" r:id="rId25"/>
    <p:sldId id="273" r:id="rId26"/>
    <p:sldId id="274" r:id="rId27"/>
    <p:sldId id="275" r:id="rId28"/>
    <p:sldId id="276" r:id="rId29"/>
    <p:sldId id="277" r:id="rId30"/>
    <p:sldId id="304" r:id="rId31"/>
    <p:sldId id="308" r:id="rId32"/>
    <p:sldId id="305" r:id="rId33"/>
    <p:sldId id="306" r:id="rId34"/>
    <p:sldId id="278" r:id="rId35"/>
    <p:sldId id="279" r:id="rId36"/>
    <p:sldId id="309" r:id="rId37"/>
    <p:sldId id="310" r:id="rId38"/>
    <p:sldId id="280" r:id="rId39"/>
    <p:sldId id="281" r:id="rId40"/>
    <p:sldId id="282" r:id="rId41"/>
    <p:sldId id="283"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82"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83"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84"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85"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1685A60E-75D1-46CC-B6F5-23104139CC63}" type="slidenum">
              <a:rPr lang="en-IN"/>
              <a:pPr algn="r"/>
              <a:t>‹#›</a:t>
            </a:fld>
            <a:endParaRPr/>
          </a:p>
        </p:txBody>
      </p:sp>
    </p:spTree>
    <p:extLst>
      <p:ext uri="{BB962C8B-B14F-4D97-AF65-F5344CB8AC3E}">
        <p14:creationId xmlns="" xmlns:p14="http://schemas.microsoft.com/office/powerpoint/2010/main" val="1816263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685800" y="4343400"/>
            <a:ext cx="5486040" cy="4114440"/>
          </a:xfrm>
          <a:prstGeom prst="rect">
            <a:avLst/>
          </a:prstGeom>
        </p:spPr>
        <p:txBody>
          <a:bodyPr/>
          <a:lstStyle/>
          <a:p>
            <a:pPr>
              <a:lnSpc>
                <a:spcPct val="100000"/>
              </a:lnSpc>
            </a:pPr>
            <a:r>
              <a:rPr lang="en-IN" dirty="0"/>
              <a:t>This template can be used as a starter file for presenting training materials in a group setting.</a:t>
            </a:r>
            <a:endParaRPr/>
          </a:p>
          <a:p>
            <a:pPr>
              <a:lnSpc>
                <a:spcPct val="100000"/>
              </a:lnSpc>
            </a:pPr>
            <a:endParaRPr/>
          </a:p>
          <a:p>
            <a:pPr>
              <a:lnSpc>
                <a:spcPct val="100000"/>
              </a:lnSpc>
            </a:pPr>
            <a:r>
              <a:rPr lang="en-IN" sz="1200" b="1" dirty="0"/>
              <a:t>Sections</a:t>
            </a:r>
            <a:endParaRPr/>
          </a:p>
          <a:p>
            <a:pPr>
              <a:lnSpc>
                <a:spcPct val="100000"/>
              </a:lnSpc>
            </a:pPr>
            <a:r>
              <a:rPr lang="en-IN" sz="1200" dirty="0"/>
              <a:t>Right-click on a slide to add sections. Sections can help to organize your slides or facilitate collaboration between multiple authors.</a:t>
            </a:r>
            <a:endParaRPr/>
          </a:p>
          <a:p>
            <a:pPr>
              <a:lnSpc>
                <a:spcPct val="100000"/>
              </a:lnSpc>
            </a:pPr>
            <a:endParaRPr/>
          </a:p>
          <a:p>
            <a:pPr>
              <a:lnSpc>
                <a:spcPct val="100000"/>
              </a:lnSpc>
            </a:pPr>
            <a:r>
              <a:rPr lang="en-IN" sz="1200" b="1" dirty="0"/>
              <a:t>Notes</a:t>
            </a:r>
            <a:endParaRPr/>
          </a:p>
          <a:p>
            <a:pPr>
              <a:lnSpc>
                <a:spcPct val="100000"/>
              </a:lnSpc>
            </a:pPr>
            <a:r>
              <a:rPr lang="en-IN" sz="1200" dirty="0"/>
              <a:t>Use the Notes section for delivery notes or to provide additional details for the audience. View these notes in Presentation View during your presentation. </a:t>
            </a:r>
            <a:endParaRPr/>
          </a:p>
          <a:p>
            <a:pPr>
              <a:lnSpc>
                <a:spcPct val="100000"/>
              </a:lnSpc>
            </a:pPr>
            <a:r>
              <a:rPr lang="en-IN" sz="1200" dirty="0"/>
              <a:t>Keep in mind the font size (important for accessibility, visibility, videotaping, and online production)</a:t>
            </a:r>
            <a:endParaRPr/>
          </a:p>
          <a:p>
            <a:pPr>
              <a:lnSpc>
                <a:spcPct val="100000"/>
              </a:lnSpc>
            </a:pPr>
            <a:endParaRPr/>
          </a:p>
          <a:p>
            <a:pPr>
              <a:lnSpc>
                <a:spcPct val="100000"/>
              </a:lnSpc>
            </a:pPr>
            <a:r>
              <a:rPr lang="en-IN" sz="1200" b="1" dirty="0"/>
              <a:t>Coordinated </a:t>
            </a:r>
            <a:r>
              <a:rPr lang="en-IN" sz="1200" b="1" dirty="0" err="1"/>
              <a:t>colors</a:t>
            </a:r>
            <a:r>
              <a:rPr lang="en-IN" sz="1200" b="1" dirty="0"/>
              <a:t> </a:t>
            </a:r>
            <a:endParaRPr/>
          </a:p>
          <a:p>
            <a:pPr>
              <a:lnSpc>
                <a:spcPct val="100000"/>
              </a:lnSpc>
            </a:pPr>
            <a:r>
              <a:rPr lang="en-IN" sz="1200" dirty="0"/>
              <a:t>Pay particular attention to the graphs, charts, and text boxes. </a:t>
            </a:r>
            <a:endParaRPr/>
          </a:p>
          <a:p>
            <a:pPr>
              <a:lnSpc>
                <a:spcPct val="100000"/>
              </a:lnSpc>
            </a:pPr>
            <a:r>
              <a:rPr lang="en-IN" sz="1200" dirty="0"/>
              <a:t>Consider that attendees will print in black and white or </a:t>
            </a:r>
            <a:r>
              <a:rPr lang="en-IN" sz="1200" dirty="0" err="1"/>
              <a:t>grayscale</a:t>
            </a:r>
            <a:r>
              <a:rPr lang="en-IN" sz="1200" dirty="0"/>
              <a:t>. Run a test print to make sure your </a:t>
            </a:r>
            <a:r>
              <a:rPr lang="en-IN" sz="1200" dirty="0" err="1"/>
              <a:t>colors</a:t>
            </a:r>
            <a:r>
              <a:rPr lang="en-IN" sz="1200" dirty="0"/>
              <a:t> work when printed in pure black and white and </a:t>
            </a:r>
            <a:r>
              <a:rPr lang="en-IN" sz="1200" dirty="0" err="1"/>
              <a:t>grayscale</a:t>
            </a:r>
            <a:r>
              <a:rPr lang="en-IN" sz="1200" dirty="0"/>
              <a:t>.</a:t>
            </a:r>
            <a:endParaRPr/>
          </a:p>
          <a:p>
            <a:pPr>
              <a:lnSpc>
                <a:spcPct val="100000"/>
              </a:lnSpc>
            </a:pPr>
            <a:endParaRPr/>
          </a:p>
          <a:p>
            <a:pPr>
              <a:lnSpc>
                <a:spcPct val="100000"/>
              </a:lnSpc>
            </a:pPr>
            <a:r>
              <a:rPr lang="en-IN" sz="1200" b="1" dirty="0"/>
              <a:t>Graphics, tables, and graphs</a:t>
            </a:r>
            <a:endParaRPr/>
          </a:p>
          <a:p>
            <a:pPr>
              <a:lnSpc>
                <a:spcPct val="100000"/>
              </a:lnSpc>
            </a:pPr>
            <a:r>
              <a:rPr lang="en-IN" sz="1200" dirty="0"/>
              <a:t>Keep it simple: If possible, use consistent, non-distracting styles and </a:t>
            </a:r>
            <a:r>
              <a:rPr lang="en-IN" sz="1200" dirty="0" err="1"/>
              <a:t>colors</a:t>
            </a:r>
            <a:r>
              <a:rPr lang="en-IN" sz="1200" dirty="0"/>
              <a:t>.</a:t>
            </a:r>
            <a:endParaRPr/>
          </a:p>
          <a:p>
            <a:pPr>
              <a:lnSpc>
                <a:spcPct val="100000"/>
              </a:lnSpc>
            </a:pPr>
            <a:r>
              <a:rPr lang="en-IN" sz="1200" dirty="0"/>
              <a:t>Label all graphs and tables.</a:t>
            </a:r>
            <a:endParaRPr/>
          </a:p>
          <a:p>
            <a:pPr>
              <a:lnSpc>
                <a:spcPct val="100000"/>
              </a:lnSpc>
            </a:pPr>
            <a:endParaRPr/>
          </a:p>
          <a:p>
            <a:pPr>
              <a:lnSpc>
                <a:spcPct val="100000"/>
              </a:lnSpc>
            </a:pPr>
            <a:endParaRPr/>
          </a:p>
          <a:p>
            <a:pPr>
              <a:lnSpc>
                <a:spcPct val="100000"/>
              </a:lnSpc>
            </a:pPr>
            <a:endParaRPr/>
          </a:p>
        </p:txBody>
      </p:sp>
      <p:sp>
        <p:nvSpPr>
          <p:cNvPr id="178" name="TextShape 2"/>
          <p:cNvSpPr txBox="1"/>
          <p:nvPr/>
        </p:nvSpPr>
        <p:spPr>
          <a:xfrm>
            <a:off x="3884760" y="8685360"/>
            <a:ext cx="2971440" cy="456840"/>
          </a:xfrm>
          <a:prstGeom prst="rect">
            <a:avLst/>
          </a:prstGeom>
        </p:spPr>
        <p:txBody>
          <a:bodyPr anchor="b"/>
          <a:lstStyle/>
          <a:p>
            <a:pPr algn="r">
              <a:lnSpc>
                <a:spcPct val="100000"/>
              </a:lnSpc>
            </a:pPr>
            <a:fld id="{7D7B57F8-A7CF-47EB-BF1E-71EA52BB1DC4}" type="slidenum">
              <a:rPr lang="en-IN" sz="1200">
                <a:solidFill>
                  <a:srgbClr val="000000"/>
                </a:solidFill>
                <a:latin typeface="+mn-lt"/>
                <a:ea typeface="+mn-ea"/>
              </a:rPr>
              <a:pPr algn="r">
                <a:lnSpc>
                  <a:spcPct val="100000"/>
                </a:lnSpc>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194" name="TextShape 2"/>
          <p:cNvSpPr txBox="1"/>
          <p:nvPr/>
        </p:nvSpPr>
        <p:spPr>
          <a:xfrm>
            <a:off x="3884760" y="8685360"/>
            <a:ext cx="2971440" cy="456840"/>
          </a:xfrm>
          <a:prstGeom prst="rect">
            <a:avLst/>
          </a:prstGeom>
        </p:spPr>
        <p:txBody>
          <a:bodyPr anchor="b"/>
          <a:lstStyle/>
          <a:p>
            <a:pPr algn="r">
              <a:lnSpc>
                <a:spcPct val="100000"/>
              </a:lnSpc>
            </a:pPr>
            <a:fld id="{4617EE02-06F8-4618-B12E-3E17850F3335}" type="slidenum">
              <a:rPr lang="en-IN" sz="1200">
                <a:solidFill>
                  <a:srgbClr val="000000"/>
                </a:solidFill>
                <a:latin typeface="+mn-lt"/>
                <a:ea typeface="+mn-ea"/>
              </a:rPr>
              <a:pPr algn="r">
                <a:lnSpc>
                  <a:spcPct val="100000"/>
                </a:lnSpc>
              </a:pPr>
              <a:t>12</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dirty="0"/>
              <a:t>Give a brief overview of the presentation. Describe the major focus of the presentation and why it is important.</a:t>
            </a:r>
            <a:endParaRPr/>
          </a:p>
          <a:p>
            <a:pPr>
              <a:lnSpc>
                <a:spcPct val="80000"/>
              </a:lnSpc>
            </a:pPr>
            <a:r>
              <a:rPr lang="en-IN" dirty="0"/>
              <a:t>Introduce each of the major topics.</a:t>
            </a:r>
            <a:endParaRPr/>
          </a:p>
          <a:p>
            <a:pPr>
              <a:lnSpc>
                <a:spcPct val="80000"/>
              </a:lnSpc>
            </a:pPr>
            <a:r>
              <a:rPr lang="en-IN" dirty="0"/>
              <a:t>To provide a road map for the audience, you can repeat this Overview slide throughout the presentation, highlighting the particular topic you will discuss next.</a:t>
            </a:r>
            <a:endParaRPr/>
          </a:p>
        </p:txBody>
      </p:sp>
      <p:sp>
        <p:nvSpPr>
          <p:cNvPr id="196" name="TextShape 2"/>
          <p:cNvSpPr txBox="1"/>
          <p:nvPr/>
        </p:nvSpPr>
        <p:spPr>
          <a:xfrm>
            <a:off x="3884760" y="8685360"/>
            <a:ext cx="2971440" cy="456840"/>
          </a:xfrm>
          <a:prstGeom prst="rect">
            <a:avLst/>
          </a:prstGeom>
        </p:spPr>
        <p:txBody>
          <a:bodyPr anchor="b"/>
          <a:lstStyle/>
          <a:p>
            <a:pPr algn="r">
              <a:lnSpc>
                <a:spcPct val="100000"/>
              </a:lnSpc>
            </a:pPr>
            <a:fld id="{78F954E9-C7EA-4EDD-8BD6-5FBC5B818E0F}" type="slidenum">
              <a:rPr lang="en-IN" sz="1200">
                <a:solidFill>
                  <a:srgbClr val="000000"/>
                </a:solidFill>
                <a:latin typeface="+mn-lt"/>
                <a:ea typeface="+mn-ea"/>
              </a:rPr>
              <a:pPr algn="r">
                <a:lnSpc>
                  <a:spcPct val="100000"/>
                </a:lnSpc>
              </a:pPr>
              <a:t>13</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198" name="TextShape 2"/>
          <p:cNvSpPr txBox="1"/>
          <p:nvPr/>
        </p:nvSpPr>
        <p:spPr>
          <a:xfrm>
            <a:off x="3884760" y="8685360"/>
            <a:ext cx="2971440" cy="456840"/>
          </a:xfrm>
          <a:prstGeom prst="rect">
            <a:avLst/>
          </a:prstGeom>
        </p:spPr>
        <p:txBody>
          <a:bodyPr anchor="b"/>
          <a:lstStyle/>
          <a:p>
            <a:pPr algn="r">
              <a:lnSpc>
                <a:spcPct val="100000"/>
              </a:lnSpc>
            </a:pPr>
            <a:fld id="{F66019A9-DA4B-41BE-9FFD-CC803A78FD9B}" type="slidenum">
              <a:rPr lang="en-IN" sz="1200">
                <a:solidFill>
                  <a:srgbClr val="000000"/>
                </a:solidFill>
                <a:latin typeface="+mn-lt"/>
                <a:ea typeface="+mn-ea"/>
              </a:rPr>
              <a:pPr algn="r">
                <a:lnSpc>
                  <a:spcPct val="100000"/>
                </a:lnSpc>
              </a:pPr>
              <a:t>14</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200" name="TextShape 2"/>
          <p:cNvSpPr txBox="1"/>
          <p:nvPr/>
        </p:nvSpPr>
        <p:spPr>
          <a:xfrm>
            <a:off x="3884760" y="8685360"/>
            <a:ext cx="2971440" cy="456840"/>
          </a:xfrm>
          <a:prstGeom prst="rect">
            <a:avLst/>
          </a:prstGeom>
        </p:spPr>
        <p:txBody>
          <a:bodyPr anchor="b"/>
          <a:lstStyle/>
          <a:p>
            <a:pPr algn="r">
              <a:lnSpc>
                <a:spcPct val="100000"/>
              </a:lnSpc>
            </a:pPr>
            <a:fld id="{0F5B302C-2E50-4012-BF8D-1D0E49A89BF2}" type="slidenum">
              <a:rPr lang="en-IN" sz="1200">
                <a:solidFill>
                  <a:srgbClr val="000000"/>
                </a:solidFill>
                <a:latin typeface="+mn-lt"/>
                <a:ea typeface="+mn-ea"/>
              </a:rPr>
              <a:pPr algn="r">
                <a:lnSpc>
                  <a:spcPct val="100000"/>
                </a:lnSpc>
              </a:pPr>
              <a:t>15</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202" name="TextShape 2"/>
          <p:cNvSpPr txBox="1"/>
          <p:nvPr/>
        </p:nvSpPr>
        <p:spPr>
          <a:xfrm>
            <a:off x="3884760" y="8685360"/>
            <a:ext cx="2971440" cy="456840"/>
          </a:xfrm>
          <a:prstGeom prst="rect">
            <a:avLst/>
          </a:prstGeom>
        </p:spPr>
        <p:txBody>
          <a:bodyPr anchor="b"/>
          <a:lstStyle/>
          <a:p>
            <a:pPr algn="r">
              <a:lnSpc>
                <a:spcPct val="100000"/>
              </a:lnSpc>
            </a:pPr>
            <a:fld id="{89766597-9FF0-412A-BC98-A35E6A3CF66F}" type="slidenum">
              <a:rPr lang="en-IN" sz="1200">
                <a:solidFill>
                  <a:srgbClr val="000000"/>
                </a:solidFill>
                <a:latin typeface="+mn-lt"/>
                <a:ea typeface="+mn-ea"/>
              </a:rPr>
              <a:pPr algn="r">
                <a:lnSpc>
                  <a:spcPct val="100000"/>
                </a:lnSpc>
              </a:pPr>
              <a:t>16</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204" name="TextShape 2"/>
          <p:cNvSpPr txBox="1"/>
          <p:nvPr/>
        </p:nvSpPr>
        <p:spPr>
          <a:xfrm>
            <a:off x="3884760" y="8685360"/>
            <a:ext cx="2971440" cy="456840"/>
          </a:xfrm>
          <a:prstGeom prst="rect">
            <a:avLst/>
          </a:prstGeom>
        </p:spPr>
        <p:txBody>
          <a:bodyPr anchor="b"/>
          <a:lstStyle/>
          <a:p>
            <a:pPr algn="r">
              <a:lnSpc>
                <a:spcPct val="100000"/>
              </a:lnSpc>
            </a:pPr>
            <a:fld id="{EF2599CF-EF20-47E6-93CF-878818761467}" type="slidenum">
              <a:rPr lang="en-IN" sz="1200">
                <a:solidFill>
                  <a:srgbClr val="000000"/>
                </a:solidFill>
                <a:latin typeface="+mn-lt"/>
                <a:ea typeface="+mn-ea"/>
              </a:rPr>
              <a:pPr algn="r">
                <a:lnSpc>
                  <a:spcPct val="100000"/>
                </a:lnSpc>
              </a:pPr>
              <a:t>17</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206" name="TextShape 2"/>
          <p:cNvSpPr txBox="1"/>
          <p:nvPr/>
        </p:nvSpPr>
        <p:spPr>
          <a:xfrm>
            <a:off x="3884760" y="8685360"/>
            <a:ext cx="2971440" cy="456840"/>
          </a:xfrm>
          <a:prstGeom prst="rect">
            <a:avLst/>
          </a:prstGeom>
        </p:spPr>
        <p:txBody>
          <a:bodyPr anchor="b"/>
          <a:lstStyle/>
          <a:p>
            <a:pPr algn="r">
              <a:lnSpc>
                <a:spcPct val="100000"/>
              </a:lnSpc>
            </a:pPr>
            <a:fld id="{2FD3371F-4C29-4ECC-A9B0-145FA313E738}" type="slidenum">
              <a:rPr lang="en-IN" sz="1200">
                <a:solidFill>
                  <a:srgbClr val="000000"/>
                </a:solidFill>
                <a:latin typeface="+mn-lt"/>
                <a:ea typeface="+mn-ea"/>
              </a:rPr>
              <a:pPr algn="r">
                <a:lnSpc>
                  <a:spcPct val="100000"/>
                </a:lnSpc>
              </a:pPr>
              <a:t>19</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208" name="TextShape 2"/>
          <p:cNvSpPr txBox="1"/>
          <p:nvPr/>
        </p:nvSpPr>
        <p:spPr>
          <a:xfrm>
            <a:off x="3884760" y="8685360"/>
            <a:ext cx="2971440" cy="456840"/>
          </a:xfrm>
          <a:prstGeom prst="rect">
            <a:avLst/>
          </a:prstGeom>
        </p:spPr>
        <p:txBody>
          <a:bodyPr anchor="b"/>
          <a:lstStyle/>
          <a:p>
            <a:pPr algn="r">
              <a:lnSpc>
                <a:spcPct val="100000"/>
              </a:lnSpc>
            </a:pPr>
            <a:fld id="{35CC5A30-C5EF-49B1-B15A-C94B8B0B9330}" type="slidenum">
              <a:rPr lang="en-IN" sz="1200">
                <a:solidFill>
                  <a:srgbClr val="000000"/>
                </a:solidFill>
                <a:latin typeface="+mn-lt"/>
                <a:ea typeface="+mn-ea"/>
              </a:rPr>
              <a:pPr algn="r">
                <a:lnSpc>
                  <a:spcPct val="100000"/>
                </a:lnSpc>
              </a:pPr>
              <a:t>20</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210" name="TextShape 2"/>
          <p:cNvSpPr txBox="1"/>
          <p:nvPr/>
        </p:nvSpPr>
        <p:spPr>
          <a:xfrm>
            <a:off x="3884760" y="8685360"/>
            <a:ext cx="2971440" cy="456840"/>
          </a:xfrm>
          <a:prstGeom prst="rect">
            <a:avLst/>
          </a:prstGeom>
        </p:spPr>
        <p:txBody>
          <a:bodyPr anchor="b"/>
          <a:lstStyle/>
          <a:p>
            <a:pPr algn="r">
              <a:lnSpc>
                <a:spcPct val="100000"/>
              </a:lnSpc>
            </a:pPr>
            <a:fld id="{6EC95A4B-CC81-4AC5-99A2-D736AE58B5D6}" type="slidenum">
              <a:rPr lang="en-IN" sz="1200">
                <a:solidFill>
                  <a:srgbClr val="000000"/>
                </a:solidFill>
                <a:latin typeface="+mn-lt"/>
                <a:ea typeface="+mn-ea"/>
              </a:rPr>
              <a:pPr algn="r">
                <a:lnSpc>
                  <a:spcPct val="100000"/>
                </a:lnSpc>
              </a:pPr>
              <a:t>22</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fld id="{1685A60E-75D1-46CC-B6F5-23104139CC63}" type="slidenum">
              <a:rPr lang="en-IN" smtClean="0"/>
              <a:pPr algn="r"/>
              <a:t>23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180" name="TextShape 2"/>
          <p:cNvSpPr txBox="1"/>
          <p:nvPr/>
        </p:nvSpPr>
        <p:spPr>
          <a:xfrm>
            <a:off x="3884760" y="8685360"/>
            <a:ext cx="2971440" cy="456840"/>
          </a:xfrm>
          <a:prstGeom prst="rect">
            <a:avLst/>
          </a:prstGeom>
        </p:spPr>
        <p:txBody>
          <a:bodyPr anchor="b"/>
          <a:lstStyle/>
          <a:p>
            <a:pPr algn="r">
              <a:lnSpc>
                <a:spcPct val="100000"/>
              </a:lnSpc>
            </a:pPr>
            <a:fld id="{2E50878C-22E2-4F4B-B56A-9ACB7288019A}" type="slidenum">
              <a:rPr lang="en-IN" sz="1200">
                <a:solidFill>
                  <a:srgbClr val="000000"/>
                </a:solidFill>
                <a:latin typeface="+mn-lt"/>
                <a:ea typeface="+mn-ea"/>
              </a:rPr>
              <a:pPr algn="r">
                <a:lnSpc>
                  <a:spcPct val="100000"/>
                </a:lnSpc>
              </a:pPr>
              <a:t>3</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212" name="TextShape 2"/>
          <p:cNvSpPr txBox="1"/>
          <p:nvPr/>
        </p:nvSpPr>
        <p:spPr>
          <a:xfrm>
            <a:off x="3884760" y="8685360"/>
            <a:ext cx="2971440" cy="456840"/>
          </a:xfrm>
          <a:prstGeom prst="rect">
            <a:avLst/>
          </a:prstGeom>
        </p:spPr>
        <p:txBody>
          <a:bodyPr anchor="b"/>
          <a:lstStyle/>
          <a:p>
            <a:pPr algn="r">
              <a:lnSpc>
                <a:spcPct val="100000"/>
              </a:lnSpc>
            </a:pPr>
            <a:fld id="{ABF571EB-A644-43AB-8D6E-6D062D5034DA}" type="slidenum">
              <a:rPr lang="en-IN" sz="1200">
                <a:solidFill>
                  <a:srgbClr val="000000"/>
                </a:solidFill>
                <a:latin typeface="+mn-lt"/>
                <a:ea typeface="+mn-ea"/>
              </a:rPr>
              <a:pPr algn="r">
                <a:lnSpc>
                  <a:spcPct val="100000"/>
                </a:lnSpc>
              </a:pPr>
              <a:t>24</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214" name="TextShape 2"/>
          <p:cNvSpPr txBox="1"/>
          <p:nvPr/>
        </p:nvSpPr>
        <p:spPr>
          <a:xfrm>
            <a:off x="3884760" y="8685360"/>
            <a:ext cx="2971440" cy="456840"/>
          </a:xfrm>
          <a:prstGeom prst="rect">
            <a:avLst/>
          </a:prstGeom>
        </p:spPr>
        <p:txBody>
          <a:bodyPr anchor="b"/>
          <a:lstStyle/>
          <a:p>
            <a:pPr algn="r">
              <a:lnSpc>
                <a:spcPct val="100000"/>
              </a:lnSpc>
            </a:pPr>
            <a:fld id="{81B3DC7E-8244-4FA9-AC81-64FB4CF8B37F}" type="slidenum">
              <a:rPr lang="en-IN" sz="1200">
                <a:solidFill>
                  <a:srgbClr val="000000"/>
                </a:solidFill>
                <a:latin typeface="+mn-lt"/>
                <a:ea typeface="+mn-ea"/>
              </a:rPr>
              <a:pPr algn="r">
                <a:lnSpc>
                  <a:spcPct val="100000"/>
                </a:lnSpc>
              </a:pPr>
              <a:t>25</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216" name="TextShape 2"/>
          <p:cNvSpPr txBox="1"/>
          <p:nvPr/>
        </p:nvSpPr>
        <p:spPr>
          <a:xfrm>
            <a:off x="3884760" y="8685360"/>
            <a:ext cx="2971440" cy="456840"/>
          </a:xfrm>
          <a:prstGeom prst="rect">
            <a:avLst/>
          </a:prstGeom>
        </p:spPr>
        <p:txBody>
          <a:bodyPr anchor="b"/>
          <a:lstStyle/>
          <a:p>
            <a:pPr algn="r">
              <a:lnSpc>
                <a:spcPct val="100000"/>
              </a:lnSpc>
            </a:pPr>
            <a:fld id="{E5243A38-159E-46CE-8156-D19F0E77450D}" type="slidenum">
              <a:rPr lang="en-IN" sz="1200">
                <a:solidFill>
                  <a:srgbClr val="000000"/>
                </a:solidFill>
                <a:latin typeface="+mn-lt"/>
                <a:ea typeface="+mn-ea"/>
              </a:rPr>
              <a:pPr algn="r">
                <a:lnSpc>
                  <a:spcPct val="100000"/>
                </a:lnSpc>
              </a:pPr>
              <a:t>26</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218" name="TextShape 2"/>
          <p:cNvSpPr txBox="1"/>
          <p:nvPr/>
        </p:nvSpPr>
        <p:spPr>
          <a:xfrm>
            <a:off x="3884760" y="8685360"/>
            <a:ext cx="2971440" cy="456840"/>
          </a:xfrm>
          <a:prstGeom prst="rect">
            <a:avLst/>
          </a:prstGeom>
        </p:spPr>
        <p:txBody>
          <a:bodyPr anchor="b"/>
          <a:lstStyle/>
          <a:p>
            <a:pPr algn="r">
              <a:lnSpc>
                <a:spcPct val="100000"/>
              </a:lnSpc>
            </a:pPr>
            <a:fld id="{2EC13F83-868A-4939-8CD1-79279C8E1643}" type="slidenum">
              <a:rPr lang="en-IN" sz="1200">
                <a:solidFill>
                  <a:srgbClr val="000000"/>
                </a:solidFill>
                <a:latin typeface="+mn-lt"/>
                <a:ea typeface="+mn-ea"/>
              </a:rPr>
              <a:pPr algn="r">
                <a:lnSpc>
                  <a:spcPct val="100000"/>
                </a:lnSpc>
              </a:pPr>
              <a:t>27</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220" name="TextShape 2"/>
          <p:cNvSpPr txBox="1"/>
          <p:nvPr/>
        </p:nvSpPr>
        <p:spPr>
          <a:xfrm>
            <a:off x="3884760" y="8685360"/>
            <a:ext cx="2971440" cy="456840"/>
          </a:xfrm>
          <a:prstGeom prst="rect">
            <a:avLst/>
          </a:prstGeom>
        </p:spPr>
        <p:txBody>
          <a:bodyPr anchor="b"/>
          <a:lstStyle/>
          <a:p>
            <a:pPr algn="r">
              <a:lnSpc>
                <a:spcPct val="100000"/>
              </a:lnSpc>
            </a:pPr>
            <a:fld id="{C672AF8A-1BAD-419D-9151-D2D8213FDAE9}" type="slidenum">
              <a:rPr lang="en-IN" sz="1200">
                <a:solidFill>
                  <a:srgbClr val="000000"/>
                </a:solidFill>
                <a:latin typeface="+mn-lt"/>
                <a:ea typeface="+mn-ea"/>
              </a:rPr>
              <a:pPr algn="r">
                <a:lnSpc>
                  <a:spcPct val="100000"/>
                </a:lnSpc>
              </a:pPr>
              <a:t>28</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222" name="TextShape 2"/>
          <p:cNvSpPr txBox="1"/>
          <p:nvPr/>
        </p:nvSpPr>
        <p:spPr>
          <a:xfrm>
            <a:off x="3884760" y="8685360"/>
            <a:ext cx="2971440" cy="456840"/>
          </a:xfrm>
          <a:prstGeom prst="rect">
            <a:avLst/>
          </a:prstGeom>
        </p:spPr>
        <p:txBody>
          <a:bodyPr anchor="b"/>
          <a:lstStyle/>
          <a:p>
            <a:pPr algn="r">
              <a:lnSpc>
                <a:spcPct val="100000"/>
              </a:lnSpc>
            </a:pPr>
            <a:fld id="{7FE9A613-2EBF-4D56-B714-52721C4BFF9C}" type="slidenum">
              <a:rPr lang="en-IN" sz="1200">
                <a:solidFill>
                  <a:srgbClr val="000000"/>
                </a:solidFill>
                <a:latin typeface="+mn-lt"/>
                <a:ea typeface="+mn-ea"/>
              </a:rPr>
              <a:pPr algn="r">
                <a:lnSpc>
                  <a:spcPct val="100000"/>
                </a:lnSpc>
              </a:pPr>
              <a:t>29</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222" name="TextShape 2"/>
          <p:cNvSpPr txBox="1"/>
          <p:nvPr/>
        </p:nvSpPr>
        <p:spPr>
          <a:xfrm>
            <a:off x="3884760" y="8685360"/>
            <a:ext cx="2971440" cy="456840"/>
          </a:xfrm>
          <a:prstGeom prst="rect">
            <a:avLst/>
          </a:prstGeom>
        </p:spPr>
        <p:txBody>
          <a:bodyPr anchor="b"/>
          <a:lstStyle/>
          <a:p>
            <a:pPr algn="r">
              <a:lnSpc>
                <a:spcPct val="100000"/>
              </a:lnSpc>
            </a:pPr>
            <a:fld id="{7FE9A613-2EBF-4D56-B714-52721C4BFF9C}" type="slidenum">
              <a:rPr lang="en-IN" sz="1200">
                <a:solidFill>
                  <a:srgbClr val="000000"/>
                </a:solidFill>
                <a:latin typeface="+mn-lt"/>
                <a:ea typeface="+mn-ea"/>
              </a:rPr>
              <a:pPr algn="r">
                <a:lnSpc>
                  <a:spcPct val="100000"/>
                </a:lnSpc>
              </a:pPr>
              <a:t>30</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222" name="TextShape 2"/>
          <p:cNvSpPr txBox="1"/>
          <p:nvPr/>
        </p:nvSpPr>
        <p:spPr>
          <a:xfrm>
            <a:off x="3884760" y="8685360"/>
            <a:ext cx="2971440" cy="456840"/>
          </a:xfrm>
          <a:prstGeom prst="rect">
            <a:avLst/>
          </a:prstGeom>
        </p:spPr>
        <p:txBody>
          <a:bodyPr anchor="b"/>
          <a:lstStyle/>
          <a:p>
            <a:pPr algn="r">
              <a:lnSpc>
                <a:spcPct val="100000"/>
              </a:lnSpc>
            </a:pPr>
            <a:fld id="{7FE9A613-2EBF-4D56-B714-52721C4BFF9C}" type="slidenum">
              <a:rPr lang="en-IN" sz="1200">
                <a:solidFill>
                  <a:srgbClr val="000000"/>
                </a:solidFill>
                <a:latin typeface="+mn-lt"/>
                <a:ea typeface="+mn-ea"/>
              </a:rPr>
              <a:pPr algn="r">
                <a:lnSpc>
                  <a:spcPct val="100000"/>
                </a:lnSpc>
              </a:pPr>
              <a:t>31</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222" name="TextShape 2"/>
          <p:cNvSpPr txBox="1"/>
          <p:nvPr/>
        </p:nvSpPr>
        <p:spPr>
          <a:xfrm>
            <a:off x="3884760" y="8685360"/>
            <a:ext cx="2971440" cy="456840"/>
          </a:xfrm>
          <a:prstGeom prst="rect">
            <a:avLst/>
          </a:prstGeom>
        </p:spPr>
        <p:txBody>
          <a:bodyPr anchor="b"/>
          <a:lstStyle/>
          <a:p>
            <a:pPr algn="r">
              <a:lnSpc>
                <a:spcPct val="100000"/>
              </a:lnSpc>
            </a:pPr>
            <a:fld id="{7FE9A613-2EBF-4D56-B714-52721C4BFF9C}" type="slidenum">
              <a:rPr lang="en-IN" sz="1200">
                <a:solidFill>
                  <a:srgbClr val="000000"/>
                </a:solidFill>
                <a:latin typeface="+mn-lt"/>
                <a:ea typeface="+mn-ea"/>
              </a:rPr>
              <a:pPr algn="r">
                <a:lnSpc>
                  <a:spcPct val="100000"/>
                </a:lnSpc>
              </a:pPr>
              <a:t>32</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222" name="TextShape 2"/>
          <p:cNvSpPr txBox="1"/>
          <p:nvPr/>
        </p:nvSpPr>
        <p:spPr>
          <a:xfrm>
            <a:off x="3884760" y="8685360"/>
            <a:ext cx="2971440" cy="456840"/>
          </a:xfrm>
          <a:prstGeom prst="rect">
            <a:avLst/>
          </a:prstGeom>
        </p:spPr>
        <p:txBody>
          <a:bodyPr anchor="b"/>
          <a:lstStyle/>
          <a:p>
            <a:pPr algn="r">
              <a:lnSpc>
                <a:spcPct val="100000"/>
              </a:lnSpc>
            </a:pPr>
            <a:fld id="{7FE9A613-2EBF-4D56-B714-52721C4BFF9C}" type="slidenum">
              <a:rPr lang="en-IN" sz="1200">
                <a:solidFill>
                  <a:srgbClr val="000000"/>
                </a:solidFill>
                <a:latin typeface="+mn-lt"/>
                <a:ea typeface="+mn-ea"/>
              </a:rPr>
              <a:pPr algn="r">
                <a:lnSpc>
                  <a:spcPct val="100000"/>
                </a:lnSpc>
              </a:pPr>
              <a:t>33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algn="r"/>
            <a:fld id="{1685A60E-75D1-46CC-B6F5-23104139CC63}" type="slidenum">
              <a:rPr lang="en-IN" smtClean="0"/>
              <a:pPr algn="r"/>
              <a:t>5</a:t>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224" name="TextShape 2"/>
          <p:cNvSpPr txBox="1"/>
          <p:nvPr/>
        </p:nvSpPr>
        <p:spPr>
          <a:xfrm>
            <a:off x="3884760" y="8685360"/>
            <a:ext cx="2971440" cy="456840"/>
          </a:xfrm>
          <a:prstGeom prst="rect">
            <a:avLst/>
          </a:prstGeom>
        </p:spPr>
        <p:txBody>
          <a:bodyPr anchor="b"/>
          <a:lstStyle/>
          <a:p>
            <a:pPr algn="r">
              <a:lnSpc>
                <a:spcPct val="100000"/>
              </a:lnSpc>
            </a:pPr>
            <a:fld id="{6AA2D60C-0F7B-4321-B6B4-5C0A0C04439E}" type="slidenum">
              <a:rPr lang="en-IN" sz="1200">
                <a:solidFill>
                  <a:srgbClr val="000000"/>
                </a:solidFill>
                <a:latin typeface="+mn-lt"/>
                <a:ea typeface="+mn-ea"/>
              </a:rPr>
              <a:pPr algn="r">
                <a:lnSpc>
                  <a:spcPct val="100000"/>
                </a:lnSpc>
              </a:pPr>
              <a:t>34</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226" name="TextShape 2"/>
          <p:cNvSpPr txBox="1"/>
          <p:nvPr/>
        </p:nvSpPr>
        <p:spPr>
          <a:xfrm>
            <a:off x="3884760" y="8685360"/>
            <a:ext cx="2971440" cy="456840"/>
          </a:xfrm>
          <a:prstGeom prst="rect">
            <a:avLst/>
          </a:prstGeom>
        </p:spPr>
        <p:txBody>
          <a:bodyPr anchor="b"/>
          <a:lstStyle/>
          <a:p>
            <a:pPr algn="r">
              <a:lnSpc>
                <a:spcPct val="100000"/>
              </a:lnSpc>
            </a:pPr>
            <a:fld id="{351BE2ED-3341-46A8-AB62-71BD0D8F575D}" type="slidenum">
              <a:rPr lang="en-IN" sz="1200">
                <a:solidFill>
                  <a:srgbClr val="000000"/>
                </a:solidFill>
                <a:latin typeface="+mn-lt"/>
                <a:ea typeface="+mn-ea"/>
              </a:rPr>
              <a:pPr algn="r">
                <a:lnSpc>
                  <a:spcPct val="100000"/>
                </a:lnSpc>
              </a:pPr>
              <a:t>35</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226" name="TextShape 2"/>
          <p:cNvSpPr txBox="1"/>
          <p:nvPr/>
        </p:nvSpPr>
        <p:spPr>
          <a:xfrm>
            <a:off x="3884760" y="8685360"/>
            <a:ext cx="2971440" cy="456840"/>
          </a:xfrm>
          <a:prstGeom prst="rect">
            <a:avLst/>
          </a:prstGeom>
        </p:spPr>
        <p:txBody>
          <a:bodyPr anchor="b"/>
          <a:lstStyle/>
          <a:p>
            <a:pPr algn="r">
              <a:lnSpc>
                <a:spcPct val="100000"/>
              </a:lnSpc>
            </a:pPr>
            <a:fld id="{351BE2ED-3341-46A8-AB62-71BD0D8F575D}" type="slidenum">
              <a:rPr lang="en-IN" sz="1200">
                <a:solidFill>
                  <a:srgbClr val="000000"/>
                </a:solidFill>
                <a:latin typeface="+mn-lt"/>
                <a:ea typeface="+mn-ea"/>
              </a:rPr>
              <a:pPr algn="r">
                <a:lnSpc>
                  <a:spcPct val="100000"/>
                </a:lnSpc>
              </a:pPr>
              <a:t>36</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226" name="TextShape 2"/>
          <p:cNvSpPr txBox="1"/>
          <p:nvPr/>
        </p:nvSpPr>
        <p:spPr>
          <a:xfrm>
            <a:off x="3884760" y="8685360"/>
            <a:ext cx="2971440" cy="456840"/>
          </a:xfrm>
          <a:prstGeom prst="rect">
            <a:avLst/>
          </a:prstGeom>
        </p:spPr>
        <p:txBody>
          <a:bodyPr anchor="b"/>
          <a:lstStyle/>
          <a:p>
            <a:pPr algn="r">
              <a:lnSpc>
                <a:spcPct val="100000"/>
              </a:lnSpc>
            </a:pPr>
            <a:fld id="{351BE2ED-3341-46A8-AB62-71BD0D8F575D}" type="slidenum">
              <a:rPr lang="en-IN" sz="1200">
                <a:solidFill>
                  <a:srgbClr val="000000"/>
                </a:solidFill>
                <a:latin typeface="+mn-lt"/>
                <a:ea typeface="+mn-ea"/>
              </a:rPr>
              <a:pPr algn="r">
                <a:lnSpc>
                  <a:spcPct val="100000"/>
                </a:lnSpc>
              </a:pPr>
              <a:t>37</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228" name="TextShape 2"/>
          <p:cNvSpPr txBox="1"/>
          <p:nvPr/>
        </p:nvSpPr>
        <p:spPr>
          <a:xfrm>
            <a:off x="3884760" y="8685360"/>
            <a:ext cx="2971440" cy="456840"/>
          </a:xfrm>
          <a:prstGeom prst="rect">
            <a:avLst/>
          </a:prstGeom>
        </p:spPr>
        <p:txBody>
          <a:bodyPr anchor="b"/>
          <a:lstStyle/>
          <a:p>
            <a:pPr algn="r">
              <a:lnSpc>
                <a:spcPct val="100000"/>
              </a:lnSpc>
            </a:pPr>
            <a:fld id="{A197EFA8-3AE8-47E7-8D51-D17EC9F9D499}" type="slidenum">
              <a:rPr lang="en-IN" sz="1200">
                <a:solidFill>
                  <a:srgbClr val="000000"/>
                </a:solidFill>
                <a:latin typeface="+mn-lt"/>
                <a:ea typeface="+mn-ea"/>
              </a:rPr>
              <a:pPr algn="r">
                <a:lnSpc>
                  <a:spcPct val="100000"/>
                </a:lnSpc>
              </a:pPr>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dirty="0"/>
              <a:t>Give a brief overview of the presentation. Describe the major focus of the presentation and why it is important.</a:t>
            </a:r>
            <a:endParaRPr/>
          </a:p>
          <a:p>
            <a:pPr>
              <a:lnSpc>
                <a:spcPct val="80000"/>
              </a:lnSpc>
            </a:pPr>
            <a:r>
              <a:rPr lang="en-IN" dirty="0"/>
              <a:t>Introduce each of the major topics.</a:t>
            </a:r>
            <a:endParaRPr/>
          </a:p>
          <a:p>
            <a:pPr>
              <a:lnSpc>
                <a:spcPct val="80000"/>
              </a:lnSpc>
            </a:pPr>
            <a:r>
              <a:rPr lang="en-IN" dirty="0"/>
              <a:t>To provide a road map for the audience, you can repeat this Overview slide throughout the presentation, highlighting the particular topic you will discuss next.</a:t>
            </a:r>
            <a:endParaRPr/>
          </a:p>
        </p:txBody>
      </p:sp>
      <p:sp>
        <p:nvSpPr>
          <p:cNvPr id="182" name="TextShape 2"/>
          <p:cNvSpPr txBox="1"/>
          <p:nvPr/>
        </p:nvSpPr>
        <p:spPr>
          <a:xfrm>
            <a:off x="3884760" y="8685360"/>
            <a:ext cx="2971440" cy="456840"/>
          </a:xfrm>
          <a:prstGeom prst="rect">
            <a:avLst/>
          </a:prstGeom>
        </p:spPr>
        <p:txBody>
          <a:bodyPr anchor="b"/>
          <a:lstStyle/>
          <a:p>
            <a:pPr algn="r">
              <a:lnSpc>
                <a:spcPct val="100000"/>
              </a:lnSpc>
            </a:pPr>
            <a:fld id="{C0441F85-6BF6-43D2-A7E3-827B571DF35E}" type="slidenum">
              <a:rPr lang="en-IN" sz="1200">
                <a:solidFill>
                  <a:srgbClr val="000000"/>
                </a:solidFill>
                <a:latin typeface="+mn-lt"/>
                <a:ea typeface="+mn-ea"/>
              </a:rPr>
              <a:pPr algn="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184" name="TextShape 2"/>
          <p:cNvSpPr txBox="1"/>
          <p:nvPr/>
        </p:nvSpPr>
        <p:spPr>
          <a:xfrm>
            <a:off x="3884760" y="8685360"/>
            <a:ext cx="2971440" cy="456840"/>
          </a:xfrm>
          <a:prstGeom prst="rect">
            <a:avLst/>
          </a:prstGeom>
        </p:spPr>
        <p:txBody>
          <a:bodyPr anchor="b"/>
          <a:lstStyle/>
          <a:p>
            <a:pPr algn="r">
              <a:lnSpc>
                <a:spcPct val="100000"/>
              </a:lnSpc>
            </a:pPr>
            <a:fld id="{5A73C535-F896-423F-81AA-B0C95AAF49E2}" type="slidenum">
              <a:rPr lang="en-IN" sz="1200">
                <a:solidFill>
                  <a:srgbClr val="000000"/>
                </a:solidFill>
                <a:latin typeface="+mn-lt"/>
                <a:ea typeface="+mn-ea"/>
              </a:rPr>
              <a:pPr algn="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186" name="TextShape 2"/>
          <p:cNvSpPr txBox="1"/>
          <p:nvPr/>
        </p:nvSpPr>
        <p:spPr>
          <a:xfrm>
            <a:off x="3884760" y="8685360"/>
            <a:ext cx="2971440" cy="456840"/>
          </a:xfrm>
          <a:prstGeom prst="rect">
            <a:avLst/>
          </a:prstGeom>
        </p:spPr>
        <p:txBody>
          <a:bodyPr anchor="b"/>
          <a:lstStyle/>
          <a:p>
            <a:pPr algn="r">
              <a:lnSpc>
                <a:spcPct val="100000"/>
              </a:lnSpc>
            </a:pPr>
            <a:fld id="{47088528-3692-41CB-8BAB-5E7A9BA2166C}" type="slidenum">
              <a:rPr lang="en-IN" sz="1200">
                <a:solidFill>
                  <a:srgbClr val="000000"/>
                </a:solidFill>
                <a:latin typeface="+mn-lt"/>
                <a:ea typeface="+mn-ea"/>
              </a:rPr>
              <a:pPr algn="r">
                <a:lnSpc>
                  <a:spcPct val="100000"/>
                </a:lnSpc>
              </a:pPr>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188" name="TextShape 2"/>
          <p:cNvSpPr txBox="1"/>
          <p:nvPr/>
        </p:nvSpPr>
        <p:spPr>
          <a:xfrm>
            <a:off x="3884760" y="8685360"/>
            <a:ext cx="2971440" cy="456840"/>
          </a:xfrm>
          <a:prstGeom prst="rect">
            <a:avLst/>
          </a:prstGeom>
        </p:spPr>
        <p:txBody>
          <a:bodyPr anchor="b"/>
          <a:lstStyle/>
          <a:p>
            <a:pPr algn="r">
              <a:lnSpc>
                <a:spcPct val="100000"/>
              </a:lnSpc>
            </a:pPr>
            <a:fld id="{4406153B-DD44-4278-B927-899A1836B68A}" type="slidenum">
              <a:rPr lang="en-IN" sz="1200">
                <a:solidFill>
                  <a:srgbClr val="000000"/>
                </a:solidFill>
                <a:latin typeface="+mn-lt"/>
                <a:ea typeface="+mn-ea"/>
              </a:rPr>
              <a:pPr algn="r">
                <a:lnSpc>
                  <a:spcPct val="100000"/>
                </a:lnSpc>
              </a:pPr>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190" name="TextShape 2"/>
          <p:cNvSpPr txBox="1"/>
          <p:nvPr/>
        </p:nvSpPr>
        <p:spPr>
          <a:xfrm>
            <a:off x="3884760" y="8685360"/>
            <a:ext cx="2971440" cy="456840"/>
          </a:xfrm>
          <a:prstGeom prst="rect">
            <a:avLst/>
          </a:prstGeom>
        </p:spPr>
        <p:txBody>
          <a:bodyPr anchor="b"/>
          <a:lstStyle/>
          <a:p>
            <a:pPr algn="r">
              <a:lnSpc>
                <a:spcPct val="100000"/>
              </a:lnSpc>
            </a:pPr>
            <a:fld id="{D849DDB5-BF11-496D-8B0A-FFD6682F554E}" type="slidenum">
              <a:rPr lang="en-IN" sz="1200">
                <a:solidFill>
                  <a:srgbClr val="000000"/>
                </a:solidFill>
                <a:latin typeface="+mn-lt"/>
                <a:ea typeface="+mn-ea"/>
              </a:rPr>
              <a:pPr algn="r">
                <a:lnSpc>
                  <a:spcPct val="100000"/>
                </a:lnSpc>
              </a:pPr>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body"/>
          </p:nvPr>
        </p:nvSpPr>
        <p:spPr>
          <a:xfrm>
            <a:off x="685800" y="4343400"/>
            <a:ext cx="5486040" cy="4114440"/>
          </a:xfrm>
          <a:prstGeom prst="rect">
            <a:avLst/>
          </a:prstGeom>
        </p:spPr>
        <p:txBody>
          <a:bodyPr/>
          <a:lstStyle/>
          <a:p>
            <a:pPr>
              <a:lnSpc>
                <a:spcPct val="80000"/>
              </a:lnSpc>
            </a:pPr>
            <a:r>
              <a:rPr lang="en-IN"/>
              <a:t>Give a brief overview of the presentation. Describe the major focus of the presentation and why it is important.</a:t>
            </a:r>
            <a:endParaRPr/>
          </a:p>
          <a:p>
            <a:pPr>
              <a:lnSpc>
                <a:spcPct val="80000"/>
              </a:lnSpc>
            </a:pPr>
            <a:r>
              <a:rPr lang="en-IN"/>
              <a:t>Introduce each of the major topics.</a:t>
            </a:r>
            <a:endParaRPr/>
          </a:p>
          <a:p>
            <a:pPr>
              <a:lnSpc>
                <a:spcPct val="80000"/>
              </a:lnSpc>
            </a:pPr>
            <a:r>
              <a:rPr lang="en-IN"/>
              <a:t>To provide a road map for the audience, you can repeat this Overview slide throughout the presentation, highlighting the particular topic you will discuss next.</a:t>
            </a:r>
            <a:endParaRPr/>
          </a:p>
        </p:txBody>
      </p:sp>
      <p:sp>
        <p:nvSpPr>
          <p:cNvPr id="192" name="TextShape 2"/>
          <p:cNvSpPr txBox="1"/>
          <p:nvPr/>
        </p:nvSpPr>
        <p:spPr>
          <a:xfrm>
            <a:off x="3884760" y="8685360"/>
            <a:ext cx="2971440" cy="456840"/>
          </a:xfrm>
          <a:prstGeom prst="rect">
            <a:avLst/>
          </a:prstGeom>
        </p:spPr>
        <p:txBody>
          <a:bodyPr anchor="b"/>
          <a:lstStyle/>
          <a:p>
            <a:pPr algn="r">
              <a:lnSpc>
                <a:spcPct val="100000"/>
              </a:lnSpc>
            </a:pPr>
            <a:fld id="{D5D87CFB-10F4-4A23-8613-7A90BAC57B15}" type="slidenum">
              <a:rPr lang="en-IN" sz="1200">
                <a:solidFill>
                  <a:srgbClr val="000000"/>
                </a:solidFill>
                <a:latin typeface="+mn-lt"/>
                <a:ea typeface="+mn-ea"/>
              </a:rPr>
              <a:pPr algn="r">
                <a:lnSpc>
                  <a:spcPct val="100000"/>
                </a:lnSpc>
              </a:pPr>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62120" y="269640"/>
            <a:ext cx="8076960" cy="1143000"/>
          </a:xfrm>
          <a:prstGeom prst="rect">
            <a:avLst/>
          </a:prstGeom>
        </p:spPr>
        <p:txBody>
          <a:bodyPr wrap="none" lIns="0" tIns="0" rIns="0" bIns="0" anchor="ctr"/>
          <a:lstStyle/>
          <a:p>
            <a:endParaRPr/>
          </a:p>
        </p:txBody>
      </p:sp>
      <p:sp>
        <p:nvSpPr>
          <p:cNvPr id="28" name="PlaceHolder 2"/>
          <p:cNvSpPr>
            <a:spLocks noGrp="1"/>
          </p:cNvSpPr>
          <p:nvPr>
            <p:ph type="body"/>
          </p:nvPr>
        </p:nvSpPr>
        <p:spPr>
          <a:xfrm>
            <a:off x="762120" y="1596240"/>
            <a:ext cx="8076960" cy="2049480"/>
          </a:xfrm>
          <a:prstGeom prst="rect">
            <a:avLst/>
          </a:prstGeom>
        </p:spPr>
        <p:txBody>
          <a:bodyPr wrap="none" lIns="0" tIns="0" rIns="0" bIns="0"/>
          <a:lstStyle/>
          <a:p>
            <a:endParaRPr/>
          </a:p>
        </p:txBody>
      </p:sp>
      <p:sp>
        <p:nvSpPr>
          <p:cNvPr id="29" name="PlaceHolder 3"/>
          <p:cNvSpPr>
            <a:spLocks noGrp="1"/>
          </p:cNvSpPr>
          <p:nvPr>
            <p:ph type="body"/>
          </p:nvPr>
        </p:nvSpPr>
        <p:spPr>
          <a:xfrm>
            <a:off x="762120" y="3840840"/>
            <a:ext cx="8076960" cy="2049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62120" y="269640"/>
            <a:ext cx="8076960" cy="1143000"/>
          </a:xfrm>
          <a:prstGeom prst="rect">
            <a:avLst/>
          </a:prstGeom>
        </p:spPr>
        <p:txBody>
          <a:bodyPr wrap="none" lIns="0" tIns="0" rIns="0" bIns="0" anchor="ctr"/>
          <a:lstStyle/>
          <a:p>
            <a:endParaRPr/>
          </a:p>
        </p:txBody>
      </p:sp>
      <p:sp>
        <p:nvSpPr>
          <p:cNvPr id="31" name="PlaceHolder 2"/>
          <p:cNvSpPr>
            <a:spLocks noGrp="1"/>
          </p:cNvSpPr>
          <p:nvPr>
            <p:ph type="body"/>
          </p:nvPr>
        </p:nvSpPr>
        <p:spPr>
          <a:xfrm>
            <a:off x="762120" y="1596240"/>
            <a:ext cx="3941280" cy="2049480"/>
          </a:xfrm>
          <a:prstGeom prst="rect">
            <a:avLst/>
          </a:prstGeom>
        </p:spPr>
        <p:txBody>
          <a:bodyPr wrap="none" lIns="0" tIns="0" rIns="0" bIns="0"/>
          <a:lstStyle/>
          <a:p>
            <a:endParaRPr/>
          </a:p>
        </p:txBody>
      </p:sp>
      <p:sp>
        <p:nvSpPr>
          <p:cNvPr id="32" name="PlaceHolder 3"/>
          <p:cNvSpPr>
            <a:spLocks noGrp="1"/>
          </p:cNvSpPr>
          <p:nvPr>
            <p:ph type="body"/>
          </p:nvPr>
        </p:nvSpPr>
        <p:spPr>
          <a:xfrm>
            <a:off x="4900680" y="1596240"/>
            <a:ext cx="3941280" cy="2049480"/>
          </a:xfrm>
          <a:prstGeom prst="rect">
            <a:avLst/>
          </a:prstGeom>
        </p:spPr>
        <p:txBody>
          <a:bodyPr wrap="none" lIns="0" tIns="0" rIns="0" bIns="0"/>
          <a:lstStyle/>
          <a:p>
            <a:endParaRPr/>
          </a:p>
        </p:txBody>
      </p:sp>
      <p:sp>
        <p:nvSpPr>
          <p:cNvPr id="33" name="PlaceHolder 4"/>
          <p:cNvSpPr>
            <a:spLocks noGrp="1"/>
          </p:cNvSpPr>
          <p:nvPr>
            <p:ph type="body"/>
          </p:nvPr>
        </p:nvSpPr>
        <p:spPr>
          <a:xfrm>
            <a:off x="4900680" y="3840840"/>
            <a:ext cx="3941280" cy="2049480"/>
          </a:xfrm>
          <a:prstGeom prst="rect">
            <a:avLst/>
          </a:prstGeom>
        </p:spPr>
        <p:txBody>
          <a:bodyPr wrap="none" lIns="0" tIns="0" rIns="0" bIns="0"/>
          <a:lstStyle/>
          <a:p>
            <a:endParaRPr/>
          </a:p>
        </p:txBody>
      </p:sp>
      <p:sp>
        <p:nvSpPr>
          <p:cNvPr id="34" name="PlaceHolder 5"/>
          <p:cNvSpPr>
            <a:spLocks noGrp="1"/>
          </p:cNvSpPr>
          <p:nvPr>
            <p:ph type="body"/>
          </p:nvPr>
        </p:nvSpPr>
        <p:spPr>
          <a:xfrm>
            <a:off x="762120" y="3840840"/>
            <a:ext cx="3941280" cy="2049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62120" y="269640"/>
            <a:ext cx="8076960" cy="1143000"/>
          </a:xfrm>
          <a:prstGeom prst="rect">
            <a:avLst/>
          </a:prstGeom>
        </p:spPr>
        <p:txBody>
          <a:bodyPr wrap="none" lIns="0" tIns="0" rIns="0" bIns="0" anchor="ctr"/>
          <a:lstStyle/>
          <a:p>
            <a:endParaRPr/>
          </a:p>
        </p:txBody>
      </p:sp>
      <p:sp>
        <p:nvSpPr>
          <p:cNvPr id="36" name="PlaceHolder 2"/>
          <p:cNvSpPr>
            <a:spLocks noGrp="1"/>
          </p:cNvSpPr>
          <p:nvPr>
            <p:ph type="body"/>
          </p:nvPr>
        </p:nvSpPr>
        <p:spPr>
          <a:xfrm>
            <a:off x="762120" y="1596240"/>
            <a:ext cx="8076960" cy="4296960"/>
          </a:xfrm>
          <a:prstGeom prst="rect">
            <a:avLst/>
          </a:prstGeom>
        </p:spPr>
        <p:txBody>
          <a:bodyPr wrap="none" lIns="0" tIns="0" rIns="0" bIns="0"/>
          <a:lstStyle/>
          <a:p>
            <a:endParaRPr/>
          </a:p>
        </p:txBody>
      </p:sp>
      <p:sp>
        <p:nvSpPr>
          <p:cNvPr id="37" name="PlaceHolder 3"/>
          <p:cNvSpPr>
            <a:spLocks noGrp="1"/>
          </p:cNvSpPr>
          <p:nvPr>
            <p:ph type="body"/>
          </p:nvPr>
        </p:nvSpPr>
        <p:spPr>
          <a:xfrm>
            <a:off x="762120" y="1596240"/>
            <a:ext cx="8076960" cy="4296960"/>
          </a:xfrm>
          <a:prstGeom prst="rect">
            <a:avLst/>
          </a:prstGeom>
        </p:spPr>
        <p:txBody>
          <a:bodyPr wrap="none" lIns="0" tIns="0" rIns="0" bIns="0"/>
          <a:lstStyle/>
          <a:p>
            <a:endParaRPr/>
          </a:p>
        </p:txBody>
      </p:sp>
      <p:pic>
        <p:nvPicPr>
          <p:cNvPr id="38" name="Picture 37"/>
          <p:cNvPicPr/>
          <p:nvPr/>
        </p:nvPicPr>
        <p:blipFill>
          <a:blip r:embed="rId2"/>
          <a:stretch>
            <a:fillRect/>
          </a:stretch>
        </p:blipFill>
        <p:spPr>
          <a:xfrm>
            <a:off x="2107800" y="1596240"/>
            <a:ext cx="5385240" cy="4296960"/>
          </a:xfrm>
          <a:prstGeom prst="rect">
            <a:avLst/>
          </a:prstGeom>
          <a:ln>
            <a:noFill/>
          </a:ln>
        </p:spPr>
      </p:pic>
      <p:pic>
        <p:nvPicPr>
          <p:cNvPr id="39" name="Picture 38"/>
          <p:cNvPicPr/>
          <p:nvPr/>
        </p:nvPicPr>
        <p:blipFill>
          <a:blip r:embed="rId2"/>
          <a:stretch>
            <a:fillRect/>
          </a:stretch>
        </p:blipFill>
        <p:spPr>
          <a:xfrm>
            <a:off x="2107800" y="1596240"/>
            <a:ext cx="5385240" cy="42969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762120" y="269640"/>
            <a:ext cx="8076960" cy="1143000"/>
          </a:xfrm>
          <a:prstGeom prst="rect">
            <a:avLst/>
          </a:prstGeom>
        </p:spPr>
        <p:txBody>
          <a:bodyPr wrap="none" lIns="0" tIns="0" rIns="0" bIns="0" anchor="ctr"/>
          <a:lstStyle/>
          <a:p>
            <a:endParaRPr/>
          </a:p>
        </p:txBody>
      </p:sp>
      <p:sp>
        <p:nvSpPr>
          <p:cNvPr id="48" name="PlaceHolder 2"/>
          <p:cNvSpPr>
            <a:spLocks noGrp="1"/>
          </p:cNvSpPr>
          <p:nvPr>
            <p:ph type="subTitle"/>
          </p:nvPr>
        </p:nvSpPr>
        <p:spPr>
          <a:xfrm>
            <a:off x="762120" y="1596240"/>
            <a:ext cx="8076960" cy="429732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762120" y="269640"/>
            <a:ext cx="8076960" cy="1143000"/>
          </a:xfrm>
          <a:prstGeom prst="rect">
            <a:avLst/>
          </a:prstGeom>
        </p:spPr>
        <p:txBody>
          <a:bodyPr wrap="none" lIns="0" tIns="0" rIns="0" bIns="0" anchor="ctr"/>
          <a:lstStyle/>
          <a:p>
            <a:endParaRPr/>
          </a:p>
        </p:txBody>
      </p:sp>
      <p:sp>
        <p:nvSpPr>
          <p:cNvPr id="50" name="PlaceHolder 2"/>
          <p:cNvSpPr>
            <a:spLocks noGrp="1"/>
          </p:cNvSpPr>
          <p:nvPr>
            <p:ph type="body"/>
          </p:nvPr>
        </p:nvSpPr>
        <p:spPr>
          <a:xfrm>
            <a:off x="762120" y="1596240"/>
            <a:ext cx="8076960" cy="429696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762120" y="269640"/>
            <a:ext cx="8076960" cy="1143000"/>
          </a:xfrm>
          <a:prstGeom prst="rect">
            <a:avLst/>
          </a:prstGeom>
        </p:spPr>
        <p:txBody>
          <a:bodyPr wrap="none" lIns="0" tIns="0" rIns="0" bIns="0" anchor="ctr"/>
          <a:lstStyle/>
          <a:p>
            <a:endParaRPr/>
          </a:p>
        </p:txBody>
      </p:sp>
      <p:sp>
        <p:nvSpPr>
          <p:cNvPr id="52" name="PlaceHolder 2"/>
          <p:cNvSpPr>
            <a:spLocks noGrp="1"/>
          </p:cNvSpPr>
          <p:nvPr>
            <p:ph type="body"/>
          </p:nvPr>
        </p:nvSpPr>
        <p:spPr>
          <a:xfrm>
            <a:off x="762120" y="1596240"/>
            <a:ext cx="3941280" cy="4296960"/>
          </a:xfrm>
          <a:prstGeom prst="rect">
            <a:avLst/>
          </a:prstGeom>
        </p:spPr>
        <p:txBody>
          <a:bodyPr wrap="none" lIns="0" tIns="0" rIns="0" bIns="0"/>
          <a:lstStyle/>
          <a:p>
            <a:endParaRPr/>
          </a:p>
        </p:txBody>
      </p:sp>
      <p:sp>
        <p:nvSpPr>
          <p:cNvPr id="53" name="PlaceHolder 3"/>
          <p:cNvSpPr>
            <a:spLocks noGrp="1"/>
          </p:cNvSpPr>
          <p:nvPr>
            <p:ph type="body"/>
          </p:nvPr>
        </p:nvSpPr>
        <p:spPr>
          <a:xfrm>
            <a:off x="4900680" y="1596240"/>
            <a:ext cx="3941280" cy="429696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762120" y="269640"/>
            <a:ext cx="8076960" cy="114300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762120" y="269640"/>
            <a:ext cx="8076960" cy="529812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762120" y="269640"/>
            <a:ext cx="8076960" cy="1143000"/>
          </a:xfrm>
          <a:prstGeom prst="rect">
            <a:avLst/>
          </a:prstGeom>
        </p:spPr>
        <p:txBody>
          <a:bodyPr wrap="none" lIns="0" tIns="0" rIns="0" bIns="0" anchor="ctr"/>
          <a:lstStyle/>
          <a:p>
            <a:endParaRPr/>
          </a:p>
        </p:txBody>
      </p:sp>
      <p:sp>
        <p:nvSpPr>
          <p:cNvPr id="57" name="PlaceHolder 2"/>
          <p:cNvSpPr>
            <a:spLocks noGrp="1"/>
          </p:cNvSpPr>
          <p:nvPr>
            <p:ph type="body"/>
          </p:nvPr>
        </p:nvSpPr>
        <p:spPr>
          <a:xfrm>
            <a:off x="762120" y="1596240"/>
            <a:ext cx="3941280" cy="2049480"/>
          </a:xfrm>
          <a:prstGeom prst="rect">
            <a:avLst/>
          </a:prstGeom>
        </p:spPr>
        <p:txBody>
          <a:bodyPr wrap="none" lIns="0" tIns="0" rIns="0" bIns="0"/>
          <a:lstStyle/>
          <a:p>
            <a:endParaRPr/>
          </a:p>
        </p:txBody>
      </p:sp>
      <p:sp>
        <p:nvSpPr>
          <p:cNvPr id="58" name="PlaceHolder 3"/>
          <p:cNvSpPr>
            <a:spLocks noGrp="1"/>
          </p:cNvSpPr>
          <p:nvPr>
            <p:ph type="body"/>
          </p:nvPr>
        </p:nvSpPr>
        <p:spPr>
          <a:xfrm>
            <a:off x="762120" y="3840840"/>
            <a:ext cx="3941280" cy="2049480"/>
          </a:xfrm>
          <a:prstGeom prst="rect">
            <a:avLst/>
          </a:prstGeom>
        </p:spPr>
        <p:txBody>
          <a:bodyPr wrap="none" lIns="0" tIns="0" rIns="0" bIns="0"/>
          <a:lstStyle/>
          <a:p>
            <a:endParaRPr/>
          </a:p>
        </p:txBody>
      </p:sp>
      <p:sp>
        <p:nvSpPr>
          <p:cNvPr id="59" name="PlaceHolder 4"/>
          <p:cNvSpPr>
            <a:spLocks noGrp="1"/>
          </p:cNvSpPr>
          <p:nvPr>
            <p:ph type="body"/>
          </p:nvPr>
        </p:nvSpPr>
        <p:spPr>
          <a:xfrm>
            <a:off x="4900680" y="1596240"/>
            <a:ext cx="3941280" cy="42969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62120" y="269640"/>
            <a:ext cx="8076960" cy="1143000"/>
          </a:xfrm>
          <a:prstGeom prst="rect">
            <a:avLst/>
          </a:prstGeom>
        </p:spPr>
        <p:txBody>
          <a:bodyPr wrap="none" lIns="0" tIns="0" rIns="0" bIns="0" anchor="ctr"/>
          <a:lstStyle/>
          <a:p>
            <a:endParaRPr/>
          </a:p>
        </p:txBody>
      </p:sp>
      <p:sp>
        <p:nvSpPr>
          <p:cNvPr id="7" name="PlaceHolder 2"/>
          <p:cNvSpPr>
            <a:spLocks noGrp="1"/>
          </p:cNvSpPr>
          <p:nvPr>
            <p:ph type="subTitle"/>
          </p:nvPr>
        </p:nvSpPr>
        <p:spPr>
          <a:xfrm>
            <a:off x="762120" y="1596240"/>
            <a:ext cx="8076960" cy="429732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762120" y="269640"/>
            <a:ext cx="8076960" cy="1143000"/>
          </a:xfrm>
          <a:prstGeom prst="rect">
            <a:avLst/>
          </a:prstGeom>
        </p:spPr>
        <p:txBody>
          <a:bodyPr wrap="none" lIns="0" tIns="0" rIns="0" bIns="0" anchor="ctr"/>
          <a:lstStyle/>
          <a:p>
            <a:endParaRPr/>
          </a:p>
        </p:txBody>
      </p:sp>
      <p:sp>
        <p:nvSpPr>
          <p:cNvPr id="61" name="PlaceHolder 2"/>
          <p:cNvSpPr>
            <a:spLocks noGrp="1"/>
          </p:cNvSpPr>
          <p:nvPr>
            <p:ph type="body"/>
          </p:nvPr>
        </p:nvSpPr>
        <p:spPr>
          <a:xfrm>
            <a:off x="762120" y="1596240"/>
            <a:ext cx="3941280" cy="4296960"/>
          </a:xfrm>
          <a:prstGeom prst="rect">
            <a:avLst/>
          </a:prstGeom>
        </p:spPr>
        <p:txBody>
          <a:bodyPr wrap="none" lIns="0" tIns="0" rIns="0" bIns="0"/>
          <a:lstStyle/>
          <a:p>
            <a:endParaRPr/>
          </a:p>
        </p:txBody>
      </p:sp>
      <p:sp>
        <p:nvSpPr>
          <p:cNvPr id="62" name="PlaceHolder 3"/>
          <p:cNvSpPr>
            <a:spLocks noGrp="1"/>
          </p:cNvSpPr>
          <p:nvPr>
            <p:ph type="body"/>
          </p:nvPr>
        </p:nvSpPr>
        <p:spPr>
          <a:xfrm>
            <a:off x="4900680" y="1596240"/>
            <a:ext cx="3941280" cy="2049480"/>
          </a:xfrm>
          <a:prstGeom prst="rect">
            <a:avLst/>
          </a:prstGeom>
        </p:spPr>
        <p:txBody>
          <a:bodyPr wrap="none" lIns="0" tIns="0" rIns="0" bIns="0"/>
          <a:lstStyle/>
          <a:p>
            <a:endParaRPr/>
          </a:p>
        </p:txBody>
      </p:sp>
      <p:sp>
        <p:nvSpPr>
          <p:cNvPr id="63" name="PlaceHolder 4"/>
          <p:cNvSpPr>
            <a:spLocks noGrp="1"/>
          </p:cNvSpPr>
          <p:nvPr>
            <p:ph type="body"/>
          </p:nvPr>
        </p:nvSpPr>
        <p:spPr>
          <a:xfrm>
            <a:off x="4900680" y="3840840"/>
            <a:ext cx="3941280" cy="204948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762120" y="269640"/>
            <a:ext cx="8076960" cy="1143000"/>
          </a:xfrm>
          <a:prstGeom prst="rect">
            <a:avLst/>
          </a:prstGeom>
        </p:spPr>
        <p:txBody>
          <a:bodyPr wrap="none" lIns="0" tIns="0" rIns="0" bIns="0" anchor="ctr"/>
          <a:lstStyle/>
          <a:p>
            <a:endParaRPr/>
          </a:p>
        </p:txBody>
      </p:sp>
      <p:sp>
        <p:nvSpPr>
          <p:cNvPr id="65" name="PlaceHolder 2"/>
          <p:cNvSpPr>
            <a:spLocks noGrp="1"/>
          </p:cNvSpPr>
          <p:nvPr>
            <p:ph type="body"/>
          </p:nvPr>
        </p:nvSpPr>
        <p:spPr>
          <a:xfrm>
            <a:off x="762120" y="1596240"/>
            <a:ext cx="3941280" cy="2049480"/>
          </a:xfrm>
          <a:prstGeom prst="rect">
            <a:avLst/>
          </a:prstGeom>
        </p:spPr>
        <p:txBody>
          <a:bodyPr wrap="none" lIns="0" tIns="0" rIns="0" bIns="0"/>
          <a:lstStyle/>
          <a:p>
            <a:endParaRPr/>
          </a:p>
        </p:txBody>
      </p:sp>
      <p:sp>
        <p:nvSpPr>
          <p:cNvPr id="66" name="PlaceHolder 3"/>
          <p:cNvSpPr>
            <a:spLocks noGrp="1"/>
          </p:cNvSpPr>
          <p:nvPr>
            <p:ph type="body"/>
          </p:nvPr>
        </p:nvSpPr>
        <p:spPr>
          <a:xfrm>
            <a:off x="4900680" y="1596240"/>
            <a:ext cx="3941280" cy="2049480"/>
          </a:xfrm>
          <a:prstGeom prst="rect">
            <a:avLst/>
          </a:prstGeom>
        </p:spPr>
        <p:txBody>
          <a:bodyPr wrap="none" lIns="0" tIns="0" rIns="0" bIns="0"/>
          <a:lstStyle/>
          <a:p>
            <a:endParaRPr/>
          </a:p>
        </p:txBody>
      </p:sp>
      <p:sp>
        <p:nvSpPr>
          <p:cNvPr id="67" name="PlaceHolder 4"/>
          <p:cNvSpPr>
            <a:spLocks noGrp="1"/>
          </p:cNvSpPr>
          <p:nvPr>
            <p:ph type="body"/>
          </p:nvPr>
        </p:nvSpPr>
        <p:spPr>
          <a:xfrm>
            <a:off x="762120" y="3840840"/>
            <a:ext cx="8076960" cy="204948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62120" y="269640"/>
            <a:ext cx="8076960" cy="1143000"/>
          </a:xfrm>
          <a:prstGeom prst="rect">
            <a:avLst/>
          </a:prstGeom>
        </p:spPr>
        <p:txBody>
          <a:bodyPr wrap="none" lIns="0" tIns="0" rIns="0" bIns="0" anchor="ctr"/>
          <a:lstStyle/>
          <a:p>
            <a:endParaRPr/>
          </a:p>
        </p:txBody>
      </p:sp>
      <p:sp>
        <p:nvSpPr>
          <p:cNvPr id="69" name="PlaceHolder 2"/>
          <p:cNvSpPr>
            <a:spLocks noGrp="1"/>
          </p:cNvSpPr>
          <p:nvPr>
            <p:ph type="body"/>
          </p:nvPr>
        </p:nvSpPr>
        <p:spPr>
          <a:xfrm>
            <a:off x="762120" y="1596240"/>
            <a:ext cx="8076960" cy="2049480"/>
          </a:xfrm>
          <a:prstGeom prst="rect">
            <a:avLst/>
          </a:prstGeom>
        </p:spPr>
        <p:txBody>
          <a:bodyPr wrap="none" lIns="0" tIns="0" rIns="0" bIns="0"/>
          <a:lstStyle/>
          <a:p>
            <a:endParaRPr/>
          </a:p>
        </p:txBody>
      </p:sp>
      <p:sp>
        <p:nvSpPr>
          <p:cNvPr id="70" name="PlaceHolder 3"/>
          <p:cNvSpPr>
            <a:spLocks noGrp="1"/>
          </p:cNvSpPr>
          <p:nvPr>
            <p:ph type="body"/>
          </p:nvPr>
        </p:nvSpPr>
        <p:spPr>
          <a:xfrm>
            <a:off x="762120" y="3840840"/>
            <a:ext cx="8076960" cy="204948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62120" y="269640"/>
            <a:ext cx="8076960" cy="1143000"/>
          </a:xfrm>
          <a:prstGeom prst="rect">
            <a:avLst/>
          </a:prstGeom>
        </p:spPr>
        <p:txBody>
          <a:bodyPr wrap="none" lIns="0" tIns="0" rIns="0" bIns="0" anchor="ctr"/>
          <a:lstStyle/>
          <a:p>
            <a:endParaRPr/>
          </a:p>
        </p:txBody>
      </p:sp>
      <p:sp>
        <p:nvSpPr>
          <p:cNvPr id="72" name="PlaceHolder 2"/>
          <p:cNvSpPr>
            <a:spLocks noGrp="1"/>
          </p:cNvSpPr>
          <p:nvPr>
            <p:ph type="body"/>
          </p:nvPr>
        </p:nvSpPr>
        <p:spPr>
          <a:xfrm>
            <a:off x="762120" y="1596240"/>
            <a:ext cx="3941280" cy="2049480"/>
          </a:xfrm>
          <a:prstGeom prst="rect">
            <a:avLst/>
          </a:prstGeom>
        </p:spPr>
        <p:txBody>
          <a:bodyPr wrap="none" lIns="0" tIns="0" rIns="0" bIns="0"/>
          <a:lstStyle/>
          <a:p>
            <a:endParaRPr/>
          </a:p>
        </p:txBody>
      </p:sp>
      <p:sp>
        <p:nvSpPr>
          <p:cNvPr id="73" name="PlaceHolder 3"/>
          <p:cNvSpPr>
            <a:spLocks noGrp="1"/>
          </p:cNvSpPr>
          <p:nvPr>
            <p:ph type="body"/>
          </p:nvPr>
        </p:nvSpPr>
        <p:spPr>
          <a:xfrm>
            <a:off x="4900680" y="1596240"/>
            <a:ext cx="3941280" cy="2049480"/>
          </a:xfrm>
          <a:prstGeom prst="rect">
            <a:avLst/>
          </a:prstGeom>
        </p:spPr>
        <p:txBody>
          <a:bodyPr wrap="none" lIns="0" tIns="0" rIns="0" bIns="0"/>
          <a:lstStyle/>
          <a:p>
            <a:endParaRPr/>
          </a:p>
        </p:txBody>
      </p:sp>
      <p:sp>
        <p:nvSpPr>
          <p:cNvPr id="74" name="PlaceHolder 4"/>
          <p:cNvSpPr>
            <a:spLocks noGrp="1"/>
          </p:cNvSpPr>
          <p:nvPr>
            <p:ph type="body"/>
          </p:nvPr>
        </p:nvSpPr>
        <p:spPr>
          <a:xfrm>
            <a:off x="4900680" y="3840840"/>
            <a:ext cx="3941280" cy="2049480"/>
          </a:xfrm>
          <a:prstGeom prst="rect">
            <a:avLst/>
          </a:prstGeom>
        </p:spPr>
        <p:txBody>
          <a:bodyPr wrap="none" lIns="0" tIns="0" rIns="0" bIns="0"/>
          <a:lstStyle/>
          <a:p>
            <a:endParaRPr/>
          </a:p>
        </p:txBody>
      </p:sp>
      <p:sp>
        <p:nvSpPr>
          <p:cNvPr id="75" name="PlaceHolder 5"/>
          <p:cNvSpPr>
            <a:spLocks noGrp="1"/>
          </p:cNvSpPr>
          <p:nvPr>
            <p:ph type="body"/>
          </p:nvPr>
        </p:nvSpPr>
        <p:spPr>
          <a:xfrm>
            <a:off x="762120" y="3840840"/>
            <a:ext cx="3941280" cy="204948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762120" y="269640"/>
            <a:ext cx="8076960" cy="1143000"/>
          </a:xfrm>
          <a:prstGeom prst="rect">
            <a:avLst/>
          </a:prstGeom>
        </p:spPr>
        <p:txBody>
          <a:bodyPr wrap="none" lIns="0" tIns="0" rIns="0" bIns="0" anchor="ctr"/>
          <a:lstStyle/>
          <a:p>
            <a:endParaRPr/>
          </a:p>
        </p:txBody>
      </p:sp>
      <p:sp>
        <p:nvSpPr>
          <p:cNvPr id="77" name="PlaceHolder 2"/>
          <p:cNvSpPr>
            <a:spLocks noGrp="1"/>
          </p:cNvSpPr>
          <p:nvPr>
            <p:ph type="body"/>
          </p:nvPr>
        </p:nvSpPr>
        <p:spPr>
          <a:xfrm>
            <a:off x="762120" y="1596240"/>
            <a:ext cx="8076960" cy="4296960"/>
          </a:xfrm>
          <a:prstGeom prst="rect">
            <a:avLst/>
          </a:prstGeom>
        </p:spPr>
        <p:txBody>
          <a:bodyPr wrap="none" lIns="0" tIns="0" rIns="0" bIns="0"/>
          <a:lstStyle/>
          <a:p>
            <a:endParaRPr/>
          </a:p>
        </p:txBody>
      </p:sp>
      <p:sp>
        <p:nvSpPr>
          <p:cNvPr id="78" name="PlaceHolder 3"/>
          <p:cNvSpPr>
            <a:spLocks noGrp="1"/>
          </p:cNvSpPr>
          <p:nvPr>
            <p:ph type="body"/>
          </p:nvPr>
        </p:nvSpPr>
        <p:spPr>
          <a:xfrm>
            <a:off x="762120" y="1596240"/>
            <a:ext cx="8076960" cy="4296960"/>
          </a:xfrm>
          <a:prstGeom prst="rect">
            <a:avLst/>
          </a:prstGeom>
        </p:spPr>
        <p:txBody>
          <a:bodyPr wrap="none" lIns="0" tIns="0" rIns="0" bIns="0"/>
          <a:lstStyle/>
          <a:p>
            <a:endParaRPr/>
          </a:p>
        </p:txBody>
      </p:sp>
      <p:pic>
        <p:nvPicPr>
          <p:cNvPr id="79" name="Picture 78"/>
          <p:cNvPicPr/>
          <p:nvPr/>
        </p:nvPicPr>
        <p:blipFill>
          <a:blip r:embed="rId2"/>
          <a:stretch>
            <a:fillRect/>
          </a:stretch>
        </p:blipFill>
        <p:spPr>
          <a:xfrm>
            <a:off x="2107800" y="1596240"/>
            <a:ext cx="5385240" cy="4296960"/>
          </a:xfrm>
          <a:prstGeom prst="rect">
            <a:avLst/>
          </a:prstGeom>
          <a:ln>
            <a:noFill/>
          </a:ln>
        </p:spPr>
      </p:pic>
      <p:pic>
        <p:nvPicPr>
          <p:cNvPr id="80" name="Picture 79"/>
          <p:cNvPicPr/>
          <p:nvPr/>
        </p:nvPicPr>
        <p:blipFill>
          <a:blip r:embed="rId2"/>
          <a:stretch>
            <a:fillRect/>
          </a:stretch>
        </p:blipFill>
        <p:spPr>
          <a:xfrm>
            <a:off x="2107800" y="1596240"/>
            <a:ext cx="5385240" cy="42969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62120" y="269640"/>
            <a:ext cx="8076960" cy="1143000"/>
          </a:xfrm>
          <a:prstGeom prst="rect">
            <a:avLst/>
          </a:prstGeom>
        </p:spPr>
        <p:txBody>
          <a:bodyPr wrap="none" lIns="0" tIns="0" rIns="0" bIns="0" anchor="ctr"/>
          <a:lstStyle/>
          <a:p>
            <a:endParaRPr/>
          </a:p>
        </p:txBody>
      </p:sp>
      <p:sp>
        <p:nvSpPr>
          <p:cNvPr id="9" name="PlaceHolder 2"/>
          <p:cNvSpPr>
            <a:spLocks noGrp="1"/>
          </p:cNvSpPr>
          <p:nvPr>
            <p:ph type="body"/>
          </p:nvPr>
        </p:nvSpPr>
        <p:spPr>
          <a:xfrm>
            <a:off x="762120" y="1596240"/>
            <a:ext cx="8076960" cy="429696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62120" y="269640"/>
            <a:ext cx="8076960" cy="1143000"/>
          </a:xfrm>
          <a:prstGeom prst="rect">
            <a:avLst/>
          </a:prstGeom>
        </p:spPr>
        <p:txBody>
          <a:bodyPr wrap="none" lIns="0" tIns="0" rIns="0" bIns="0" anchor="ctr"/>
          <a:lstStyle/>
          <a:p>
            <a:endParaRPr/>
          </a:p>
        </p:txBody>
      </p:sp>
      <p:sp>
        <p:nvSpPr>
          <p:cNvPr id="11" name="PlaceHolder 2"/>
          <p:cNvSpPr>
            <a:spLocks noGrp="1"/>
          </p:cNvSpPr>
          <p:nvPr>
            <p:ph type="body"/>
          </p:nvPr>
        </p:nvSpPr>
        <p:spPr>
          <a:xfrm>
            <a:off x="762120" y="1596240"/>
            <a:ext cx="3941280" cy="4296960"/>
          </a:xfrm>
          <a:prstGeom prst="rect">
            <a:avLst/>
          </a:prstGeom>
        </p:spPr>
        <p:txBody>
          <a:bodyPr wrap="none" lIns="0" tIns="0" rIns="0" bIns="0"/>
          <a:lstStyle/>
          <a:p>
            <a:endParaRPr/>
          </a:p>
        </p:txBody>
      </p:sp>
      <p:sp>
        <p:nvSpPr>
          <p:cNvPr id="12" name="PlaceHolder 3"/>
          <p:cNvSpPr>
            <a:spLocks noGrp="1"/>
          </p:cNvSpPr>
          <p:nvPr>
            <p:ph type="body"/>
          </p:nvPr>
        </p:nvSpPr>
        <p:spPr>
          <a:xfrm>
            <a:off x="4900680" y="1596240"/>
            <a:ext cx="3941280" cy="429696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62120" y="269640"/>
            <a:ext cx="8076960" cy="114300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62120" y="269640"/>
            <a:ext cx="8076960" cy="529812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62120" y="269640"/>
            <a:ext cx="8076960" cy="1143000"/>
          </a:xfrm>
          <a:prstGeom prst="rect">
            <a:avLst/>
          </a:prstGeom>
        </p:spPr>
        <p:txBody>
          <a:bodyPr wrap="none" lIns="0" tIns="0" rIns="0" bIns="0" anchor="ctr"/>
          <a:lstStyle/>
          <a:p>
            <a:endParaRPr/>
          </a:p>
        </p:txBody>
      </p:sp>
      <p:sp>
        <p:nvSpPr>
          <p:cNvPr id="16" name="PlaceHolder 2"/>
          <p:cNvSpPr>
            <a:spLocks noGrp="1"/>
          </p:cNvSpPr>
          <p:nvPr>
            <p:ph type="body"/>
          </p:nvPr>
        </p:nvSpPr>
        <p:spPr>
          <a:xfrm>
            <a:off x="762120" y="1596240"/>
            <a:ext cx="3941280" cy="2049480"/>
          </a:xfrm>
          <a:prstGeom prst="rect">
            <a:avLst/>
          </a:prstGeom>
        </p:spPr>
        <p:txBody>
          <a:bodyPr wrap="none" lIns="0" tIns="0" rIns="0" bIns="0"/>
          <a:lstStyle/>
          <a:p>
            <a:endParaRPr/>
          </a:p>
        </p:txBody>
      </p:sp>
      <p:sp>
        <p:nvSpPr>
          <p:cNvPr id="17" name="PlaceHolder 3"/>
          <p:cNvSpPr>
            <a:spLocks noGrp="1"/>
          </p:cNvSpPr>
          <p:nvPr>
            <p:ph type="body"/>
          </p:nvPr>
        </p:nvSpPr>
        <p:spPr>
          <a:xfrm>
            <a:off x="762120" y="3840840"/>
            <a:ext cx="3941280" cy="2049480"/>
          </a:xfrm>
          <a:prstGeom prst="rect">
            <a:avLst/>
          </a:prstGeom>
        </p:spPr>
        <p:txBody>
          <a:bodyPr wrap="none" lIns="0" tIns="0" rIns="0" bIns="0"/>
          <a:lstStyle/>
          <a:p>
            <a:endParaRPr/>
          </a:p>
        </p:txBody>
      </p:sp>
      <p:sp>
        <p:nvSpPr>
          <p:cNvPr id="18" name="PlaceHolder 4"/>
          <p:cNvSpPr>
            <a:spLocks noGrp="1"/>
          </p:cNvSpPr>
          <p:nvPr>
            <p:ph type="body"/>
          </p:nvPr>
        </p:nvSpPr>
        <p:spPr>
          <a:xfrm>
            <a:off x="4900680" y="1596240"/>
            <a:ext cx="3941280" cy="42969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62120" y="269640"/>
            <a:ext cx="8076960" cy="1143000"/>
          </a:xfrm>
          <a:prstGeom prst="rect">
            <a:avLst/>
          </a:prstGeom>
        </p:spPr>
        <p:txBody>
          <a:bodyPr wrap="none" lIns="0" tIns="0" rIns="0" bIns="0" anchor="ctr"/>
          <a:lstStyle/>
          <a:p>
            <a:endParaRPr/>
          </a:p>
        </p:txBody>
      </p:sp>
      <p:sp>
        <p:nvSpPr>
          <p:cNvPr id="20" name="PlaceHolder 2"/>
          <p:cNvSpPr>
            <a:spLocks noGrp="1"/>
          </p:cNvSpPr>
          <p:nvPr>
            <p:ph type="body"/>
          </p:nvPr>
        </p:nvSpPr>
        <p:spPr>
          <a:xfrm>
            <a:off x="762120" y="1596240"/>
            <a:ext cx="3941280" cy="4296960"/>
          </a:xfrm>
          <a:prstGeom prst="rect">
            <a:avLst/>
          </a:prstGeom>
        </p:spPr>
        <p:txBody>
          <a:bodyPr wrap="none" lIns="0" tIns="0" rIns="0" bIns="0"/>
          <a:lstStyle/>
          <a:p>
            <a:endParaRPr/>
          </a:p>
        </p:txBody>
      </p:sp>
      <p:sp>
        <p:nvSpPr>
          <p:cNvPr id="21" name="PlaceHolder 3"/>
          <p:cNvSpPr>
            <a:spLocks noGrp="1"/>
          </p:cNvSpPr>
          <p:nvPr>
            <p:ph type="body"/>
          </p:nvPr>
        </p:nvSpPr>
        <p:spPr>
          <a:xfrm>
            <a:off x="4900680" y="1596240"/>
            <a:ext cx="3941280" cy="2049480"/>
          </a:xfrm>
          <a:prstGeom prst="rect">
            <a:avLst/>
          </a:prstGeom>
        </p:spPr>
        <p:txBody>
          <a:bodyPr wrap="none" lIns="0" tIns="0" rIns="0" bIns="0"/>
          <a:lstStyle/>
          <a:p>
            <a:endParaRPr/>
          </a:p>
        </p:txBody>
      </p:sp>
      <p:sp>
        <p:nvSpPr>
          <p:cNvPr id="22" name="PlaceHolder 4"/>
          <p:cNvSpPr>
            <a:spLocks noGrp="1"/>
          </p:cNvSpPr>
          <p:nvPr>
            <p:ph type="body"/>
          </p:nvPr>
        </p:nvSpPr>
        <p:spPr>
          <a:xfrm>
            <a:off x="4900680" y="3840840"/>
            <a:ext cx="3941280" cy="2049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62120" y="269640"/>
            <a:ext cx="8076960" cy="1143000"/>
          </a:xfrm>
          <a:prstGeom prst="rect">
            <a:avLst/>
          </a:prstGeom>
        </p:spPr>
        <p:txBody>
          <a:bodyPr wrap="none" lIns="0" tIns="0" rIns="0" bIns="0" anchor="ctr"/>
          <a:lstStyle/>
          <a:p>
            <a:endParaRPr/>
          </a:p>
        </p:txBody>
      </p:sp>
      <p:sp>
        <p:nvSpPr>
          <p:cNvPr id="24" name="PlaceHolder 2"/>
          <p:cNvSpPr>
            <a:spLocks noGrp="1"/>
          </p:cNvSpPr>
          <p:nvPr>
            <p:ph type="body"/>
          </p:nvPr>
        </p:nvSpPr>
        <p:spPr>
          <a:xfrm>
            <a:off x="762120" y="1596240"/>
            <a:ext cx="3941280" cy="2049480"/>
          </a:xfrm>
          <a:prstGeom prst="rect">
            <a:avLst/>
          </a:prstGeom>
        </p:spPr>
        <p:txBody>
          <a:bodyPr wrap="none" lIns="0" tIns="0" rIns="0" bIns="0"/>
          <a:lstStyle/>
          <a:p>
            <a:endParaRPr/>
          </a:p>
        </p:txBody>
      </p:sp>
      <p:sp>
        <p:nvSpPr>
          <p:cNvPr id="25" name="PlaceHolder 3"/>
          <p:cNvSpPr>
            <a:spLocks noGrp="1"/>
          </p:cNvSpPr>
          <p:nvPr>
            <p:ph type="body"/>
          </p:nvPr>
        </p:nvSpPr>
        <p:spPr>
          <a:xfrm>
            <a:off x="4900680" y="1596240"/>
            <a:ext cx="3941280" cy="2049480"/>
          </a:xfrm>
          <a:prstGeom prst="rect">
            <a:avLst/>
          </a:prstGeom>
        </p:spPr>
        <p:txBody>
          <a:bodyPr wrap="none" lIns="0" tIns="0" rIns="0" bIns="0"/>
          <a:lstStyle/>
          <a:p>
            <a:endParaRPr/>
          </a:p>
        </p:txBody>
      </p:sp>
      <p:sp>
        <p:nvSpPr>
          <p:cNvPr id="26" name="PlaceHolder 4"/>
          <p:cNvSpPr>
            <a:spLocks noGrp="1"/>
          </p:cNvSpPr>
          <p:nvPr>
            <p:ph type="body"/>
          </p:nvPr>
        </p:nvSpPr>
        <p:spPr>
          <a:xfrm>
            <a:off x="762120" y="3840840"/>
            <a:ext cx="8076960" cy="2049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Picture 6"/>
          <p:cNvPicPr/>
          <p:nvPr/>
        </p:nvPicPr>
        <p:blipFill>
          <a:blip r:embed="rId14"/>
          <a:stretch>
            <a:fillRect/>
          </a:stretch>
        </p:blipFill>
        <p:spPr>
          <a:xfrm>
            <a:off x="43560" y="0"/>
            <a:ext cx="9100080" cy="6879240"/>
          </a:xfrm>
          <a:prstGeom prst="rect">
            <a:avLst/>
          </a:prstGeom>
          <a:ln>
            <a:noFill/>
          </a:ln>
        </p:spPr>
      </p:pic>
      <p:pic>
        <p:nvPicPr>
          <p:cNvPr id="7" name="Picture 7"/>
          <p:cNvPicPr/>
          <p:nvPr/>
        </p:nvPicPr>
        <p:blipFill>
          <a:blip r:embed="rId15"/>
          <a:stretch>
            <a:fillRect/>
          </a:stretch>
        </p:blipFill>
        <p:spPr>
          <a:xfrm>
            <a:off x="-152280" y="-109080"/>
            <a:ext cx="818280" cy="7083000"/>
          </a:xfrm>
          <a:prstGeom prst="rect">
            <a:avLst/>
          </a:prstGeom>
          <a:ln>
            <a:noFill/>
          </a:ln>
        </p:spPr>
      </p:pic>
      <p:pic>
        <p:nvPicPr>
          <p:cNvPr id="2" name="Picture 5"/>
          <p:cNvPicPr/>
          <p:nvPr/>
        </p:nvPicPr>
        <p:blipFill>
          <a:blip r:embed="rId14"/>
          <a:stretch>
            <a:fillRect/>
          </a:stretch>
        </p:blipFill>
        <p:spPr>
          <a:xfrm>
            <a:off x="43560" y="0"/>
            <a:ext cx="9100080" cy="6879240"/>
          </a:xfrm>
          <a:prstGeom prst="rect">
            <a:avLst/>
          </a:prstGeom>
          <a:ln>
            <a:noFill/>
          </a:ln>
        </p:spPr>
      </p:pic>
      <p:sp>
        <p:nvSpPr>
          <p:cNvPr id="3" name="PlaceHolder 1"/>
          <p:cNvSpPr>
            <a:spLocks noGrp="1"/>
          </p:cNvSpPr>
          <p:nvPr>
            <p:ph type="title"/>
          </p:nvPr>
        </p:nvSpPr>
        <p:spPr>
          <a:xfrm>
            <a:off x="2590920" y="2286000"/>
            <a:ext cx="6179760" cy="1469520"/>
          </a:xfrm>
          <a:prstGeom prst="rect">
            <a:avLst/>
          </a:prstGeom>
        </p:spPr>
        <p:txBody>
          <a:bodyPr/>
          <a:lstStyle/>
          <a:p>
            <a:pPr algn="r">
              <a:lnSpc>
                <a:spcPct val="100000"/>
              </a:lnSpc>
            </a:pPr>
            <a:r>
              <a:rPr lang="en-US" sz="4400" b="1">
                <a:solidFill>
                  <a:srgbClr val="003300"/>
                </a:solidFill>
                <a:latin typeface="Calibri"/>
              </a:rPr>
              <a:t>Click to edit the title text formatClick to edit master title style</a:t>
            </a:r>
            <a:endParaRPr/>
          </a:p>
        </p:txBody>
      </p:sp>
      <p:pic>
        <p:nvPicPr>
          <p:cNvPr id="4" name="Picture 6"/>
          <p:cNvPicPr/>
          <p:nvPr/>
        </p:nvPicPr>
        <p:blipFill>
          <a:blip r:embed="rId16"/>
          <a:stretch>
            <a:fillRect/>
          </a:stretch>
        </p:blipFill>
        <p:spPr>
          <a:xfrm>
            <a:off x="0" y="1080"/>
            <a:ext cx="3721320" cy="6857640"/>
          </a:xfrm>
          <a:prstGeom prst="rect">
            <a:avLst/>
          </a:prstGeom>
          <a:ln>
            <a:noFill/>
          </a:ln>
        </p:spPr>
      </p:pic>
      <p:sp>
        <p:nvSpPr>
          <p:cNvPr id="5" name="PlaceHolder 2"/>
          <p:cNvSpPr>
            <a:spLocks noGrp="1"/>
          </p:cNvSpPr>
          <p:nvPr>
            <p:ph type="body"/>
          </p:nvPr>
        </p:nvSpPr>
        <p:spPr>
          <a:xfrm>
            <a:off x="6858000" y="5105520"/>
            <a:ext cx="1828440" cy="990360"/>
          </a:xfrm>
          <a:prstGeom prst="rect">
            <a:avLst/>
          </a:prstGeom>
        </p:spPr>
        <p:txBody>
          <a:bodyPr lIns="90000" tIns="45000" rIns="90000" bIns="45000"/>
          <a:lstStyle/>
          <a:p>
            <a:pPr>
              <a:buSzPct val="25000"/>
              <a:buFont typeface="StarSymbol"/>
              <a:buChar char=""/>
            </a:pPr>
            <a:r>
              <a:rPr lang="en-US" sz="2000">
                <a:solidFill>
                  <a:srgbClr val="000000"/>
                </a:solidFill>
                <a:latin typeface="Calibri"/>
              </a:rPr>
              <a:t>Click to edit the outline text format</a:t>
            </a:r>
            <a:endParaRPr/>
          </a:p>
          <a:p>
            <a:pPr lvl="1">
              <a:buSzPct val="25000"/>
              <a:buFont typeface="StarSymbol"/>
              <a:buChar char=""/>
            </a:pPr>
            <a:r>
              <a:rPr lang="en-US" sz="2000">
                <a:solidFill>
                  <a:srgbClr val="000000"/>
                </a:solidFill>
                <a:latin typeface="Calibri"/>
              </a:rPr>
              <a:t>Second Outline Level</a:t>
            </a:r>
            <a:endParaRPr/>
          </a:p>
          <a:p>
            <a:pPr lvl="2">
              <a:buSzPct val="25000"/>
              <a:buFont typeface="StarSymbol"/>
              <a:buChar char=""/>
            </a:pPr>
            <a:r>
              <a:rPr lang="en-US" sz="2000">
                <a:solidFill>
                  <a:srgbClr val="000000"/>
                </a:solidFill>
                <a:latin typeface="Calibri"/>
              </a:rPr>
              <a:t>Third Outline Level</a:t>
            </a:r>
            <a:endParaRPr/>
          </a:p>
          <a:p>
            <a:pPr lvl="3">
              <a:buSzPct val="25000"/>
              <a:buFont typeface="StarSymbol"/>
              <a:buChar char=""/>
            </a:pPr>
            <a:r>
              <a:rPr lang="en-US" sz="2000">
                <a:solidFill>
                  <a:srgbClr val="000000"/>
                </a:solidFill>
                <a:latin typeface="Calibri"/>
              </a:rPr>
              <a:t>Fourth Outline Level</a:t>
            </a:r>
            <a:endParaRPr/>
          </a:p>
          <a:p>
            <a:pPr lvl="4">
              <a:buSzPct val="25000"/>
              <a:buFont typeface="StarSymbol"/>
              <a:buChar char=""/>
            </a:pPr>
            <a:r>
              <a:rPr lang="en-US" sz="2000">
                <a:solidFill>
                  <a:srgbClr val="000000"/>
                </a:solidFill>
                <a:latin typeface="Calibri"/>
              </a:rPr>
              <a:t>Fifth Outline Level</a:t>
            </a:r>
            <a:endParaRPr/>
          </a:p>
          <a:p>
            <a:pPr lvl="5">
              <a:buSzPct val="25000"/>
              <a:buFont typeface="StarSymbol"/>
              <a:buChar char=""/>
            </a:pPr>
            <a:r>
              <a:rPr lang="en-US" sz="2000">
                <a:solidFill>
                  <a:srgbClr val="000000"/>
                </a:solidFill>
                <a:latin typeface="Calibri"/>
              </a:rPr>
              <a:t>Sixth Outline Level</a:t>
            </a:r>
            <a:endParaRPr/>
          </a:p>
          <a:p>
            <a:pPr algn="ctr">
              <a:lnSpc>
                <a:spcPct val="100000"/>
              </a:lnSpc>
            </a:pPr>
            <a:r>
              <a:rPr lang="en-US" sz="2000">
                <a:solidFill>
                  <a:srgbClr val="000000"/>
                </a:solidFill>
                <a:latin typeface="Calibri"/>
              </a:rPr>
              <a:t>Seventh Outline LevelCompany Logo</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40" name="Picture 6"/>
          <p:cNvPicPr/>
          <p:nvPr/>
        </p:nvPicPr>
        <p:blipFill>
          <a:blip r:embed="rId15"/>
          <a:stretch>
            <a:fillRect/>
          </a:stretch>
        </p:blipFill>
        <p:spPr>
          <a:xfrm>
            <a:off x="43560" y="0"/>
            <a:ext cx="9100080" cy="6879240"/>
          </a:xfrm>
          <a:prstGeom prst="rect">
            <a:avLst/>
          </a:prstGeom>
          <a:ln>
            <a:noFill/>
          </a:ln>
        </p:spPr>
      </p:pic>
      <p:pic>
        <p:nvPicPr>
          <p:cNvPr id="41" name="Picture 7"/>
          <p:cNvPicPr/>
          <p:nvPr/>
        </p:nvPicPr>
        <p:blipFill>
          <a:blip r:embed="rId16"/>
          <a:stretch>
            <a:fillRect/>
          </a:stretch>
        </p:blipFill>
        <p:spPr>
          <a:xfrm>
            <a:off x="-152280" y="-109080"/>
            <a:ext cx="818280" cy="7083000"/>
          </a:xfrm>
          <a:prstGeom prst="rect">
            <a:avLst/>
          </a:prstGeom>
          <a:ln>
            <a:noFill/>
          </a:ln>
        </p:spPr>
      </p:pic>
      <p:sp>
        <p:nvSpPr>
          <p:cNvPr id="42" name="PlaceHolder 1"/>
          <p:cNvSpPr>
            <a:spLocks noGrp="1"/>
          </p:cNvSpPr>
          <p:nvPr>
            <p:ph type="title"/>
          </p:nvPr>
        </p:nvSpPr>
        <p:spPr>
          <a:xfrm>
            <a:off x="762120" y="269640"/>
            <a:ext cx="8076960" cy="1142640"/>
          </a:xfrm>
          <a:prstGeom prst="rect">
            <a:avLst/>
          </a:prstGeom>
        </p:spPr>
        <p:txBody>
          <a:bodyPr anchor="ctr"/>
          <a:lstStyle/>
          <a:p>
            <a:pPr>
              <a:lnSpc>
                <a:spcPct val="100000"/>
              </a:lnSpc>
            </a:pPr>
            <a:r>
              <a:rPr lang="en-US" sz="4400">
                <a:solidFill>
                  <a:srgbClr val="000000"/>
                </a:solidFill>
                <a:latin typeface="Calibri"/>
              </a:rPr>
              <a:t>Click to edit the title text formatClick To Edit Master Title Style</a:t>
            </a:r>
            <a:endParaRPr/>
          </a:p>
        </p:txBody>
      </p:sp>
      <p:sp>
        <p:nvSpPr>
          <p:cNvPr id="43" name="PlaceHolder 2"/>
          <p:cNvSpPr>
            <a:spLocks noGrp="1"/>
          </p:cNvSpPr>
          <p:nvPr>
            <p:ph type="body"/>
          </p:nvPr>
        </p:nvSpPr>
        <p:spPr>
          <a:xfrm>
            <a:off x="762120" y="1596240"/>
            <a:ext cx="8076960" cy="4296960"/>
          </a:xfrm>
          <a:prstGeom prst="rect">
            <a:avLst/>
          </a:prstGeom>
        </p:spPr>
        <p:txBody>
          <a:bodyPr/>
          <a:lstStyle/>
          <a:p>
            <a:pPr>
              <a:buSzPct val="25000"/>
              <a:buFont typeface="StarSymbol"/>
              <a:buChar char=""/>
            </a:pPr>
            <a:r>
              <a:rPr lang="en-US" sz="3200">
                <a:solidFill>
                  <a:srgbClr val="000000"/>
                </a:solidFill>
                <a:latin typeface="Calibri"/>
              </a:rPr>
              <a:t>Click to edit the outline text format</a:t>
            </a:r>
            <a:endParaRPr/>
          </a:p>
          <a:p>
            <a:pPr lvl="1">
              <a:buSzPct val="25000"/>
              <a:buFont typeface="StarSymbol"/>
              <a:buChar char=""/>
            </a:pPr>
            <a:r>
              <a:rPr lang="en-US" sz="3200">
                <a:solidFill>
                  <a:srgbClr val="000000"/>
                </a:solidFill>
                <a:latin typeface="Calibri"/>
              </a:rPr>
              <a:t>Second Outline Level</a:t>
            </a:r>
            <a:endParaRPr/>
          </a:p>
          <a:p>
            <a:pPr lvl="2">
              <a:buSzPct val="25000"/>
              <a:buFont typeface="StarSymbol"/>
              <a:buChar char=""/>
            </a:pPr>
            <a:r>
              <a:rPr lang="en-US" sz="3200">
                <a:solidFill>
                  <a:srgbClr val="000000"/>
                </a:solidFill>
                <a:latin typeface="Calibri"/>
              </a:rPr>
              <a:t>Third Outline Level</a:t>
            </a:r>
            <a:endParaRPr/>
          </a:p>
          <a:p>
            <a:pPr lvl="3">
              <a:buSzPct val="25000"/>
              <a:buFont typeface="StarSymbol"/>
              <a:buChar char=""/>
            </a:pPr>
            <a:r>
              <a:rPr lang="en-US" sz="3200">
                <a:solidFill>
                  <a:srgbClr val="000000"/>
                </a:solidFill>
                <a:latin typeface="Calibri"/>
              </a:rPr>
              <a:t>Fourth Outline Level</a:t>
            </a:r>
            <a:endParaRPr/>
          </a:p>
          <a:p>
            <a:pPr lvl="4">
              <a:buSzPct val="25000"/>
              <a:buFont typeface="StarSymbol"/>
              <a:buChar char=""/>
            </a:pPr>
            <a:r>
              <a:rPr lang="en-US" sz="3200">
                <a:solidFill>
                  <a:srgbClr val="000000"/>
                </a:solidFill>
                <a:latin typeface="Calibri"/>
              </a:rPr>
              <a:t>Fifth Outline Level</a:t>
            </a:r>
            <a:endParaRPr/>
          </a:p>
          <a:p>
            <a:pPr lvl="5">
              <a:buSzPct val="2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400">
                <a:solidFill>
                  <a:srgbClr val="000000"/>
                </a:solidFill>
                <a:latin typeface="Calibri"/>
              </a:rPr>
              <a:t>Fourth level</a:t>
            </a:r>
            <a:endParaRPr/>
          </a:p>
          <a:p>
            <a:pPr lvl="4">
              <a:lnSpc>
                <a:spcPct val="100000"/>
              </a:lnSpc>
              <a:buFont typeface="Arial"/>
              <a:buChar char="»"/>
            </a:pPr>
            <a:r>
              <a:rPr lang="en-US" sz="2400">
                <a:solidFill>
                  <a:srgbClr val="000000"/>
                </a:solidFill>
                <a:latin typeface="Calibri"/>
              </a:rPr>
              <a:t>Fifth level</a:t>
            </a:r>
            <a:endParaRPr/>
          </a:p>
        </p:txBody>
      </p:sp>
      <p:sp>
        <p:nvSpPr>
          <p:cNvPr id="44" name="PlaceHolder 3"/>
          <p:cNvSpPr>
            <a:spLocks noGrp="1"/>
          </p:cNvSpPr>
          <p:nvPr>
            <p:ph type="dt"/>
          </p:nvPr>
        </p:nvSpPr>
        <p:spPr>
          <a:xfrm>
            <a:off x="762120" y="6356520"/>
            <a:ext cx="2133360" cy="364680"/>
          </a:xfrm>
          <a:prstGeom prst="rect">
            <a:avLst/>
          </a:prstGeom>
        </p:spPr>
        <p:txBody>
          <a:bodyPr anchor="ctr"/>
          <a:lstStyle/>
          <a:p>
            <a:pPr>
              <a:lnSpc>
                <a:spcPct val="100000"/>
              </a:lnSpc>
            </a:pPr>
            <a:r>
              <a:rPr lang="en-IN" sz="1200">
                <a:solidFill>
                  <a:srgbClr val="8B8B8B"/>
                </a:solidFill>
                <a:latin typeface="Calibri"/>
              </a:rPr>
              <a:t>07/02/19</a:t>
            </a:r>
            <a:endParaRPr/>
          </a:p>
        </p:txBody>
      </p:sp>
      <p:sp>
        <p:nvSpPr>
          <p:cNvPr id="45" name="PlaceHolder 4"/>
          <p:cNvSpPr>
            <a:spLocks noGrp="1"/>
          </p:cNvSpPr>
          <p:nvPr>
            <p:ph type="ftr"/>
          </p:nvPr>
        </p:nvSpPr>
        <p:spPr>
          <a:xfrm>
            <a:off x="3352680" y="6356520"/>
            <a:ext cx="2895120" cy="364680"/>
          </a:xfrm>
          <a:prstGeom prst="rect">
            <a:avLst/>
          </a:prstGeom>
        </p:spPr>
        <p:txBody>
          <a:bodyPr anchor="ctr"/>
          <a:lstStyle/>
          <a:p>
            <a:endParaRPr/>
          </a:p>
        </p:txBody>
      </p:sp>
      <p:sp>
        <p:nvSpPr>
          <p:cNvPr id="46" name="PlaceHolder 5"/>
          <p:cNvSpPr>
            <a:spLocks noGrp="1"/>
          </p:cNvSpPr>
          <p:nvPr>
            <p:ph type="sldNum"/>
          </p:nvPr>
        </p:nvSpPr>
        <p:spPr>
          <a:xfrm>
            <a:off x="6705720" y="6356520"/>
            <a:ext cx="2133360" cy="364680"/>
          </a:xfrm>
          <a:prstGeom prst="rect">
            <a:avLst/>
          </a:prstGeom>
        </p:spPr>
        <p:txBody>
          <a:bodyPr anchor="ctr"/>
          <a:lstStyle/>
          <a:p>
            <a:pPr algn="r">
              <a:lnSpc>
                <a:spcPct val="100000"/>
              </a:lnSpc>
            </a:pPr>
            <a:fld id="{F832A916-6E32-48CD-BD53-0CC5D36B9ED1}" type="slidenum">
              <a:rPr lang="en-IN" sz="1200">
                <a:solidFill>
                  <a:srgbClr val="8B8B8B"/>
                </a:solidFill>
                <a:latin typeface="Calibri"/>
              </a:rPr>
              <a:pPr algn="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2590920" y="2286000"/>
            <a:ext cx="6179760" cy="1469520"/>
          </a:xfrm>
          <a:prstGeom prst="rect">
            <a:avLst/>
          </a:prstGeom>
        </p:spPr>
        <p:txBody>
          <a:bodyPr/>
          <a:lstStyle/>
          <a:p>
            <a:pPr algn="r">
              <a:lnSpc>
                <a:spcPct val="100000"/>
              </a:lnSpc>
            </a:pPr>
            <a:r>
              <a:rPr lang="en-US" sz="4400" b="1">
                <a:solidFill>
                  <a:srgbClr val="003300"/>
                </a:solidFill>
                <a:latin typeface="Calibri"/>
              </a:rPr>
              <a:t>Machine Learning</a:t>
            </a:r>
            <a:endParaRPr/>
          </a:p>
        </p:txBody>
      </p:sp>
      <p:sp>
        <p:nvSpPr>
          <p:cNvPr id="87" name="TextShape 2"/>
          <p:cNvSpPr txBox="1"/>
          <p:nvPr/>
        </p:nvSpPr>
        <p:spPr>
          <a:xfrm>
            <a:off x="3962520" y="4038480"/>
            <a:ext cx="4772160" cy="990360"/>
          </a:xfrm>
          <a:prstGeom prst="rect">
            <a:avLst/>
          </a:prstGeom>
        </p:spPr>
        <p:txBody>
          <a:bodyPr/>
          <a:lstStyle/>
          <a:p>
            <a:pPr algn="r">
              <a:lnSpc>
                <a:spcPct val="100000"/>
              </a:lnSpc>
            </a:pPr>
            <a:r>
              <a:rPr lang="en-IN" sz="2400">
                <a:solidFill>
                  <a:srgbClr val="000000"/>
                </a:solidFill>
                <a:latin typeface="Calibri"/>
              </a:rPr>
              <a:t>Soumia Chandran M</a:t>
            </a:r>
            <a:endParaRPr/>
          </a:p>
        </p:txBody>
      </p:sp>
    </p:spTree>
  </p:cSld>
  <p:clrMapOvr>
    <a:masterClrMapping/>
  </p:clrMapOvr>
  <p:transition spd="slow">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762120" y="269640"/>
            <a:ext cx="8076960" cy="1142640"/>
          </a:xfrm>
          <a:prstGeom prst="rect">
            <a:avLst/>
          </a:prstGeom>
        </p:spPr>
        <p:txBody>
          <a:bodyPr anchor="ctr"/>
          <a:lstStyle/>
          <a:p>
            <a:pPr algn="ctr">
              <a:lnSpc>
                <a:spcPct val="100000"/>
              </a:lnSpc>
            </a:pPr>
            <a:r>
              <a:rPr lang="en-US" sz="4400">
                <a:solidFill>
                  <a:srgbClr val="000000"/>
                </a:solidFill>
                <a:latin typeface="Calibri"/>
              </a:rPr>
              <a:t>How machines learn</a:t>
            </a:r>
            <a:endParaRPr/>
          </a:p>
        </p:txBody>
      </p:sp>
      <p:sp>
        <p:nvSpPr>
          <p:cNvPr id="99" name="TextShape 2"/>
          <p:cNvSpPr txBox="1"/>
          <p:nvPr/>
        </p:nvSpPr>
        <p:spPr>
          <a:xfrm>
            <a:off x="762120" y="1295400"/>
            <a:ext cx="8229480" cy="5109360"/>
          </a:xfrm>
          <a:prstGeom prst="rect">
            <a:avLst/>
          </a:prstGeom>
        </p:spPr>
        <p:txBody>
          <a:bodyPr/>
          <a:lstStyle/>
          <a:p>
            <a:pPr>
              <a:lnSpc>
                <a:spcPct val="100000"/>
              </a:lnSpc>
            </a:pPr>
            <a:r>
              <a:rPr lang="en-US" sz="2400" dirty="0" smtClean="0">
                <a:solidFill>
                  <a:srgbClr val="000000"/>
                </a:solidFill>
                <a:latin typeface="Calibri"/>
              </a:rPr>
              <a:t>Components of Learning Process:-</a:t>
            </a:r>
          </a:p>
          <a:p>
            <a:pPr lvl="1">
              <a:buFont typeface="Arial"/>
              <a:buChar char="•"/>
            </a:pPr>
            <a:r>
              <a:rPr lang="en-US" sz="2400" i="1" dirty="0" smtClean="0">
                <a:solidFill>
                  <a:srgbClr val="000000"/>
                </a:solidFill>
                <a:latin typeface="Calibri"/>
              </a:rPr>
              <a:t>Data </a:t>
            </a:r>
            <a:r>
              <a:rPr lang="en-US" sz="2400" i="1" dirty="0">
                <a:solidFill>
                  <a:srgbClr val="000000"/>
                </a:solidFill>
                <a:latin typeface="Calibri"/>
              </a:rPr>
              <a:t>Storage </a:t>
            </a:r>
            <a:r>
              <a:rPr lang="en-US" sz="2400" dirty="0">
                <a:solidFill>
                  <a:srgbClr val="000000"/>
                </a:solidFill>
                <a:latin typeface="Calibri"/>
              </a:rPr>
              <a:t>–utilizes </a:t>
            </a:r>
            <a:r>
              <a:rPr lang="en-US" sz="2400" dirty="0" err="1">
                <a:solidFill>
                  <a:srgbClr val="000000"/>
                </a:solidFill>
                <a:latin typeface="Calibri"/>
              </a:rPr>
              <a:t>observation,memory</a:t>
            </a:r>
            <a:r>
              <a:rPr lang="en-US" sz="2400" dirty="0">
                <a:solidFill>
                  <a:srgbClr val="000000"/>
                </a:solidFill>
                <a:latin typeface="Calibri"/>
              </a:rPr>
              <a:t> and recall to provide a factual basis for further reasoning</a:t>
            </a:r>
            <a:endParaRPr sz="2400"/>
          </a:p>
          <a:p>
            <a:pPr lvl="1">
              <a:buFont typeface="Arial"/>
              <a:buChar char="•"/>
            </a:pPr>
            <a:r>
              <a:rPr lang="en-US" sz="2400" i="1" dirty="0">
                <a:solidFill>
                  <a:srgbClr val="000000"/>
                </a:solidFill>
                <a:latin typeface="Calibri"/>
              </a:rPr>
              <a:t>Abstraction</a:t>
            </a:r>
            <a:r>
              <a:rPr lang="en-US" sz="2400" dirty="0">
                <a:solidFill>
                  <a:srgbClr val="000000"/>
                </a:solidFill>
                <a:latin typeface="Calibri"/>
              </a:rPr>
              <a:t> –Translation of stored data into broader representations and concepts</a:t>
            </a:r>
            <a:endParaRPr sz="2400"/>
          </a:p>
          <a:p>
            <a:pPr lvl="1">
              <a:buFont typeface="Arial"/>
              <a:buChar char="•"/>
            </a:pPr>
            <a:r>
              <a:rPr lang="en-US" sz="2400" i="1" dirty="0">
                <a:solidFill>
                  <a:srgbClr val="000000"/>
                </a:solidFill>
                <a:latin typeface="Calibri"/>
              </a:rPr>
              <a:t>Generalization</a:t>
            </a:r>
            <a:r>
              <a:rPr lang="en-US" sz="2400" dirty="0">
                <a:solidFill>
                  <a:srgbClr val="000000"/>
                </a:solidFill>
                <a:latin typeface="Calibri"/>
              </a:rPr>
              <a:t> –use abstracted data to create </a:t>
            </a:r>
            <a:r>
              <a:rPr lang="en-US" sz="2400" dirty="0">
                <a:solidFill>
                  <a:srgbClr val="FF0000"/>
                </a:solidFill>
                <a:latin typeface="Calibri"/>
              </a:rPr>
              <a:t>knowledge</a:t>
            </a:r>
            <a:r>
              <a:rPr lang="en-US" sz="2400" dirty="0">
                <a:solidFill>
                  <a:srgbClr val="000000"/>
                </a:solidFill>
                <a:latin typeface="Calibri"/>
              </a:rPr>
              <a:t> and </a:t>
            </a:r>
            <a:r>
              <a:rPr lang="en-US" sz="2400" dirty="0">
                <a:solidFill>
                  <a:srgbClr val="FF0000"/>
                </a:solidFill>
                <a:latin typeface="Calibri"/>
              </a:rPr>
              <a:t>inferences</a:t>
            </a:r>
            <a:r>
              <a:rPr lang="en-US" sz="2400" dirty="0">
                <a:solidFill>
                  <a:srgbClr val="000000"/>
                </a:solidFill>
                <a:latin typeface="Calibri"/>
              </a:rPr>
              <a:t> that drive actions</a:t>
            </a:r>
            <a:endParaRPr sz="2400"/>
          </a:p>
          <a:p>
            <a:pPr lvl="1">
              <a:buFont typeface="Arial"/>
              <a:buChar char="•"/>
            </a:pPr>
            <a:r>
              <a:rPr lang="en-US" sz="2400" i="1" dirty="0">
                <a:solidFill>
                  <a:srgbClr val="000000"/>
                </a:solidFill>
                <a:latin typeface="Calibri"/>
              </a:rPr>
              <a:t>Evaluation</a:t>
            </a:r>
            <a:r>
              <a:rPr lang="en-US" sz="2400" dirty="0">
                <a:solidFill>
                  <a:srgbClr val="000000"/>
                </a:solidFill>
                <a:latin typeface="Calibri"/>
              </a:rPr>
              <a:t> –provides a </a:t>
            </a:r>
            <a:r>
              <a:rPr lang="en-US" sz="2400" dirty="0">
                <a:solidFill>
                  <a:srgbClr val="FF0000"/>
                </a:solidFill>
                <a:latin typeface="Calibri"/>
              </a:rPr>
              <a:t>feedback to make </a:t>
            </a:r>
            <a:r>
              <a:rPr lang="en-US" sz="2400" dirty="0" smtClean="0">
                <a:solidFill>
                  <a:srgbClr val="FF0000"/>
                </a:solidFill>
                <a:latin typeface="Calibri"/>
              </a:rPr>
              <a:t>improvements</a:t>
            </a:r>
          </a:p>
          <a:p>
            <a:pPr lvl="1"/>
            <a:endParaRPr sz="2400"/>
          </a:p>
          <a:p>
            <a:pPr>
              <a:lnSpc>
                <a:spcPct val="100000"/>
              </a:lnSpc>
            </a:pPr>
            <a:endParaRPr/>
          </a:p>
        </p:txBody>
      </p:sp>
      <p:pic>
        <p:nvPicPr>
          <p:cNvPr id="4" name="Picture 3" descr="ml-1.jpg"/>
          <p:cNvPicPr>
            <a:picLocks noChangeAspect="1"/>
          </p:cNvPicPr>
          <p:nvPr/>
        </p:nvPicPr>
        <p:blipFill>
          <a:blip r:embed="rId3"/>
          <a:stretch>
            <a:fillRect/>
          </a:stretch>
        </p:blipFill>
        <p:spPr>
          <a:xfrm>
            <a:off x="685800" y="4343400"/>
            <a:ext cx="8077200" cy="2209800"/>
          </a:xfrm>
          <a:prstGeom prst="rect">
            <a:avLst/>
          </a:prstGeom>
        </p:spPr>
      </p:pic>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762120" y="269640"/>
            <a:ext cx="8076960" cy="1142640"/>
          </a:xfrm>
          <a:prstGeom prst="rect">
            <a:avLst/>
          </a:prstGeom>
        </p:spPr>
        <p:txBody>
          <a:bodyPr anchor="ctr"/>
          <a:lstStyle/>
          <a:p>
            <a:pPr algn="ctr">
              <a:lnSpc>
                <a:spcPct val="100000"/>
              </a:lnSpc>
            </a:pPr>
            <a:r>
              <a:rPr lang="en-US" sz="4400">
                <a:solidFill>
                  <a:srgbClr val="000000"/>
                </a:solidFill>
                <a:latin typeface="Calibri"/>
              </a:rPr>
              <a:t>Data Storage</a:t>
            </a:r>
            <a:endParaRPr/>
          </a:p>
        </p:txBody>
      </p:sp>
      <p:sp>
        <p:nvSpPr>
          <p:cNvPr id="101" name="TextShape 2"/>
          <p:cNvSpPr txBox="1"/>
          <p:nvPr/>
        </p:nvSpPr>
        <p:spPr>
          <a:xfrm>
            <a:off x="762120" y="1596240"/>
            <a:ext cx="8076960" cy="4296960"/>
          </a:xfrm>
          <a:prstGeom prst="rect">
            <a:avLst/>
          </a:prstGeom>
        </p:spPr>
        <p:txBody>
          <a:bodyPr/>
          <a:lstStyle/>
          <a:p>
            <a:pPr>
              <a:lnSpc>
                <a:spcPct val="100000"/>
              </a:lnSpc>
              <a:buFont typeface="Arial"/>
              <a:buChar char="•"/>
            </a:pPr>
            <a:r>
              <a:rPr lang="en-US" sz="3200" dirty="0">
                <a:solidFill>
                  <a:srgbClr val="000000"/>
                </a:solidFill>
                <a:latin typeface="Calibri"/>
              </a:rPr>
              <a:t>All learning must begin with data</a:t>
            </a:r>
            <a:endParaRPr/>
          </a:p>
          <a:p>
            <a:pPr>
              <a:lnSpc>
                <a:spcPct val="100000"/>
              </a:lnSpc>
              <a:buFont typeface="Arial"/>
              <a:buChar char="•"/>
            </a:pPr>
            <a:r>
              <a:rPr lang="en-US" sz="3200" dirty="0">
                <a:solidFill>
                  <a:srgbClr val="000000"/>
                </a:solidFill>
                <a:latin typeface="Calibri"/>
              </a:rPr>
              <a:t>Human and computers use </a:t>
            </a:r>
            <a:r>
              <a:rPr lang="en-US" sz="3200" dirty="0">
                <a:solidFill>
                  <a:srgbClr val="FF0000"/>
                </a:solidFill>
                <a:latin typeface="Calibri"/>
              </a:rPr>
              <a:t>Data storage </a:t>
            </a:r>
            <a:r>
              <a:rPr lang="en-US" sz="3200" dirty="0">
                <a:solidFill>
                  <a:srgbClr val="000000"/>
                </a:solidFill>
                <a:latin typeface="Calibri"/>
              </a:rPr>
              <a:t>as a foundation for more advanced reasoning</a:t>
            </a:r>
            <a:endParaRPr/>
          </a:p>
          <a:p>
            <a:pPr>
              <a:lnSpc>
                <a:spcPct val="100000"/>
              </a:lnSpc>
              <a:buFont typeface="Arial"/>
              <a:buChar char="•"/>
            </a:pPr>
            <a:r>
              <a:rPr lang="en-US" sz="3200" dirty="0">
                <a:solidFill>
                  <a:srgbClr val="000000"/>
                </a:solidFill>
                <a:latin typeface="Calibri"/>
              </a:rPr>
              <a:t>Human being have  </a:t>
            </a:r>
            <a:r>
              <a:rPr lang="en-US" sz="3200" dirty="0">
                <a:solidFill>
                  <a:srgbClr val="FF0000"/>
                </a:solidFill>
                <a:latin typeface="Calibri"/>
              </a:rPr>
              <a:t>Brain </a:t>
            </a:r>
            <a:endParaRPr>
              <a:solidFill>
                <a:srgbClr val="FF0000"/>
              </a:solidFill>
            </a:endParaRPr>
          </a:p>
          <a:p>
            <a:pPr>
              <a:lnSpc>
                <a:spcPct val="100000"/>
              </a:lnSpc>
              <a:buFont typeface="Arial"/>
              <a:buChar char="•"/>
            </a:pPr>
            <a:r>
              <a:rPr lang="en-US" sz="3200" dirty="0">
                <a:solidFill>
                  <a:srgbClr val="000000"/>
                </a:solidFill>
                <a:latin typeface="Calibri"/>
              </a:rPr>
              <a:t>Computers have Hard disk drives ,flash memory and RAM for long term  and short term recalls.</a:t>
            </a:r>
            <a:endParaRPr/>
          </a:p>
          <a:p>
            <a:pPr>
              <a:lnSpc>
                <a:spcPct val="100000"/>
              </a:lnSpc>
            </a:pP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762120" y="269640"/>
            <a:ext cx="8076960" cy="1142640"/>
          </a:xfrm>
          <a:prstGeom prst="rect">
            <a:avLst/>
          </a:prstGeom>
        </p:spPr>
        <p:txBody>
          <a:bodyPr anchor="ctr"/>
          <a:lstStyle/>
          <a:p>
            <a:pPr algn="ctr">
              <a:lnSpc>
                <a:spcPct val="100000"/>
              </a:lnSpc>
            </a:pPr>
            <a:r>
              <a:rPr lang="en-US" sz="4400">
                <a:solidFill>
                  <a:srgbClr val="000000"/>
                </a:solidFill>
                <a:latin typeface="Calibri"/>
              </a:rPr>
              <a:t>Abstraction</a:t>
            </a:r>
            <a:endParaRPr/>
          </a:p>
        </p:txBody>
      </p:sp>
      <p:sp>
        <p:nvSpPr>
          <p:cNvPr id="103" name="TextShape 2"/>
          <p:cNvSpPr txBox="1"/>
          <p:nvPr/>
        </p:nvSpPr>
        <p:spPr>
          <a:xfrm>
            <a:off x="762120" y="1412280"/>
            <a:ext cx="8076960" cy="5293320"/>
          </a:xfrm>
          <a:prstGeom prst="rect">
            <a:avLst/>
          </a:prstGeom>
        </p:spPr>
        <p:txBody>
          <a:bodyPr/>
          <a:lstStyle/>
          <a:p>
            <a:pPr>
              <a:lnSpc>
                <a:spcPct val="100000"/>
              </a:lnSpc>
              <a:buFont typeface="Arial"/>
              <a:buChar char="•"/>
            </a:pPr>
            <a:r>
              <a:rPr lang="en-US" sz="2400" dirty="0">
                <a:solidFill>
                  <a:srgbClr val="000000"/>
                </a:solidFill>
                <a:latin typeface="Calibri"/>
              </a:rPr>
              <a:t>Assign meaning </a:t>
            </a:r>
            <a:r>
              <a:rPr lang="en-US" sz="2400" i="1" dirty="0">
                <a:solidFill>
                  <a:srgbClr val="FF0000"/>
                </a:solidFill>
                <a:latin typeface="Calibri"/>
              </a:rPr>
              <a:t>to raw data</a:t>
            </a:r>
            <a:r>
              <a:rPr lang="en-US" sz="2400" dirty="0">
                <a:solidFill>
                  <a:srgbClr val="000000"/>
                </a:solidFill>
                <a:latin typeface="Calibri"/>
              </a:rPr>
              <a:t>.</a:t>
            </a:r>
            <a:endParaRPr sz="2400" dirty="0"/>
          </a:p>
          <a:p>
            <a:pPr>
              <a:lnSpc>
                <a:spcPct val="100000"/>
              </a:lnSpc>
              <a:buFont typeface="Arial"/>
              <a:buChar char="•"/>
            </a:pPr>
            <a:r>
              <a:rPr lang="en-US" sz="2400" dirty="0">
                <a:solidFill>
                  <a:srgbClr val="000000"/>
                </a:solidFill>
                <a:latin typeface="Calibri"/>
              </a:rPr>
              <a:t>Computer summarizes </a:t>
            </a:r>
            <a:r>
              <a:rPr lang="en-US" sz="2400" dirty="0">
                <a:solidFill>
                  <a:srgbClr val="FF0000"/>
                </a:solidFill>
                <a:latin typeface="Calibri"/>
              </a:rPr>
              <a:t>raw</a:t>
            </a:r>
            <a:r>
              <a:rPr lang="en-US" sz="2400" dirty="0">
                <a:solidFill>
                  <a:srgbClr val="000000"/>
                </a:solidFill>
                <a:latin typeface="Calibri"/>
              </a:rPr>
              <a:t> </a:t>
            </a:r>
            <a:r>
              <a:rPr lang="en-US" sz="2400" dirty="0">
                <a:solidFill>
                  <a:srgbClr val="FF0000"/>
                </a:solidFill>
                <a:latin typeface="Calibri"/>
              </a:rPr>
              <a:t>data</a:t>
            </a:r>
            <a:r>
              <a:rPr lang="en-US" sz="2400" dirty="0">
                <a:solidFill>
                  <a:srgbClr val="000000"/>
                </a:solidFill>
                <a:latin typeface="Calibri"/>
              </a:rPr>
              <a:t> using a model - an explicit description of the patterns within the data.</a:t>
            </a:r>
            <a:endParaRPr sz="2400" dirty="0"/>
          </a:p>
          <a:p>
            <a:pPr>
              <a:lnSpc>
                <a:spcPct val="100000"/>
              </a:lnSpc>
              <a:buFont typeface="Arial"/>
              <a:buChar char="•"/>
            </a:pPr>
            <a:r>
              <a:rPr lang="en-US" sz="2400" dirty="0">
                <a:solidFill>
                  <a:srgbClr val="000000"/>
                </a:solidFill>
                <a:latin typeface="Calibri"/>
              </a:rPr>
              <a:t>Different types of models are</a:t>
            </a:r>
            <a:endParaRPr sz="2400" dirty="0"/>
          </a:p>
          <a:p>
            <a:pPr lvl="1">
              <a:lnSpc>
                <a:spcPct val="100000"/>
              </a:lnSpc>
              <a:buFont typeface="Arial"/>
              <a:buChar char="–"/>
            </a:pPr>
            <a:r>
              <a:rPr lang="en-US" sz="2400" dirty="0">
                <a:solidFill>
                  <a:srgbClr val="000000"/>
                </a:solidFill>
                <a:latin typeface="Calibri"/>
              </a:rPr>
              <a:t>Mathematical equations</a:t>
            </a:r>
            <a:endParaRPr sz="2400" dirty="0"/>
          </a:p>
          <a:p>
            <a:pPr lvl="1">
              <a:lnSpc>
                <a:spcPct val="100000"/>
              </a:lnSpc>
              <a:buFont typeface="Arial"/>
              <a:buChar char="–"/>
            </a:pPr>
            <a:r>
              <a:rPr lang="en-US" sz="2400" dirty="0">
                <a:solidFill>
                  <a:srgbClr val="000000"/>
                </a:solidFill>
                <a:latin typeface="Calibri"/>
              </a:rPr>
              <a:t>Relational diagrams such as trees and graphs</a:t>
            </a:r>
            <a:endParaRPr sz="2400" dirty="0"/>
          </a:p>
          <a:p>
            <a:pPr lvl="1">
              <a:lnSpc>
                <a:spcPct val="100000"/>
              </a:lnSpc>
              <a:buFont typeface="Arial"/>
              <a:buChar char="–"/>
            </a:pPr>
            <a:r>
              <a:rPr lang="en-US" sz="2400" dirty="0">
                <a:solidFill>
                  <a:srgbClr val="000000"/>
                </a:solidFill>
                <a:latin typeface="Calibri"/>
              </a:rPr>
              <a:t>Logical if/else rules</a:t>
            </a:r>
            <a:endParaRPr sz="2400" dirty="0"/>
          </a:p>
          <a:p>
            <a:pPr lvl="1">
              <a:lnSpc>
                <a:spcPct val="100000"/>
              </a:lnSpc>
              <a:buFont typeface="Arial"/>
              <a:buChar char="–"/>
            </a:pPr>
            <a:r>
              <a:rPr lang="en-US" sz="2400" dirty="0">
                <a:solidFill>
                  <a:srgbClr val="000000"/>
                </a:solidFill>
                <a:latin typeface="Calibri"/>
              </a:rPr>
              <a:t>Groupings of data known as clusters</a:t>
            </a:r>
            <a:endParaRPr sz="2400" dirty="0"/>
          </a:p>
          <a:p>
            <a:pPr>
              <a:lnSpc>
                <a:spcPct val="100000"/>
              </a:lnSpc>
            </a:pPr>
            <a:endParaRPr sz="2400" dirty="0"/>
          </a:p>
          <a:p>
            <a:pPr>
              <a:lnSpc>
                <a:spcPct val="100000"/>
              </a:lnSpc>
              <a:buFont typeface="Arial"/>
              <a:buChar char="•"/>
            </a:pPr>
            <a:r>
              <a:rPr lang="en-US" sz="2400" dirty="0">
                <a:solidFill>
                  <a:srgbClr val="FF0000"/>
                </a:solidFill>
                <a:latin typeface="Calibri"/>
              </a:rPr>
              <a:t>Model selection </a:t>
            </a:r>
            <a:r>
              <a:rPr lang="en-US" sz="2400" dirty="0">
                <a:solidFill>
                  <a:srgbClr val="000000"/>
                </a:solidFill>
                <a:latin typeface="Calibri"/>
              </a:rPr>
              <a:t>is not left </a:t>
            </a:r>
            <a:r>
              <a:rPr lang="en-US" sz="2400" dirty="0" err="1">
                <a:solidFill>
                  <a:srgbClr val="000000"/>
                </a:solidFill>
                <a:latin typeface="Calibri"/>
              </a:rPr>
              <a:t>upto</a:t>
            </a:r>
            <a:r>
              <a:rPr lang="en-US" sz="2400" dirty="0">
                <a:solidFill>
                  <a:srgbClr val="000000"/>
                </a:solidFill>
                <a:latin typeface="Calibri"/>
              </a:rPr>
              <a:t> machine, but learning task and data on hand inform model selection</a:t>
            </a:r>
            <a:endParaRPr sz="2400" dirty="0"/>
          </a:p>
          <a:p>
            <a:pPr>
              <a:lnSpc>
                <a:spcPct val="100000"/>
              </a:lnSpc>
              <a:buFont typeface="Arial"/>
              <a:buChar char="•"/>
            </a:pPr>
            <a:r>
              <a:rPr lang="en-US" sz="2400" b="1" dirty="0">
                <a:solidFill>
                  <a:srgbClr val="000000"/>
                </a:solidFill>
                <a:latin typeface="Calibri"/>
              </a:rPr>
              <a:t>Observations - &gt;  Data  - &gt; Model</a:t>
            </a:r>
            <a:endParaRPr sz="2400" dirty="0"/>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762120" y="269640"/>
            <a:ext cx="8076960" cy="1142640"/>
          </a:xfrm>
          <a:prstGeom prst="rect">
            <a:avLst/>
          </a:prstGeom>
        </p:spPr>
        <p:txBody>
          <a:bodyPr anchor="ctr"/>
          <a:lstStyle/>
          <a:p>
            <a:pPr algn="ctr">
              <a:lnSpc>
                <a:spcPct val="100000"/>
              </a:lnSpc>
            </a:pPr>
            <a:r>
              <a:rPr lang="en-US" sz="4400">
                <a:solidFill>
                  <a:srgbClr val="000000"/>
                </a:solidFill>
                <a:latin typeface="Calibri"/>
              </a:rPr>
              <a:t>Abstraction</a:t>
            </a:r>
            <a:endParaRPr/>
          </a:p>
        </p:txBody>
      </p:sp>
      <p:sp>
        <p:nvSpPr>
          <p:cNvPr id="105" name="TextShape 2"/>
          <p:cNvSpPr txBox="1"/>
          <p:nvPr/>
        </p:nvSpPr>
        <p:spPr>
          <a:xfrm>
            <a:off x="762120" y="1596240"/>
            <a:ext cx="8076960" cy="4296960"/>
          </a:xfrm>
          <a:prstGeom prst="rect">
            <a:avLst/>
          </a:prstGeom>
        </p:spPr>
        <p:txBody>
          <a:bodyPr/>
          <a:lstStyle/>
          <a:p>
            <a:pPr>
              <a:lnSpc>
                <a:spcPct val="100000"/>
              </a:lnSpc>
              <a:buFont typeface="Arial"/>
              <a:buChar char="•"/>
            </a:pPr>
            <a:r>
              <a:rPr lang="en-US" sz="3200" dirty="0">
                <a:solidFill>
                  <a:srgbClr val="000000"/>
                </a:solidFill>
                <a:latin typeface="Calibri"/>
              </a:rPr>
              <a:t>The process of fitting a </a:t>
            </a:r>
            <a:r>
              <a:rPr lang="en-US" sz="3200" dirty="0" smtClean="0">
                <a:solidFill>
                  <a:srgbClr val="000000"/>
                </a:solidFill>
                <a:latin typeface="Calibri"/>
              </a:rPr>
              <a:t> </a:t>
            </a:r>
            <a:r>
              <a:rPr lang="en-US" sz="3200" dirty="0">
                <a:solidFill>
                  <a:srgbClr val="000000"/>
                </a:solidFill>
                <a:latin typeface="Calibri"/>
              </a:rPr>
              <a:t>model </a:t>
            </a:r>
            <a:r>
              <a:rPr lang="en-US" sz="3200" dirty="0" smtClean="0">
                <a:solidFill>
                  <a:srgbClr val="000000"/>
                </a:solidFill>
                <a:latin typeface="Calibri"/>
              </a:rPr>
              <a:t>to a dataset is </a:t>
            </a:r>
            <a:r>
              <a:rPr lang="en-US" sz="3200" dirty="0">
                <a:solidFill>
                  <a:srgbClr val="000000"/>
                </a:solidFill>
                <a:latin typeface="Calibri"/>
              </a:rPr>
              <a:t>called </a:t>
            </a:r>
            <a:r>
              <a:rPr lang="en-US" sz="3200" b="1" dirty="0">
                <a:solidFill>
                  <a:srgbClr val="000000"/>
                </a:solidFill>
                <a:latin typeface="Calibri"/>
              </a:rPr>
              <a:t>Training</a:t>
            </a:r>
            <a:endParaRPr/>
          </a:p>
          <a:p>
            <a:pPr>
              <a:lnSpc>
                <a:spcPct val="100000"/>
              </a:lnSpc>
              <a:buFont typeface="Arial"/>
              <a:buChar char="•"/>
            </a:pPr>
            <a:r>
              <a:rPr lang="en-US" sz="3200" dirty="0">
                <a:solidFill>
                  <a:srgbClr val="000000"/>
                </a:solidFill>
                <a:latin typeface="Calibri"/>
              </a:rPr>
              <a:t>Training transformed </a:t>
            </a:r>
            <a:r>
              <a:rPr lang="en-US" sz="3200" dirty="0">
                <a:solidFill>
                  <a:srgbClr val="FF0000"/>
                </a:solidFill>
                <a:latin typeface="Calibri"/>
              </a:rPr>
              <a:t>raw data </a:t>
            </a:r>
            <a:r>
              <a:rPr lang="en-US" sz="3200" dirty="0">
                <a:solidFill>
                  <a:srgbClr val="000000"/>
                </a:solidFill>
                <a:latin typeface="Calibri"/>
              </a:rPr>
              <a:t>into </a:t>
            </a:r>
            <a:r>
              <a:rPr lang="en-US" sz="3200" dirty="0">
                <a:solidFill>
                  <a:srgbClr val="FF0000"/>
                </a:solidFill>
                <a:latin typeface="Calibri"/>
              </a:rPr>
              <a:t>an abstract form</a:t>
            </a:r>
            <a:r>
              <a:rPr lang="en-US" sz="3200" dirty="0">
                <a:solidFill>
                  <a:srgbClr val="000000"/>
                </a:solidFill>
                <a:latin typeface="Calibri"/>
              </a:rPr>
              <a:t> that </a:t>
            </a:r>
            <a:r>
              <a:rPr lang="en-US" sz="3200" dirty="0">
                <a:solidFill>
                  <a:srgbClr val="FF0000"/>
                </a:solidFill>
                <a:latin typeface="Calibri"/>
              </a:rPr>
              <a:t>summarizes</a:t>
            </a:r>
            <a:r>
              <a:rPr lang="en-US" sz="3200" dirty="0">
                <a:solidFill>
                  <a:srgbClr val="000000"/>
                </a:solidFill>
                <a:latin typeface="Calibri"/>
              </a:rPr>
              <a:t> the information</a:t>
            </a:r>
            <a:endParaRPr/>
          </a:p>
          <a:p>
            <a:pPr>
              <a:lnSpc>
                <a:spcPct val="100000"/>
              </a:lnSpc>
              <a:buFont typeface="Arial"/>
              <a:buChar char="•"/>
            </a:pPr>
            <a:r>
              <a:rPr lang="en-US" sz="3200" dirty="0">
                <a:solidFill>
                  <a:srgbClr val="000000"/>
                </a:solidFill>
                <a:latin typeface="Calibri"/>
              </a:rPr>
              <a:t>A learned model </a:t>
            </a:r>
            <a:r>
              <a:rPr lang="en-US" sz="3200" dirty="0">
                <a:solidFill>
                  <a:srgbClr val="FF0000"/>
                </a:solidFill>
                <a:latin typeface="Calibri"/>
              </a:rPr>
              <a:t>does not provide new data </a:t>
            </a:r>
            <a:r>
              <a:rPr lang="en-US" sz="3200" dirty="0">
                <a:solidFill>
                  <a:srgbClr val="000000"/>
                </a:solidFill>
                <a:latin typeface="Calibri"/>
              </a:rPr>
              <a:t>, but result in </a:t>
            </a:r>
            <a:r>
              <a:rPr lang="en-US" sz="3200" dirty="0">
                <a:solidFill>
                  <a:srgbClr val="FF0000"/>
                </a:solidFill>
                <a:latin typeface="Calibri"/>
              </a:rPr>
              <a:t>new knowledge</a:t>
            </a:r>
            <a:endParaRPr>
              <a:solidFill>
                <a:srgbClr val="FF0000"/>
              </a:solidFill>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762120" y="269640"/>
            <a:ext cx="8076960" cy="1142640"/>
          </a:xfrm>
          <a:prstGeom prst="rect">
            <a:avLst/>
          </a:prstGeom>
        </p:spPr>
        <p:txBody>
          <a:bodyPr anchor="ctr"/>
          <a:lstStyle/>
          <a:p>
            <a:pPr algn="ctr">
              <a:lnSpc>
                <a:spcPct val="100000"/>
              </a:lnSpc>
            </a:pPr>
            <a:r>
              <a:rPr lang="en-US" sz="4400">
                <a:solidFill>
                  <a:srgbClr val="000000"/>
                </a:solidFill>
                <a:latin typeface="Calibri"/>
              </a:rPr>
              <a:t>Generalization</a:t>
            </a:r>
            <a:endParaRPr/>
          </a:p>
        </p:txBody>
      </p:sp>
      <p:sp>
        <p:nvSpPr>
          <p:cNvPr id="107" name="TextShape 2"/>
          <p:cNvSpPr txBox="1"/>
          <p:nvPr/>
        </p:nvSpPr>
        <p:spPr>
          <a:xfrm>
            <a:off x="762120" y="1596240"/>
            <a:ext cx="8076960" cy="4296960"/>
          </a:xfrm>
          <a:prstGeom prst="rect">
            <a:avLst/>
          </a:prstGeom>
        </p:spPr>
        <p:txBody>
          <a:bodyPr/>
          <a:lstStyle/>
          <a:p>
            <a:pPr>
              <a:lnSpc>
                <a:spcPct val="100000"/>
              </a:lnSpc>
              <a:buFont typeface="Arial"/>
              <a:buChar char="•"/>
            </a:pPr>
            <a:r>
              <a:rPr lang="en-US" sz="3200" dirty="0">
                <a:solidFill>
                  <a:srgbClr val="000000"/>
                </a:solidFill>
                <a:latin typeface="Calibri"/>
              </a:rPr>
              <a:t>The process of turning </a:t>
            </a:r>
            <a:r>
              <a:rPr lang="en-US" sz="3200" dirty="0">
                <a:solidFill>
                  <a:srgbClr val="FF0000"/>
                </a:solidFill>
                <a:latin typeface="Calibri"/>
              </a:rPr>
              <a:t>abstracted knowledge </a:t>
            </a:r>
            <a:r>
              <a:rPr lang="en-US" sz="3200" dirty="0">
                <a:solidFill>
                  <a:srgbClr val="000000"/>
                </a:solidFill>
                <a:latin typeface="Calibri"/>
              </a:rPr>
              <a:t>into  a form that can be </a:t>
            </a:r>
            <a:r>
              <a:rPr lang="en-US" sz="3200" dirty="0">
                <a:solidFill>
                  <a:srgbClr val="FF0000"/>
                </a:solidFill>
                <a:latin typeface="Calibri"/>
              </a:rPr>
              <a:t>utilized for further action</a:t>
            </a:r>
            <a:endParaRPr>
              <a:solidFill>
                <a:srgbClr val="FF0000"/>
              </a:solidFill>
            </a:endParaRPr>
          </a:p>
          <a:p>
            <a:pPr>
              <a:lnSpc>
                <a:spcPct val="100000"/>
              </a:lnSpc>
              <a:buFont typeface="Arial"/>
              <a:buChar char="•"/>
            </a:pPr>
            <a:r>
              <a:rPr lang="en-US" sz="3200" dirty="0">
                <a:solidFill>
                  <a:srgbClr val="000000"/>
                </a:solidFill>
                <a:latin typeface="Calibri"/>
              </a:rPr>
              <a:t>Learner is tasked with limiting the patterns it discovers to only those that will be most relevant to its future tasks</a:t>
            </a:r>
            <a:endParaRPr/>
          </a:p>
          <a:p>
            <a:pPr>
              <a:lnSpc>
                <a:spcPct val="100000"/>
              </a:lnSpc>
              <a:buFont typeface="Arial"/>
              <a:buChar char="•"/>
            </a:pPr>
            <a:r>
              <a:rPr lang="en-US" sz="3200" dirty="0">
                <a:solidFill>
                  <a:srgbClr val="000000"/>
                </a:solidFill>
                <a:latin typeface="Calibri"/>
              </a:rPr>
              <a:t>Heuristics are used to find the most useful inferences</a:t>
            </a: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762120" y="269640"/>
            <a:ext cx="8076960" cy="1142640"/>
          </a:xfrm>
          <a:prstGeom prst="rect">
            <a:avLst/>
          </a:prstGeom>
        </p:spPr>
        <p:txBody>
          <a:bodyPr anchor="ctr"/>
          <a:lstStyle/>
          <a:p>
            <a:pPr algn="ctr">
              <a:lnSpc>
                <a:spcPct val="100000"/>
              </a:lnSpc>
            </a:pPr>
            <a:r>
              <a:rPr lang="en-US" sz="4400">
                <a:solidFill>
                  <a:srgbClr val="000000"/>
                </a:solidFill>
                <a:latin typeface="Calibri"/>
              </a:rPr>
              <a:t>Generalization</a:t>
            </a:r>
            <a:endParaRPr/>
          </a:p>
        </p:txBody>
      </p:sp>
      <p:sp>
        <p:nvSpPr>
          <p:cNvPr id="109" name="TextShape 2"/>
          <p:cNvSpPr txBox="1"/>
          <p:nvPr/>
        </p:nvSpPr>
        <p:spPr>
          <a:xfrm>
            <a:off x="762000" y="1219200"/>
            <a:ext cx="8229600" cy="5334000"/>
          </a:xfrm>
          <a:prstGeom prst="rect">
            <a:avLst/>
          </a:prstGeom>
        </p:spPr>
        <p:txBody>
          <a:bodyPr/>
          <a:lstStyle/>
          <a:p>
            <a:pPr>
              <a:lnSpc>
                <a:spcPct val="100000"/>
              </a:lnSpc>
              <a:buFont typeface="Arial"/>
              <a:buChar char="•"/>
            </a:pPr>
            <a:r>
              <a:rPr lang="en-US" sz="3200" dirty="0">
                <a:solidFill>
                  <a:srgbClr val="000000"/>
                </a:solidFill>
                <a:latin typeface="Calibri"/>
              </a:rPr>
              <a:t>The process of turning abstracted knowledge into  a form that can be utilized for further action</a:t>
            </a:r>
            <a:endParaRPr/>
          </a:p>
          <a:p>
            <a:pPr>
              <a:lnSpc>
                <a:spcPct val="100000"/>
              </a:lnSpc>
              <a:buFont typeface="Arial"/>
              <a:buChar char="•"/>
            </a:pPr>
            <a:r>
              <a:rPr lang="en-US" sz="3200" dirty="0">
                <a:solidFill>
                  <a:srgbClr val="000000"/>
                </a:solidFill>
                <a:latin typeface="Calibri"/>
              </a:rPr>
              <a:t>Learner is tasked with </a:t>
            </a:r>
            <a:r>
              <a:rPr lang="en-US" sz="3200" dirty="0">
                <a:solidFill>
                  <a:srgbClr val="FF0000"/>
                </a:solidFill>
                <a:latin typeface="Calibri"/>
              </a:rPr>
              <a:t>limiting the patterns it discovers to only those that will be </a:t>
            </a:r>
            <a:r>
              <a:rPr lang="en-US" sz="3200" dirty="0">
                <a:solidFill>
                  <a:srgbClr val="000000"/>
                </a:solidFill>
                <a:latin typeface="Calibri"/>
              </a:rPr>
              <a:t>most relevant to its future tasks</a:t>
            </a:r>
            <a:endParaRPr/>
          </a:p>
          <a:p>
            <a:pPr>
              <a:lnSpc>
                <a:spcPct val="100000"/>
              </a:lnSpc>
              <a:buFont typeface="Arial"/>
              <a:buChar char="•"/>
            </a:pPr>
            <a:r>
              <a:rPr lang="en-US" sz="3200" dirty="0">
                <a:solidFill>
                  <a:srgbClr val="FF0000"/>
                </a:solidFill>
                <a:latin typeface="Calibri"/>
              </a:rPr>
              <a:t>Heuristics</a:t>
            </a:r>
            <a:r>
              <a:rPr lang="en-US" sz="3200" dirty="0">
                <a:solidFill>
                  <a:srgbClr val="000000"/>
                </a:solidFill>
                <a:latin typeface="Calibri"/>
              </a:rPr>
              <a:t> are used to find the most useful inferences</a:t>
            </a:r>
            <a:endParaRPr/>
          </a:p>
          <a:p>
            <a:pPr>
              <a:lnSpc>
                <a:spcPct val="100000"/>
              </a:lnSpc>
              <a:buFont typeface="Arial"/>
              <a:buChar char="•"/>
            </a:pPr>
            <a:r>
              <a:rPr lang="en-US" sz="3200" dirty="0">
                <a:solidFill>
                  <a:srgbClr val="000000"/>
                </a:solidFill>
                <a:latin typeface="Calibri"/>
              </a:rPr>
              <a:t>Heuristics sometimes results in wrong conclusions, then the algorithm is said to have </a:t>
            </a:r>
            <a:r>
              <a:rPr lang="en-US" sz="3200" i="1" dirty="0">
                <a:solidFill>
                  <a:srgbClr val="FF0000"/>
                </a:solidFill>
                <a:latin typeface="Calibri"/>
              </a:rPr>
              <a:t>bias</a:t>
            </a:r>
            <a:r>
              <a:rPr lang="en-US" sz="3200" dirty="0">
                <a:solidFill>
                  <a:srgbClr val="FF0000"/>
                </a:solidFill>
                <a:latin typeface="Calibri"/>
              </a:rPr>
              <a:t>.</a:t>
            </a:r>
            <a:endParaRPr>
              <a:solidFill>
                <a:srgbClr val="FF0000"/>
              </a:solidFill>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762120" y="269640"/>
            <a:ext cx="8076960" cy="1142640"/>
          </a:xfrm>
          <a:prstGeom prst="rect">
            <a:avLst/>
          </a:prstGeom>
        </p:spPr>
        <p:txBody>
          <a:bodyPr anchor="ctr"/>
          <a:lstStyle/>
          <a:p>
            <a:pPr algn="ctr">
              <a:lnSpc>
                <a:spcPct val="100000"/>
              </a:lnSpc>
            </a:pPr>
            <a:r>
              <a:rPr lang="en-US" sz="4400">
                <a:solidFill>
                  <a:srgbClr val="000000"/>
                </a:solidFill>
                <a:latin typeface="Calibri"/>
              </a:rPr>
              <a:t>Evaluation</a:t>
            </a:r>
            <a:endParaRPr/>
          </a:p>
        </p:txBody>
      </p:sp>
      <p:sp>
        <p:nvSpPr>
          <p:cNvPr id="111" name="TextShape 2"/>
          <p:cNvSpPr txBox="1"/>
          <p:nvPr/>
        </p:nvSpPr>
        <p:spPr>
          <a:xfrm>
            <a:off x="762120" y="1596240"/>
            <a:ext cx="8076960" cy="4296960"/>
          </a:xfrm>
          <a:prstGeom prst="rect">
            <a:avLst/>
          </a:prstGeom>
        </p:spPr>
        <p:txBody>
          <a:bodyPr/>
          <a:lstStyle/>
          <a:p>
            <a:pPr algn="just">
              <a:lnSpc>
                <a:spcPct val="100000"/>
              </a:lnSpc>
              <a:buFont typeface="Arial"/>
              <a:buChar char="•"/>
            </a:pPr>
            <a:r>
              <a:rPr lang="en-US" sz="3200" dirty="0">
                <a:solidFill>
                  <a:srgbClr val="000000"/>
                </a:solidFill>
                <a:latin typeface="Calibri"/>
              </a:rPr>
              <a:t>Each learner has </a:t>
            </a:r>
            <a:r>
              <a:rPr lang="en-US" sz="3200" dirty="0">
                <a:solidFill>
                  <a:srgbClr val="FF0000"/>
                </a:solidFill>
                <a:latin typeface="Calibri"/>
              </a:rPr>
              <a:t>weaknesses</a:t>
            </a:r>
            <a:r>
              <a:rPr lang="en-US" sz="3200" dirty="0">
                <a:solidFill>
                  <a:srgbClr val="000000"/>
                </a:solidFill>
                <a:latin typeface="Calibri"/>
              </a:rPr>
              <a:t> and </a:t>
            </a:r>
            <a:r>
              <a:rPr lang="en-US" sz="3200" dirty="0">
                <a:solidFill>
                  <a:srgbClr val="FF0000"/>
                </a:solidFill>
                <a:latin typeface="Calibri"/>
              </a:rPr>
              <a:t>no single learning algorithm to rule them all</a:t>
            </a:r>
            <a:endParaRPr>
              <a:solidFill>
                <a:srgbClr val="FF0000"/>
              </a:solidFill>
            </a:endParaRPr>
          </a:p>
          <a:p>
            <a:pPr algn="just">
              <a:lnSpc>
                <a:spcPct val="100000"/>
              </a:lnSpc>
              <a:buFont typeface="Arial"/>
              <a:buChar char="•"/>
            </a:pPr>
            <a:r>
              <a:rPr lang="en-US" sz="3200" dirty="0">
                <a:solidFill>
                  <a:srgbClr val="000000"/>
                </a:solidFill>
                <a:latin typeface="Calibri"/>
              </a:rPr>
              <a:t>Final step is evaluate/ </a:t>
            </a:r>
            <a:r>
              <a:rPr lang="en-US" sz="3200" dirty="0">
                <a:solidFill>
                  <a:srgbClr val="FF0000"/>
                </a:solidFill>
                <a:latin typeface="Calibri"/>
              </a:rPr>
              <a:t>measure the </a:t>
            </a:r>
            <a:r>
              <a:rPr lang="en-US" sz="3200" dirty="0" err="1">
                <a:solidFill>
                  <a:srgbClr val="FF0000"/>
                </a:solidFill>
                <a:latin typeface="Calibri"/>
              </a:rPr>
              <a:t>learners’s</a:t>
            </a:r>
            <a:r>
              <a:rPr lang="en-US" sz="3200" dirty="0">
                <a:solidFill>
                  <a:srgbClr val="FF0000"/>
                </a:solidFill>
                <a:latin typeface="Calibri"/>
              </a:rPr>
              <a:t> success </a:t>
            </a:r>
            <a:r>
              <a:rPr lang="en-US" sz="3200" dirty="0" smtClean="0">
                <a:solidFill>
                  <a:srgbClr val="FF0000"/>
                </a:solidFill>
                <a:latin typeface="Calibri"/>
              </a:rPr>
              <a:t>in spite </a:t>
            </a:r>
            <a:r>
              <a:rPr lang="en-US" sz="3200" dirty="0">
                <a:solidFill>
                  <a:srgbClr val="FF0000"/>
                </a:solidFill>
                <a:latin typeface="Calibri"/>
              </a:rPr>
              <a:t>of its biases and inform additional training if needed</a:t>
            </a:r>
            <a:r>
              <a:rPr lang="en-US" sz="3200" dirty="0">
                <a:solidFill>
                  <a:srgbClr val="000000"/>
                </a:solidFill>
                <a:latin typeface="Calibri"/>
              </a:rPr>
              <a:t>.</a:t>
            </a:r>
            <a:endParaRPr/>
          </a:p>
          <a:p>
            <a:pPr algn="just">
              <a:lnSpc>
                <a:spcPct val="100000"/>
              </a:lnSpc>
              <a:buFont typeface="Arial"/>
              <a:buChar char="•"/>
            </a:pPr>
            <a:r>
              <a:rPr lang="en-US" sz="3200" dirty="0">
                <a:solidFill>
                  <a:srgbClr val="000000"/>
                </a:solidFill>
                <a:latin typeface="Calibri"/>
              </a:rPr>
              <a:t>Models fails to perfectly generalize due to problem of noise.</a:t>
            </a:r>
            <a:endParaRPr/>
          </a:p>
          <a:p>
            <a:pPr algn="just">
              <a:lnSpc>
                <a:spcPct val="100000"/>
              </a:lnSpc>
              <a:buFont typeface="Arial"/>
              <a:buChar char="•"/>
            </a:pPr>
            <a:r>
              <a:rPr lang="en-US" sz="3200" dirty="0">
                <a:solidFill>
                  <a:srgbClr val="000000"/>
                </a:solidFill>
                <a:latin typeface="Calibri"/>
              </a:rPr>
              <a:t>A model that seems to </a:t>
            </a:r>
            <a:r>
              <a:rPr lang="en-US" sz="3200" dirty="0">
                <a:solidFill>
                  <a:srgbClr val="FF0000"/>
                </a:solidFill>
                <a:latin typeface="Calibri"/>
              </a:rPr>
              <a:t>perform</a:t>
            </a:r>
            <a:r>
              <a:rPr lang="en-US" sz="3200" dirty="0">
                <a:solidFill>
                  <a:srgbClr val="000000"/>
                </a:solidFill>
                <a:latin typeface="Calibri"/>
              </a:rPr>
              <a:t> </a:t>
            </a:r>
            <a:r>
              <a:rPr lang="en-US" sz="3200" dirty="0">
                <a:solidFill>
                  <a:srgbClr val="FF0000"/>
                </a:solidFill>
                <a:latin typeface="Calibri"/>
              </a:rPr>
              <a:t>well</a:t>
            </a:r>
            <a:r>
              <a:rPr lang="en-US" sz="3200" dirty="0">
                <a:solidFill>
                  <a:srgbClr val="000000"/>
                </a:solidFill>
                <a:latin typeface="Calibri"/>
              </a:rPr>
              <a:t> during </a:t>
            </a:r>
            <a:r>
              <a:rPr lang="en-US" sz="3200" dirty="0">
                <a:solidFill>
                  <a:srgbClr val="FF0000"/>
                </a:solidFill>
                <a:latin typeface="Calibri"/>
              </a:rPr>
              <a:t>training</a:t>
            </a:r>
            <a:r>
              <a:rPr lang="en-US" sz="3200" dirty="0">
                <a:solidFill>
                  <a:srgbClr val="000000"/>
                </a:solidFill>
                <a:latin typeface="Calibri"/>
              </a:rPr>
              <a:t> but does poorly during </a:t>
            </a:r>
            <a:r>
              <a:rPr lang="en-US" sz="3200" dirty="0">
                <a:solidFill>
                  <a:srgbClr val="FF0000"/>
                </a:solidFill>
                <a:latin typeface="Calibri"/>
              </a:rPr>
              <a:t>evaluation</a:t>
            </a:r>
            <a:r>
              <a:rPr lang="en-US" sz="3200" dirty="0">
                <a:solidFill>
                  <a:srgbClr val="000000"/>
                </a:solidFill>
                <a:latin typeface="Calibri"/>
              </a:rPr>
              <a:t> is said to be </a:t>
            </a:r>
            <a:r>
              <a:rPr lang="en-US" sz="3200" dirty="0" err="1">
                <a:solidFill>
                  <a:srgbClr val="FF0000"/>
                </a:solidFill>
                <a:latin typeface="Calibri"/>
              </a:rPr>
              <a:t>overfitted</a:t>
            </a:r>
            <a:r>
              <a:rPr lang="en-US" sz="3200" dirty="0">
                <a:solidFill>
                  <a:srgbClr val="000000"/>
                </a:solidFill>
                <a:latin typeface="Calibri"/>
              </a:rPr>
              <a:t> to the training dataset.</a:t>
            </a: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762120" y="269640"/>
            <a:ext cx="8076960" cy="1142640"/>
          </a:xfrm>
          <a:prstGeom prst="rect">
            <a:avLst/>
          </a:prstGeom>
        </p:spPr>
        <p:txBody>
          <a:bodyPr anchor="ctr"/>
          <a:lstStyle/>
          <a:p>
            <a:pPr algn="ctr">
              <a:lnSpc>
                <a:spcPct val="100000"/>
              </a:lnSpc>
            </a:pPr>
            <a:r>
              <a:rPr lang="en-US" sz="4400">
                <a:solidFill>
                  <a:srgbClr val="000000"/>
                </a:solidFill>
                <a:latin typeface="Calibri"/>
              </a:rPr>
              <a:t>Machine learning in practice</a:t>
            </a:r>
            <a:endParaRPr/>
          </a:p>
        </p:txBody>
      </p:sp>
      <p:sp>
        <p:nvSpPr>
          <p:cNvPr id="113" name="TextShape 2"/>
          <p:cNvSpPr txBox="1"/>
          <p:nvPr/>
        </p:nvSpPr>
        <p:spPr>
          <a:xfrm>
            <a:off x="762120" y="1596240"/>
            <a:ext cx="8076960" cy="4296960"/>
          </a:xfrm>
          <a:prstGeom prst="rect">
            <a:avLst/>
          </a:prstGeom>
        </p:spPr>
        <p:txBody>
          <a:bodyPr/>
          <a:lstStyle/>
          <a:p>
            <a:pPr>
              <a:lnSpc>
                <a:spcPct val="100000"/>
              </a:lnSpc>
              <a:buFont typeface="Arial"/>
              <a:buChar char="•"/>
            </a:pPr>
            <a:r>
              <a:rPr lang="en-US" sz="3200" dirty="0">
                <a:solidFill>
                  <a:srgbClr val="000000"/>
                </a:solidFill>
                <a:latin typeface="Calibri"/>
              </a:rPr>
              <a:t>Data Collection (text file ,spread sheet or database</a:t>
            </a:r>
            <a:endParaRPr/>
          </a:p>
          <a:p>
            <a:pPr>
              <a:lnSpc>
                <a:spcPct val="100000"/>
              </a:lnSpc>
              <a:buFont typeface="Arial"/>
              <a:buChar char="•"/>
            </a:pPr>
            <a:r>
              <a:rPr lang="en-US" sz="3200" dirty="0">
                <a:solidFill>
                  <a:srgbClr val="000000"/>
                </a:solidFill>
                <a:latin typeface="Calibri"/>
              </a:rPr>
              <a:t>Data exploration and preparation</a:t>
            </a:r>
            <a:endParaRPr/>
          </a:p>
          <a:p>
            <a:pPr>
              <a:lnSpc>
                <a:spcPct val="100000"/>
              </a:lnSpc>
              <a:buFont typeface="Arial"/>
              <a:buChar char="•"/>
            </a:pPr>
            <a:r>
              <a:rPr lang="en-US" sz="3200" dirty="0">
                <a:solidFill>
                  <a:srgbClr val="000000"/>
                </a:solidFill>
                <a:latin typeface="Calibri"/>
              </a:rPr>
              <a:t>Model Training</a:t>
            </a:r>
            <a:endParaRPr/>
          </a:p>
          <a:p>
            <a:pPr>
              <a:lnSpc>
                <a:spcPct val="100000"/>
              </a:lnSpc>
              <a:buFont typeface="Arial"/>
              <a:buChar char="•"/>
            </a:pPr>
            <a:r>
              <a:rPr lang="en-US" sz="3200" dirty="0">
                <a:solidFill>
                  <a:srgbClr val="000000"/>
                </a:solidFill>
                <a:latin typeface="Calibri"/>
              </a:rPr>
              <a:t>Model Evaluation</a:t>
            </a:r>
            <a:endParaRPr/>
          </a:p>
          <a:p>
            <a:pPr>
              <a:lnSpc>
                <a:spcPct val="100000"/>
              </a:lnSpc>
              <a:buFont typeface="Arial"/>
              <a:buChar char="•"/>
            </a:pPr>
            <a:r>
              <a:rPr lang="en-US" sz="3200" dirty="0">
                <a:solidFill>
                  <a:srgbClr val="000000"/>
                </a:solidFill>
                <a:latin typeface="Calibri"/>
              </a:rPr>
              <a:t>Model Improvement</a:t>
            </a:r>
            <a:endParaRPr/>
          </a:p>
          <a:p>
            <a:pPr>
              <a:lnSpc>
                <a:spcPct val="100000"/>
              </a:lnSpc>
            </a:pP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076960" cy="457200"/>
          </a:xfrm>
        </p:spPr>
        <p:txBody>
          <a:bodyPr/>
          <a:lstStyle/>
          <a:p>
            <a:pPr algn="ctr"/>
            <a:r>
              <a:rPr lang="en-US" sz="2000" b="1" dirty="0" smtClean="0"/>
              <a:t>Machine Learning in </a:t>
            </a:r>
            <a:r>
              <a:rPr lang="en-US" sz="2000" b="1" dirty="0" smtClean="0"/>
              <a:t>Practice</a:t>
            </a:r>
            <a:br>
              <a:rPr lang="en-US" sz="2000" b="1" dirty="0" smtClean="0"/>
            </a:br>
            <a:endParaRPr lang="en-US" sz="2000" b="1" dirty="0"/>
          </a:p>
        </p:txBody>
      </p:sp>
      <p:sp>
        <p:nvSpPr>
          <p:cNvPr id="3" name="Subtitle 2"/>
          <p:cNvSpPr>
            <a:spLocks noGrp="1"/>
          </p:cNvSpPr>
          <p:nvPr>
            <p:ph type="subTitle"/>
          </p:nvPr>
        </p:nvSpPr>
        <p:spPr>
          <a:xfrm>
            <a:off x="685800" y="457200"/>
            <a:ext cx="8076960" cy="6400800"/>
          </a:xfrm>
        </p:spPr>
        <p:txBody>
          <a:bodyPr/>
          <a:lstStyle/>
          <a:p>
            <a:pPr algn="just"/>
            <a:r>
              <a:rPr lang="en-US" sz="1600" b="1" dirty="0" smtClean="0"/>
              <a:t>1.Data collection </a:t>
            </a:r>
            <a:r>
              <a:rPr lang="en-US" sz="1600" dirty="0" smtClean="0"/>
              <a:t>:-The data collection step </a:t>
            </a:r>
            <a:r>
              <a:rPr lang="en-US" sz="1600" dirty="0" smtClean="0">
                <a:solidFill>
                  <a:srgbClr val="FF0000"/>
                </a:solidFill>
              </a:rPr>
              <a:t>involves gathering the learning </a:t>
            </a:r>
          </a:p>
          <a:p>
            <a:pPr algn="just"/>
            <a:r>
              <a:rPr lang="en-US" sz="1600" dirty="0">
                <a:solidFill>
                  <a:srgbClr val="FF0000"/>
                </a:solidFill>
              </a:rPr>
              <a:t>m</a:t>
            </a:r>
            <a:r>
              <a:rPr lang="en-US" sz="1600" dirty="0" smtClean="0">
                <a:solidFill>
                  <a:srgbClr val="FF0000"/>
                </a:solidFill>
              </a:rPr>
              <a:t>aterial  </a:t>
            </a:r>
            <a:r>
              <a:rPr lang="en-US" sz="1600" dirty="0" smtClean="0"/>
              <a:t>an algorithm will use to generate </a:t>
            </a:r>
            <a:r>
              <a:rPr lang="en-US" sz="1600" dirty="0" smtClean="0">
                <a:solidFill>
                  <a:srgbClr val="FF0000"/>
                </a:solidFill>
              </a:rPr>
              <a:t>actionable knowledge</a:t>
            </a:r>
            <a:r>
              <a:rPr lang="en-US" sz="1600" dirty="0" smtClean="0"/>
              <a:t>. The data may</a:t>
            </a:r>
          </a:p>
          <a:p>
            <a:pPr algn="just"/>
            <a:r>
              <a:rPr lang="en-US" sz="1600" dirty="0" smtClean="0"/>
              <a:t> have to  combine into a single source like a text </a:t>
            </a:r>
            <a:r>
              <a:rPr lang="en-US" sz="1600" dirty="0" err="1" smtClean="0"/>
              <a:t>ﬁle</a:t>
            </a:r>
            <a:r>
              <a:rPr lang="en-US" sz="1600" dirty="0" smtClean="0"/>
              <a:t>, spreadsheet, or database.</a:t>
            </a:r>
          </a:p>
          <a:p>
            <a:pPr algn="just"/>
            <a:endParaRPr lang="en-US" sz="1600" dirty="0" smtClean="0"/>
          </a:p>
          <a:p>
            <a:pPr algn="just"/>
            <a:r>
              <a:rPr lang="en-US" sz="1600" dirty="0" smtClean="0"/>
              <a:t>2. </a:t>
            </a:r>
            <a:r>
              <a:rPr lang="en-US" sz="1600" b="1" dirty="0" smtClean="0"/>
              <a:t>Data exploration and preparation</a:t>
            </a:r>
            <a:r>
              <a:rPr lang="en-US" sz="1600" dirty="0" smtClean="0"/>
              <a:t>:- This step involves learning more about the </a:t>
            </a:r>
          </a:p>
          <a:p>
            <a:pPr algn="just"/>
            <a:r>
              <a:rPr lang="en-US" sz="1600" dirty="0" smtClean="0"/>
              <a:t>data to prepare the same for learning process . It involves</a:t>
            </a:r>
          </a:p>
          <a:p>
            <a:pPr lvl="1" algn="just">
              <a:buFont typeface="Wingdings" pitchFamily="2" charset="2"/>
              <a:buChar char="Ø"/>
            </a:pPr>
            <a:r>
              <a:rPr lang="en-US" sz="1600" dirty="0"/>
              <a:t> </a:t>
            </a:r>
            <a:r>
              <a:rPr lang="en-US" sz="1600" dirty="0" smtClean="0"/>
              <a:t>   Fixing or cleaning so-called “messy” data,</a:t>
            </a:r>
          </a:p>
          <a:p>
            <a:pPr lvl="1" algn="just">
              <a:buFont typeface="Wingdings" pitchFamily="2" charset="2"/>
              <a:buChar char="Ø"/>
            </a:pPr>
            <a:r>
              <a:rPr lang="en-US" sz="1600" dirty="0" smtClean="0"/>
              <a:t>    Eliminating unnecessary data, and </a:t>
            </a:r>
          </a:p>
          <a:p>
            <a:pPr lvl="1" algn="just">
              <a:buFont typeface="Wingdings" pitchFamily="2" charset="2"/>
              <a:buChar char="Ø"/>
            </a:pPr>
            <a:r>
              <a:rPr lang="en-US" sz="1600" dirty="0"/>
              <a:t> </a:t>
            </a:r>
            <a:r>
              <a:rPr lang="en-US" sz="1600" dirty="0" smtClean="0"/>
              <a:t>   Recoding the data to conform to the learner’s expected inputs.</a:t>
            </a:r>
          </a:p>
          <a:p>
            <a:pPr lvl="1" algn="just">
              <a:buFont typeface="Wingdings" pitchFamily="2" charset="2"/>
              <a:buChar char="Ø"/>
            </a:pPr>
            <a:endParaRPr lang="en-US" sz="1600" dirty="0" smtClean="0"/>
          </a:p>
          <a:p>
            <a:pPr lvl="1" algn="just"/>
            <a:r>
              <a:rPr lang="en-US" sz="1600" dirty="0" smtClean="0"/>
              <a:t>3. </a:t>
            </a:r>
            <a:r>
              <a:rPr lang="en-US" sz="1600" b="1" dirty="0" smtClean="0"/>
              <a:t>Model training </a:t>
            </a:r>
            <a:r>
              <a:rPr lang="en-US" sz="1600" dirty="0" smtClean="0"/>
              <a:t>:-When the data has been prepared for analysis, a user is</a:t>
            </a:r>
          </a:p>
          <a:p>
            <a:pPr lvl="1" algn="just"/>
            <a:r>
              <a:rPr lang="en-US" sz="1600" dirty="0" smtClean="0"/>
              <a:t> likely to have an idea of what can be learned from the data. This idea guides </a:t>
            </a:r>
          </a:p>
          <a:p>
            <a:pPr lvl="1" algn="just"/>
            <a:r>
              <a:rPr lang="en-US" sz="1600" dirty="0" smtClean="0"/>
              <a:t>the selection of an appropriate algorithm. The algorithm represents the data in </a:t>
            </a:r>
          </a:p>
          <a:p>
            <a:pPr lvl="1" algn="just"/>
            <a:r>
              <a:rPr lang="en-US" sz="1600" dirty="0" smtClean="0"/>
              <a:t>the form of a model.</a:t>
            </a:r>
          </a:p>
          <a:p>
            <a:pPr lvl="1" algn="just"/>
            <a:endParaRPr lang="en-US" sz="1600" dirty="0" smtClean="0"/>
          </a:p>
          <a:p>
            <a:pPr lvl="1" algn="just"/>
            <a:r>
              <a:rPr lang="en-US" sz="1600" dirty="0" smtClean="0"/>
              <a:t> </a:t>
            </a:r>
            <a:r>
              <a:rPr lang="en-US" sz="1600" b="1" dirty="0" smtClean="0"/>
              <a:t>4.Model Evaluation</a:t>
            </a:r>
            <a:r>
              <a:rPr lang="en-US" sz="1600" dirty="0" smtClean="0"/>
              <a:t>:-It is important to evaluate how well the algorithm learns </a:t>
            </a:r>
          </a:p>
          <a:p>
            <a:pPr lvl="1" algn="just"/>
            <a:r>
              <a:rPr lang="en-US" sz="1600" dirty="0" smtClean="0"/>
              <a:t>from its experience. The accuracy of a model is evaluated using a test dataset .</a:t>
            </a:r>
          </a:p>
          <a:p>
            <a:pPr lvl="1" algn="just"/>
            <a:endParaRPr lang="en-US" sz="1600" dirty="0" smtClean="0"/>
          </a:p>
          <a:p>
            <a:pPr lvl="1" algn="just"/>
            <a:r>
              <a:rPr lang="en-US" sz="1600" dirty="0" smtClean="0"/>
              <a:t>5. </a:t>
            </a:r>
            <a:r>
              <a:rPr lang="en-US" sz="1600" b="1" dirty="0" smtClean="0"/>
              <a:t>Model improvement</a:t>
            </a:r>
            <a:r>
              <a:rPr lang="en-US" sz="1600" dirty="0" smtClean="0"/>
              <a:t>:- To obtain better performance, we have to improve the</a:t>
            </a:r>
          </a:p>
          <a:p>
            <a:pPr lvl="1" algn="just"/>
            <a:r>
              <a:rPr lang="en-US" sz="1600" dirty="0" smtClean="0"/>
              <a:t> model. This may require the following: </a:t>
            </a:r>
          </a:p>
          <a:p>
            <a:pPr lvl="2" algn="just">
              <a:buFont typeface="Wingdings" pitchFamily="2" charset="2"/>
              <a:buChar char="Ø"/>
            </a:pPr>
            <a:r>
              <a:rPr lang="en-US" sz="1600" dirty="0" smtClean="0"/>
              <a:t> Use more advanced strategies </a:t>
            </a:r>
          </a:p>
          <a:p>
            <a:pPr lvl="2" algn="just">
              <a:buFont typeface="Wingdings" pitchFamily="2" charset="2"/>
              <a:buChar char="Ø"/>
            </a:pPr>
            <a:r>
              <a:rPr lang="en-US" sz="1600" dirty="0" smtClean="0"/>
              <a:t> Switch to a </a:t>
            </a:r>
            <a:r>
              <a:rPr lang="en-US" sz="1600" dirty="0" err="1" smtClean="0"/>
              <a:t>diﬀerent</a:t>
            </a:r>
            <a:r>
              <a:rPr lang="en-US" sz="1600" dirty="0" smtClean="0"/>
              <a:t>  type of model altogether </a:t>
            </a:r>
          </a:p>
          <a:p>
            <a:pPr lvl="2" algn="just">
              <a:buFont typeface="Wingdings" pitchFamily="2" charset="2"/>
              <a:buChar char="Ø"/>
            </a:pPr>
            <a:r>
              <a:rPr lang="en-US" sz="1600" dirty="0" smtClean="0"/>
              <a:t> Supplement your data with additional data </a:t>
            </a:r>
          </a:p>
          <a:p>
            <a:pPr lvl="3" algn="just">
              <a:buFont typeface="Wingdings" pitchFamily="2" charset="2"/>
              <a:buChar char="Ø"/>
            </a:pPr>
            <a:r>
              <a:rPr lang="en-US" sz="1600" dirty="0" smtClean="0"/>
              <a:t> Perform additional preparatory work</a:t>
            </a:r>
          </a:p>
          <a:p>
            <a:pPr lvl="1"/>
            <a:endParaRPr lang="en-US" dirty="0" smtClean="0"/>
          </a:p>
          <a:p>
            <a:pPr lvl="1">
              <a:buFont typeface="Wingdings" pitchFamily="2" charset="2"/>
              <a:buChar char="Ø"/>
            </a:pP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762120" y="269640"/>
            <a:ext cx="8076960" cy="1142640"/>
          </a:xfrm>
          <a:prstGeom prst="rect">
            <a:avLst/>
          </a:prstGeom>
        </p:spPr>
        <p:txBody>
          <a:bodyPr anchor="ctr"/>
          <a:lstStyle/>
          <a:p>
            <a:pPr algn="ctr">
              <a:lnSpc>
                <a:spcPct val="100000"/>
              </a:lnSpc>
            </a:pPr>
            <a:r>
              <a:rPr lang="en-US" sz="4400">
                <a:solidFill>
                  <a:srgbClr val="000000"/>
                </a:solidFill>
                <a:latin typeface="Calibri"/>
              </a:rPr>
              <a:t>Types of Input Data</a:t>
            </a:r>
            <a:endParaRPr/>
          </a:p>
        </p:txBody>
      </p:sp>
      <p:sp>
        <p:nvSpPr>
          <p:cNvPr id="115" name="TextShape 2"/>
          <p:cNvSpPr txBox="1"/>
          <p:nvPr/>
        </p:nvSpPr>
        <p:spPr>
          <a:xfrm>
            <a:off x="762120" y="1596240"/>
            <a:ext cx="8076960" cy="4296960"/>
          </a:xfrm>
          <a:prstGeom prst="rect">
            <a:avLst/>
          </a:prstGeom>
        </p:spPr>
        <p:txBody>
          <a:bodyPr/>
          <a:lstStyle/>
          <a:p>
            <a:pPr>
              <a:lnSpc>
                <a:spcPct val="100000"/>
              </a:lnSpc>
              <a:buFont typeface="Arial"/>
              <a:buChar char="•"/>
            </a:pPr>
            <a:r>
              <a:rPr lang="en-US" sz="3200">
                <a:solidFill>
                  <a:srgbClr val="000000"/>
                </a:solidFill>
                <a:latin typeface="Calibri"/>
              </a:rPr>
              <a:t>Unit of Observation- smallest entity  with measured properties of interest for a study</a:t>
            </a:r>
            <a:endParaRPr/>
          </a:p>
          <a:p>
            <a:pPr>
              <a:lnSpc>
                <a:spcPct val="100000"/>
              </a:lnSpc>
            </a:pPr>
            <a:endParaRPr/>
          </a:p>
          <a:p>
            <a:pPr>
              <a:lnSpc>
                <a:spcPct val="100000"/>
              </a:lnSpc>
              <a:buFont typeface="Arial"/>
              <a:buChar char="•"/>
            </a:pPr>
            <a:r>
              <a:rPr lang="en-US" sz="3200">
                <a:solidFill>
                  <a:srgbClr val="000000"/>
                </a:solidFill>
                <a:latin typeface="Calibri"/>
              </a:rPr>
              <a:t>Examples – Instances of the unit of observation</a:t>
            </a:r>
            <a:endParaRPr/>
          </a:p>
          <a:p>
            <a:pPr>
              <a:lnSpc>
                <a:spcPct val="100000"/>
              </a:lnSpc>
            </a:pPr>
            <a:endParaRPr/>
          </a:p>
          <a:p>
            <a:pPr>
              <a:lnSpc>
                <a:spcPct val="100000"/>
              </a:lnSpc>
              <a:buFont typeface="Arial"/>
              <a:buChar char="•"/>
            </a:pPr>
            <a:r>
              <a:rPr lang="en-US" sz="3200">
                <a:solidFill>
                  <a:srgbClr val="000000"/>
                </a:solidFill>
                <a:latin typeface="Calibri"/>
              </a:rPr>
              <a:t>Features – Recorded properties /attributes of examples</a:t>
            </a: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err="1" smtClean="0"/>
              <a:t>Deﬁnitions</a:t>
            </a:r>
            <a:r>
              <a:rPr lang="en-US" sz="2800" dirty="0" smtClean="0"/>
              <a:t> of machine learning</a:t>
            </a:r>
            <a:br>
              <a:rPr lang="en-US" sz="2800" dirty="0" smtClean="0"/>
            </a:br>
            <a:endParaRPr lang="en-US" sz="2800" dirty="0"/>
          </a:p>
        </p:txBody>
      </p:sp>
      <p:sp>
        <p:nvSpPr>
          <p:cNvPr id="3" name="Subtitle 2"/>
          <p:cNvSpPr>
            <a:spLocks noGrp="1"/>
          </p:cNvSpPr>
          <p:nvPr>
            <p:ph type="subTitle"/>
          </p:nvPr>
        </p:nvSpPr>
        <p:spPr>
          <a:xfrm>
            <a:off x="762120" y="1066800"/>
            <a:ext cx="8076960" cy="4826760"/>
          </a:xfrm>
        </p:spPr>
        <p:txBody>
          <a:bodyPr/>
          <a:lstStyle/>
          <a:p>
            <a:r>
              <a:rPr lang="en-US" dirty="0" smtClean="0">
                <a:solidFill>
                  <a:srgbClr val="FF0000"/>
                </a:solidFill>
              </a:rPr>
              <a:t>Arthur Samuel</a:t>
            </a:r>
            <a:r>
              <a:rPr lang="en-US" dirty="0" smtClean="0"/>
              <a:t>, an early American leader in the </a:t>
            </a:r>
            <a:r>
              <a:rPr lang="en-US" dirty="0" err="1" smtClean="0"/>
              <a:t>ﬁeld</a:t>
            </a:r>
            <a:r>
              <a:rPr lang="en-US" dirty="0" smtClean="0"/>
              <a:t> of computer gaming and </a:t>
            </a:r>
          </a:p>
          <a:p>
            <a:r>
              <a:rPr lang="en-US" dirty="0" err="1" smtClean="0"/>
              <a:t>artiﬁcial</a:t>
            </a:r>
            <a:r>
              <a:rPr lang="en-US" dirty="0" smtClean="0"/>
              <a:t> intelligence, coined the term “Machine Learning” in 1959 while at IBM.</a:t>
            </a:r>
          </a:p>
          <a:p>
            <a:r>
              <a:rPr lang="en-US" dirty="0" smtClean="0"/>
              <a:t> </a:t>
            </a:r>
          </a:p>
          <a:p>
            <a:r>
              <a:rPr lang="en-US" dirty="0" smtClean="0"/>
              <a:t>There is no universally accepted </a:t>
            </a:r>
            <a:r>
              <a:rPr lang="en-US" dirty="0" err="1" smtClean="0"/>
              <a:t>deﬁnition</a:t>
            </a:r>
            <a:r>
              <a:rPr lang="en-US" dirty="0" smtClean="0"/>
              <a:t> for machine learning. </a:t>
            </a:r>
          </a:p>
          <a:p>
            <a:r>
              <a:rPr lang="en-US" dirty="0" smtClean="0"/>
              <a:t>The following are some of the </a:t>
            </a:r>
            <a:r>
              <a:rPr lang="en-US" dirty="0" err="1" smtClean="0"/>
              <a:t>deﬁnitions</a:t>
            </a:r>
            <a:r>
              <a:rPr lang="en-US" dirty="0" smtClean="0"/>
              <a:t>.</a:t>
            </a:r>
          </a:p>
          <a:p>
            <a:endParaRPr lang="en-US" dirty="0" smtClean="0"/>
          </a:p>
          <a:p>
            <a:pPr marL="342900" indent="-342900">
              <a:buAutoNum type="arabicPeriod"/>
            </a:pPr>
            <a:r>
              <a:rPr lang="en-US" dirty="0" smtClean="0"/>
              <a:t>The </a:t>
            </a:r>
            <a:r>
              <a:rPr lang="en-US" dirty="0" err="1" smtClean="0"/>
              <a:t>ﬁeld</a:t>
            </a:r>
            <a:r>
              <a:rPr lang="en-US" dirty="0" smtClean="0"/>
              <a:t> of study interested in the development of computer algorithms to </a:t>
            </a:r>
          </a:p>
          <a:p>
            <a:pPr marL="342900" indent="-342900"/>
            <a:r>
              <a:rPr lang="en-US" dirty="0" smtClean="0"/>
              <a:t>transform data into intelligent action is known as machine learning. </a:t>
            </a:r>
          </a:p>
          <a:p>
            <a:pPr marL="342900" indent="-342900"/>
            <a:r>
              <a:rPr lang="en-US" dirty="0" smtClean="0"/>
              <a:t>(Brett Lantz, Machine Learning with R)</a:t>
            </a:r>
          </a:p>
          <a:p>
            <a:pPr marL="342900" indent="-342900"/>
            <a:endParaRPr lang="en-US" dirty="0" smtClean="0"/>
          </a:p>
          <a:p>
            <a:r>
              <a:rPr lang="en-US" dirty="0" smtClean="0"/>
              <a:t>2. The </a:t>
            </a:r>
            <a:r>
              <a:rPr lang="en-US" dirty="0" err="1" smtClean="0"/>
              <a:t>ﬁeld</a:t>
            </a:r>
            <a:r>
              <a:rPr lang="en-US" dirty="0" smtClean="0"/>
              <a:t> of study known as machine learning is concerned with the question </a:t>
            </a:r>
            <a:endParaRPr lang="en-US" dirty="0"/>
          </a:p>
          <a:p>
            <a:r>
              <a:rPr lang="en-US" dirty="0" smtClean="0"/>
              <a:t>of how to construct computer programs that automatically improve </a:t>
            </a:r>
          </a:p>
          <a:p>
            <a:r>
              <a:rPr lang="en-US" dirty="0" smtClean="0"/>
              <a:t>with experience (Tom M Mitchell, Machine Learning).</a:t>
            </a:r>
          </a:p>
          <a:p>
            <a:endParaRPr lang="en-US" dirty="0" smtClean="0"/>
          </a:p>
          <a:p>
            <a:r>
              <a:rPr lang="en-US" dirty="0" smtClean="0"/>
              <a:t>3. Machine learning is a </a:t>
            </a:r>
            <a:r>
              <a:rPr lang="en-US" dirty="0" err="1" smtClean="0"/>
              <a:t>ﬁeld</a:t>
            </a:r>
            <a:r>
              <a:rPr lang="en-US" dirty="0" smtClean="0"/>
              <a:t> of computer science that gives computers the</a:t>
            </a:r>
          </a:p>
          <a:p>
            <a:r>
              <a:rPr lang="en-US" dirty="0" smtClean="0"/>
              <a:t> ability to learn without being explicitly programmed (Wikipedia).</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762120" y="269640"/>
            <a:ext cx="8076960" cy="949560"/>
          </a:xfrm>
          <a:prstGeom prst="rect">
            <a:avLst/>
          </a:prstGeom>
        </p:spPr>
        <p:txBody>
          <a:bodyPr anchor="ctr"/>
          <a:lstStyle/>
          <a:p>
            <a:pPr algn="ctr">
              <a:lnSpc>
                <a:spcPct val="100000"/>
              </a:lnSpc>
            </a:pPr>
            <a:r>
              <a:rPr lang="en-US" sz="3600" b="1" dirty="0">
                <a:solidFill>
                  <a:srgbClr val="000000"/>
                </a:solidFill>
                <a:latin typeface="Calibri"/>
              </a:rPr>
              <a:t>Types of Machine </a:t>
            </a:r>
            <a:r>
              <a:rPr lang="en-US" sz="3600" b="1" dirty="0" smtClean="0">
                <a:solidFill>
                  <a:srgbClr val="000000"/>
                </a:solidFill>
                <a:latin typeface="Calibri"/>
              </a:rPr>
              <a:t>learning Algorithms</a:t>
            </a:r>
            <a:endParaRPr sz="3600" b="1" dirty="0"/>
          </a:p>
        </p:txBody>
      </p:sp>
      <p:sp>
        <p:nvSpPr>
          <p:cNvPr id="117" name="TextShape 2"/>
          <p:cNvSpPr txBox="1"/>
          <p:nvPr/>
        </p:nvSpPr>
        <p:spPr>
          <a:xfrm>
            <a:off x="762120" y="1371600"/>
            <a:ext cx="8076960" cy="5105160"/>
          </a:xfrm>
          <a:prstGeom prst="rect">
            <a:avLst/>
          </a:prstGeom>
        </p:spPr>
        <p:txBody>
          <a:bodyPr/>
          <a:lstStyle/>
          <a:p>
            <a:pPr algn="just">
              <a:lnSpc>
                <a:spcPct val="100000"/>
              </a:lnSpc>
              <a:buFont typeface="Arial"/>
              <a:buChar char="•"/>
            </a:pPr>
            <a:r>
              <a:rPr lang="en-US" sz="2800" b="1" dirty="0">
                <a:solidFill>
                  <a:srgbClr val="000000"/>
                </a:solidFill>
                <a:latin typeface="Calibri"/>
              </a:rPr>
              <a:t>Predictive models </a:t>
            </a:r>
            <a:r>
              <a:rPr lang="en-US" sz="2800" dirty="0">
                <a:solidFill>
                  <a:srgbClr val="000000"/>
                </a:solidFill>
                <a:latin typeface="Calibri"/>
              </a:rPr>
              <a:t>– used for tasks that involve prediction of one value using other values on the dataset</a:t>
            </a:r>
            <a:endParaRPr sz="2800" dirty="0"/>
          </a:p>
          <a:p>
            <a:pPr algn="just">
              <a:lnSpc>
                <a:spcPct val="100000"/>
              </a:lnSpc>
              <a:buFont typeface="Arial"/>
              <a:buChar char="•"/>
            </a:pPr>
            <a:r>
              <a:rPr lang="en-US" sz="2800" dirty="0">
                <a:solidFill>
                  <a:srgbClr val="000000"/>
                </a:solidFill>
                <a:latin typeface="Calibri"/>
              </a:rPr>
              <a:t>The process of training a predictive model is known as </a:t>
            </a:r>
            <a:r>
              <a:rPr lang="en-US" sz="2800" b="1" i="1" dirty="0">
                <a:solidFill>
                  <a:srgbClr val="000000"/>
                </a:solidFill>
                <a:latin typeface="Calibri"/>
              </a:rPr>
              <a:t>supervised learning</a:t>
            </a:r>
            <a:endParaRPr sz="2800" dirty="0"/>
          </a:p>
          <a:p>
            <a:pPr algn="just">
              <a:lnSpc>
                <a:spcPct val="100000"/>
              </a:lnSpc>
              <a:buFont typeface="Arial"/>
              <a:buChar char="•"/>
            </a:pPr>
            <a:r>
              <a:rPr lang="en-US" sz="2800" dirty="0">
                <a:solidFill>
                  <a:srgbClr val="000000"/>
                </a:solidFill>
                <a:latin typeface="Calibri"/>
              </a:rPr>
              <a:t>An often used supervised learning task of predicting  which category  an example  belongs to is known as </a:t>
            </a:r>
            <a:r>
              <a:rPr lang="en-US" sz="2800" b="1" i="1" dirty="0">
                <a:solidFill>
                  <a:srgbClr val="000000"/>
                </a:solidFill>
                <a:latin typeface="Calibri"/>
              </a:rPr>
              <a:t>Classification</a:t>
            </a:r>
            <a:endParaRPr sz="2800" dirty="0"/>
          </a:p>
          <a:p>
            <a:pPr algn="just">
              <a:lnSpc>
                <a:spcPct val="100000"/>
              </a:lnSpc>
              <a:buFont typeface="Arial"/>
              <a:buChar char="•"/>
            </a:pPr>
            <a:r>
              <a:rPr lang="en-US" sz="2800" dirty="0">
                <a:solidFill>
                  <a:srgbClr val="000000"/>
                </a:solidFill>
                <a:latin typeface="Calibri"/>
              </a:rPr>
              <a:t>Supervised learners can also be used for predicting a numeric value such as income ,test </a:t>
            </a:r>
            <a:r>
              <a:rPr lang="en-US" sz="2800" dirty="0" smtClean="0">
                <a:solidFill>
                  <a:srgbClr val="000000"/>
                </a:solidFill>
                <a:latin typeface="Calibri"/>
              </a:rPr>
              <a:t>scores ,price </a:t>
            </a:r>
            <a:r>
              <a:rPr lang="en-US" sz="2800" dirty="0">
                <a:solidFill>
                  <a:srgbClr val="000000"/>
                </a:solidFill>
                <a:latin typeface="Calibri"/>
              </a:rPr>
              <a:t>etc. To predict it, a form of </a:t>
            </a:r>
            <a:r>
              <a:rPr lang="en-US" sz="2800" b="1" i="1" dirty="0">
                <a:solidFill>
                  <a:srgbClr val="000000"/>
                </a:solidFill>
                <a:latin typeface="Calibri"/>
              </a:rPr>
              <a:t>Numeric prediction </a:t>
            </a:r>
            <a:r>
              <a:rPr lang="en-US" sz="2800" dirty="0">
                <a:solidFill>
                  <a:srgbClr val="000000"/>
                </a:solidFill>
                <a:latin typeface="Calibri"/>
              </a:rPr>
              <a:t>fits linear regression models to the input data.</a:t>
            </a:r>
            <a:endParaRPr sz="2800" dirty="0"/>
          </a:p>
          <a:p>
            <a:pPr algn="just">
              <a:lnSpc>
                <a:spcPct val="100000"/>
              </a:lnSpc>
            </a:pPr>
            <a:endParaRPr dirty="0"/>
          </a:p>
          <a:p>
            <a:pPr>
              <a:lnSpc>
                <a:spcPct val="100000"/>
              </a:lnSpc>
            </a:pPr>
            <a:endParaRPr dirty="0"/>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20" y="269640"/>
            <a:ext cx="7696080" cy="568560"/>
          </a:xfrm>
        </p:spPr>
        <p:txBody>
          <a:bodyPr/>
          <a:lstStyle/>
          <a:p>
            <a:pPr algn="ctr"/>
            <a:r>
              <a:rPr lang="en-US" sz="2400" dirty="0" smtClean="0"/>
              <a:t>Supervisory Learning</a:t>
            </a:r>
            <a:endParaRPr lang="en-US" sz="2400" dirty="0"/>
          </a:p>
        </p:txBody>
      </p:sp>
      <p:sp>
        <p:nvSpPr>
          <p:cNvPr id="3" name="Subtitle 2"/>
          <p:cNvSpPr>
            <a:spLocks noGrp="1"/>
          </p:cNvSpPr>
          <p:nvPr>
            <p:ph type="subTitle"/>
          </p:nvPr>
        </p:nvSpPr>
        <p:spPr>
          <a:xfrm>
            <a:off x="762120" y="990600"/>
            <a:ext cx="7924680" cy="2286000"/>
          </a:xfrm>
        </p:spPr>
        <p:txBody>
          <a:bodyPr/>
          <a:lstStyle/>
          <a:p>
            <a:r>
              <a:rPr lang="en-US" sz="2000" i="1" dirty="0" smtClean="0"/>
              <a:t> A supervised learning algorithm analyzes the training data and produces </a:t>
            </a:r>
          </a:p>
          <a:p>
            <a:r>
              <a:rPr lang="en-US" sz="2000" i="1" dirty="0" smtClean="0"/>
              <a:t>an inferred function, which can be used for mapping new examples.</a:t>
            </a:r>
          </a:p>
          <a:p>
            <a:r>
              <a:rPr lang="en-US" dirty="0" smtClean="0"/>
              <a:t> </a:t>
            </a:r>
          </a:p>
          <a:p>
            <a:r>
              <a:rPr lang="en-US" dirty="0" smtClean="0"/>
              <a:t>Consider the following data regarding patients entering a clinic. The data </a:t>
            </a:r>
          </a:p>
          <a:p>
            <a:r>
              <a:rPr lang="en-US" dirty="0" smtClean="0"/>
              <a:t>consists of the  gender and age of the patients  and each patient is labeled as</a:t>
            </a:r>
          </a:p>
          <a:p>
            <a:r>
              <a:rPr lang="en-US" dirty="0" smtClean="0"/>
              <a:t> “healthy” or “sick”.</a:t>
            </a:r>
          </a:p>
          <a:p>
            <a:endParaRPr lang="en-US" dirty="0" smtClean="0"/>
          </a:p>
          <a:p>
            <a:r>
              <a:rPr lang="en-US" dirty="0" smtClean="0"/>
              <a:t>Based on the below data, when a new patient enters the clinic, can one predict </a:t>
            </a:r>
          </a:p>
          <a:p>
            <a:r>
              <a:rPr lang="en-US" dirty="0" smtClean="0"/>
              <a:t>whether he/she is healthy or sick?</a:t>
            </a:r>
            <a:endParaRPr lang="en-US" dirty="0"/>
          </a:p>
        </p:txBody>
      </p:sp>
      <p:graphicFrame>
        <p:nvGraphicFramePr>
          <p:cNvPr id="4" name="Table 3"/>
          <p:cNvGraphicFramePr>
            <a:graphicFrameLocks noGrp="1"/>
          </p:cNvGraphicFramePr>
          <p:nvPr/>
        </p:nvGraphicFramePr>
        <p:xfrm>
          <a:off x="1143000" y="3733800"/>
          <a:ext cx="6096000" cy="25958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Gender </a:t>
                      </a:r>
                      <a:endParaRPr lang="en-US" dirty="0"/>
                    </a:p>
                  </a:txBody>
                  <a:tcPr/>
                </a:tc>
                <a:tc>
                  <a:txBody>
                    <a:bodyPr/>
                    <a:lstStyle/>
                    <a:p>
                      <a:r>
                        <a:rPr lang="en-US" dirty="0" smtClean="0"/>
                        <a:t>Age </a:t>
                      </a:r>
                      <a:endParaRPr lang="en-US" dirty="0"/>
                    </a:p>
                  </a:txBody>
                  <a:tcPr/>
                </a:tc>
                <a:tc>
                  <a:txBody>
                    <a:bodyPr/>
                    <a:lstStyle/>
                    <a:p>
                      <a:r>
                        <a:rPr lang="en-US" dirty="0" smtClean="0"/>
                        <a:t>Label</a:t>
                      </a:r>
                      <a:endParaRPr lang="en-US" dirty="0"/>
                    </a:p>
                  </a:txBody>
                  <a:tcPr/>
                </a:tc>
              </a:tr>
              <a:tr h="370840">
                <a:tc>
                  <a:txBody>
                    <a:bodyPr/>
                    <a:lstStyle/>
                    <a:p>
                      <a:r>
                        <a:rPr lang="en-US" dirty="0" smtClean="0"/>
                        <a:t>M</a:t>
                      </a:r>
                      <a:endParaRPr lang="en-US" dirty="0"/>
                    </a:p>
                  </a:txBody>
                  <a:tcPr/>
                </a:tc>
                <a:tc>
                  <a:txBody>
                    <a:bodyPr/>
                    <a:lstStyle/>
                    <a:p>
                      <a:r>
                        <a:rPr lang="en-US" dirty="0" smtClean="0"/>
                        <a:t>55</a:t>
                      </a:r>
                      <a:endParaRPr lang="en-US" dirty="0"/>
                    </a:p>
                  </a:txBody>
                  <a:tcPr/>
                </a:tc>
                <a:tc>
                  <a:txBody>
                    <a:bodyPr/>
                    <a:lstStyle/>
                    <a:p>
                      <a:r>
                        <a:rPr lang="en-US" dirty="0" smtClean="0"/>
                        <a:t>Sick</a:t>
                      </a:r>
                      <a:endParaRPr lang="en-US" dirty="0"/>
                    </a:p>
                  </a:txBody>
                  <a:tcPr/>
                </a:tc>
              </a:tr>
              <a:tr h="370840">
                <a:tc>
                  <a:txBody>
                    <a:bodyPr/>
                    <a:lstStyle/>
                    <a:p>
                      <a:r>
                        <a:rPr lang="en-US" dirty="0" smtClean="0"/>
                        <a:t>M</a:t>
                      </a:r>
                      <a:endParaRPr lang="en-US" dirty="0"/>
                    </a:p>
                  </a:txBody>
                  <a:tcPr/>
                </a:tc>
                <a:tc>
                  <a:txBody>
                    <a:bodyPr/>
                    <a:lstStyle/>
                    <a:p>
                      <a:r>
                        <a:rPr lang="en-US" dirty="0" smtClean="0"/>
                        <a:t>67</a:t>
                      </a:r>
                      <a:endParaRPr lang="en-US" dirty="0"/>
                    </a:p>
                  </a:txBody>
                  <a:tcPr/>
                </a:tc>
                <a:tc>
                  <a:txBody>
                    <a:bodyPr/>
                    <a:lstStyle/>
                    <a:p>
                      <a:r>
                        <a:rPr lang="en-US" dirty="0" smtClean="0"/>
                        <a:t>Sick</a:t>
                      </a:r>
                      <a:endParaRPr lang="en-US" dirty="0"/>
                    </a:p>
                  </a:txBody>
                  <a:tcPr/>
                </a:tc>
              </a:tr>
              <a:tr h="370840">
                <a:tc>
                  <a:txBody>
                    <a:bodyPr/>
                    <a:lstStyle/>
                    <a:p>
                      <a:r>
                        <a:rPr lang="en-US" dirty="0" smtClean="0"/>
                        <a:t>F</a:t>
                      </a:r>
                      <a:endParaRPr lang="en-US" dirty="0"/>
                    </a:p>
                  </a:txBody>
                  <a:tcPr/>
                </a:tc>
                <a:tc>
                  <a:txBody>
                    <a:bodyPr/>
                    <a:lstStyle/>
                    <a:p>
                      <a:r>
                        <a:rPr lang="en-US" dirty="0" smtClean="0"/>
                        <a:t>22</a:t>
                      </a:r>
                      <a:endParaRPr lang="en-US" dirty="0"/>
                    </a:p>
                  </a:txBody>
                  <a:tcPr/>
                </a:tc>
                <a:tc>
                  <a:txBody>
                    <a:bodyPr/>
                    <a:lstStyle/>
                    <a:p>
                      <a:r>
                        <a:rPr lang="en-US" dirty="0" smtClean="0"/>
                        <a:t>Healthy</a:t>
                      </a:r>
                      <a:endParaRPr lang="en-US" dirty="0"/>
                    </a:p>
                  </a:txBody>
                  <a:tcPr/>
                </a:tc>
              </a:tr>
              <a:tr h="370840">
                <a:tc>
                  <a:txBody>
                    <a:bodyPr/>
                    <a:lstStyle/>
                    <a:p>
                      <a:r>
                        <a:rPr lang="en-US" dirty="0" smtClean="0"/>
                        <a:t>F</a:t>
                      </a:r>
                      <a:endParaRPr lang="en-US" dirty="0"/>
                    </a:p>
                  </a:txBody>
                  <a:tcPr/>
                </a:tc>
                <a:tc>
                  <a:txBody>
                    <a:bodyPr/>
                    <a:lstStyle/>
                    <a:p>
                      <a:r>
                        <a:rPr lang="en-US" dirty="0" smtClean="0"/>
                        <a:t>48</a:t>
                      </a:r>
                      <a:endParaRPr lang="en-US" dirty="0"/>
                    </a:p>
                  </a:txBody>
                  <a:tcPr/>
                </a:tc>
                <a:tc>
                  <a:txBody>
                    <a:bodyPr/>
                    <a:lstStyle/>
                    <a:p>
                      <a:r>
                        <a:rPr lang="en-US" dirty="0" smtClean="0"/>
                        <a:t>Sick</a:t>
                      </a:r>
                      <a:endParaRPr lang="en-US" dirty="0"/>
                    </a:p>
                  </a:txBody>
                  <a:tcPr/>
                </a:tc>
              </a:tr>
              <a:tr h="370840">
                <a:tc>
                  <a:txBody>
                    <a:bodyPr/>
                    <a:lstStyle/>
                    <a:p>
                      <a:r>
                        <a:rPr lang="en-US" dirty="0" smtClean="0"/>
                        <a:t>M</a:t>
                      </a:r>
                      <a:endParaRPr lang="en-US" dirty="0"/>
                    </a:p>
                  </a:txBody>
                  <a:tcPr/>
                </a:tc>
                <a:tc>
                  <a:txBody>
                    <a:bodyPr/>
                    <a:lstStyle/>
                    <a:p>
                      <a:r>
                        <a:rPr lang="en-US" dirty="0" smtClean="0"/>
                        <a:t>36</a:t>
                      </a:r>
                      <a:endParaRPr lang="en-US" dirty="0"/>
                    </a:p>
                  </a:txBody>
                  <a:tcPr/>
                </a:tc>
                <a:tc>
                  <a:txBody>
                    <a:bodyPr/>
                    <a:lstStyle/>
                    <a:p>
                      <a:r>
                        <a:rPr lang="en-US" dirty="0" smtClean="0"/>
                        <a:t>Healthy</a:t>
                      </a:r>
                      <a:endParaRPr lang="en-US" dirty="0"/>
                    </a:p>
                  </a:txBody>
                  <a:tcPr/>
                </a:tc>
              </a:tr>
              <a:tr h="370840">
                <a:tc>
                  <a:txBody>
                    <a:bodyPr/>
                    <a:lstStyle/>
                    <a:p>
                      <a:r>
                        <a:rPr lang="en-US" dirty="0" smtClean="0"/>
                        <a:t>F</a:t>
                      </a:r>
                      <a:endParaRPr lang="en-US" dirty="0"/>
                    </a:p>
                  </a:txBody>
                  <a:tcPr/>
                </a:tc>
                <a:tc>
                  <a:txBody>
                    <a:bodyPr/>
                    <a:lstStyle/>
                    <a:p>
                      <a:r>
                        <a:rPr lang="en-US" dirty="0" smtClean="0"/>
                        <a:t>65</a:t>
                      </a:r>
                      <a:endParaRPr lang="en-US" dirty="0"/>
                    </a:p>
                  </a:txBody>
                  <a:tcPr/>
                </a:tc>
                <a:tc>
                  <a:txBody>
                    <a:bodyPr/>
                    <a:lstStyle/>
                    <a:p>
                      <a:r>
                        <a:rPr lang="en-US" dirty="0" smtClean="0"/>
                        <a:t>Sick</a:t>
                      </a:r>
                      <a:endParaRPr lang="en-US" dirty="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762120" y="269640"/>
            <a:ext cx="8076960" cy="1142640"/>
          </a:xfrm>
          <a:prstGeom prst="rect">
            <a:avLst/>
          </a:prstGeom>
        </p:spPr>
        <p:txBody>
          <a:bodyPr anchor="ctr"/>
          <a:lstStyle/>
          <a:p>
            <a:pPr algn="ctr">
              <a:lnSpc>
                <a:spcPct val="100000"/>
              </a:lnSpc>
            </a:pPr>
            <a:r>
              <a:rPr lang="en-US" sz="3600" b="1" dirty="0">
                <a:solidFill>
                  <a:srgbClr val="000000"/>
                </a:solidFill>
                <a:latin typeface="Calibri"/>
              </a:rPr>
              <a:t>Types of Machine learning Algorithms</a:t>
            </a:r>
            <a:endParaRPr sz="3600" b="1" dirty="0"/>
          </a:p>
        </p:txBody>
      </p:sp>
      <p:sp>
        <p:nvSpPr>
          <p:cNvPr id="119" name="TextShape 2"/>
          <p:cNvSpPr txBox="1"/>
          <p:nvPr/>
        </p:nvSpPr>
        <p:spPr>
          <a:xfrm>
            <a:off x="762120" y="1371600"/>
            <a:ext cx="8076960" cy="5105160"/>
          </a:xfrm>
          <a:prstGeom prst="rect">
            <a:avLst/>
          </a:prstGeom>
        </p:spPr>
        <p:txBody>
          <a:bodyPr/>
          <a:lstStyle/>
          <a:p>
            <a:pPr algn="just">
              <a:lnSpc>
                <a:spcPct val="100000"/>
              </a:lnSpc>
              <a:buFont typeface="Arial"/>
              <a:buChar char="•"/>
            </a:pPr>
            <a:r>
              <a:rPr lang="en-US" sz="3200" b="1" dirty="0">
                <a:solidFill>
                  <a:srgbClr val="000000"/>
                </a:solidFill>
                <a:latin typeface="Calibri"/>
              </a:rPr>
              <a:t>Descriptive models </a:t>
            </a:r>
            <a:r>
              <a:rPr lang="en-US" sz="3200" dirty="0">
                <a:solidFill>
                  <a:srgbClr val="000000"/>
                </a:solidFill>
                <a:latin typeface="Calibri"/>
              </a:rPr>
              <a:t>– </a:t>
            </a:r>
            <a:r>
              <a:rPr lang="en-US" sz="3000" dirty="0">
                <a:solidFill>
                  <a:srgbClr val="000000"/>
                </a:solidFill>
                <a:latin typeface="Calibri"/>
              </a:rPr>
              <a:t>There is no target to learn, but summarize data in new and interesting ways. They are commonly used for Data mining</a:t>
            </a:r>
            <a:endParaRPr/>
          </a:p>
          <a:p>
            <a:pPr algn="just">
              <a:lnSpc>
                <a:spcPct val="100000"/>
              </a:lnSpc>
              <a:buFont typeface="Arial"/>
              <a:buChar char="•"/>
            </a:pPr>
            <a:r>
              <a:rPr lang="en-US" sz="3000" dirty="0">
                <a:solidFill>
                  <a:srgbClr val="000000"/>
                </a:solidFill>
                <a:latin typeface="Calibri"/>
              </a:rPr>
              <a:t>The process of training a descriptive  model is known as </a:t>
            </a:r>
            <a:r>
              <a:rPr lang="en-US" sz="3000" b="1" i="1" dirty="0">
                <a:solidFill>
                  <a:srgbClr val="000000"/>
                </a:solidFill>
                <a:latin typeface="Calibri"/>
              </a:rPr>
              <a:t>unsupervised learning</a:t>
            </a:r>
            <a:endParaRPr/>
          </a:p>
          <a:p>
            <a:pPr algn="just">
              <a:lnSpc>
                <a:spcPct val="100000"/>
              </a:lnSpc>
              <a:buFont typeface="Arial"/>
              <a:buChar char="•"/>
            </a:pPr>
            <a:r>
              <a:rPr lang="en-US" sz="3000" dirty="0">
                <a:solidFill>
                  <a:srgbClr val="000000"/>
                </a:solidFill>
                <a:latin typeface="Calibri"/>
              </a:rPr>
              <a:t>Descriptive modeling task </a:t>
            </a:r>
            <a:r>
              <a:rPr lang="en-US" sz="3000" b="1" i="1" dirty="0">
                <a:solidFill>
                  <a:srgbClr val="000000"/>
                </a:solidFill>
                <a:latin typeface="Calibri"/>
              </a:rPr>
              <a:t>pattern discovery </a:t>
            </a:r>
            <a:r>
              <a:rPr lang="en-US" sz="3000" dirty="0">
                <a:solidFill>
                  <a:srgbClr val="000000"/>
                </a:solidFill>
                <a:latin typeface="Calibri"/>
              </a:rPr>
              <a:t>is used to find useful associations within the data. It is used in </a:t>
            </a:r>
            <a:r>
              <a:rPr lang="en-US" sz="3000" b="1" dirty="0">
                <a:solidFill>
                  <a:srgbClr val="000000"/>
                </a:solidFill>
                <a:latin typeface="Calibri"/>
              </a:rPr>
              <a:t>market basket analysis.</a:t>
            </a:r>
            <a:endParaRPr/>
          </a:p>
          <a:p>
            <a:pPr algn="just">
              <a:lnSpc>
                <a:spcPct val="100000"/>
              </a:lnSpc>
              <a:buFont typeface="Arial"/>
              <a:buChar char="•"/>
            </a:pPr>
            <a:r>
              <a:rPr lang="en-US" sz="3000" dirty="0">
                <a:solidFill>
                  <a:srgbClr val="000000"/>
                </a:solidFill>
                <a:latin typeface="Calibri"/>
              </a:rPr>
              <a:t>Descriptive modeling task of dividing a data set into homogeneous groups is called </a:t>
            </a:r>
            <a:r>
              <a:rPr lang="en-US" sz="3000" b="1" dirty="0">
                <a:solidFill>
                  <a:srgbClr val="000000"/>
                </a:solidFill>
                <a:latin typeface="Calibri"/>
              </a:rPr>
              <a:t>clustering</a:t>
            </a:r>
            <a:endParaRPr b="1"/>
          </a:p>
          <a:p>
            <a:pPr>
              <a:lnSpc>
                <a:spcPct val="100000"/>
              </a:lnSpc>
            </a:pP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400" dirty="0" err="1" smtClean="0"/>
              <a:t>Unsupervisory</a:t>
            </a:r>
            <a:r>
              <a:rPr lang="en-US" sz="2400" dirty="0" smtClean="0"/>
              <a:t> Learning</a:t>
            </a:r>
            <a:endParaRPr lang="en-US" sz="2400" dirty="0"/>
          </a:p>
        </p:txBody>
      </p:sp>
      <p:sp>
        <p:nvSpPr>
          <p:cNvPr id="3" name="Subtitle 2"/>
          <p:cNvSpPr>
            <a:spLocks noGrp="1"/>
          </p:cNvSpPr>
          <p:nvPr>
            <p:ph type="subTitle"/>
          </p:nvPr>
        </p:nvSpPr>
        <p:spPr>
          <a:xfrm>
            <a:off x="762120" y="1219200"/>
            <a:ext cx="8381880" cy="3048000"/>
          </a:xfrm>
        </p:spPr>
        <p:txBody>
          <a:bodyPr/>
          <a:lstStyle/>
          <a:p>
            <a:pPr algn="l">
              <a:buFont typeface="Wingdings" pitchFamily="2" charset="2"/>
              <a:buChar char="Ø"/>
            </a:pPr>
            <a:r>
              <a:rPr lang="en-US" sz="2000" b="1" i="1" dirty="0" smtClean="0"/>
              <a:t>Unsupervised learning </a:t>
            </a:r>
            <a:r>
              <a:rPr lang="en-US" sz="2000" i="1" dirty="0" smtClean="0"/>
              <a:t>is a type of machine learning algorithm used to </a:t>
            </a:r>
          </a:p>
          <a:p>
            <a:pPr algn="l"/>
            <a:r>
              <a:rPr lang="en-US" sz="2000" i="1" dirty="0" smtClean="0"/>
              <a:t>  draw inferences from datasets consisting of input data without labeled </a:t>
            </a:r>
          </a:p>
          <a:p>
            <a:pPr algn="l"/>
            <a:r>
              <a:rPr lang="en-US" sz="2000" i="1" dirty="0"/>
              <a:t> </a:t>
            </a:r>
            <a:r>
              <a:rPr lang="en-US" sz="2000" i="1" dirty="0" smtClean="0"/>
              <a:t> </a:t>
            </a:r>
            <a:r>
              <a:rPr lang="en-US" sz="2000" i="1" dirty="0" err="1" smtClean="0"/>
              <a:t>responses.It</a:t>
            </a:r>
            <a:r>
              <a:rPr lang="en-US" sz="2000" i="1" dirty="0" smtClean="0"/>
              <a:t> mainly </a:t>
            </a:r>
            <a:r>
              <a:rPr lang="en-US" sz="2000" i="1" dirty="0" err="1" smtClean="0"/>
              <a:t>dealts</a:t>
            </a:r>
            <a:r>
              <a:rPr lang="en-US" sz="2000" i="1" dirty="0" smtClean="0"/>
              <a:t> with unlabelled data.</a:t>
            </a:r>
          </a:p>
          <a:p>
            <a:pPr algn="l">
              <a:buFont typeface="Wingdings" pitchFamily="2" charset="2"/>
              <a:buChar char="Ø"/>
            </a:pPr>
            <a:r>
              <a:rPr lang="en-US" sz="2000" dirty="0" smtClean="0"/>
              <a:t>The most common unsupervised learning method is cluster analysis.</a:t>
            </a:r>
          </a:p>
          <a:p>
            <a:pPr algn="l">
              <a:buFont typeface="Wingdings" pitchFamily="2" charset="2"/>
              <a:buChar char="Ø"/>
            </a:pPr>
            <a:r>
              <a:rPr lang="en-US" sz="2000" dirty="0" smtClean="0"/>
              <a:t>It is used for exploratory data analysis to </a:t>
            </a:r>
            <a:r>
              <a:rPr lang="en-US" sz="2000" dirty="0" err="1" smtClean="0"/>
              <a:t>ﬁnd</a:t>
            </a:r>
            <a:r>
              <a:rPr lang="en-US" sz="2000" dirty="0" smtClean="0"/>
              <a:t> hidden patterns or  grouping in </a:t>
            </a:r>
          </a:p>
          <a:p>
            <a:pPr algn="l"/>
            <a:r>
              <a:rPr lang="en-US" sz="2000" dirty="0"/>
              <a:t> </a:t>
            </a:r>
            <a:r>
              <a:rPr lang="en-US" sz="2000" dirty="0" smtClean="0"/>
              <a:t>  data. </a:t>
            </a:r>
          </a:p>
          <a:p>
            <a:pPr algn="l"/>
            <a:endParaRPr lang="en-US" dirty="0"/>
          </a:p>
        </p:txBody>
      </p:sp>
      <p:pic>
        <p:nvPicPr>
          <p:cNvPr id="4" name="Picture 3" descr="Unsupervise3.bmp"/>
          <p:cNvPicPr>
            <a:picLocks noChangeAspect="1"/>
          </p:cNvPicPr>
          <p:nvPr/>
        </p:nvPicPr>
        <p:blipFill>
          <a:blip r:embed="rId3"/>
          <a:stretch>
            <a:fillRect/>
          </a:stretch>
        </p:blipFill>
        <p:spPr>
          <a:xfrm>
            <a:off x="838200" y="3733800"/>
            <a:ext cx="7391400" cy="308028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762120" y="269640"/>
            <a:ext cx="8076960" cy="1142640"/>
          </a:xfrm>
          <a:prstGeom prst="rect">
            <a:avLst/>
          </a:prstGeom>
        </p:spPr>
        <p:txBody>
          <a:bodyPr anchor="ctr"/>
          <a:lstStyle/>
          <a:p>
            <a:pPr algn="ctr">
              <a:lnSpc>
                <a:spcPct val="100000"/>
              </a:lnSpc>
            </a:pPr>
            <a:r>
              <a:rPr lang="en-US" sz="4400">
                <a:solidFill>
                  <a:srgbClr val="000000"/>
                </a:solidFill>
                <a:latin typeface="Calibri"/>
              </a:rPr>
              <a:t>Types of Machine learning Algorithms</a:t>
            </a:r>
            <a:endParaRPr/>
          </a:p>
        </p:txBody>
      </p:sp>
      <p:sp>
        <p:nvSpPr>
          <p:cNvPr id="121" name="TextShape 2"/>
          <p:cNvSpPr txBox="1"/>
          <p:nvPr/>
        </p:nvSpPr>
        <p:spPr>
          <a:xfrm>
            <a:off x="762120" y="1371600"/>
            <a:ext cx="8076960" cy="5105160"/>
          </a:xfrm>
          <a:prstGeom prst="rect">
            <a:avLst/>
          </a:prstGeom>
        </p:spPr>
        <p:txBody>
          <a:bodyPr/>
          <a:lstStyle/>
          <a:p>
            <a:pPr algn="just">
              <a:lnSpc>
                <a:spcPct val="100000"/>
              </a:lnSpc>
            </a:pPr>
            <a:endParaRPr/>
          </a:p>
          <a:p>
            <a:pPr algn="just">
              <a:lnSpc>
                <a:spcPct val="100000"/>
              </a:lnSpc>
              <a:buFont typeface="Arial"/>
              <a:buChar char="•"/>
            </a:pPr>
            <a:r>
              <a:rPr lang="en-US" sz="3200" b="1" dirty="0">
                <a:solidFill>
                  <a:srgbClr val="000000"/>
                </a:solidFill>
                <a:latin typeface="Calibri"/>
              </a:rPr>
              <a:t>Meta-learners</a:t>
            </a:r>
            <a:r>
              <a:rPr lang="en-US" sz="3200" dirty="0">
                <a:solidFill>
                  <a:srgbClr val="000000"/>
                </a:solidFill>
                <a:latin typeface="Calibri"/>
              </a:rPr>
              <a:t>– No specific learning task, focused on learning how to learn effectively</a:t>
            </a:r>
            <a:endParaRPr/>
          </a:p>
          <a:p>
            <a:pPr algn="just">
              <a:lnSpc>
                <a:spcPct val="100000"/>
              </a:lnSpc>
            </a:pPr>
            <a:r>
              <a:rPr lang="en-US" dirty="0" smtClean="0"/>
              <a:t>	</a:t>
            </a:r>
            <a:r>
              <a:rPr lang="en-US" sz="3200" dirty="0" smtClean="0">
                <a:solidFill>
                  <a:srgbClr val="000000"/>
                </a:solidFill>
                <a:latin typeface="Calibri"/>
              </a:rPr>
              <a:t>A </a:t>
            </a:r>
            <a:r>
              <a:rPr lang="en-US" sz="3200" dirty="0">
                <a:solidFill>
                  <a:srgbClr val="000000"/>
                </a:solidFill>
                <a:latin typeface="Calibri"/>
              </a:rPr>
              <a:t>meta learning algorithm uses results of some </a:t>
            </a:r>
            <a:r>
              <a:rPr lang="en-US" sz="3200" dirty="0" err="1">
                <a:solidFill>
                  <a:srgbClr val="000000"/>
                </a:solidFill>
                <a:latin typeface="Calibri"/>
              </a:rPr>
              <a:t>learnings</a:t>
            </a:r>
            <a:r>
              <a:rPr lang="en-US" sz="3200" dirty="0">
                <a:solidFill>
                  <a:srgbClr val="000000"/>
                </a:solidFill>
                <a:latin typeface="Calibri"/>
              </a:rPr>
              <a:t> to inform additional </a:t>
            </a:r>
            <a:r>
              <a:rPr lang="en-US" sz="3200" dirty="0" smtClean="0">
                <a:solidFill>
                  <a:srgbClr val="000000"/>
                </a:solidFill>
                <a:latin typeface="Calibri"/>
              </a:rPr>
              <a:t>learning</a:t>
            </a:r>
          </a:p>
          <a:p>
            <a:pPr algn="just">
              <a:lnSpc>
                <a:spcPct val="100000"/>
              </a:lnSpc>
              <a:buFont typeface="Arial"/>
              <a:buChar char="•"/>
            </a:pPr>
            <a:r>
              <a:rPr lang="en-US" sz="2800" b="1" dirty="0" smtClean="0">
                <a:latin typeface="Calibri" pitchFamily="34" charset="0"/>
                <a:cs typeface="Calibri" pitchFamily="34" charset="0"/>
              </a:rPr>
              <a:t>Reinforcement learning – </a:t>
            </a:r>
            <a:r>
              <a:rPr lang="en-US" sz="2800" dirty="0" smtClean="0">
                <a:latin typeface="Calibri" pitchFamily="34" charset="0"/>
                <a:cs typeface="Calibri" pitchFamily="34" charset="0"/>
              </a:rPr>
              <a:t>It is the problem of getting an agent to act in the world so as to maximize its rewards.</a:t>
            </a:r>
          </a:p>
          <a:p>
            <a:pPr lvl="1" algn="just"/>
            <a:r>
              <a:rPr lang="en-US" sz="2800" dirty="0" smtClean="0">
                <a:latin typeface="Calibri" pitchFamily="34" charset="0"/>
                <a:cs typeface="Calibri" pitchFamily="34" charset="0"/>
              </a:rPr>
              <a:t>A learner is not told what actions to take as in most forms of machine learning, but instead must discover which actions yield the most reward by trying them</a:t>
            </a:r>
            <a:endParaRPr sz="2800">
              <a:latin typeface="Calibri" pitchFamily="34" charset="0"/>
              <a:cs typeface="Calibri" pitchFamily="34" charset="0"/>
            </a:endParaRPr>
          </a:p>
          <a:p>
            <a:pPr algn="just">
              <a:lnSpc>
                <a:spcPct val="100000"/>
              </a:lnSpc>
            </a:pPr>
            <a:endParaRPr/>
          </a:p>
          <a:p>
            <a:pPr>
              <a:lnSpc>
                <a:spcPct val="100000"/>
              </a:lnSpc>
            </a:pP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762120" y="269640"/>
            <a:ext cx="8076960" cy="1142640"/>
          </a:xfrm>
          <a:prstGeom prst="rect">
            <a:avLst/>
          </a:prstGeom>
        </p:spPr>
        <p:txBody>
          <a:bodyPr anchor="ctr"/>
          <a:lstStyle/>
          <a:p>
            <a:pPr algn="ctr">
              <a:lnSpc>
                <a:spcPct val="100000"/>
              </a:lnSpc>
            </a:pPr>
            <a:r>
              <a:rPr lang="en-US" sz="4400">
                <a:solidFill>
                  <a:srgbClr val="000000"/>
                </a:solidFill>
                <a:latin typeface="Calibri"/>
              </a:rPr>
              <a:t>Types of Machine learning Algorithms</a:t>
            </a:r>
            <a:endParaRPr/>
          </a:p>
        </p:txBody>
      </p:sp>
      <p:sp>
        <p:nvSpPr>
          <p:cNvPr id="123" name="TextShape 2"/>
          <p:cNvSpPr txBox="1"/>
          <p:nvPr/>
        </p:nvSpPr>
        <p:spPr>
          <a:xfrm>
            <a:off x="762120" y="1371600"/>
            <a:ext cx="8076960" cy="5105160"/>
          </a:xfrm>
          <a:prstGeom prst="rect">
            <a:avLst/>
          </a:prstGeom>
        </p:spPr>
        <p:txBody>
          <a:bodyPr/>
          <a:lstStyle/>
          <a:p>
            <a:pPr algn="just">
              <a:lnSpc>
                <a:spcPct val="100000"/>
              </a:lnSpc>
            </a:pPr>
            <a:endParaRPr/>
          </a:p>
          <a:p>
            <a:pPr algn="just">
              <a:lnSpc>
                <a:spcPct val="100000"/>
              </a:lnSpc>
            </a:pPr>
            <a:endParaRPr/>
          </a:p>
          <a:p>
            <a:pPr>
              <a:lnSpc>
                <a:spcPct val="100000"/>
              </a:lnSpc>
            </a:pPr>
            <a:endParaRPr/>
          </a:p>
        </p:txBody>
      </p:sp>
      <p:graphicFrame>
        <p:nvGraphicFramePr>
          <p:cNvPr id="124" name="Table 3"/>
          <p:cNvGraphicFramePr/>
          <p:nvPr/>
        </p:nvGraphicFramePr>
        <p:xfrm>
          <a:off x="1523880" y="1397160"/>
          <a:ext cx="6705360" cy="4851000"/>
        </p:xfrm>
        <a:graphic>
          <a:graphicData uri="http://schemas.openxmlformats.org/drawingml/2006/table">
            <a:tbl>
              <a:tblPr/>
              <a:tblGrid>
                <a:gridCol w="3352680"/>
                <a:gridCol w="3352680"/>
              </a:tblGrid>
              <a:tr h="460800">
                <a:tc>
                  <a:txBody>
                    <a:bodyPr/>
                    <a:lstStyle/>
                    <a:p>
                      <a:pPr>
                        <a:lnSpc>
                          <a:spcPct val="100000"/>
                        </a:lnSpc>
                      </a:pPr>
                      <a:r>
                        <a:rPr lang="en-IN" b="1">
                          <a:solidFill>
                            <a:srgbClr val="FFFFFF"/>
                          </a:solidFill>
                          <a:latin typeface="Calibri"/>
                        </a:rPr>
                        <a:t>Model</a:t>
                      </a:r>
                      <a:endParaRPr/>
                    </a:p>
                  </a:txBody>
                  <a:tcPr/>
                </a:tc>
                <a:tc>
                  <a:txBody>
                    <a:bodyPr/>
                    <a:lstStyle/>
                    <a:p>
                      <a:pPr>
                        <a:lnSpc>
                          <a:spcPct val="100000"/>
                        </a:lnSpc>
                      </a:pPr>
                      <a:r>
                        <a:rPr lang="en-IN" b="1">
                          <a:solidFill>
                            <a:srgbClr val="FFFFFF"/>
                          </a:solidFill>
                          <a:latin typeface="Calibri"/>
                        </a:rPr>
                        <a:t>Learning task</a:t>
                      </a:r>
                      <a:endParaRPr/>
                    </a:p>
                  </a:txBody>
                  <a:tcPr/>
                </a:tc>
              </a:tr>
              <a:tr h="492480">
                <a:tc>
                  <a:txBody>
                    <a:bodyPr/>
                    <a:lstStyle/>
                    <a:p>
                      <a:pPr>
                        <a:lnSpc>
                          <a:spcPct val="100000"/>
                        </a:lnSpc>
                      </a:pPr>
                      <a:r>
                        <a:rPr lang="en-IN" sz="2000" b="1">
                          <a:solidFill>
                            <a:srgbClr val="000000"/>
                          </a:solidFill>
                          <a:latin typeface="Calibri"/>
                        </a:rPr>
                        <a:t>Supervised learning</a:t>
                      </a:r>
                      <a:endParaRPr/>
                    </a:p>
                  </a:txBody>
                  <a:tcPr/>
                </a:tc>
                <a:tc>
                  <a:txBody>
                    <a:bodyPr/>
                    <a:lstStyle/>
                    <a:p>
                      <a:endParaRPr lang="en-US"/>
                    </a:p>
                  </a:txBody>
                  <a:tcPr/>
                </a:tc>
              </a:tr>
              <a:tr h="460800">
                <a:tc>
                  <a:txBody>
                    <a:bodyPr/>
                    <a:lstStyle/>
                    <a:p>
                      <a:pPr>
                        <a:lnSpc>
                          <a:spcPct val="100000"/>
                        </a:lnSpc>
                      </a:pPr>
                      <a:r>
                        <a:rPr lang="en-IN" sz="2000">
                          <a:solidFill>
                            <a:srgbClr val="000000"/>
                          </a:solidFill>
                          <a:latin typeface="Calibri"/>
                        </a:rPr>
                        <a:t>Nearest Neighbour</a:t>
                      </a:r>
                      <a:endParaRPr/>
                    </a:p>
                  </a:txBody>
                  <a:tcPr/>
                </a:tc>
                <a:tc>
                  <a:txBody>
                    <a:bodyPr/>
                    <a:lstStyle/>
                    <a:p>
                      <a:pPr>
                        <a:lnSpc>
                          <a:spcPct val="100000"/>
                        </a:lnSpc>
                      </a:pPr>
                      <a:r>
                        <a:rPr lang="en-IN" sz="2000">
                          <a:solidFill>
                            <a:srgbClr val="000000"/>
                          </a:solidFill>
                          <a:latin typeface="Calibri"/>
                        </a:rPr>
                        <a:t>Classification</a:t>
                      </a:r>
                      <a:endParaRPr/>
                    </a:p>
                  </a:txBody>
                  <a:tcPr/>
                </a:tc>
              </a:tr>
              <a:tr h="460800">
                <a:tc>
                  <a:txBody>
                    <a:bodyPr/>
                    <a:lstStyle/>
                    <a:p>
                      <a:pPr>
                        <a:lnSpc>
                          <a:spcPct val="100000"/>
                        </a:lnSpc>
                      </a:pPr>
                      <a:r>
                        <a:rPr lang="en-IN" sz="2000">
                          <a:solidFill>
                            <a:srgbClr val="000000"/>
                          </a:solidFill>
                          <a:latin typeface="Calibri"/>
                        </a:rPr>
                        <a:t>Naïve Bayes</a:t>
                      </a:r>
                      <a:endParaRPr/>
                    </a:p>
                  </a:txBody>
                  <a:tcPr/>
                </a:tc>
                <a:tc>
                  <a:txBody>
                    <a:bodyPr/>
                    <a:lstStyle/>
                    <a:p>
                      <a:pPr>
                        <a:lnSpc>
                          <a:spcPct val="100000"/>
                        </a:lnSpc>
                      </a:pPr>
                      <a:r>
                        <a:rPr lang="en-IN" sz="2000">
                          <a:solidFill>
                            <a:srgbClr val="000000"/>
                          </a:solidFill>
                          <a:latin typeface="Calibri"/>
                        </a:rPr>
                        <a:t>Classification</a:t>
                      </a:r>
                      <a:endParaRPr/>
                    </a:p>
                  </a:txBody>
                  <a:tcPr/>
                </a:tc>
              </a:tr>
              <a:tr h="460800">
                <a:tc>
                  <a:txBody>
                    <a:bodyPr/>
                    <a:lstStyle/>
                    <a:p>
                      <a:pPr>
                        <a:lnSpc>
                          <a:spcPct val="100000"/>
                        </a:lnSpc>
                      </a:pPr>
                      <a:r>
                        <a:rPr lang="en-IN" sz="2000">
                          <a:solidFill>
                            <a:srgbClr val="000000"/>
                          </a:solidFill>
                          <a:latin typeface="Calibri"/>
                        </a:rPr>
                        <a:t>Decision Trees</a:t>
                      </a:r>
                      <a:endParaRPr/>
                    </a:p>
                  </a:txBody>
                  <a:tcPr/>
                </a:tc>
                <a:tc>
                  <a:txBody>
                    <a:bodyPr/>
                    <a:lstStyle/>
                    <a:p>
                      <a:pPr>
                        <a:lnSpc>
                          <a:spcPct val="100000"/>
                        </a:lnSpc>
                      </a:pPr>
                      <a:r>
                        <a:rPr lang="en-IN" sz="2000">
                          <a:solidFill>
                            <a:srgbClr val="000000"/>
                          </a:solidFill>
                          <a:latin typeface="Calibri"/>
                        </a:rPr>
                        <a:t>Classification</a:t>
                      </a:r>
                      <a:endParaRPr/>
                    </a:p>
                  </a:txBody>
                  <a:tcPr/>
                </a:tc>
              </a:tr>
              <a:tr h="460800">
                <a:tc>
                  <a:txBody>
                    <a:bodyPr/>
                    <a:lstStyle/>
                    <a:p>
                      <a:pPr>
                        <a:lnSpc>
                          <a:spcPct val="100000"/>
                        </a:lnSpc>
                      </a:pPr>
                      <a:r>
                        <a:rPr lang="en-IN" sz="2000">
                          <a:solidFill>
                            <a:srgbClr val="000000"/>
                          </a:solidFill>
                          <a:latin typeface="Calibri"/>
                        </a:rPr>
                        <a:t>Linear Regression</a:t>
                      </a:r>
                      <a:endParaRPr/>
                    </a:p>
                  </a:txBody>
                  <a:tcPr/>
                </a:tc>
                <a:tc>
                  <a:txBody>
                    <a:bodyPr/>
                    <a:lstStyle/>
                    <a:p>
                      <a:pPr>
                        <a:lnSpc>
                          <a:spcPct val="100000"/>
                        </a:lnSpc>
                      </a:pPr>
                      <a:r>
                        <a:rPr lang="en-IN" sz="2000">
                          <a:solidFill>
                            <a:srgbClr val="000000"/>
                          </a:solidFill>
                          <a:latin typeface="Calibri"/>
                        </a:rPr>
                        <a:t>Numeric Prediction</a:t>
                      </a:r>
                      <a:endParaRPr/>
                    </a:p>
                  </a:txBody>
                  <a:tcPr/>
                </a:tc>
              </a:tr>
              <a:tr h="795960">
                <a:tc>
                  <a:txBody>
                    <a:bodyPr/>
                    <a:lstStyle/>
                    <a:p>
                      <a:pPr>
                        <a:lnSpc>
                          <a:spcPct val="100000"/>
                        </a:lnSpc>
                      </a:pPr>
                      <a:r>
                        <a:rPr lang="en-IN" sz="2000">
                          <a:solidFill>
                            <a:srgbClr val="000000"/>
                          </a:solidFill>
                          <a:latin typeface="Calibri"/>
                        </a:rPr>
                        <a:t>Regression Trees</a:t>
                      </a:r>
                      <a:endParaRPr/>
                    </a:p>
                    <a:p>
                      <a:pPr>
                        <a:lnSpc>
                          <a:spcPct val="100000"/>
                        </a:lnSpc>
                      </a:pPr>
                      <a:endParaRPr/>
                    </a:p>
                  </a:txBody>
                  <a:tcPr/>
                </a:tc>
                <a:tc>
                  <a:txBody>
                    <a:bodyPr/>
                    <a:lstStyle/>
                    <a:p>
                      <a:pPr>
                        <a:lnSpc>
                          <a:spcPct val="100000"/>
                        </a:lnSpc>
                      </a:pPr>
                      <a:r>
                        <a:rPr lang="en-IN" sz="2000">
                          <a:solidFill>
                            <a:srgbClr val="000000"/>
                          </a:solidFill>
                          <a:latin typeface="Calibri"/>
                        </a:rPr>
                        <a:t>Numeric Prediction</a:t>
                      </a:r>
                      <a:endParaRPr/>
                    </a:p>
                    <a:p>
                      <a:pPr>
                        <a:lnSpc>
                          <a:spcPct val="100000"/>
                        </a:lnSpc>
                      </a:pPr>
                      <a:endParaRPr/>
                    </a:p>
                  </a:txBody>
                  <a:tcPr/>
                </a:tc>
              </a:tr>
              <a:tr h="460800">
                <a:tc>
                  <a:txBody>
                    <a:bodyPr/>
                    <a:lstStyle/>
                    <a:p>
                      <a:pPr>
                        <a:lnSpc>
                          <a:spcPct val="100000"/>
                        </a:lnSpc>
                      </a:pPr>
                      <a:r>
                        <a:rPr lang="en-IN" sz="2000">
                          <a:solidFill>
                            <a:srgbClr val="000000"/>
                          </a:solidFill>
                          <a:latin typeface="Calibri"/>
                        </a:rPr>
                        <a:t>Neural Networks</a:t>
                      </a:r>
                      <a:endParaRPr/>
                    </a:p>
                  </a:txBody>
                  <a:tcPr/>
                </a:tc>
                <a:tc>
                  <a:txBody>
                    <a:bodyPr/>
                    <a:lstStyle/>
                    <a:p>
                      <a:pPr>
                        <a:lnSpc>
                          <a:spcPct val="100000"/>
                        </a:lnSpc>
                      </a:pPr>
                      <a:r>
                        <a:rPr lang="en-IN" sz="2000">
                          <a:solidFill>
                            <a:srgbClr val="000000"/>
                          </a:solidFill>
                          <a:latin typeface="Calibri"/>
                        </a:rPr>
                        <a:t>Dual Use</a:t>
                      </a:r>
                      <a:endParaRPr/>
                    </a:p>
                  </a:txBody>
                  <a:tcPr/>
                </a:tc>
              </a:tr>
              <a:tr h="797760">
                <a:tc>
                  <a:txBody>
                    <a:bodyPr/>
                    <a:lstStyle/>
                    <a:p>
                      <a:pPr>
                        <a:lnSpc>
                          <a:spcPct val="100000"/>
                        </a:lnSpc>
                      </a:pPr>
                      <a:r>
                        <a:rPr lang="en-IN" sz="2000">
                          <a:solidFill>
                            <a:srgbClr val="000000"/>
                          </a:solidFill>
                          <a:latin typeface="Calibri"/>
                        </a:rPr>
                        <a:t>Support vector machine</a:t>
                      </a:r>
                      <a:endParaRPr/>
                    </a:p>
                  </a:txBody>
                  <a:tcPr/>
                </a:tc>
                <a:tc>
                  <a:txBody>
                    <a:bodyPr/>
                    <a:lstStyle/>
                    <a:p>
                      <a:pPr>
                        <a:lnSpc>
                          <a:spcPct val="100000"/>
                        </a:lnSpc>
                      </a:pPr>
                      <a:r>
                        <a:rPr lang="en-IN" sz="2000">
                          <a:solidFill>
                            <a:srgbClr val="000000"/>
                          </a:solidFill>
                          <a:latin typeface="Calibri"/>
                        </a:rPr>
                        <a:t>Dual Use</a:t>
                      </a:r>
                      <a:endParaRPr/>
                    </a:p>
                    <a:p>
                      <a:pPr>
                        <a:lnSpc>
                          <a:spcPct val="100000"/>
                        </a:lnSpc>
                      </a:pPr>
                      <a:endParaRPr/>
                    </a:p>
                  </a:txBody>
                  <a:tcPr/>
                </a:tc>
              </a:tr>
            </a:tbl>
          </a:graphicData>
        </a:graphic>
      </p:graphicFrame>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762120" y="269640"/>
            <a:ext cx="8076960" cy="1142640"/>
          </a:xfrm>
          <a:prstGeom prst="rect">
            <a:avLst/>
          </a:prstGeom>
        </p:spPr>
        <p:txBody>
          <a:bodyPr anchor="ctr"/>
          <a:lstStyle/>
          <a:p>
            <a:pPr algn="ctr">
              <a:lnSpc>
                <a:spcPct val="100000"/>
              </a:lnSpc>
            </a:pPr>
            <a:r>
              <a:rPr lang="en-US" sz="4400">
                <a:solidFill>
                  <a:srgbClr val="000000"/>
                </a:solidFill>
                <a:latin typeface="Calibri"/>
              </a:rPr>
              <a:t>Types of Machine learning Algorithms</a:t>
            </a:r>
            <a:endParaRPr/>
          </a:p>
        </p:txBody>
      </p:sp>
      <p:sp>
        <p:nvSpPr>
          <p:cNvPr id="126" name="TextShape 2"/>
          <p:cNvSpPr txBox="1"/>
          <p:nvPr/>
        </p:nvSpPr>
        <p:spPr>
          <a:xfrm>
            <a:off x="762120" y="1371600"/>
            <a:ext cx="8076960" cy="5105160"/>
          </a:xfrm>
          <a:prstGeom prst="rect">
            <a:avLst/>
          </a:prstGeom>
        </p:spPr>
        <p:txBody>
          <a:bodyPr/>
          <a:lstStyle/>
          <a:p>
            <a:pPr algn="just">
              <a:lnSpc>
                <a:spcPct val="100000"/>
              </a:lnSpc>
            </a:pPr>
            <a:endParaRPr/>
          </a:p>
          <a:p>
            <a:pPr algn="just">
              <a:lnSpc>
                <a:spcPct val="100000"/>
              </a:lnSpc>
            </a:pPr>
            <a:endParaRPr/>
          </a:p>
          <a:p>
            <a:pPr>
              <a:lnSpc>
                <a:spcPct val="100000"/>
              </a:lnSpc>
            </a:pPr>
            <a:endParaRPr/>
          </a:p>
        </p:txBody>
      </p:sp>
      <p:graphicFrame>
        <p:nvGraphicFramePr>
          <p:cNvPr id="127" name="Table 3"/>
          <p:cNvGraphicFramePr/>
          <p:nvPr/>
        </p:nvGraphicFramePr>
        <p:xfrm>
          <a:off x="1523880" y="1397160"/>
          <a:ext cx="6705360" cy="4783680"/>
        </p:xfrm>
        <a:graphic>
          <a:graphicData uri="http://schemas.openxmlformats.org/drawingml/2006/table">
            <a:tbl>
              <a:tblPr/>
              <a:tblGrid>
                <a:gridCol w="3352680"/>
                <a:gridCol w="3352680"/>
              </a:tblGrid>
              <a:tr h="567720">
                <a:tc>
                  <a:txBody>
                    <a:bodyPr/>
                    <a:lstStyle/>
                    <a:p>
                      <a:pPr>
                        <a:lnSpc>
                          <a:spcPct val="100000"/>
                        </a:lnSpc>
                      </a:pPr>
                      <a:r>
                        <a:rPr lang="en-IN" b="1">
                          <a:solidFill>
                            <a:srgbClr val="FFFFFF"/>
                          </a:solidFill>
                          <a:latin typeface="Calibri"/>
                        </a:rPr>
                        <a:t>Model</a:t>
                      </a:r>
                      <a:endParaRPr/>
                    </a:p>
                  </a:txBody>
                  <a:tcPr/>
                </a:tc>
                <a:tc>
                  <a:txBody>
                    <a:bodyPr/>
                    <a:lstStyle/>
                    <a:p>
                      <a:pPr>
                        <a:lnSpc>
                          <a:spcPct val="100000"/>
                        </a:lnSpc>
                      </a:pPr>
                      <a:r>
                        <a:rPr lang="en-IN" b="1">
                          <a:solidFill>
                            <a:srgbClr val="FFFFFF"/>
                          </a:solidFill>
                          <a:latin typeface="Calibri"/>
                        </a:rPr>
                        <a:t>Learning task</a:t>
                      </a:r>
                      <a:endParaRPr/>
                    </a:p>
                  </a:txBody>
                  <a:tcPr/>
                </a:tc>
              </a:tr>
              <a:tr h="689400">
                <a:tc>
                  <a:txBody>
                    <a:bodyPr/>
                    <a:lstStyle/>
                    <a:p>
                      <a:pPr>
                        <a:lnSpc>
                          <a:spcPct val="100000"/>
                        </a:lnSpc>
                      </a:pPr>
                      <a:r>
                        <a:rPr lang="en-IN" sz="2000" b="1">
                          <a:solidFill>
                            <a:srgbClr val="000000"/>
                          </a:solidFill>
                          <a:latin typeface="Calibri"/>
                        </a:rPr>
                        <a:t>UnSupervised learning</a:t>
                      </a:r>
                      <a:endParaRPr/>
                    </a:p>
                  </a:txBody>
                  <a:tcPr/>
                </a:tc>
                <a:tc>
                  <a:txBody>
                    <a:bodyPr/>
                    <a:lstStyle/>
                    <a:p>
                      <a:endParaRPr lang="en-US"/>
                    </a:p>
                  </a:txBody>
                  <a:tcPr/>
                </a:tc>
              </a:tr>
              <a:tr h="567720">
                <a:tc>
                  <a:txBody>
                    <a:bodyPr/>
                    <a:lstStyle/>
                    <a:p>
                      <a:pPr>
                        <a:lnSpc>
                          <a:spcPct val="100000"/>
                        </a:lnSpc>
                      </a:pPr>
                      <a:r>
                        <a:rPr lang="en-IN" sz="2000">
                          <a:solidFill>
                            <a:srgbClr val="000000"/>
                          </a:solidFill>
                          <a:latin typeface="Calibri"/>
                        </a:rPr>
                        <a:t>Association Rules</a:t>
                      </a:r>
                      <a:endParaRPr/>
                    </a:p>
                  </a:txBody>
                  <a:tcPr/>
                </a:tc>
                <a:tc>
                  <a:txBody>
                    <a:bodyPr/>
                    <a:lstStyle/>
                    <a:p>
                      <a:pPr>
                        <a:lnSpc>
                          <a:spcPct val="100000"/>
                        </a:lnSpc>
                      </a:pPr>
                      <a:r>
                        <a:rPr lang="en-IN" sz="2000">
                          <a:solidFill>
                            <a:srgbClr val="000000"/>
                          </a:solidFill>
                          <a:latin typeface="Calibri"/>
                        </a:rPr>
                        <a:t>Pattern Detection</a:t>
                      </a:r>
                      <a:endParaRPr/>
                    </a:p>
                  </a:txBody>
                  <a:tcPr/>
                </a:tc>
              </a:tr>
              <a:tr h="567720">
                <a:tc>
                  <a:txBody>
                    <a:bodyPr/>
                    <a:lstStyle/>
                    <a:p>
                      <a:pPr>
                        <a:lnSpc>
                          <a:spcPct val="100000"/>
                        </a:lnSpc>
                      </a:pPr>
                      <a:r>
                        <a:rPr lang="en-IN" sz="2000">
                          <a:solidFill>
                            <a:srgbClr val="000000"/>
                          </a:solidFill>
                          <a:latin typeface="Calibri"/>
                        </a:rPr>
                        <a:t>K means Clustering</a:t>
                      </a:r>
                      <a:endParaRPr/>
                    </a:p>
                  </a:txBody>
                  <a:tcPr/>
                </a:tc>
                <a:tc>
                  <a:txBody>
                    <a:bodyPr/>
                    <a:lstStyle/>
                    <a:p>
                      <a:pPr>
                        <a:lnSpc>
                          <a:spcPct val="100000"/>
                        </a:lnSpc>
                      </a:pPr>
                      <a:r>
                        <a:rPr lang="en-IN" sz="2000">
                          <a:solidFill>
                            <a:srgbClr val="000000"/>
                          </a:solidFill>
                          <a:latin typeface="Calibri"/>
                        </a:rPr>
                        <a:t>Clustering</a:t>
                      </a:r>
                      <a:endParaRPr/>
                    </a:p>
                  </a:txBody>
                  <a:tcPr/>
                </a:tc>
              </a:tr>
              <a:tr h="567720">
                <a:tc>
                  <a:txBody>
                    <a:bodyPr/>
                    <a:lstStyle/>
                    <a:p>
                      <a:pPr>
                        <a:lnSpc>
                          <a:spcPct val="100000"/>
                        </a:lnSpc>
                      </a:pPr>
                      <a:r>
                        <a:rPr lang="en-IN" sz="2000" b="1">
                          <a:solidFill>
                            <a:srgbClr val="000000"/>
                          </a:solidFill>
                          <a:latin typeface="Calibri"/>
                        </a:rPr>
                        <a:t>Meta Learning </a:t>
                      </a:r>
                      <a:endParaRPr/>
                    </a:p>
                  </a:txBody>
                  <a:tcPr/>
                </a:tc>
                <a:tc>
                  <a:txBody>
                    <a:bodyPr/>
                    <a:lstStyle/>
                    <a:p>
                      <a:endParaRPr lang="en-US"/>
                    </a:p>
                  </a:txBody>
                  <a:tcPr/>
                </a:tc>
              </a:tr>
              <a:tr h="567720">
                <a:tc>
                  <a:txBody>
                    <a:bodyPr/>
                    <a:lstStyle/>
                    <a:p>
                      <a:pPr>
                        <a:lnSpc>
                          <a:spcPct val="100000"/>
                        </a:lnSpc>
                      </a:pPr>
                      <a:r>
                        <a:rPr lang="en-IN" sz="2000">
                          <a:solidFill>
                            <a:srgbClr val="000000"/>
                          </a:solidFill>
                          <a:latin typeface="Calibri"/>
                        </a:rPr>
                        <a:t>Bagging</a:t>
                      </a:r>
                      <a:endParaRPr/>
                    </a:p>
                  </a:txBody>
                  <a:tcPr/>
                </a:tc>
                <a:tc>
                  <a:txBody>
                    <a:bodyPr/>
                    <a:lstStyle/>
                    <a:p>
                      <a:pPr>
                        <a:lnSpc>
                          <a:spcPct val="100000"/>
                        </a:lnSpc>
                      </a:pPr>
                      <a:r>
                        <a:rPr lang="en-IN" sz="2000">
                          <a:solidFill>
                            <a:srgbClr val="000000"/>
                          </a:solidFill>
                          <a:latin typeface="Calibri"/>
                        </a:rPr>
                        <a:t>Dual Use</a:t>
                      </a:r>
                      <a:endParaRPr/>
                    </a:p>
                  </a:txBody>
                  <a:tcPr/>
                </a:tc>
              </a:tr>
              <a:tr h="689400">
                <a:tc>
                  <a:txBody>
                    <a:bodyPr/>
                    <a:lstStyle/>
                    <a:p>
                      <a:pPr>
                        <a:lnSpc>
                          <a:spcPct val="100000"/>
                        </a:lnSpc>
                      </a:pPr>
                      <a:r>
                        <a:rPr lang="en-IN" sz="2000">
                          <a:solidFill>
                            <a:srgbClr val="000000"/>
                          </a:solidFill>
                          <a:latin typeface="Calibri"/>
                        </a:rPr>
                        <a:t>Boosting</a:t>
                      </a:r>
                      <a:endParaRPr/>
                    </a:p>
                    <a:p>
                      <a:pPr>
                        <a:lnSpc>
                          <a:spcPct val="100000"/>
                        </a:lnSpc>
                      </a:pPr>
                      <a:endParaRPr/>
                    </a:p>
                  </a:txBody>
                  <a:tcPr/>
                </a:tc>
                <a:tc>
                  <a:txBody>
                    <a:bodyPr/>
                    <a:lstStyle/>
                    <a:p>
                      <a:pPr>
                        <a:lnSpc>
                          <a:spcPct val="100000"/>
                        </a:lnSpc>
                      </a:pPr>
                      <a:r>
                        <a:rPr lang="en-IN" sz="2000">
                          <a:solidFill>
                            <a:srgbClr val="000000"/>
                          </a:solidFill>
                          <a:latin typeface="Calibri"/>
                        </a:rPr>
                        <a:t>Dual Use</a:t>
                      </a:r>
                      <a:endParaRPr/>
                    </a:p>
                    <a:p>
                      <a:pPr>
                        <a:lnSpc>
                          <a:spcPct val="100000"/>
                        </a:lnSpc>
                      </a:pPr>
                      <a:endParaRPr/>
                    </a:p>
                  </a:txBody>
                  <a:tcPr/>
                </a:tc>
              </a:tr>
              <a:tr h="566280">
                <a:tc>
                  <a:txBody>
                    <a:bodyPr/>
                    <a:lstStyle/>
                    <a:p>
                      <a:pPr>
                        <a:lnSpc>
                          <a:spcPct val="100000"/>
                        </a:lnSpc>
                      </a:pPr>
                      <a:r>
                        <a:rPr lang="en-IN" sz="2000">
                          <a:solidFill>
                            <a:srgbClr val="000000"/>
                          </a:solidFill>
                          <a:latin typeface="Calibri"/>
                        </a:rPr>
                        <a:t>Random Forests</a:t>
                      </a:r>
                      <a:endParaRPr/>
                    </a:p>
                  </a:txBody>
                  <a:tcPr/>
                </a:tc>
                <a:tc>
                  <a:txBody>
                    <a:bodyPr/>
                    <a:lstStyle/>
                    <a:p>
                      <a:pPr>
                        <a:lnSpc>
                          <a:spcPct val="100000"/>
                        </a:lnSpc>
                      </a:pPr>
                      <a:r>
                        <a:rPr lang="en-IN" sz="2000">
                          <a:solidFill>
                            <a:srgbClr val="000000"/>
                          </a:solidFill>
                          <a:latin typeface="Calibri"/>
                        </a:rPr>
                        <a:t>Dual Use</a:t>
                      </a:r>
                      <a:endParaRPr/>
                    </a:p>
                  </a:txBody>
                  <a:tcPr/>
                </a:tc>
              </a:tr>
            </a:tbl>
          </a:graphicData>
        </a:graphic>
      </p:graphicFrame>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762120" y="269640"/>
            <a:ext cx="8076960" cy="1142640"/>
          </a:xfrm>
          <a:prstGeom prst="rect">
            <a:avLst/>
          </a:prstGeom>
        </p:spPr>
        <p:txBody>
          <a:bodyPr anchor="ctr"/>
          <a:lstStyle/>
          <a:p>
            <a:pPr algn="ctr">
              <a:lnSpc>
                <a:spcPct val="100000"/>
              </a:lnSpc>
            </a:pPr>
            <a:r>
              <a:rPr lang="en-US" sz="4400">
                <a:solidFill>
                  <a:srgbClr val="000000"/>
                </a:solidFill>
                <a:latin typeface="Calibri"/>
              </a:rPr>
              <a:t>Measuring Central Tendency</a:t>
            </a:r>
            <a:endParaRPr/>
          </a:p>
        </p:txBody>
      </p:sp>
      <p:sp>
        <p:nvSpPr>
          <p:cNvPr id="129" name="TextShape 2"/>
          <p:cNvSpPr txBox="1"/>
          <p:nvPr/>
        </p:nvSpPr>
        <p:spPr>
          <a:xfrm>
            <a:off x="762120" y="1371600"/>
            <a:ext cx="8076960" cy="5105160"/>
          </a:xfrm>
          <a:prstGeom prst="rect">
            <a:avLst/>
          </a:prstGeom>
        </p:spPr>
        <p:txBody>
          <a:bodyPr/>
          <a:lstStyle/>
          <a:p>
            <a:pPr algn="just">
              <a:lnSpc>
                <a:spcPct val="100000"/>
              </a:lnSpc>
            </a:pPr>
            <a:endParaRPr/>
          </a:p>
          <a:p>
            <a:pPr algn="just">
              <a:lnSpc>
                <a:spcPct val="100000"/>
              </a:lnSpc>
              <a:buFont typeface="Arial"/>
              <a:buChar char="•"/>
            </a:pPr>
            <a:r>
              <a:rPr lang="en-US" sz="3200" i="1" dirty="0">
                <a:solidFill>
                  <a:srgbClr val="000000"/>
                </a:solidFill>
                <a:latin typeface="Calibri"/>
              </a:rPr>
              <a:t>Measures of Central Tendency </a:t>
            </a:r>
            <a:r>
              <a:rPr lang="en-US" sz="3200" dirty="0">
                <a:solidFill>
                  <a:srgbClr val="000000"/>
                </a:solidFill>
                <a:latin typeface="Calibri"/>
              </a:rPr>
              <a:t>are a class of statistics used to identify a value that falls in the middle of the set of data.</a:t>
            </a:r>
            <a:endParaRPr/>
          </a:p>
          <a:p>
            <a:pPr algn="just">
              <a:lnSpc>
                <a:spcPct val="100000"/>
              </a:lnSpc>
              <a:buFont typeface="Arial"/>
              <a:buChar char="•"/>
            </a:pPr>
            <a:r>
              <a:rPr lang="en-US" sz="3200" dirty="0" smtClean="0">
                <a:solidFill>
                  <a:srgbClr val="000000"/>
                </a:solidFill>
                <a:latin typeface="Calibri"/>
              </a:rPr>
              <a:t>Mean=sum </a:t>
            </a:r>
            <a:r>
              <a:rPr lang="en-US" sz="3200" dirty="0">
                <a:solidFill>
                  <a:srgbClr val="000000"/>
                </a:solidFill>
                <a:latin typeface="Calibri"/>
              </a:rPr>
              <a:t>of all values/</a:t>
            </a:r>
            <a:r>
              <a:rPr lang="en-US" sz="3200" dirty="0" err="1">
                <a:solidFill>
                  <a:srgbClr val="000000"/>
                </a:solidFill>
                <a:latin typeface="Calibri"/>
              </a:rPr>
              <a:t>No.of</a:t>
            </a:r>
            <a:r>
              <a:rPr lang="en-US" sz="3200" dirty="0">
                <a:solidFill>
                  <a:srgbClr val="000000"/>
                </a:solidFill>
                <a:latin typeface="Calibri"/>
              </a:rPr>
              <a:t> values</a:t>
            </a:r>
            <a:endParaRPr/>
          </a:p>
          <a:p>
            <a:pPr algn="just">
              <a:lnSpc>
                <a:spcPct val="100000"/>
              </a:lnSpc>
              <a:buFont typeface="Arial"/>
              <a:buChar char="•"/>
            </a:pPr>
            <a:r>
              <a:rPr lang="en-US" sz="3200" dirty="0">
                <a:solidFill>
                  <a:srgbClr val="000000"/>
                </a:solidFill>
                <a:latin typeface="Calibri"/>
              </a:rPr>
              <a:t>Median is the value that occurs halfway through an ordered list of </a:t>
            </a:r>
            <a:r>
              <a:rPr lang="en-US" sz="3200" dirty="0" smtClean="0">
                <a:solidFill>
                  <a:srgbClr val="000000"/>
                </a:solidFill>
                <a:latin typeface="Calibri"/>
              </a:rPr>
              <a:t>values</a:t>
            </a:r>
          </a:p>
          <a:p>
            <a:pPr algn="just">
              <a:lnSpc>
                <a:spcPct val="100000"/>
              </a:lnSpc>
              <a:buFont typeface="Arial"/>
              <a:buChar char="•"/>
            </a:pPr>
            <a:r>
              <a:rPr lang="en-US" sz="3200" dirty="0" smtClean="0">
                <a:solidFill>
                  <a:srgbClr val="000000"/>
                </a:solidFill>
                <a:latin typeface="Calibri"/>
              </a:rPr>
              <a:t>Mode</a:t>
            </a:r>
          </a:p>
          <a:p>
            <a:pPr algn="just">
              <a:lnSpc>
                <a:spcPct val="100000"/>
              </a:lnSpc>
            </a:pPr>
            <a:endParaRPr/>
          </a:p>
          <a:p>
            <a:pPr algn="just">
              <a:lnSpc>
                <a:spcPct val="100000"/>
              </a:lnSpc>
            </a:pPr>
            <a:endParaRPr/>
          </a:p>
          <a:p>
            <a:pPr algn="just">
              <a:lnSpc>
                <a:spcPct val="100000"/>
              </a:lnSpc>
            </a:pPr>
            <a:endParaRPr/>
          </a:p>
          <a:p>
            <a:pPr>
              <a:lnSpc>
                <a:spcPct val="100000"/>
              </a:lnSpc>
            </a:pP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762120" y="269640"/>
            <a:ext cx="8076960" cy="1142640"/>
          </a:xfrm>
          <a:prstGeom prst="rect">
            <a:avLst/>
          </a:prstGeom>
        </p:spPr>
        <p:txBody>
          <a:bodyPr anchor="ctr"/>
          <a:lstStyle/>
          <a:p>
            <a:pPr algn="ctr">
              <a:lnSpc>
                <a:spcPct val="100000"/>
              </a:lnSpc>
            </a:pPr>
            <a:r>
              <a:rPr lang="en-US" sz="4400" dirty="0">
                <a:solidFill>
                  <a:srgbClr val="000000"/>
                </a:solidFill>
                <a:latin typeface="Calibri"/>
              </a:rPr>
              <a:t>Measuring spread</a:t>
            </a:r>
            <a:endParaRPr/>
          </a:p>
        </p:txBody>
      </p:sp>
      <p:sp>
        <p:nvSpPr>
          <p:cNvPr id="131" name="TextShape 2"/>
          <p:cNvSpPr txBox="1"/>
          <p:nvPr/>
        </p:nvSpPr>
        <p:spPr>
          <a:xfrm>
            <a:off x="762120" y="1371600"/>
            <a:ext cx="8076960" cy="5105160"/>
          </a:xfrm>
          <a:prstGeom prst="rect">
            <a:avLst/>
          </a:prstGeom>
        </p:spPr>
        <p:txBody>
          <a:bodyPr/>
          <a:lstStyle/>
          <a:p>
            <a:pPr algn="just">
              <a:lnSpc>
                <a:spcPct val="100000"/>
              </a:lnSpc>
            </a:pPr>
            <a:endParaRPr/>
          </a:p>
          <a:p>
            <a:pPr algn="just">
              <a:lnSpc>
                <a:spcPct val="100000"/>
              </a:lnSpc>
              <a:buFont typeface="Arial"/>
              <a:buChar char="•"/>
            </a:pPr>
            <a:r>
              <a:rPr lang="en-US" sz="2400" dirty="0">
                <a:solidFill>
                  <a:srgbClr val="000000"/>
                </a:solidFill>
                <a:latin typeface="Calibri"/>
              </a:rPr>
              <a:t>Mean and median tells us </a:t>
            </a:r>
            <a:r>
              <a:rPr lang="en-US" sz="2400" dirty="0" smtClean="0">
                <a:solidFill>
                  <a:srgbClr val="000000"/>
                </a:solidFill>
                <a:latin typeface="Calibri"/>
              </a:rPr>
              <a:t>little about whether </a:t>
            </a:r>
            <a:r>
              <a:rPr lang="en-US" sz="2400" dirty="0">
                <a:solidFill>
                  <a:srgbClr val="000000"/>
                </a:solidFill>
                <a:latin typeface="Calibri"/>
              </a:rPr>
              <a:t>there exists diversity in the measurements</a:t>
            </a:r>
            <a:endParaRPr sz="2400"/>
          </a:p>
          <a:p>
            <a:pPr algn="just">
              <a:lnSpc>
                <a:spcPct val="100000"/>
              </a:lnSpc>
              <a:buFont typeface="Arial"/>
              <a:buChar char="•"/>
            </a:pPr>
            <a:r>
              <a:rPr lang="en-US" sz="2400" dirty="0" smtClean="0">
                <a:solidFill>
                  <a:srgbClr val="000000"/>
                </a:solidFill>
                <a:latin typeface="Calibri"/>
              </a:rPr>
              <a:t>To measure diversity (how tightly or loosely the values are spaced),the methods are</a:t>
            </a:r>
          </a:p>
          <a:p>
            <a:pPr lvl="1" algn="just">
              <a:buFont typeface="Arial"/>
              <a:buChar char="•"/>
            </a:pPr>
            <a:r>
              <a:rPr lang="en-US" sz="2400" dirty="0" smtClean="0">
                <a:solidFill>
                  <a:srgbClr val="000000"/>
                </a:solidFill>
                <a:latin typeface="Calibri"/>
              </a:rPr>
              <a:t>Five number summary-a set of 5 values roughly depict the spread of feature’s values.</a:t>
            </a:r>
          </a:p>
          <a:p>
            <a:pPr lvl="2" algn="just">
              <a:buFont typeface="Arial"/>
              <a:buChar char="•"/>
            </a:pPr>
            <a:r>
              <a:rPr lang="en-US" sz="2400" dirty="0" smtClean="0">
                <a:solidFill>
                  <a:srgbClr val="000000"/>
                </a:solidFill>
                <a:latin typeface="Calibri"/>
              </a:rPr>
              <a:t>The five values are</a:t>
            </a:r>
          </a:p>
          <a:p>
            <a:pPr marL="1428750" lvl="2" indent="-514350" algn="just">
              <a:buFont typeface="+mj-lt"/>
              <a:buAutoNum type="arabicPeriod"/>
            </a:pPr>
            <a:r>
              <a:rPr lang="en-US" sz="2400" dirty="0" smtClean="0">
                <a:solidFill>
                  <a:srgbClr val="000000"/>
                </a:solidFill>
                <a:latin typeface="Calibri"/>
              </a:rPr>
              <a:t>Minimum</a:t>
            </a:r>
          </a:p>
          <a:p>
            <a:pPr marL="1428750" lvl="2" indent="-514350" algn="just">
              <a:buFont typeface="+mj-lt"/>
              <a:buAutoNum type="arabicPeriod"/>
            </a:pPr>
            <a:r>
              <a:rPr lang="en-US" sz="2400" dirty="0" smtClean="0">
                <a:solidFill>
                  <a:srgbClr val="000000"/>
                </a:solidFill>
                <a:latin typeface="Calibri"/>
              </a:rPr>
              <a:t>First Quartile or Q1</a:t>
            </a:r>
          </a:p>
          <a:p>
            <a:pPr marL="1428750" lvl="2" indent="-514350" algn="just">
              <a:buFont typeface="+mj-lt"/>
              <a:buAutoNum type="arabicPeriod"/>
            </a:pPr>
            <a:r>
              <a:rPr lang="en-US" sz="2400" dirty="0" smtClean="0">
                <a:solidFill>
                  <a:srgbClr val="000000"/>
                </a:solidFill>
                <a:latin typeface="Calibri"/>
              </a:rPr>
              <a:t>Median</a:t>
            </a:r>
          </a:p>
          <a:p>
            <a:pPr marL="1428750" lvl="2" indent="-514350" algn="just">
              <a:buFont typeface="+mj-lt"/>
              <a:buAutoNum type="arabicPeriod"/>
            </a:pPr>
            <a:r>
              <a:rPr lang="en-US" sz="2400" dirty="0" smtClean="0">
                <a:solidFill>
                  <a:srgbClr val="000000"/>
                </a:solidFill>
                <a:latin typeface="Calibri"/>
              </a:rPr>
              <a:t>Third Quartile or Q3</a:t>
            </a:r>
          </a:p>
          <a:p>
            <a:pPr marL="1428750" lvl="2" indent="-514350" algn="just">
              <a:buFont typeface="+mj-lt"/>
              <a:buAutoNum type="arabicPeriod"/>
            </a:pPr>
            <a:r>
              <a:rPr lang="en-US" sz="2400" dirty="0" smtClean="0">
                <a:solidFill>
                  <a:srgbClr val="000000"/>
                </a:solidFill>
                <a:latin typeface="Calibri"/>
              </a:rPr>
              <a:t>Maximum</a:t>
            </a:r>
          </a:p>
          <a:p>
            <a:pPr algn="just">
              <a:lnSpc>
                <a:spcPct val="100000"/>
              </a:lnSpc>
            </a:pPr>
            <a:r>
              <a:rPr lang="en-US" sz="2400" dirty="0" smtClean="0">
                <a:solidFill>
                  <a:srgbClr val="000000"/>
                </a:solidFill>
                <a:latin typeface="Calibri"/>
              </a:rPr>
              <a:t> </a:t>
            </a:r>
            <a:endParaRPr sz="2400"/>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762120" y="269640"/>
            <a:ext cx="8076960" cy="1142640"/>
          </a:xfrm>
          <a:prstGeom prst="rect">
            <a:avLst/>
          </a:prstGeom>
        </p:spPr>
        <p:txBody>
          <a:bodyPr anchor="ctr"/>
          <a:lstStyle/>
          <a:p>
            <a:pPr algn="ctr"/>
            <a:r>
              <a:rPr lang="en-US" sz="4400" dirty="0" smtClean="0">
                <a:solidFill>
                  <a:srgbClr val="000000"/>
                </a:solidFill>
                <a:latin typeface="Calibri"/>
              </a:rPr>
              <a:t>Measuring spread-</a:t>
            </a:r>
            <a:endParaRPr lang="en-US" sz="4400" dirty="0" smtClean="0"/>
          </a:p>
          <a:p>
            <a:pPr algn="ctr">
              <a:lnSpc>
                <a:spcPct val="100000"/>
              </a:lnSpc>
            </a:pPr>
            <a:r>
              <a:rPr lang="en-US" sz="4400" dirty="0" smtClean="0">
                <a:solidFill>
                  <a:srgbClr val="000000"/>
                </a:solidFill>
                <a:latin typeface="Calibri"/>
              </a:rPr>
              <a:t>Numeric </a:t>
            </a:r>
            <a:r>
              <a:rPr lang="en-US" sz="4400" dirty="0">
                <a:solidFill>
                  <a:srgbClr val="000000"/>
                </a:solidFill>
                <a:latin typeface="Calibri"/>
              </a:rPr>
              <a:t>data</a:t>
            </a:r>
            <a:endParaRPr/>
          </a:p>
        </p:txBody>
      </p:sp>
      <p:sp>
        <p:nvSpPr>
          <p:cNvPr id="133" name="TextShape 2"/>
          <p:cNvSpPr txBox="1"/>
          <p:nvPr/>
        </p:nvSpPr>
        <p:spPr>
          <a:xfrm>
            <a:off x="762120" y="1371600"/>
            <a:ext cx="8076960" cy="5333760"/>
          </a:xfrm>
          <a:prstGeom prst="rect">
            <a:avLst/>
          </a:prstGeom>
        </p:spPr>
        <p:txBody>
          <a:bodyPr/>
          <a:lstStyle/>
          <a:p>
            <a:pPr algn="just">
              <a:lnSpc>
                <a:spcPct val="100000"/>
              </a:lnSpc>
              <a:buFont typeface="Arial"/>
              <a:buChar char="•"/>
            </a:pPr>
            <a:r>
              <a:rPr lang="en-US" sz="2400" dirty="0" smtClean="0">
                <a:solidFill>
                  <a:srgbClr val="000000"/>
                </a:solidFill>
                <a:latin typeface="Calibri"/>
              </a:rPr>
              <a:t>Range: The span between minimum and maximum is known as range</a:t>
            </a:r>
            <a:endParaRPr lang="en-US" sz="2400" dirty="0" smtClean="0"/>
          </a:p>
          <a:p>
            <a:pPr algn="just">
              <a:lnSpc>
                <a:spcPct val="100000"/>
              </a:lnSpc>
              <a:buFont typeface="Arial"/>
              <a:buChar char="•"/>
            </a:pPr>
            <a:r>
              <a:rPr lang="en-US" sz="2400" dirty="0" smtClean="0">
                <a:solidFill>
                  <a:srgbClr val="000000"/>
                </a:solidFill>
                <a:latin typeface="Calibri"/>
              </a:rPr>
              <a:t>Quartiles divide a dataset into  4 equal parts</a:t>
            </a:r>
          </a:p>
          <a:p>
            <a:pPr algn="just">
              <a:lnSpc>
                <a:spcPct val="100000"/>
              </a:lnSpc>
              <a:buFont typeface="Arial"/>
              <a:buChar char="•"/>
            </a:pPr>
            <a:r>
              <a:rPr lang="en-US" sz="2400" dirty="0" smtClean="0">
                <a:solidFill>
                  <a:srgbClr val="000000"/>
                </a:solidFill>
                <a:latin typeface="Calibri"/>
              </a:rPr>
              <a:t>The first and third quartiles-Q1 and Q3 refers to the value below or above which one quarter of values are found</a:t>
            </a:r>
            <a:endParaRPr lang="en-US" sz="2400" dirty="0" smtClean="0"/>
          </a:p>
          <a:p>
            <a:pPr algn="just">
              <a:lnSpc>
                <a:spcPct val="100000"/>
              </a:lnSpc>
              <a:buFont typeface="Arial"/>
              <a:buChar char="•"/>
            </a:pPr>
            <a:r>
              <a:rPr lang="en-US" sz="2400" dirty="0" err="1" smtClean="0">
                <a:solidFill>
                  <a:srgbClr val="000000"/>
                </a:solidFill>
                <a:latin typeface="Calibri"/>
              </a:rPr>
              <a:t>Tertiles</a:t>
            </a:r>
            <a:r>
              <a:rPr lang="en-US" sz="2400" dirty="0" smtClean="0">
                <a:solidFill>
                  <a:srgbClr val="000000"/>
                </a:solidFill>
                <a:latin typeface="Calibri"/>
              </a:rPr>
              <a:t>(three parts),quintiles (5 parts),deciles (10 parts) and percentiles(100 parts)</a:t>
            </a:r>
            <a:endParaRPr lang="en-US" sz="2400" dirty="0" smtClean="0"/>
          </a:p>
          <a:p>
            <a:pPr algn="just">
              <a:lnSpc>
                <a:spcPct val="100000"/>
              </a:lnSpc>
              <a:buFont typeface="Arial"/>
              <a:buChar char="•"/>
            </a:pPr>
            <a:r>
              <a:rPr lang="en-US" sz="2400" dirty="0" err="1" smtClean="0">
                <a:solidFill>
                  <a:srgbClr val="000000"/>
                </a:solidFill>
                <a:latin typeface="Calibri"/>
              </a:rPr>
              <a:t>InterQuartile</a:t>
            </a:r>
            <a:r>
              <a:rPr lang="en-US" sz="2400" dirty="0" smtClean="0">
                <a:solidFill>
                  <a:srgbClr val="000000"/>
                </a:solidFill>
                <a:latin typeface="Calibri"/>
              </a:rPr>
              <a:t> Range(IQR)- Difference between  Q1 and Q3 (middle 50 % of data found in this region)</a:t>
            </a:r>
            <a:endParaRPr lang="en-US" sz="2400" dirty="0" smtClean="0"/>
          </a:p>
          <a:p>
            <a:pPr>
              <a:lnSpc>
                <a:spcPct val="100000"/>
              </a:lnSpc>
            </a:pPr>
            <a:endParaRPr lang="en-US" dirty="0" smtClean="0"/>
          </a:p>
          <a:p>
            <a:pPr algn="just">
              <a:lnSpc>
                <a:spcPct val="100000"/>
              </a:lnSpc>
              <a:buFont typeface="Arial"/>
              <a:buChar char="•"/>
            </a:pP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762120" y="269640"/>
            <a:ext cx="8076960" cy="1142640"/>
          </a:xfrm>
          <a:prstGeom prst="rect">
            <a:avLst/>
          </a:prstGeom>
        </p:spPr>
        <p:txBody>
          <a:bodyPr anchor="ctr"/>
          <a:lstStyle/>
          <a:p>
            <a:pPr algn="ctr">
              <a:lnSpc>
                <a:spcPct val="100000"/>
              </a:lnSpc>
            </a:pPr>
            <a:r>
              <a:rPr lang="en-US" sz="4400">
                <a:solidFill>
                  <a:srgbClr val="000000"/>
                </a:solidFill>
                <a:latin typeface="Calibri"/>
              </a:rPr>
              <a:t>Machine Learning
</a:t>
            </a:r>
            <a:endParaRPr/>
          </a:p>
        </p:txBody>
      </p:sp>
      <p:sp>
        <p:nvSpPr>
          <p:cNvPr id="89" name="TextShape 2"/>
          <p:cNvSpPr txBox="1"/>
          <p:nvPr/>
        </p:nvSpPr>
        <p:spPr>
          <a:xfrm>
            <a:off x="762120" y="1596240"/>
            <a:ext cx="8076960" cy="4296960"/>
          </a:xfrm>
          <a:prstGeom prst="rect">
            <a:avLst/>
          </a:prstGeom>
        </p:spPr>
        <p:txBody>
          <a:bodyPr/>
          <a:lstStyle/>
          <a:p>
            <a:pPr>
              <a:lnSpc>
                <a:spcPct val="100000"/>
              </a:lnSpc>
              <a:buFont typeface="Arial"/>
              <a:buChar char="•"/>
            </a:pPr>
            <a:r>
              <a:rPr lang="en-US" sz="3200" dirty="0">
                <a:solidFill>
                  <a:srgbClr val="000000"/>
                </a:solidFill>
                <a:latin typeface="Calibri"/>
              </a:rPr>
              <a:t>A set of </a:t>
            </a:r>
            <a:r>
              <a:rPr lang="en-US" sz="2800" dirty="0">
                <a:solidFill>
                  <a:srgbClr val="000000"/>
                </a:solidFill>
                <a:latin typeface="Calibri"/>
              </a:rPr>
              <a:t>quantitative techniques /algorithms</a:t>
            </a:r>
            <a:endParaRPr sz="2800"/>
          </a:p>
          <a:p>
            <a:pPr>
              <a:lnSpc>
                <a:spcPct val="100000"/>
              </a:lnSpc>
            </a:pPr>
            <a:r>
              <a:rPr lang="en-US" sz="2800" dirty="0">
                <a:solidFill>
                  <a:srgbClr val="000000"/>
                </a:solidFill>
                <a:latin typeface="Calibri"/>
              </a:rPr>
              <a:t>    that makes machine </a:t>
            </a:r>
            <a:r>
              <a:rPr lang="en-US" sz="2800" dirty="0" smtClean="0">
                <a:solidFill>
                  <a:srgbClr val="000000"/>
                </a:solidFill>
                <a:latin typeface="Calibri"/>
              </a:rPr>
              <a:t>smart</a:t>
            </a:r>
          </a:p>
          <a:p>
            <a:pPr>
              <a:lnSpc>
                <a:spcPct val="100000"/>
              </a:lnSpc>
            </a:pPr>
            <a:endParaRPr sz="2800"/>
          </a:p>
          <a:p>
            <a:pPr>
              <a:lnSpc>
                <a:spcPct val="100000"/>
              </a:lnSpc>
              <a:buFont typeface="Arial"/>
              <a:buChar char="•"/>
            </a:pPr>
            <a:r>
              <a:rPr lang="en-US" sz="2800" dirty="0">
                <a:solidFill>
                  <a:srgbClr val="000000"/>
                </a:solidFill>
                <a:latin typeface="Calibri"/>
              </a:rPr>
              <a:t>Machine learns from data and use these </a:t>
            </a:r>
            <a:r>
              <a:rPr lang="en-US" sz="2800" dirty="0" err="1">
                <a:solidFill>
                  <a:srgbClr val="000000"/>
                </a:solidFill>
                <a:latin typeface="Calibri"/>
              </a:rPr>
              <a:t>learnings</a:t>
            </a:r>
            <a:r>
              <a:rPr lang="en-US" sz="2800" dirty="0">
                <a:solidFill>
                  <a:srgbClr val="000000"/>
                </a:solidFill>
                <a:latin typeface="Calibri"/>
              </a:rPr>
              <a:t> to predict something without user </a:t>
            </a:r>
            <a:r>
              <a:rPr lang="en-US" sz="2800" dirty="0" err="1" smtClean="0">
                <a:solidFill>
                  <a:srgbClr val="000000"/>
                </a:solidFill>
                <a:latin typeface="Calibri"/>
              </a:rPr>
              <a:t>inerventions</a:t>
            </a:r>
            <a:endParaRPr lang="en-US" sz="2800" dirty="0" smtClean="0">
              <a:solidFill>
                <a:srgbClr val="000000"/>
              </a:solidFill>
              <a:latin typeface="Calibri"/>
            </a:endParaRPr>
          </a:p>
          <a:p>
            <a:pPr>
              <a:lnSpc>
                <a:spcPct val="100000"/>
              </a:lnSpc>
              <a:buFont typeface="Arial"/>
              <a:buChar char="•"/>
            </a:pPr>
            <a:endParaRPr sz="2800"/>
          </a:p>
          <a:p>
            <a:pPr>
              <a:lnSpc>
                <a:spcPct val="100000"/>
              </a:lnSpc>
            </a:pPr>
            <a:endParaRPr/>
          </a:p>
          <a:p>
            <a:pPr>
              <a:lnSpc>
                <a:spcPct val="100000"/>
              </a:lnSpc>
            </a:pP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762120" y="269640"/>
            <a:ext cx="8076960" cy="1142640"/>
          </a:xfrm>
          <a:prstGeom prst="rect">
            <a:avLst/>
          </a:prstGeom>
        </p:spPr>
        <p:txBody>
          <a:bodyPr anchor="ctr"/>
          <a:lstStyle/>
          <a:p>
            <a:pPr algn="ctr"/>
            <a:r>
              <a:rPr lang="en-US" sz="4400" dirty="0" smtClean="0">
                <a:solidFill>
                  <a:srgbClr val="000000"/>
                </a:solidFill>
                <a:latin typeface="Calibri"/>
              </a:rPr>
              <a:t>Measuring spread-</a:t>
            </a:r>
            <a:endParaRPr lang="en-US" sz="4400" dirty="0" smtClean="0"/>
          </a:p>
          <a:p>
            <a:pPr algn="ctr">
              <a:lnSpc>
                <a:spcPct val="100000"/>
              </a:lnSpc>
            </a:pPr>
            <a:r>
              <a:rPr lang="en-US" sz="4400" dirty="0" smtClean="0">
                <a:solidFill>
                  <a:srgbClr val="000000"/>
                </a:solidFill>
                <a:latin typeface="Calibri"/>
              </a:rPr>
              <a:t>Numeric data</a:t>
            </a:r>
            <a:endParaRPr lang="en-US" sz="4400" dirty="0"/>
          </a:p>
        </p:txBody>
      </p:sp>
      <p:sp>
        <p:nvSpPr>
          <p:cNvPr id="133" name="TextShape 2"/>
          <p:cNvSpPr txBox="1"/>
          <p:nvPr/>
        </p:nvSpPr>
        <p:spPr>
          <a:xfrm>
            <a:off x="762120" y="1371600"/>
            <a:ext cx="8076960" cy="5333760"/>
          </a:xfrm>
          <a:prstGeom prst="rect">
            <a:avLst/>
          </a:prstGeom>
        </p:spPr>
        <p:txBody>
          <a:bodyPr/>
          <a:lstStyle/>
          <a:p>
            <a:pPr>
              <a:lnSpc>
                <a:spcPct val="100000"/>
              </a:lnSpc>
              <a:buFont typeface="Arial" pitchFamily="34" charset="0"/>
              <a:buChar char="•"/>
            </a:pPr>
            <a:r>
              <a:rPr lang="en-US" dirty="0" smtClean="0"/>
              <a:t>Variance</a:t>
            </a:r>
          </a:p>
          <a:p>
            <a:pPr>
              <a:lnSpc>
                <a:spcPct val="100000"/>
              </a:lnSpc>
              <a:buFont typeface="Arial" pitchFamily="34" charset="0"/>
              <a:buChar char="•"/>
            </a:pPr>
            <a:r>
              <a:rPr lang="en-US" dirty="0" smtClean="0"/>
              <a:t>Standard Deviation</a:t>
            </a:r>
          </a:p>
          <a:p>
            <a:pPr algn="just">
              <a:lnSpc>
                <a:spcPct val="100000"/>
              </a:lnSpc>
              <a:buFont typeface="Arial"/>
              <a:buChar char="•"/>
            </a:pP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762120" y="269640"/>
            <a:ext cx="8076960" cy="1142640"/>
          </a:xfrm>
          <a:prstGeom prst="rect">
            <a:avLst/>
          </a:prstGeom>
        </p:spPr>
        <p:txBody>
          <a:bodyPr anchor="ctr"/>
          <a:lstStyle/>
          <a:p>
            <a:pPr algn="ctr">
              <a:lnSpc>
                <a:spcPct val="100000"/>
              </a:lnSpc>
            </a:pPr>
            <a:r>
              <a:rPr lang="en-US" sz="4400" dirty="0" smtClean="0">
                <a:solidFill>
                  <a:srgbClr val="000000"/>
                </a:solidFill>
                <a:latin typeface="Calibri"/>
              </a:rPr>
              <a:t>Visualizing numeric variables - </a:t>
            </a:r>
            <a:r>
              <a:rPr lang="en-US" sz="4400" dirty="0" err="1" smtClean="0">
                <a:solidFill>
                  <a:srgbClr val="000000"/>
                </a:solidFill>
                <a:latin typeface="Calibri"/>
              </a:rPr>
              <a:t>Boxplot</a:t>
            </a:r>
            <a:endParaRPr/>
          </a:p>
        </p:txBody>
      </p:sp>
      <p:sp>
        <p:nvSpPr>
          <p:cNvPr id="133" name="TextShape 2"/>
          <p:cNvSpPr txBox="1"/>
          <p:nvPr/>
        </p:nvSpPr>
        <p:spPr>
          <a:xfrm>
            <a:off x="762120" y="1371600"/>
            <a:ext cx="8076960" cy="5333760"/>
          </a:xfrm>
          <a:prstGeom prst="rect">
            <a:avLst/>
          </a:prstGeom>
        </p:spPr>
        <p:txBody>
          <a:bodyPr/>
          <a:lstStyle/>
          <a:p>
            <a:pPr algn="just">
              <a:lnSpc>
                <a:spcPct val="100000"/>
              </a:lnSpc>
              <a:buFont typeface="Arial"/>
              <a:buChar char="•"/>
            </a:pPr>
            <a:endParaRPr lang="en-US" dirty="0" smtClean="0"/>
          </a:p>
          <a:p>
            <a:pPr algn="just">
              <a:lnSpc>
                <a:spcPct val="100000"/>
              </a:lnSpc>
              <a:buFont typeface="Arial"/>
              <a:buChar char="•"/>
            </a:pPr>
            <a:r>
              <a:rPr lang="en-US" dirty="0" smtClean="0"/>
              <a:t>It can be helpful in diagnosing data problems</a:t>
            </a:r>
          </a:p>
          <a:p>
            <a:pPr algn="just">
              <a:lnSpc>
                <a:spcPct val="100000"/>
              </a:lnSpc>
              <a:buFont typeface="Arial"/>
              <a:buChar char="•"/>
            </a:pPr>
            <a:r>
              <a:rPr lang="en-US" dirty="0" smtClean="0"/>
              <a:t>A common visualization of five number summary is Box plot or Box-and –Whiskers plot</a:t>
            </a:r>
          </a:p>
          <a:p>
            <a:pPr algn="just">
              <a:lnSpc>
                <a:spcPct val="100000"/>
              </a:lnSpc>
              <a:buFont typeface="Arial"/>
              <a:buChar char="•"/>
            </a:pPr>
            <a:r>
              <a:rPr lang="en-US" dirty="0" smtClean="0"/>
              <a:t>It depicts the five number summary using lines and dots</a:t>
            </a:r>
          </a:p>
          <a:p>
            <a:pPr algn="just">
              <a:lnSpc>
                <a:spcPct val="100000"/>
              </a:lnSpc>
              <a:buFont typeface="Arial"/>
              <a:buChar char="•"/>
            </a:pPr>
            <a:r>
              <a:rPr lang="en-US" dirty="0" smtClean="0"/>
              <a:t>The horizontal line forming the box in the middle of each figure represent Q1,Q2 and Q3 while reading from bottom to top.</a:t>
            </a:r>
          </a:p>
          <a:p>
            <a:pPr algn="just">
              <a:lnSpc>
                <a:spcPct val="100000"/>
              </a:lnSpc>
              <a:buFont typeface="Arial"/>
              <a:buChar char="•"/>
            </a:pPr>
            <a:r>
              <a:rPr lang="en-US" dirty="0" smtClean="0"/>
              <a:t>Median –</a:t>
            </a:r>
            <a:r>
              <a:rPr lang="en-US" dirty="0" err="1" smtClean="0"/>
              <a:t>darkline</a:t>
            </a:r>
            <a:endParaRPr lang="en-US" dirty="0" smtClean="0"/>
          </a:p>
          <a:p>
            <a:pPr algn="just">
              <a:lnSpc>
                <a:spcPct val="100000"/>
              </a:lnSpc>
              <a:buFont typeface="Arial"/>
              <a:buChar char="•"/>
            </a:pP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762120" y="269640"/>
            <a:ext cx="8076960" cy="1142640"/>
          </a:xfrm>
          <a:prstGeom prst="rect">
            <a:avLst/>
          </a:prstGeom>
        </p:spPr>
        <p:txBody>
          <a:bodyPr anchor="ctr"/>
          <a:lstStyle/>
          <a:p>
            <a:pPr algn="ctr">
              <a:lnSpc>
                <a:spcPct val="100000"/>
              </a:lnSpc>
            </a:pPr>
            <a:r>
              <a:rPr lang="en-US" sz="4400" dirty="0" smtClean="0">
                <a:solidFill>
                  <a:srgbClr val="000000"/>
                </a:solidFill>
                <a:latin typeface="Calibri"/>
              </a:rPr>
              <a:t>Visualizing numeric variables - Histogram</a:t>
            </a:r>
            <a:endParaRPr/>
          </a:p>
        </p:txBody>
      </p:sp>
      <p:sp>
        <p:nvSpPr>
          <p:cNvPr id="133" name="TextShape 2"/>
          <p:cNvSpPr txBox="1"/>
          <p:nvPr/>
        </p:nvSpPr>
        <p:spPr>
          <a:xfrm>
            <a:off x="762120" y="1371600"/>
            <a:ext cx="8076960" cy="5333760"/>
          </a:xfrm>
          <a:prstGeom prst="rect">
            <a:avLst/>
          </a:prstGeom>
        </p:spPr>
        <p:txBody>
          <a:bodyPr/>
          <a:lstStyle/>
          <a:p>
            <a:pPr algn="just">
              <a:lnSpc>
                <a:spcPct val="100000"/>
              </a:lnSpc>
              <a:buFont typeface="Arial"/>
              <a:buChar char="•"/>
            </a:pPr>
            <a:endParaRPr lang="en-US" dirty="0" smtClean="0"/>
          </a:p>
          <a:p>
            <a:pPr algn="just">
              <a:lnSpc>
                <a:spcPct val="100000"/>
              </a:lnSpc>
              <a:buFont typeface="Arial"/>
              <a:buChar char="•"/>
            </a:pPr>
            <a:r>
              <a:rPr lang="en-US" dirty="0" smtClean="0"/>
              <a:t>It is a way to depict the spread of a numeric variable</a:t>
            </a:r>
          </a:p>
          <a:p>
            <a:pPr algn="just">
              <a:lnSpc>
                <a:spcPct val="100000"/>
              </a:lnSpc>
              <a:buFont typeface="Arial"/>
              <a:buChar char="•"/>
            </a:pPr>
            <a:r>
              <a:rPr lang="en-US" dirty="0" smtClean="0"/>
              <a:t>It divides the variable’s values into predefined </a:t>
            </a:r>
            <a:r>
              <a:rPr lang="en-US" dirty="0" err="1" smtClean="0"/>
              <a:t>no.of</a:t>
            </a:r>
            <a:r>
              <a:rPr lang="en-US" dirty="0" smtClean="0"/>
              <a:t> portions or bins that act as containers for values</a:t>
            </a:r>
          </a:p>
          <a:p>
            <a:pPr algn="just">
              <a:lnSpc>
                <a:spcPct val="100000"/>
              </a:lnSpc>
              <a:buFont typeface="Arial"/>
              <a:buChar char="•"/>
            </a:pPr>
            <a:r>
              <a:rPr lang="en-US" dirty="0" smtClean="0"/>
              <a:t>A histogram is composed of series of bars and heights indicating the count of frequencies of values fall into each of the equal width bins partitioning the values.</a:t>
            </a: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762120" y="269640"/>
            <a:ext cx="8076960" cy="1142640"/>
          </a:xfrm>
          <a:prstGeom prst="rect">
            <a:avLst/>
          </a:prstGeom>
        </p:spPr>
        <p:txBody>
          <a:bodyPr anchor="ctr"/>
          <a:lstStyle/>
          <a:p>
            <a:pPr algn="ctr">
              <a:lnSpc>
                <a:spcPct val="100000"/>
              </a:lnSpc>
            </a:pPr>
            <a:r>
              <a:rPr lang="en-US" sz="4400" dirty="0">
                <a:solidFill>
                  <a:srgbClr val="000000"/>
                </a:solidFill>
                <a:latin typeface="Calibri"/>
              </a:rPr>
              <a:t>Understanding Numeric </a:t>
            </a:r>
            <a:r>
              <a:rPr lang="en-US" sz="4400" dirty="0" smtClean="0">
                <a:solidFill>
                  <a:srgbClr val="000000"/>
                </a:solidFill>
                <a:latin typeface="Calibri"/>
              </a:rPr>
              <a:t>data- Uniform and Normal distribution</a:t>
            </a:r>
            <a:endParaRPr/>
          </a:p>
        </p:txBody>
      </p:sp>
      <p:sp>
        <p:nvSpPr>
          <p:cNvPr id="133" name="TextShape 2"/>
          <p:cNvSpPr txBox="1"/>
          <p:nvPr/>
        </p:nvSpPr>
        <p:spPr>
          <a:xfrm>
            <a:off x="762120" y="1371600"/>
            <a:ext cx="8076960" cy="5333760"/>
          </a:xfrm>
          <a:prstGeom prst="rect">
            <a:avLst/>
          </a:prstGeom>
        </p:spPr>
        <p:txBody>
          <a:bodyPr/>
          <a:lstStyle/>
          <a:p>
            <a:pPr algn="just">
              <a:lnSpc>
                <a:spcPct val="100000"/>
              </a:lnSpc>
              <a:buFont typeface="Arial"/>
              <a:buChar char="•"/>
            </a:pPr>
            <a:r>
              <a:rPr lang="en-US" sz="2800" dirty="0">
                <a:solidFill>
                  <a:srgbClr val="000000"/>
                </a:solidFill>
                <a:latin typeface="Calibri"/>
              </a:rPr>
              <a:t>A </a:t>
            </a:r>
            <a:r>
              <a:rPr lang="en-US" sz="2800" dirty="0" smtClean="0">
                <a:solidFill>
                  <a:srgbClr val="000000"/>
                </a:solidFill>
                <a:latin typeface="Calibri"/>
              </a:rPr>
              <a:t>variable’s </a:t>
            </a:r>
            <a:r>
              <a:rPr lang="en-US" sz="2800" dirty="0">
                <a:solidFill>
                  <a:srgbClr val="000000"/>
                </a:solidFill>
                <a:latin typeface="Calibri"/>
              </a:rPr>
              <a:t>distribution describes how likely  a value falls within the various ranges</a:t>
            </a:r>
            <a:endParaRPr/>
          </a:p>
          <a:p>
            <a:pPr algn="just">
              <a:lnSpc>
                <a:spcPct val="100000"/>
              </a:lnSpc>
            </a:pPr>
            <a:endParaRPr/>
          </a:p>
          <a:p>
            <a:pPr algn="just">
              <a:lnSpc>
                <a:spcPct val="100000"/>
              </a:lnSpc>
              <a:buFont typeface="Arial"/>
              <a:buChar char="•"/>
            </a:pPr>
            <a:r>
              <a:rPr lang="en-US" sz="2800" dirty="0">
                <a:solidFill>
                  <a:srgbClr val="000000"/>
                </a:solidFill>
                <a:latin typeface="Calibri"/>
              </a:rPr>
              <a:t>If all values are equally likely to occur (the values rolled on a fair six sided die)- the distribution is said to be </a:t>
            </a:r>
            <a:r>
              <a:rPr lang="en-US" sz="2800" i="1" dirty="0">
                <a:solidFill>
                  <a:srgbClr val="FF0000"/>
                </a:solidFill>
                <a:latin typeface="Calibri"/>
              </a:rPr>
              <a:t>uniform</a:t>
            </a:r>
            <a:r>
              <a:rPr lang="en-US" sz="2800" dirty="0">
                <a:solidFill>
                  <a:srgbClr val="FF0000"/>
                </a:solidFill>
                <a:latin typeface="Calibri"/>
              </a:rPr>
              <a:t>.</a:t>
            </a:r>
            <a:endParaRPr>
              <a:solidFill>
                <a:srgbClr val="FF0000"/>
              </a:solidFill>
            </a:endParaRPr>
          </a:p>
          <a:p>
            <a:pPr algn="just">
              <a:lnSpc>
                <a:spcPct val="100000"/>
              </a:lnSpc>
            </a:pPr>
            <a:endParaRPr/>
          </a:p>
          <a:p>
            <a:pPr algn="just">
              <a:lnSpc>
                <a:spcPct val="100000"/>
              </a:lnSpc>
              <a:buFont typeface="Arial"/>
              <a:buChar char="•"/>
            </a:pPr>
            <a:r>
              <a:rPr lang="en-US" sz="2800" dirty="0">
                <a:solidFill>
                  <a:srgbClr val="000000"/>
                </a:solidFill>
                <a:latin typeface="Calibri"/>
              </a:rPr>
              <a:t>If the values grow less likely to occur  as they are farther away from both sides of the center bar, resulting in a bell </a:t>
            </a:r>
            <a:r>
              <a:rPr lang="en-US" sz="2800" dirty="0" smtClean="0">
                <a:solidFill>
                  <a:srgbClr val="000000"/>
                </a:solidFill>
                <a:latin typeface="Calibri"/>
              </a:rPr>
              <a:t> </a:t>
            </a:r>
            <a:r>
              <a:rPr lang="en-US" sz="2800" dirty="0">
                <a:solidFill>
                  <a:srgbClr val="000000"/>
                </a:solidFill>
                <a:latin typeface="Calibri"/>
              </a:rPr>
              <a:t>shaped distribution of </a:t>
            </a:r>
            <a:r>
              <a:rPr lang="en-US" sz="2800" dirty="0" smtClean="0">
                <a:solidFill>
                  <a:srgbClr val="000000"/>
                </a:solidFill>
                <a:latin typeface="Calibri"/>
              </a:rPr>
              <a:t>data – the distribution is said to be </a:t>
            </a:r>
            <a:r>
              <a:rPr lang="en-US" sz="2800" i="1" dirty="0" smtClean="0">
                <a:solidFill>
                  <a:srgbClr val="FF0000"/>
                </a:solidFill>
                <a:latin typeface="Calibri"/>
              </a:rPr>
              <a:t>Normal</a:t>
            </a:r>
            <a:r>
              <a:rPr lang="en-US" sz="2800" dirty="0" smtClean="0">
                <a:solidFill>
                  <a:srgbClr val="000000"/>
                </a:solidFill>
                <a:latin typeface="Calibri"/>
              </a:rPr>
              <a:t> </a:t>
            </a:r>
            <a:r>
              <a:rPr lang="en-US" sz="2800" dirty="0">
                <a:solidFill>
                  <a:srgbClr val="000000"/>
                </a:solidFill>
                <a:latin typeface="Calibri"/>
              </a:rPr>
              <a:t>distribution</a:t>
            </a: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762120" y="269640"/>
            <a:ext cx="8076960" cy="1142640"/>
          </a:xfrm>
          <a:prstGeom prst="rect">
            <a:avLst/>
          </a:prstGeom>
        </p:spPr>
        <p:txBody>
          <a:bodyPr anchor="ctr"/>
          <a:lstStyle/>
          <a:p>
            <a:pPr algn="ctr">
              <a:lnSpc>
                <a:spcPct val="100000"/>
              </a:lnSpc>
            </a:pPr>
            <a:r>
              <a:rPr lang="en-US" sz="4400">
                <a:solidFill>
                  <a:srgbClr val="000000"/>
                </a:solidFill>
                <a:latin typeface="Calibri"/>
              </a:rPr>
              <a:t>Distributions</a:t>
            </a:r>
            <a:endParaRPr/>
          </a:p>
        </p:txBody>
      </p:sp>
      <p:pic>
        <p:nvPicPr>
          <p:cNvPr id="135" name="Picture 2"/>
          <p:cNvPicPr/>
          <p:nvPr/>
        </p:nvPicPr>
        <p:blipFill>
          <a:blip r:embed="rId3"/>
          <a:stretch>
            <a:fillRect/>
          </a:stretch>
        </p:blipFill>
        <p:spPr>
          <a:xfrm>
            <a:off x="1371600" y="1676520"/>
            <a:ext cx="3352320" cy="2590560"/>
          </a:xfrm>
          <a:prstGeom prst="rect">
            <a:avLst/>
          </a:prstGeom>
          <a:ln>
            <a:noFill/>
          </a:ln>
        </p:spPr>
      </p:pic>
      <p:pic>
        <p:nvPicPr>
          <p:cNvPr id="136" name="Picture 3"/>
          <p:cNvPicPr/>
          <p:nvPr/>
        </p:nvPicPr>
        <p:blipFill>
          <a:blip r:embed="rId4"/>
          <a:stretch>
            <a:fillRect/>
          </a:stretch>
        </p:blipFill>
        <p:spPr>
          <a:xfrm>
            <a:off x="5181480" y="1905120"/>
            <a:ext cx="3733560" cy="2285640"/>
          </a:xfrm>
          <a:prstGeom prst="rect">
            <a:avLst/>
          </a:prstGeom>
          <a:ln>
            <a:noFill/>
          </a:ln>
        </p:spPr>
      </p:pic>
      <p:sp>
        <p:nvSpPr>
          <p:cNvPr id="137" name="CustomShape 2"/>
          <p:cNvSpPr/>
          <p:nvPr/>
        </p:nvSpPr>
        <p:spPr>
          <a:xfrm>
            <a:off x="1676520" y="4495680"/>
            <a:ext cx="7009920" cy="638280"/>
          </a:xfrm>
          <a:prstGeom prst="rect">
            <a:avLst/>
          </a:prstGeom>
          <a:noFill/>
          <a:ln>
            <a:noFill/>
          </a:ln>
        </p:spPr>
        <p:txBody>
          <a:bodyPr lIns="90000" tIns="45000" rIns="90000" bIns="45000"/>
          <a:lstStyle/>
          <a:p>
            <a:pPr>
              <a:lnSpc>
                <a:spcPct val="100000"/>
              </a:lnSpc>
            </a:pPr>
            <a:r>
              <a:rPr lang="en-IN">
                <a:solidFill>
                  <a:srgbClr val="000000"/>
                </a:solidFill>
                <a:latin typeface="Calibri"/>
              </a:rPr>
              <a:t>Uniform Distribution                                    Normal Distribution</a:t>
            </a: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762120" y="269640"/>
            <a:ext cx="8076960" cy="1142640"/>
          </a:xfrm>
          <a:prstGeom prst="rect">
            <a:avLst/>
          </a:prstGeom>
        </p:spPr>
        <p:txBody>
          <a:bodyPr anchor="ctr"/>
          <a:lstStyle/>
          <a:p>
            <a:pPr algn="ctr">
              <a:lnSpc>
                <a:spcPct val="100000"/>
              </a:lnSpc>
            </a:pPr>
            <a:r>
              <a:rPr lang="en-US" sz="4400" dirty="0" smtClean="0">
                <a:solidFill>
                  <a:srgbClr val="000000"/>
                </a:solidFill>
                <a:latin typeface="Calibri"/>
              </a:rPr>
              <a:t>Exploring Categorical variables</a:t>
            </a:r>
            <a:endParaRPr/>
          </a:p>
        </p:txBody>
      </p:sp>
      <p:sp>
        <p:nvSpPr>
          <p:cNvPr id="140" name="CustomShape 2"/>
          <p:cNvSpPr/>
          <p:nvPr/>
        </p:nvSpPr>
        <p:spPr>
          <a:xfrm>
            <a:off x="533400" y="1656000"/>
            <a:ext cx="7890600" cy="4363800"/>
          </a:xfrm>
          <a:prstGeom prst="rect">
            <a:avLst/>
          </a:prstGeom>
          <a:noFill/>
          <a:ln>
            <a:noFill/>
          </a:ln>
        </p:spPr>
        <p:txBody>
          <a:bodyPr lIns="90000" tIns="45000" rIns="90000" bIns="45000"/>
          <a:lstStyle/>
          <a:p>
            <a:pPr algn="just">
              <a:lnSpc>
                <a:spcPct val="100000"/>
              </a:lnSpc>
              <a:buFont typeface="Arial" pitchFamily="34" charset="0"/>
              <a:buChar char="•"/>
            </a:pPr>
            <a:r>
              <a:rPr lang="en-US" sz="2400" dirty="0" smtClean="0"/>
              <a:t>Categorical data is typically examined using tables rather than summary statistics</a:t>
            </a:r>
          </a:p>
          <a:p>
            <a:pPr algn="just">
              <a:lnSpc>
                <a:spcPct val="100000"/>
              </a:lnSpc>
              <a:buFont typeface="Arial" pitchFamily="34" charset="0"/>
              <a:buChar char="•"/>
            </a:pPr>
            <a:r>
              <a:rPr lang="en-US" sz="2400" dirty="0" smtClean="0"/>
              <a:t>A table that presents single categorical variable is known as one-way table</a:t>
            </a:r>
          </a:p>
          <a:p>
            <a:pPr algn="just">
              <a:lnSpc>
                <a:spcPct val="100000"/>
              </a:lnSpc>
            </a:pPr>
            <a:r>
              <a:rPr lang="en-US" sz="2400" b="1" u="sng" dirty="0" smtClean="0"/>
              <a:t>Measuring Central Tendency (Categorical variables)</a:t>
            </a:r>
          </a:p>
          <a:p>
            <a:pPr algn="just">
              <a:lnSpc>
                <a:spcPct val="100000"/>
              </a:lnSpc>
              <a:buFont typeface="Arial" pitchFamily="34" charset="0"/>
              <a:buChar char="•"/>
            </a:pPr>
            <a:r>
              <a:rPr lang="en-US" sz="2400" dirty="0" smtClean="0"/>
              <a:t>For categorical </a:t>
            </a:r>
            <a:r>
              <a:rPr lang="en-US" sz="2400" dirty="0" err="1" smtClean="0"/>
              <a:t>data,to</a:t>
            </a:r>
            <a:r>
              <a:rPr lang="en-US" sz="2400" dirty="0" smtClean="0"/>
              <a:t> measure central </a:t>
            </a:r>
            <a:r>
              <a:rPr lang="en-US" sz="2400" dirty="0" err="1" smtClean="0"/>
              <a:t>tendency,</a:t>
            </a:r>
            <a:r>
              <a:rPr lang="en-US" sz="2400" b="1" dirty="0" err="1" smtClean="0">
                <a:solidFill>
                  <a:srgbClr val="FF0000"/>
                </a:solidFill>
              </a:rPr>
              <a:t>Mode</a:t>
            </a:r>
            <a:r>
              <a:rPr lang="en-US" sz="2400" dirty="0" smtClean="0"/>
              <a:t> is used.</a:t>
            </a:r>
          </a:p>
          <a:p>
            <a:pPr algn="just">
              <a:lnSpc>
                <a:spcPct val="100000"/>
              </a:lnSpc>
              <a:buFont typeface="Arial" pitchFamily="34" charset="0"/>
              <a:buChar char="•"/>
            </a:pPr>
            <a:r>
              <a:rPr lang="en-US" sz="2400" dirty="0" smtClean="0"/>
              <a:t>A variable may have more than one mode.</a:t>
            </a:r>
          </a:p>
          <a:p>
            <a:pPr algn="just">
              <a:lnSpc>
                <a:spcPct val="100000"/>
              </a:lnSpc>
              <a:buFont typeface="Arial" pitchFamily="34" charset="0"/>
              <a:buChar char="•"/>
            </a:pPr>
            <a:r>
              <a:rPr lang="en-US" sz="2400" dirty="0" smtClean="0"/>
              <a:t>Variable with single mode is called </a:t>
            </a:r>
            <a:r>
              <a:rPr lang="en-US" sz="2400" dirty="0" err="1" smtClean="0">
                <a:solidFill>
                  <a:srgbClr val="FF0000"/>
                </a:solidFill>
              </a:rPr>
              <a:t>unimodal</a:t>
            </a:r>
            <a:r>
              <a:rPr lang="en-US" sz="2400" dirty="0" smtClean="0"/>
              <a:t> and two modes is called </a:t>
            </a:r>
            <a:r>
              <a:rPr lang="en-US" sz="2400" dirty="0" err="1" smtClean="0">
                <a:solidFill>
                  <a:srgbClr val="FF0000"/>
                </a:solidFill>
              </a:rPr>
              <a:t>bimodal</a:t>
            </a:r>
            <a:r>
              <a:rPr lang="en-US" sz="2400" dirty="0" err="1" smtClean="0"/>
              <a:t>,multiple</a:t>
            </a:r>
            <a:r>
              <a:rPr lang="en-US" sz="2400" dirty="0" smtClean="0"/>
              <a:t> modes are called </a:t>
            </a:r>
            <a:r>
              <a:rPr lang="en-US" sz="2400" dirty="0" smtClean="0">
                <a:solidFill>
                  <a:srgbClr val="FF0000"/>
                </a:solidFill>
              </a:rPr>
              <a:t>multimodal.</a:t>
            </a:r>
          </a:p>
          <a:p>
            <a:pPr algn="just">
              <a:lnSpc>
                <a:spcPct val="100000"/>
              </a:lnSpc>
            </a:pPr>
            <a:endParaRPr sz="2400" dirty="0"/>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762120" y="269640"/>
            <a:ext cx="8076960" cy="1142640"/>
          </a:xfrm>
          <a:prstGeom prst="rect">
            <a:avLst/>
          </a:prstGeom>
        </p:spPr>
        <p:txBody>
          <a:bodyPr anchor="ctr"/>
          <a:lstStyle/>
          <a:p>
            <a:pPr algn="ctr">
              <a:lnSpc>
                <a:spcPct val="100000"/>
              </a:lnSpc>
            </a:pPr>
            <a:r>
              <a:rPr lang="en-US" sz="4400" dirty="0" smtClean="0">
                <a:solidFill>
                  <a:srgbClr val="000000"/>
                </a:solidFill>
                <a:latin typeface="Calibri"/>
              </a:rPr>
              <a:t>Visualizing Relationships</a:t>
            </a:r>
            <a:endParaRPr/>
          </a:p>
        </p:txBody>
      </p:sp>
      <p:sp>
        <p:nvSpPr>
          <p:cNvPr id="140" name="CustomShape 2"/>
          <p:cNvSpPr/>
          <p:nvPr/>
        </p:nvSpPr>
        <p:spPr>
          <a:xfrm>
            <a:off x="1371600" y="1656000"/>
            <a:ext cx="7052400" cy="4363800"/>
          </a:xfrm>
          <a:prstGeom prst="rect">
            <a:avLst/>
          </a:prstGeom>
          <a:noFill/>
          <a:ln>
            <a:noFill/>
          </a:ln>
        </p:spPr>
        <p:txBody>
          <a:bodyPr lIns="90000" tIns="45000" rIns="90000" bIns="45000"/>
          <a:lstStyle/>
          <a:p>
            <a:pPr marL="457200" indent="-457200" algn="just">
              <a:lnSpc>
                <a:spcPct val="100000"/>
              </a:lnSpc>
              <a:buFont typeface="+mj-lt"/>
              <a:buAutoNum type="arabicPeriod"/>
            </a:pPr>
            <a:r>
              <a:rPr lang="en-US" sz="2400" dirty="0" err="1" smtClean="0"/>
              <a:t>Scatterplots</a:t>
            </a:r>
            <a:r>
              <a:rPr lang="en-US" sz="2400" dirty="0" smtClean="0"/>
              <a:t> :-It visualizes a </a:t>
            </a:r>
            <a:r>
              <a:rPr lang="en-US" sz="2400" dirty="0" err="1" smtClean="0"/>
              <a:t>bivariate</a:t>
            </a:r>
            <a:r>
              <a:rPr lang="en-US" sz="2400" dirty="0" smtClean="0"/>
              <a:t> relationship</a:t>
            </a:r>
          </a:p>
          <a:p>
            <a:pPr marL="457200" indent="-457200" algn="just">
              <a:lnSpc>
                <a:spcPct val="100000"/>
              </a:lnSpc>
              <a:buFont typeface="+mj-lt"/>
              <a:buAutoNum type="arabicPeriod"/>
            </a:pPr>
            <a:r>
              <a:rPr lang="en-US" sz="2400" dirty="0" smtClean="0"/>
              <a:t>Two way cross tabulations :It is used to find out the relationship between two nominal </a:t>
            </a:r>
            <a:r>
              <a:rPr lang="en-US" sz="2400" dirty="0" err="1" smtClean="0"/>
              <a:t>variables.It</a:t>
            </a:r>
            <a:r>
              <a:rPr lang="en-US" sz="2400" dirty="0" smtClean="0"/>
              <a:t> is like a two dimensional </a:t>
            </a:r>
            <a:r>
              <a:rPr lang="en-US" sz="2400" dirty="0" err="1" smtClean="0"/>
              <a:t>table,each</a:t>
            </a:r>
            <a:r>
              <a:rPr lang="en-US" sz="2400" dirty="0" smtClean="0"/>
              <a:t> of the table’s cell indicates values falling into the particular row and column combination.</a:t>
            </a:r>
          </a:p>
          <a:p>
            <a:pPr marL="457200" indent="-457200" algn="just">
              <a:lnSpc>
                <a:spcPct val="100000"/>
              </a:lnSpc>
              <a:buFont typeface="+mj-lt"/>
              <a:buAutoNum type="arabicPeriod"/>
            </a:pPr>
            <a:endParaRPr sz="2400" dirty="0"/>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762120" y="269640"/>
            <a:ext cx="8076960" cy="1142640"/>
          </a:xfrm>
          <a:prstGeom prst="rect">
            <a:avLst/>
          </a:prstGeom>
        </p:spPr>
        <p:txBody>
          <a:bodyPr anchor="ctr"/>
          <a:lstStyle/>
          <a:p>
            <a:pPr algn="ctr">
              <a:lnSpc>
                <a:spcPct val="100000"/>
              </a:lnSpc>
            </a:pPr>
            <a:r>
              <a:rPr lang="en-US" sz="4400">
                <a:solidFill>
                  <a:srgbClr val="000000"/>
                </a:solidFill>
                <a:latin typeface="Calibri"/>
              </a:rPr>
              <a:t>Dimensionality Reduction</a:t>
            </a:r>
            <a:endParaRPr/>
          </a:p>
        </p:txBody>
      </p:sp>
      <p:pic>
        <p:nvPicPr>
          <p:cNvPr id="139" name="Picture 2"/>
          <p:cNvPicPr/>
          <p:nvPr/>
        </p:nvPicPr>
        <p:blipFill>
          <a:blip r:embed="rId3"/>
          <a:stretch>
            <a:fillRect/>
          </a:stretch>
        </p:blipFill>
        <p:spPr>
          <a:xfrm>
            <a:off x="1152000" y="1584000"/>
            <a:ext cx="2999880" cy="2123640"/>
          </a:xfrm>
          <a:prstGeom prst="rect">
            <a:avLst/>
          </a:prstGeom>
          <a:ln>
            <a:noFill/>
          </a:ln>
        </p:spPr>
      </p:pic>
      <p:sp>
        <p:nvSpPr>
          <p:cNvPr id="140" name="CustomShape 2"/>
          <p:cNvSpPr/>
          <p:nvPr/>
        </p:nvSpPr>
        <p:spPr>
          <a:xfrm>
            <a:off x="4385880" y="1656000"/>
            <a:ext cx="4038120" cy="4363800"/>
          </a:xfrm>
          <a:prstGeom prst="rect">
            <a:avLst/>
          </a:prstGeom>
          <a:noFill/>
          <a:ln>
            <a:noFill/>
          </a:ln>
        </p:spPr>
        <p:txBody>
          <a:bodyPr lIns="90000" tIns="45000" rIns="90000" bIns="45000"/>
          <a:lstStyle/>
          <a:p>
            <a:pPr algn="just">
              <a:lnSpc>
                <a:spcPct val="100000"/>
              </a:lnSpc>
            </a:pPr>
            <a:r>
              <a:rPr lang="en-IN" sz="2400" dirty="0">
                <a:solidFill>
                  <a:srgbClr val="000000"/>
                </a:solidFill>
                <a:latin typeface="Calibri"/>
              </a:rPr>
              <a:t>The image shows 2 dimensions x1 and x2,measurements  of several objects in inches and cm. x1 and x2 will  convey similar information and introduce a lot of noise in system, so better  use one dimension by converted the dimension of data from 2D (from x1 and x2) to 1D (z1), which has made the data relatively easier to explain.</a:t>
            </a:r>
            <a:endParaRPr sz="2400" dirty="0"/>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360000" y="648000"/>
            <a:ext cx="8555400" cy="5922720"/>
          </a:xfrm>
          <a:prstGeom prst="rect">
            <a:avLst/>
          </a:prstGeom>
        </p:spPr>
        <p:txBody>
          <a:bodyPr wrap="none" lIns="90000" tIns="45000" rIns="90000" bIns="45000"/>
          <a:lstStyle/>
          <a:p>
            <a:endParaRPr dirty="0"/>
          </a:p>
          <a:p>
            <a:r>
              <a:rPr lang="en-IN" sz="2400" dirty="0"/>
              <a:t>Dimension reduction is the process of reducing the </a:t>
            </a:r>
            <a:r>
              <a:rPr lang="en-IN" sz="2400" dirty="0" smtClean="0"/>
              <a:t>number </a:t>
            </a:r>
            <a:r>
              <a:rPr lang="en-IN" sz="2400" dirty="0"/>
              <a:t>of </a:t>
            </a:r>
            <a:endParaRPr lang="en-IN" sz="2400" dirty="0" smtClean="0"/>
          </a:p>
          <a:p>
            <a:r>
              <a:rPr lang="en-IN" sz="2400" dirty="0" smtClean="0"/>
              <a:t>variables </a:t>
            </a:r>
            <a:r>
              <a:rPr lang="en-IN" sz="2400" dirty="0"/>
              <a:t>under consideration by </a:t>
            </a:r>
            <a:r>
              <a:rPr lang="en-IN" sz="2400" dirty="0" smtClean="0"/>
              <a:t>obtaining </a:t>
            </a:r>
            <a:r>
              <a:rPr lang="en-IN" sz="2400" dirty="0"/>
              <a:t>a smaller set of </a:t>
            </a:r>
            <a:endParaRPr lang="en-IN" sz="2400" dirty="0" smtClean="0"/>
          </a:p>
          <a:p>
            <a:r>
              <a:rPr lang="en-IN" sz="2400" dirty="0" smtClean="0">
                <a:solidFill>
                  <a:srgbClr val="FF0000"/>
                </a:solidFill>
              </a:rPr>
              <a:t>principal </a:t>
            </a:r>
            <a:r>
              <a:rPr lang="en-IN" sz="2400" dirty="0">
                <a:solidFill>
                  <a:srgbClr val="FF0000"/>
                </a:solidFill>
              </a:rPr>
              <a:t>variables</a:t>
            </a:r>
            <a:r>
              <a:rPr lang="en-IN" sz="2400" dirty="0"/>
              <a:t>.</a:t>
            </a:r>
            <a:endParaRPr dirty="0"/>
          </a:p>
          <a:p>
            <a:endParaRPr dirty="0"/>
          </a:p>
          <a:p>
            <a:r>
              <a:rPr lang="en-IN" sz="2400" dirty="0"/>
              <a:t>Dimensionality reduction may be implemented in two ways.</a:t>
            </a:r>
            <a:endParaRPr dirty="0"/>
          </a:p>
          <a:p>
            <a:r>
              <a:rPr lang="en-IN" sz="2400" dirty="0"/>
              <a:t>• 	</a:t>
            </a:r>
            <a:r>
              <a:rPr lang="en-IN" sz="2400" dirty="0">
                <a:solidFill>
                  <a:srgbClr val="FF0000"/>
                </a:solidFill>
              </a:rPr>
              <a:t>Feature selection</a:t>
            </a:r>
            <a:endParaRPr dirty="0">
              <a:solidFill>
                <a:srgbClr val="FF0000"/>
              </a:solidFill>
            </a:endParaRPr>
          </a:p>
          <a:p>
            <a:r>
              <a:rPr lang="en-IN" sz="2400" dirty="0"/>
              <a:t>In feature selection, we are interested in finding k of the </a:t>
            </a:r>
            <a:endParaRPr lang="en-IN" sz="2400" dirty="0" smtClean="0"/>
          </a:p>
          <a:p>
            <a:r>
              <a:rPr lang="en-IN" sz="2400" dirty="0" smtClean="0"/>
              <a:t>total </a:t>
            </a:r>
            <a:r>
              <a:rPr lang="en-IN" sz="2400" dirty="0"/>
              <a:t>of n features that give us the most information </a:t>
            </a:r>
            <a:endParaRPr lang="en-IN" sz="2400" dirty="0" smtClean="0"/>
          </a:p>
          <a:p>
            <a:r>
              <a:rPr lang="en-IN" sz="2400" dirty="0" smtClean="0"/>
              <a:t>and </a:t>
            </a:r>
            <a:r>
              <a:rPr lang="en-IN" sz="2400" dirty="0"/>
              <a:t>we discard the other (n − k) dimensions. </a:t>
            </a:r>
            <a:endParaRPr lang="en-IN" sz="2400" dirty="0" smtClean="0"/>
          </a:p>
          <a:p>
            <a:r>
              <a:rPr lang="en-IN" sz="2400" dirty="0" smtClean="0"/>
              <a:t>• </a:t>
            </a:r>
            <a:r>
              <a:rPr lang="en-IN" sz="2400" dirty="0"/>
              <a:t>	</a:t>
            </a:r>
            <a:r>
              <a:rPr lang="en-IN" sz="2400" dirty="0">
                <a:solidFill>
                  <a:srgbClr val="FF0000"/>
                </a:solidFill>
              </a:rPr>
              <a:t>Feature extraction</a:t>
            </a:r>
            <a:endParaRPr dirty="0">
              <a:solidFill>
                <a:srgbClr val="FF0000"/>
              </a:solidFill>
            </a:endParaRPr>
          </a:p>
          <a:p>
            <a:r>
              <a:rPr lang="en-IN" sz="2400" dirty="0"/>
              <a:t>In feature extraction, we are interested in finding </a:t>
            </a:r>
            <a:r>
              <a:rPr lang="en-IN" sz="2400" dirty="0" smtClean="0"/>
              <a:t>a </a:t>
            </a:r>
            <a:r>
              <a:rPr lang="en-IN" sz="2400" dirty="0"/>
              <a:t>new set </a:t>
            </a:r>
            <a:endParaRPr lang="en-IN" sz="2400" dirty="0" smtClean="0"/>
          </a:p>
          <a:p>
            <a:r>
              <a:rPr lang="en-IN" sz="2400" dirty="0" smtClean="0"/>
              <a:t>of </a:t>
            </a:r>
            <a:r>
              <a:rPr lang="en-IN" sz="2400" dirty="0"/>
              <a:t>k features that are the combination </a:t>
            </a:r>
            <a:r>
              <a:rPr lang="en-IN" sz="2400" dirty="0" smtClean="0"/>
              <a:t>of </a:t>
            </a:r>
            <a:r>
              <a:rPr lang="en-IN" sz="2400" dirty="0"/>
              <a:t>the original n features</a:t>
            </a:r>
            <a:r>
              <a:rPr lang="en-IN" sz="2400" dirty="0" smtClean="0"/>
              <a:t>.</a:t>
            </a:r>
          </a:p>
          <a:p>
            <a:r>
              <a:rPr lang="en-IN" sz="2400" dirty="0" smtClean="0"/>
              <a:t>	The </a:t>
            </a:r>
            <a:r>
              <a:rPr lang="en-IN" sz="2400" dirty="0"/>
              <a:t>best known and most </a:t>
            </a:r>
            <a:r>
              <a:rPr lang="en-IN" sz="2400" dirty="0" smtClean="0"/>
              <a:t>widely  used feature </a:t>
            </a:r>
            <a:r>
              <a:rPr lang="en-IN" sz="2400" dirty="0"/>
              <a:t>extraction </a:t>
            </a:r>
            <a:endParaRPr lang="en-IN" sz="2400" dirty="0" smtClean="0"/>
          </a:p>
          <a:p>
            <a:r>
              <a:rPr lang="en-IN" sz="2400" dirty="0" smtClean="0"/>
              <a:t>methods </a:t>
            </a:r>
            <a:r>
              <a:rPr lang="en-IN" sz="2400" dirty="0"/>
              <a:t>are </a:t>
            </a:r>
            <a:r>
              <a:rPr lang="en-IN" sz="2400" dirty="0" smtClean="0">
                <a:solidFill>
                  <a:srgbClr val="FF0000"/>
                </a:solidFill>
              </a:rPr>
              <a:t>Principal Components  </a:t>
            </a:r>
            <a:r>
              <a:rPr lang="en-IN" sz="2400" dirty="0">
                <a:solidFill>
                  <a:srgbClr val="FF0000"/>
                </a:solidFill>
              </a:rPr>
              <a:t>Analysis (PCA) </a:t>
            </a:r>
            <a:endParaRPr lang="en-IN" sz="2400" dirty="0" smtClean="0">
              <a:solidFill>
                <a:srgbClr val="FF0000"/>
              </a:solidFill>
            </a:endParaRPr>
          </a:p>
          <a:p>
            <a:r>
              <a:rPr lang="en-IN" sz="2400" dirty="0" smtClean="0"/>
              <a:t>and</a:t>
            </a:r>
            <a:r>
              <a:rPr lang="en-IN" sz="2400" dirty="0" smtClean="0">
                <a:solidFill>
                  <a:srgbClr val="FF0000"/>
                </a:solidFill>
              </a:rPr>
              <a:t> </a:t>
            </a:r>
            <a:r>
              <a:rPr lang="en-IN" sz="2400" dirty="0">
                <a:solidFill>
                  <a:srgbClr val="FF0000"/>
                </a:solidFill>
              </a:rPr>
              <a:t>Linear Discriminant Analysis (LDA)</a:t>
            </a:r>
            <a:endParaRPr dirty="0">
              <a:solidFill>
                <a:srgbClr val="FF0000"/>
              </a:solidFill>
            </a:endParaRPr>
          </a:p>
        </p:txBody>
      </p:sp>
      <p:sp>
        <p:nvSpPr>
          <p:cNvPr id="4" name="TextBox 3"/>
          <p:cNvSpPr txBox="1"/>
          <p:nvPr/>
        </p:nvSpPr>
        <p:spPr>
          <a:xfrm>
            <a:off x="990600" y="152400"/>
            <a:ext cx="7239000" cy="707886"/>
          </a:xfrm>
          <a:prstGeom prst="rect">
            <a:avLst/>
          </a:prstGeom>
          <a:noFill/>
        </p:spPr>
        <p:txBody>
          <a:bodyPr wrap="square" rtlCol="0">
            <a:spAutoFit/>
          </a:bodyPr>
          <a:lstStyle/>
          <a:p>
            <a:r>
              <a:rPr lang="en-US" sz="4000" dirty="0" smtClean="0"/>
              <a:t>Dimensionality Reduction</a:t>
            </a:r>
            <a:endParaRPr lang="en-US" sz="4000" dirty="0"/>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762120" y="269640"/>
            <a:ext cx="8076960" cy="1142640"/>
          </a:xfrm>
          <a:prstGeom prst="rect">
            <a:avLst/>
          </a:prstGeom>
        </p:spPr>
        <p:txBody>
          <a:bodyPr anchor="ctr"/>
          <a:lstStyle/>
          <a:p>
            <a:pPr algn="ctr">
              <a:lnSpc>
                <a:spcPct val="100000"/>
              </a:lnSpc>
            </a:pPr>
            <a:r>
              <a:rPr lang="en-US" sz="4400">
                <a:solidFill>
                  <a:srgbClr val="000000"/>
                </a:solidFill>
                <a:latin typeface="Calibri"/>
              </a:rPr>
              <a:t>Dimensionality Reduction</a:t>
            </a:r>
            <a:endParaRPr/>
          </a:p>
        </p:txBody>
      </p:sp>
      <p:sp>
        <p:nvSpPr>
          <p:cNvPr id="143" name="TextShape 2"/>
          <p:cNvSpPr txBox="1"/>
          <p:nvPr/>
        </p:nvSpPr>
        <p:spPr>
          <a:xfrm>
            <a:off x="762120" y="1371600"/>
            <a:ext cx="8076960" cy="5333760"/>
          </a:xfrm>
          <a:prstGeom prst="rect">
            <a:avLst/>
          </a:prstGeom>
        </p:spPr>
        <p:txBody>
          <a:bodyPr/>
          <a:lstStyle/>
          <a:p>
            <a:pPr algn="just">
              <a:lnSpc>
                <a:spcPct val="100000"/>
              </a:lnSpc>
              <a:buFont typeface="Arial"/>
              <a:buChar char="•"/>
            </a:pPr>
            <a:r>
              <a:rPr lang="en-US" sz="2800">
                <a:solidFill>
                  <a:srgbClr val="000000"/>
                </a:solidFill>
                <a:latin typeface="Calibri"/>
              </a:rPr>
              <a:t>We can reduce n dimensions of data set to k dimensions (k &lt; n) . </a:t>
            </a:r>
            <a:endParaRPr/>
          </a:p>
          <a:p>
            <a:pPr algn="just">
              <a:lnSpc>
                <a:spcPct val="100000"/>
              </a:lnSpc>
              <a:buFont typeface="Arial"/>
              <a:buChar char="•"/>
            </a:pPr>
            <a:r>
              <a:rPr lang="en-US" sz="2800">
                <a:solidFill>
                  <a:srgbClr val="000000"/>
                </a:solidFill>
                <a:latin typeface="Calibri"/>
              </a:rPr>
              <a:t>These k dimensions can be directly identified (filtered) or </a:t>
            </a:r>
            <a:endParaRPr/>
          </a:p>
          <a:p>
            <a:pPr algn="just">
              <a:lnSpc>
                <a:spcPct val="100000"/>
              </a:lnSpc>
              <a:buFont typeface="Arial"/>
              <a:buChar char="•"/>
            </a:pPr>
            <a:r>
              <a:rPr lang="en-US" sz="2800">
                <a:solidFill>
                  <a:srgbClr val="000000"/>
                </a:solidFill>
                <a:latin typeface="Calibri"/>
              </a:rPr>
              <a:t>It can be a combination of dimensions (weighted averages of dimensions) or </a:t>
            </a:r>
            <a:endParaRPr/>
          </a:p>
          <a:p>
            <a:pPr algn="just">
              <a:lnSpc>
                <a:spcPct val="100000"/>
              </a:lnSpc>
              <a:buFont typeface="Arial"/>
              <a:buChar char="•"/>
            </a:pPr>
            <a:r>
              <a:rPr lang="en-US" sz="2800">
                <a:solidFill>
                  <a:srgbClr val="000000"/>
                </a:solidFill>
                <a:latin typeface="Calibri"/>
              </a:rPr>
              <a:t>New dimension(s) that represent existing multiple dimensions.</a:t>
            </a:r>
            <a:endParaRPr/>
          </a:p>
          <a:p>
            <a:pPr algn="just">
              <a:lnSpc>
                <a:spcPct val="100000"/>
              </a:lnSpc>
              <a:buFont typeface="Arial"/>
              <a:buChar char="•"/>
            </a:pPr>
            <a:r>
              <a:rPr lang="en-US" sz="2800">
                <a:solidFill>
                  <a:srgbClr val="000000"/>
                </a:solidFill>
                <a:latin typeface="Calibri"/>
              </a:rPr>
              <a:t>One of the most common application of this technique is  in </a:t>
            </a:r>
            <a:r>
              <a:rPr lang="en-US" sz="2800" b="1">
                <a:solidFill>
                  <a:srgbClr val="000000"/>
                </a:solidFill>
                <a:latin typeface="Calibri"/>
              </a:rPr>
              <a:t>Image processing</a:t>
            </a: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076960" cy="720960"/>
          </a:xfrm>
        </p:spPr>
        <p:txBody>
          <a:bodyPr/>
          <a:lstStyle/>
          <a:p>
            <a:pPr algn="ctr"/>
            <a:r>
              <a:rPr lang="en-US" dirty="0" smtClean="0"/>
              <a:t/>
            </a:r>
            <a:br>
              <a:rPr lang="en-US" dirty="0" smtClean="0"/>
            </a:br>
            <a:r>
              <a:rPr lang="en-US" dirty="0"/>
              <a:t/>
            </a:r>
            <a:br>
              <a:rPr lang="en-US" dirty="0"/>
            </a:br>
            <a:r>
              <a:rPr lang="en-US" sz="2400" dirty="0" err="1" smtClean="0"/>
              <a:t>Deﬁnition</a:t>
            </a:r>
            <a:r>
              <a:rPr lang="en-US" sz="2400" dirty="0" smtClean="0"/>
              <a:t> of learning</a:t>
            </a:r>
            <a:br>
              <a:rPr lang="en-US" sz="2400" dirty="0" smtClean="0"/>
            </a:br>
            <a:r>
              <a:rPr lang="en-US" sz="2400" dirty="0"/>
              <a:t/>
            </a:r>
            <a:br>
              <a:rPr lang="en-US" sz="2400" dirty="0"/>
            </a:br>
            <a:endParaRPr lang="en-US" sz="2400" dirty="0" smtClean="0"/>
          </a:p>
        </p:txBody>
      </p:sp>
      <p:sp>
        <p:nvSpPr>
          <p:cNvPr id="3" name="Subtitle 2"/>
          <p:cNvSpPr>
            <a:spLocks noGrp="1"/>
          </p:cNvSpPr>
          <p:nvPr>
            <p:ph type="subTitle"/>
          </p:nvPr>
        </p:nvSpPr>
        <p:spPr>
          <a:xfrm>
            <a:off x="762120" y="1066800"/>
            <a:ext cx="8077080" cy="5181600"/>
          </a:xfrm>
        </p:spPr>
        <p:txBody>
          <a:bodyPr/>
          <a:lstStyle/>
          <a:p>
            <a:endParaRPr lang="en-US" dirty="0" smtClean="0"/>
          </a:p>
          <a:p>
            <a:endParaRPr lang="en-US" sz="2400" dirty="0" smtClean="0"/>
          </a:p>
          <a:p>
            <a:r>
              <a:rPr lang="en-US" sz="2400" dirty="0" smtClean="0"/>
              <a:t>A computer program is said to learn from experience E </a:t>
            </a:r>
          </a:p>
          <a:p>
            <a:r>
              <a:rPr lang="en-US" sz="2400" dirty="0" smtClean="0"/>
              <a:t>with respect to some class of tasks T and performance </a:t>
            </a:r>
          </a:p>
          <a:p>
            <a:r>
              <a:rPr lang="en-US" sz="2400" dirty="0" smtClean="0"/>
              <a:t>measure P, if its performance at tasks </a:t>
            </a:r>
            <a:r>
              <a:rPr lang="en-US" sz="2400" dirty="0" err="1" smtClean="0"/>
              <a:t>T,as</a:t>
            </a:r>
            <a:r>
              <a:rPr lang="en-US" sz="2400" dirty="0" smtClean="0"/>
              <a:t> measured by P,</a:t>
            </a:r>
          </a:p>
          <a:p>
            <a:r>
              <a:rPr lang="en-US" sz="2400" dirty="0" smtClean="0"/>
              <a:t> improves with experience E.</a:t>
            </a:r>
          </a:p>
          <a:p>
            <a:pPr marL="342900" indent="-342900"/>
            <a:endParaRPr lang="en-US" sz="2400" dirty="0"/>
          </a:p>
          <a:p>
            <a:pPr marL="342900" indent="-342900"/>
            <a:r>
              <a:rPr lang="en-US" sz="2400" dirty="0" err="1" smtClean="0"/>
              <a:t>Eg</a:t>
            </a:r>
            <a:r>
              <a:rPr lang="en-US" sz="2400" dirty="0" smtClean="0"/>
              <a:t>:-</a:t>
            </a:r>
          </a:p>
          <a:p>
            <a:pPr marL="342900" indent="-342900"/>
            <a:r>
              <a:rPr lang="en-US" sz="2400" dirty="0" smtClean="0"/>
              <a:t>Handwriting recognition learning problem </a:t>
            </a:r>
          </a:p>
          <a:p>
            <a:pPr marL="342900" indent="-342900"/>
            <a:endParaRPr lang="en-US" sz="2400" dirty="0"/>
          </a:p>
          <a:p>
            <a:pPr marL="342900" lvl="3" indent="-342900"/>
            <a:r>
              <a:rPr lang="en-US" sz="2400" dirty="0" smtClean="0"/>
              <a:t>• </a:t>
            </a:r>
            <a:r>
              <a:rPr lang="en-US" sz="2400" i="1" dirty="0" smtClean="0"/>
              <a:t>Task T</a:t>
            </a:r>
            <a:r>
              <a:rPr lang="en-US" sz="2400" dirty="0" smtClean="0"/>
              <a:t>: Recognizing and classifying handwritten words </a:t>
            </a:r>
          </a:p>
          <a:p>
            <a:pPr marL="342900" lvl="3" indent="-342900"/>
            <a:r>
              <a:rPr lang="en-US" sz="2400" dirty="0" smtClean="0"/>
              <a:t>within images </a:t>
            </a:r>
          </a:p>
          <a:p>
            <a:pPr marL="342900" lvl="4" indent="-342900"/>
            <a:r>
              <a:rPr lang="en-US" sz="2400" i="1" dirty="0" smtClean="0"/>
              <a:t>• Performance P</a:t>
            </a:r>
            <a:r>
              <a:rPr lang="en-US" sz="2400" dirty="0" smtClean="0"/>
              <a:t>: Percent of words correctly </a:t>
            </a:r>
            <a:r>
              <a:rPr lang="en-US" sz="2400" dirty="0" err="1" smtClean="0"/>
              <a:t>classiﬁed</a:t>
            </a:r>
            <a:r>
              <a:rPr lang="en-US" sz="2400" dirty="0" smtClean="0"/>
              <a:t> </a:t>
            </a:r>
          </a:p>
          <a:p>
            <a:pPr marL="342900" lvl="3" indent="-342900"/>
            <a:r>
              <a:rPr lang="en-US" sz="2400" dirty="0" smtClean="0"/>
              <a:t>• </a:t>
            </a:r>
            <a:r>
              <a:rPr lang="en-US" sz="2400" i="1" dirty="0" smtClean="0"/>
              <a:t>Training experience E</a:t>
            </a:r>
            <a:r>
              <a:rPr lang="en-US" sz="2400" dirty="0" smtClean="0"/>
              <a:t>: A dataset of handwritten words</a:t>
            </a:r>
          </a:p>
          <a:p>
            <a:pPr marL="342900" lvl="3" indent="-342900"/>
            <a:r>
              <a:rPr lang="en-US" sz="2400" dirty="0" smtClean="0"/>
              <a:t> with given </a:t>
            </a:r>
            <a:r>
              <a:rPr lang="en-US" sz="2400" dirty="0" err="1" smtClean="0"/>
              <a:t>classiﬁcations</a:t>
            </a:r>
            <a:endParaRPr lang="en-US" sz="2400" dirty="0" smtClean="0"/>
          </a:p>
          <a:p>
            <a:pPr lvl="2"/>
            <a:endParaRPr lang="en-US" dirty="0" smtClean="0"/>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762120" y="269640"/>
            <a:ext cx="8076960" cy="1142640"/>
          </a:xfrm>
          <a:prstGeom prst="rect">
            <a:avLst/>
          </a:prstGeom>
        </p:spPr>
        <p:txBody>
          <a:bodyPr anchor="ctr"/>
          <a:lstStyle/>
          <a:p>
            <a:pPr algn="ctr">
              <a:lnSpc>
                <a:spcPct val="100000"/>
              </a:lnSpc>
            </a:pPr>
            <a:r>
              <a:rPr lang="en-US" sz="4400">
                <a:solidFill>
                  <a:srgbClr val="000000"/>
                </a:solidFill>
                <a:latin typeface="Calibri"/>
              </a:rPr>
              <a:t>Dimensionality Reduction - Advantages</a:t>
            </a:r>
            <a:endParaRPr/>
          </a:p>
        </p:txBody>
      </p:sp>
      <p:sp>
        <p:nvSpPr>
          <p:cNvPr id="145" name="TextShape 2"/>
          <p:cNvSpPr txBox="1"/>
          <p:nvPr/>
        </p:nvSpPr>
        <p:spPr>
          <a:xfrm>
            <a:off x="762120" y="1596240"/>
            <a:ext cx="8076960" cy="4727880"/>
          </a:xfrm>
          <a:prstGeom prst="rect">
            <a:avLst/>
          </a:prstGeom>
        </p:spPr>
        <p:txBody>
          <a:bodyPr/>
          <a:lstStyle/>
          <a:p>
            <a:pPr algn="just">
              <a:lnSpc>
                <a:spcPct val="100000"/>
              </a:lnSpc>
              <a:buFont typeface="Arial"/>
              <a:buChar char="•"/>
            </a:pPr>
            <a:r>
              <a:rPr lang="en-US" sz="2800">
                <a:solidFill>
                  <a:srgbClr val="000000"/>
                </a:solidFill>
                <a:latin typeface="Calibri"/>
              </a:rPr>
              <a:t>It helps in data compressing and reducing the storage space required </a:t>
            </a:r>
            <a:endParaRPr/>
          </a:p>
          <a:p>
            <a:pPr algn="just">
              <a:lnSpc>
                <a:spcPct val="100000"/>
              </a:lnSpc>
              <a:buFont typeface="Arial"/>
              <a:buChar char="•"/>
            </a:pPr>
            <a:r>
              <a:rPr lang="en-US" sz="2800">
                <a:solidFill>
                  <a:srgbClr val="000000"/>
                </a:solidFill>
                <a:latin typeface="Calibri"/>
              </a:rPr>
              <a:t>It fastens the time required for performing same computations. Less dimensions leads to less computing, </a:t>
            </a:r>
            <a:endParaRPr/>
          </a:p>
          <a:p>
            <a:pPr algn="just">
              <a:lnSpc>
                <a:spcPct val="100000"/>
              </a:lnSpc>
              <a:buFont typeface="Arial"/>
              <a:buChar char="•"/>
            </a:pPr>
            <a:r>
              <a:rPr lang="en-US" sz="2800">
                <a:solidFill>
                  <a:srgbClr val="000000"/>
                </a:solidFill>
                <a:latin typeface="Calibri"/>
              </a:rPr>
              <a:t>It takes care of multi-collinearity that improves the model performance. It removes redundant features. </a:t>
            </a:r>
            <a:endParaRPr/>
          </a:p>
          <a:p>
            <a:pPr algn="just">
              <a:lnSpc>
                <a:spcPct val="100000"/>
              </a:lnSpc>
              <a:buFont typeface="Arial"/>
              <a:buChar char="•"/>
            </a:pPr>
            <a:r>
              <a:rPr lang="en-US" sz="2800">
                <a:solidFill>
                  <a:srgbClr val="000000"/>
                </a:solidFill>
                <a:latin typeface="Calibri"/>
              </a:rPr>
              <a:t>Reducing the dimensions of data to 2D or 3D may allow us to plot and visualize it precisely</a:t>
            </a: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762120" y="269640"/>
            <a:ext cx="8229480" cy="1142640"/>
          </a:xfrm>
          <a:prstGeom prst="rect">
            <a:avLst/>
          </a:prstGeom>
        </p:spPr>
        <p:txBody>
          <a:bodyPr anchor="ctr"/>
          <a:lstStyle/>
          <a:p>
            <a:pPr>
              <a:lnSpc>
                <a:spcPct val="100000"/>
              </a:lnSpc>
            </a:pPr>
            <a:r>
              <a:rPr lang="en-US" sz="4400" dirty="0">
                <a:solidFill>
                  <a:srgbClr val="000000"/>
                </a:solidFill>
                <a:latin typeface="Calibri"/>
              </a:rPr>
              <a:t>Principal component analysis (PCA)</a:t>
            </a:r>
            <a:endParaRPr dirty="0"/>
          </a:p>
        </p:txBody>
      </p:sp>
      <p:sp>
        <p:nvSpPr>
          <p:cNvPr id="148" name="TextShape 2"/>
          <p:cNvSpPr txBox="1"/>
          <p:nvPr/>
        </p:nvSpPr>
        <p:spPr>
          <a:xfrm>
            <a:off x="762120" y="1524000"/>
            <a:ext cx="8076960" cy="4956960"/>
          </a:xfrm>
          <a:prstGeom prst="rect">
            <a:avLst/>
          </a:prstGeom>
        </p:spPr>
        <p:txBody>
          <a:bodyPr/>
          <a:lstStyle/>
          <a:p>
            <a:pPr algn="just">
              <a:lnSpc>
                <a:spcPct val="100000"/>
              </a:lnSpc>
              <a:buFont typeface="Arial"/>
              <a:buChar char="•"/>
            </a:pPr>
            <a:r>
              <a:rPr lang="en-US" sz="2800" dirty="0">
                <a:solidFill>
                  <a:srgbClr val="000000"/>
                </a:solidFill>
                <a:latin typeface="Calibri"/>
              </a:rPr>
              <a:t>The main idea </a:t>
            </a:r>
            <a:r>
              <a:rPr lang="en-US" sz="2800" dirty="0" smtClean="0">
                <a:solidFill>
                  <a:srgbClr val="000000"/>
                </a:solidFill>
                <a:latin typeface="Calibri"/>
              </a:rPr>
              <a:t>of this  </a:t>
            </a:r>
            <a:r>
              <a:rPr lang="en-US" sz="2800" dirty="0">
                <a:solidFill>
                  <a:srgbClr val="000000"/>
                </a:solidFill>
                <a:latin typeface="Calibri"/>
              </a:rPr>
              <a:t>is to reduce the dimensionality of a data set consisting of many variables correlated with each other either heavily or lightly, while retaining the variation present in the dataset, up to the maximum extent. </a:t>
            </a:r>
            <a:endParaRPr sz="2800" dirty="0"/>
          </a:p>
          <a:p>
            <a:pPr algn="just">
              <a:lnSpc>
                <a:spcPct val="100000"/>
              </a:lnSpc>
              <a:buFont typeface="Arial"/>
              <a:buChar char="•"/>
            </a:pPr>
            <a:r>
              <a:rPr lang="en-US" sz="2800" dirty="0">
                <a:solidFill>
                  <a:srgbClr val="000000"/>
                </a:solidFill>
                <a:latin typeface="Calibri"/>
              </a:rPr>
              <a:t>The same is done by transforming the variables to a new set of variables, which are known as the principal components (or simply, the PCs) and are orthogonal, ordered such that the retention of variation present in the original variables decreases as we move down in the order. </a:t>
            </a:r>
            <a:endParaRPr sz="2800" dirty="0"/>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762120" y="269640"/>
            <a:ext cx="8229480" cy="1142640"/>
          </a:xfrm>
          <a:prstGeom prst="rect">
            <a:avLst/>
          </a:prstGeom>
        </p:spPr>
        <p:txBody>
          <a:bodyPr anchor="ctr"/>
          <a:lstStyle/>
          <a:p>
            <a:pPr>
              <a:lnSpc>
                <a:spcPct val="100000"/>
              </a:lnSpc>
            </a:pPr>
            <a:r>
              <a:rPr lang="en-US" sz="4400" dirty="0">
                <a:solidFill>
                  <a:srgbClr val="000000"/>
                </a:solidFill>
                <a:latin typeface="Calibri"/>
              </a:rPr>
              <a:t>Principal component analysis (PCA)</a:t>
            </a:r>
            <a:endParaRPr dirty="0"/>
          </a:p>
        </p:txBody>
      </p:sp>
      <p:sp>
        <p:nvSpPr>
          <p:cNvPr id="150" name="TextShape 2"/>
          <p:cNvSpPr txBox="1"/>
          <p:nvPr/>
        </p:nvSpPr>
        <p:spPr>
          <a:xfrm>
            <a:off x="762120" y="1596240"/>
            <a:ext cx="8076960" cy="4296960"/>
          </a:xfrm>
          <a:prstGeom prst="rect">
            <a:avLst/>
          </a:prstGeom>
        </p:spPr>
        <p:txBody>
          <a:bodyPr/>
          <a:lstStyle/>
          <a:p>
            <a:pPr algn="just">
              <a:lnSpc>
                <a:spcPct val="100000"/>
              </a:lnSpc>
              <a:buFont typeface="Arial"/>
              <a:buChar char="•"/>
            </a:pPr>
            <a:r>
              <a:rPr lang="en-US" sz="3200" dirty="0">
                <a:solidFill>
                  <a:srgbClr val="000000"/>
                </a:solidFill>
                <a:latin typeface="Calibri"/>
              </a:rPr>
              <a:t>The principal components are the </a:t>
            </a:r>
            <a:r>
              <a:rPr lang="en-US" sz="3200" dirty="0" err="1" smtClean="0">
                <a:solidFill>
                  <a:srgbClr val="000000"/>
                </a:solidFill>
                <a:latin typeface="Calibri"/>
              </a:rPr>
              <a:t>eigen</a:t>
            </a:r>
            <a:r>
              <a:rPr lang="en-US" sz="3200" dirty="0" smtClean="0">
                <a:solidFill>
                  <a:srgbClr val="000000"/>
                </a:solidFill>
                <a:latin typeface="Calibri"/>
              </a:rPr>
              <a:t> vectors </a:t>
            </a:r>
            <a:r>
              <a:rPr lang="en-US" sz="3200" dirty="0">
                <a:solidFill>
                  <a:srgbClr val="000000"/>
                </a:solidFill>
                <a:latin typeface="Calibri"/>
              </a:rPr>
              <a:t>of a covariance matrix, and hence they are orthogonal.</a:t>
            </a:r>
            <a:endParaRPr dirty="0"/>
          </a:p>
          <a:p>
            <a:pPr algn="just">
              <a:lnSpc>
                <a:spcPct val="100000"/>
              </a:lnSpc>
              <a:buFont typeface="Arial"/>
              <a:buChar char="•"/>
            </a:pPr>
            <a:r>
              <a:rPr lang="en-US" sz="3200" dirty="0">
                <a:solidFill>
                  <a:srgbClr val="000000"/>
                </a:solidFill>
                <a:latin typeface="Calibri"/>
              </a:rPr>
              <a:t>Principal Component Analysis can supply the user with a lower-dimensional picture, a projection or "shadow" of this object when viewed from its most informative viewpoint.</a:t>
            </a:r>
            <a:endParaRPr dirty="0"/>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762120" y="269640"/>
            <a:ext cx="8076960" cy="1142640"/>
          </a:xfrm>
          <a:prstGeom prst="rect">
            <a:avLst/>
          </a:prstGeom>
        </p:spPr>
        <p:txBody>
          <a:bodyPr anchor="ctr"/>
          <a:lstStyle/>
          <a:p>
            <a:pPr algn="ctr">
              <a:lnSpc>
                <a:spcPct val="100000"/>
              </a:lnSpc>
            </a:pPr>
            <a:r>
              <a:rPr lang="en-US" sz="4400">
                <a:solidFill>
                  <a:srgbClr val="000000"/>
                </a:solidFill>
                <a:latin typeface="Calibri"/>
              </a:rPr>
              <a:t>Principle Component Analysis</a:t>
            </a:r>
            <a:endParaRPr/>
          </a:p>
        </p:txBody>
      </p:sp>
      <p:sp>
        <p:nvSpPr>
          <p:cNvPr id="152" name="TextShape 2"/>
          <p:cNvSpPr txBox="1"/>
          <p:nvPr/>
        </p:nvSpPr>
        <p:spPr>
          <a:xfrm>
            <a:off x="762120" y="1596240"/>
            <a:ext cx="8076960" cy="5033160"/>
          </a:xfrm>
          <a:prstGeom prst="rect">
            <a:avLst/>
          </a:prstGeom>
        </p:spPr>
        <p:txBody>
          <a:bodyPr/>
          <a:lstStyle/>
          <a:p>
            <a:pPr>
              <a:lnSpc>
                <a:spcPct val="100000"/>
              </a:lnSpc>
            </a:pPr>
            <a:r>
              <a:rPr lang="en-US" sz="2400" u="sng" dirty="0">
                <a:solidFill>
                  <a:srgbClr val="000000"/>
                </a:solidFill>
                <a:latin typeface="Calibri"/>
              </a:rPr>
              <a:t>Step 1: Normalize the data</a:t>
            </a:r>
            <a:endParaRPr sz="2400" dirty="0"/>
          </a:p>
          <a:p>
            <a:pPr>
              <a:lnSpc>
                <a:spcPct val="100000"/>
              </a:lnSpc>
            </a:pPr>
            <a:r>
              <a:rPr lang="en-US" sz="2400" dirty="0">
                <a:solidFill>
                  <a:srgbClr val="000000"/>
                </a:solidFill>
                <a:latin typeface="Calibri"/>
              </a:rPr>
              <a:t>	First step is to normalize the data that we have so that PCA works properly. This is done by subtracting the respective means from the numbers in the respective column. This produces a dataset whose mean is zero.</a:t>
            </a:r>
            <a:endParaRPr sz="2400" dirty="0"/>
          </a:p>
          <a:p>
            <a:pPr>
              <a:lnSpc>
                <a:spcPct val="100000"/>
              </a:lnSpc>
            </a:pPr>
            <a:r>
              <a:rPr lang="en-US" sz="2400" u="sng" dirty="0">
                <a:solidFill>
                  <a:srgbClr val="000000"/>
                </a:solidFill>
                <a:latin typeface="Calibri"/>
              </a:rPr>
              <a:t>Step 2: Calculate the covariance matrix</a:t>
            </a:r>
            <a:endParaRPr sz="2400" dirty="0"/>
          </a:p>
          <a:p>
            <a:pPr>
              <a:lnSpc>
                <a:spcPct val="100000"/>
              </a:lnSpc>
            </a:pPr>
            <a:r>
              <a:rPr lang="en-US" sz="2400" dirty="0">
                <a:solidFill>
                  <a:srgbClr val="000000"/>
                </a:solidFill>
                <a:latin typeface="Calibri"/>
              </a:rPr>
              <a:t>	Since the dataset we took is 2-dimensional, this will result in a 2x2 Covariance </a:t>
            </a:r>
            <a:r>
              <a:rPr lang="en-US" sz="2400" dirty="0" smtClean="0">
                <a:solidFill>
                  <a:srgbClr val="000000"/>
                </a:solidFill>
                <a:latin typeface="Calibri"/>
              </a:rPr>
              <a:t>matrix. Please </a:t>
            </a:r>
            <a:r>
              <a:rPr lang="en-US" sz="2400" dirty="0">
                <a:solidFill>
                  <a:srgbClr val="000000"/>
                </a:solidFill>
                <a:latin typeface="Calibri"/>
              </a:rPr>
              <a:t>note that </a:t>
            </a:r>
            <a:endParaRPr lang="en-US" sz="2400" dirty="0" smtClean="0">
              <a:solidFill>
                <a:srgbClr val="000000"/>
              </a:solidFill>
              <a:latin typeface="Calibri"/>
            </a:endParaRPr>
          </a:p>
          <a:p>
            <a:pPr>
              <a:lnSpc>
                <a:spcPct val="100000"/>
              </a:lnSpc>
            </a:pPr>
            <a:r>
              <a:rPr lang="en-US" sz="2400" dirty="0" err="1" smtClean="0">
                <a:solidFill>
                  <a:srgbClr val="000000"/>
                </a:solidFill>
                <a:latin typeface="Calibri"/>
              </a:rPr>
              <a:t>Var</a:t>
            </a:r>
            <a:r>
              <a:rPr lang="en-US" sz="2400" dirty="0" smtClean="0">
                <a:solidFill>
                  <a:srgbClr val="000000"/>
                </a:solidFill>
                <a:latin typeface="Calibri"/>
              </a:rPr>
              <a:t>[X</a:t>
            </a:r>
            <a:r>
              <a:rPr lang="en-US" sz="2400" baseline="-25000" dirty="0" smtClean="0">
                <a:solidFill>
                  <a:srgbClr val="000000"/>
                </a:solidFill>
                <a:latin typeface="Calibri"/>
              </a:rPr>
              <a:t>1</a:t>
            </a:r>
            <a:r>
              <a:rPr lang="en-US" sz="2400" baseline="-25000" dirty="0">
                <a:solidFill>
                  <a:srgbClr val="000000"/>
                </a:solidFill>
                <a:latin typeface="Calibri"/>
              </a:rPr>
              <a:t>] = </a:t>
            </a:r>
            <a:r>
              <a:rPr lang="en-US" sz="2400" baseline="-25000" dirty="0" err="1">
                <a:solidFill>
                  <a:srgbClr val="000000"/>
                </a:solidFill>
                <a:latin typeface="Calibri"/>
              </a:rPr>
              <a:t>Cov</a:t>
            </a:r>
            <a:r>
              <a:rPr lang="en-US" sz="2400" baseline="-25000" dirty="0">
                <a:solidFill>
                  <a:srgbClr val="000000"/>
                </a:solidFill>
                <a:latin typeface="Calibri"/>
              </a:rPr>
              <a:t>[X1,X1] and </a:t>
            </a:r>
            <a:r>
              <a:rPr lang="en-US" sz="2400" baseline="-25000" dirty="0" err="1">
                <a:solidFill>
                  <a:srgbClr val="000000"/>
                </a:solidFill>
                <a:latin typeface="Calibri"/>
              </a:rPr>
              <a:t>Var</a:t>
            </a:r>
            <a:r>
              <a:rPr lang="en-US" sz="2400" baseline="-25000" dirty="0">
                <a:solidFill>
                  <a:srgbClr val="000000"/>
                </a:solidFill>
                <a:latin typeface="Calibri"/>
              </a:rPr>
              <a:t>[X2] = </a:t>
            </a:r>
            <a:r>
              <a:rPr lang="en-US" sz="2400" baseline="-25000" dirty="0" err="1">
                <a:solidFill>
                  <a:srgbClr val="000000"/>
                </a:solidFill>
                <a:latin typeface="Calibri"/>
              </a:rPr>
              <a:t>Cov</a:t>
            </a:r>
            <a:r>
              <a:rPr lang="en-US" sz="2400" baseline="-25000" dirty="0">
                <a:solidFill>
                  <a:srgbClr val="000000"/>
                </a:solidFill>
                <a:latin typeface="Calibri"/>
              </a:rPr>
              <a:t>[X2,X2</a:t>
            </a:r>
            <a:r>
              <a:rPr lang="en-US" sz="2800" baseline="-25000" dirty="0">
                <a:solidFill>
                  <a:srgbClr val="000000"/>
                </a:solidFill>
                <a:latin typeface="Calibri"/>
              </a:rPr>
              <a:t>].</a:t>
            </a:r>
            <a:endParaRPr sz="2800" dirty="0"/>
          </a:p>
          <a:p>
            <a:pPr>
              <a:lnSpc>
                <a:spcPct val="100000"/>
              </a:lnSpc>
            </a:pPr>
            <a:endParaRPr dirty="0"/>
          </a:p>
        </p:txBody>
      </p:sp>
      <p:pic>
        <p:nvPicPr>
          <p:cNvPr id="153" name="Picture 2"/>
          <p:cNvPicPr/>
          <p:nvPr/>
        </p:nvPicPr>
        <p:blipFill>
          <a:blip r:embed="rId2"/>
          <a:stretch>
            <a:fillRect/>
          </a:stretch>
        </p:blipFill>
        <p:spPr>
          <a:xfrm>
            <a:off x="4319179" y="5181600"/>
            <a:ext cx="4495320" cy="837720"/>
          </a:xfrm>
          <a:prstGeom prst="rect">
            <a:avLst/>
          </a:prstGeom>
          <a:ln>
            <a:noFill/>
          </a:ln>
        </p:spPr>
      </p:pic>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762120" y="269640"/>
            <a:ext cx="8076960" cy="1142640"/>
          </a:xfrm>
          <a:prstGeom prst="rect">
            <a:avLst/>
          </a:prstGeom>
        </p:spPr>
        <p:txBody>
          <a:bodyPr anchor="ctr"/>
          <a:lstStyle/>
          <a:p>
            <a:pPr>
              <a:lnSpc>
                <a:spcPct val="100000"/>
              </a:lnSpc>
            </a:pPr>
            <a:r>
              <a:rPr lang="en-US" sz="4400">
                <a:solidFill>
                  <a:srgbClr val="000000"/>
                </a:solidFill>
                <a:latin typeface="Calibri"/>
              </a:rPr>
              <a:t>Principle Component Analysis</a:t>
            </a:r>
            <a:endParaRPr/>
          </a:p>
        </p:txBody>
      </p:sp>
      <p:sp>
        <p:nvSpPr>
          <p:cNvPr id="155" name="TextShape 2"/>
          <p:cNvSpPr txBox="1"/>
          <p:nvPr/>
        </p:nvSpPr>
        <p:spPr>
          <a:xfrm>
            <a:off x="762120" y="1596240"/>
            <a:ext cx="8076960" cy="5033160"/>
          </a:xfrm>
          <a:prstGeom prst="rect">
            <a:avLst/>
          </a:prstGeom>
        </p:spPr>
        <p:txBody>
          <a:bodyPr/>
          <a:lstStyle/>
          <a:p>
            <a:pPr>
              <a:lnSpc>
                <a:spcPct val="100000"/>
              </a:lnSpc>
            </a:pPr>
            <a:r>
              <a:rPr lang="en-US" sz="3200" u="sng" dirty="0">
                <a:solidFill>
                  <a:srgbClr val="000000"/>
                </a:solidFill>
                <a:latin typeface="Calibri"/>
              </a:rPr>
              <a:t>Step 3: Calculate the eigenvalues and eigenvectors</a:t>
            </a:r>
            <a:endParaRPr dirty="0"/>
          </a:p>
          <a:p>
            <a:pPr>
              <a:lnSpc>
                <a:spcPct val="100000"/>
              </a:lnSpc>
            </a:pPr>
            <a:r>
              <a:rPr lang="en-US" sz="3200" dirty="0">
                <a:solidFill>
                  <a:srgbClr val="000000"/>
                </a:solidFill>
                <a:latin typeface="Calibri"/>
              </a:rPr>
              <a:t>	Next step is to calculate the eigenvalues and eigenvectors for the covariance matrix. The same is possible because it is a square matrix. </a:t>
            </a:r>
            <a:r>
              <a:rPr lang="en-US" sz="3200" b="1" i="1" dirty="0">
                <a:solidFill>
                  <a:srgbClr val="000000"/>
                </a:solidFill>
                <a:latin typeface="Calibri"/>
              </a:rPr>
              <a:t>ƛ</a:t>
            </a:r>
            <a:r>
              <a:rPr lang="en-US" sz="3200" dirty="0">
                <a:solidFill>
                  <a:srgbClr val="000000"/>
                </a:solidFill>
                <a:latin typeface="Calibri"/>
              </a:rPr>
              <a:t> is an eigenvalue for a matrix </a:t>
            </a:r>
            <a:r>
              <a:rPr lang="en-US" sz="3200" b="1" i="1" dirty="0">
                <a:solidFill>
                  <a:srgbClr val="000000"/>
                </a:solidFill>
                <a:latin typeface="Calibri"/>
              </a:rPr>
              <a:t>A</a:t>
            </a:r>
            <a:r>
              <a:rPr lang="en-US" sz="3200" dirty="0">
                <a:solidFill>
                  <a:srgbClr val="000000"/>
                </a:solidFill>
                <a:latin typeface="Calibri"/>
              </a:rPr>
              <a:t> if it is a solution of characteristic </a:t>
            </a:r>
            <a:r>
              <a:rPr lang="en-US" sz="3200" dirty="0" err="1" smtClean="0">
                <a:solidFill>
                  <a:srgbClr val="000000"/>
                </a:solidFill>
                <a:latin typeface="Calibri"/>
              </a:rPr>
              <a:t>equation:</a:t>
            </a:r>
            <a:r>
              <a:rPr lang="en-US" sz="3200" b="1" i="1" dirty="0" err="1" smtClean="0">
                <a:solidFill>
                  <a:srgbClr val="000000"/>
                </a:solidFill>
                <a:latin typeface="Calibri"/>
              </a:rPr>
              <a:t>det</a:t>
            </a:r>
            <a:r>
              <a:rPr lang="en-US" sz="3200" b="1" i="1" dirty="0" smtClean="0">
                <a:solidFill>
                  <a:srgbClr val="000000"/>
                </a:solidFill>
                <a:latin typeface="Calibri"/>
              </a:rPr>
              <a:t>(A -</a:t>
            </a:r>
            <a:r>
              <a:rPr lang="en-US" sz="3200" b="1" i="1" dirty="0" err="1" smtClean="0">
                <a:solidFill>
                  <a:srgbClr val="000000"/>
                </a:solidFill>
                <a:latin typeface="Calibri"/>
              </a:rPr>
              <a:t>ƛI</a:t>
            </a:r>
            <a:r>
              <a:rPr lang="en-US" sz="3200" b="1" i="1" dirty="0" smtClean="0">
                <a:solidFill>
                  <a:srgbClr val="000000"/>
                </a:solidFill>
                <a:latin typeface="Calibri"/>
              </a:rPr>
              <a:t> ) </a:t>
            </a:r>
            <a:r>
              <a:rPr lang="en-US" sz="3200" b="1" i="1" dirty="0">
                <a:solidFill>
                  <a:srgbClr val="000000"/>
                </a:solidFill>
                <a:latin typeface="Calibri"/>
              </a:rPr>
              <a:t>= </a:t>
            </a:r>
            <a:r>
              <a:rPr lang="en-US" sz="3200" b="1" i="1" dirty="0" smtClean="0">
                <a:solidFill>
                  <a:srgbClr val="000000"/>
                </a:solidFill>
                <a:latin typeface="Calibri"/>
              </a:rPr>
              <a:t>0</a:t>
            </a:r>
            <a:endParaRPr dirty="0"/>
          </a:p>
          <a:p>
            <a:pPr>
              <a:lnSpc>
                <a:spcPct val="100000"/>
              </a:lnSpc>
              <a:buFont typeface="Arial"/>
              <a:buChar char="•"/>
            </a:pPr>
            <a:r>
              <a:rPr lang="en-US" sz="3200" dirty="0">
                <a:solidFill>
                  <a:srgbClr val="000000"/>
                </a:solidFill>
                <a:latin typeface="Calibri"/>
              </a:rPr>
              <a:t> For each eigenvalue </a:t>
            </a:r>
            <a:r>
              <a:rPr lang="en-US" sz="3200" b="1" i="1" dirty="0">
                <a:solidFill>
                  <a:srgbClr val="000000"/>
                </a:solidFill>
                <a:latin typeface="Calibri"/>
              </a:rPr>
              <a:t>ƛ</a:t>
            </a:r>
            <a:r>
              <a:rPr lang="en-US" sz="3200" dirty="0">
                <a:solidFill>
                  <a:srgbClr val="000000"/>
                </a:solidFill>
                <a:latin typeface="Calibri"/>
              </a:rPr>
              <a:t>, a corresponding </a:t>
            </a:r>
            <a:r>
              <a:rPr lang="en-US" sz="3200" dirty="0" err="1">
                <a:solidFill>
                  <a:srgbClr val="000000"/>
                </a:solidFill>
                <a:latin typeface="Calibri"/>
              </a:rPr>
              <a:t>eigen</a:t>
            </a:r>
            <a:r>
              <a:rPr lang="en-US" sz="3200" dirty="0">
                <a:solidFill>
                  <a:srgbClr val="000000"/>
                </a:solidFill>
                <a:latin typeface="Calibri"/>
              </a:rPr>
              <a:t>-vector </a:t>
            </a:r>
            <a:r>
              <a:rPr lang="en-US" sz="3200" b="1" i="1" dirty="0">
                <a:solidFill>
                  <a:srgbClr val="000000"/>
                </a:solidFill>
                <a:latin typeface="Calibri"/>
              </a:rPr>
              <a:t>v</a:t>
            </a:r>
            <a:r>
              <a:rPr lang="en-US" sz="3200" dirty="0">
                <a:solidFill>
                  <a:srgbClr val="000000"/>
                </a:solidFill>
                <a:latin typeface="Calibri"/>
              </a:rPr>
              <a:t>, can be found by solving:</a:t>
            </a:r>
            <a:endParaRPr dirty="0"/>
          </a:p>
          <a:p>
            <a:pPr>
              <a:lnSpc>
                <a:spcPct val="100000"/>
              </a:lnSpc>
            </a:pPr>
            <a:r>
              <a:rPr lang="en-US" sz="3200" b="1" i="1" dirty="0" smtClean="0">
                <a:solidFill>
                  <a:srgbClr val="000000"/>
                </a:solidFill>
                <a:latin typeface="Calibri"/>
              </a:rPr>
              <a:t>(A - </a:t>
            </a:r>
            <a:r>
              <a:rPr lang="en-US" sz="3200" b="1" i="1" dirty="0" err="1" smtClean="0">
                <a:solidFill>
                  <a:srgbClr val="000000"/>
                </a:solidFill>
                <a:latin typeface="Calibri"/>
              </a:rPr>
              <a:t>ƛI</a:t>
            </a:r>
            <a:r>
              <a:rPr lang="en-US" sz="3200" b="1" i="1" dirty="0" smtClean="0">
                <a:solidFill>
                  <a:srgbClr val="000000"/>
                </a:solidFill>
                <a:latin typeface="Calibri"/>
              </a:rPr>
              <a:t> )</a:t>
            </a:r>
            <a:r>
              <a:rPr lang="en-US" sz="3200" b="1" i="1" dirty="0">
                <a:solidFill>
                  <a:srgbClr val="000000"/>
                </a:solidFill>
                <a:latin typeface="Calibri"/>
              </a:rPr>
              <a:t>v = 0</a:t>
            </a:r>
            <a:endParaRPr dirty="0"/>
          </a:p>
          <a:p>
            <a:pPr>
              <a:lnSpc>
                <a:spcPct val="100000"/>
              </a:lnSpc>
            </a:pPr>
            <a:endParaRPr dirty="0"/>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762120" y="269640"/>
            <a:ext cx="8076960" cy="1142640"/>
          </a:xfrm>
          <a:prstGeom prst="rect">
            <a:avLst/>
          </a:prstGeom>
        </p:spPr>
        <p:txBody>
          <a:bodyPr anchor="ctr"/>
          <a:lstStyle/>
          <a:p>
            <a:pPr>
              <a:lnSpc>
                <a:spcPct val="100000"/>
              </a:lnSpc>
            </a:pPr>
            <a:r>
              <a:rPr lang="en-US" sz="4400">
                <a:solidFill>
                  <a:srgbClr val="000000"/>
                </a:solidFill>
                <a:latin typeface="Calibri"/>
              </a:rPr>
              <a:t>Principle Component Analysis</a:t>
            </a:r>
            <a:endParaRPr/>
          </a:p>
        </p:txBody>
      </p:sp>
      <p:sp>
        <p:nvSpPr>
          <p:cNvPr id="157" name="TextShape 2"/>
          <p:cNvSpPr txBox="1"/>
          <p:nvPr/>
        </p:nvSpPr>
        <p:spPr>
          <a:xfrm>
            <a:off x="762120" y="1371600"/>
            <a:ext cx="8076960" cy="5181120"/>
          </a:xfrm>
          <a:prstGeom prst="rect">
            <a:avLst/>
          </a:prstGeom>
        </p:spPr>
        <p:txBody>
          <a:bodyPr/>
          <a:lstStyle/>
          <a:p>
            <a:pPr>
              <a:lnSpc>
                <a:spcPct val="100000"/>
              </a:lnSpc>
            </a:pPr>
            <a:r>
              <a:rPr lang="en-US" sz="2400" u="sng" dirty="0">
                <a:solidFill>
                  <a:srgbClr val="000000"/>
                </a:solidFill>
                <a:latin typeface="Calibri"/>
              </a:rPr>
              <a:t>Step 4: Choosing components and forming a feature vector:</a:t>
            </a:r>
            <a:endParaRPr sz="2400" dirty="0"/>
          </a:p>
          <a:p>
            <a:pPr>
              <a:lnSpc>
                <a:spcPct val="100000"/>
              </a:lnSpc>
              <a:buFont typeface="Arial"/>
              <a:buChar char="•"/>
            </a:pPr>
            <a:r>
              <a:rPr lang="en-US" sz="2400" dirty="0">
                <a:solidFill>
                  <a:srgbClr val="000000"/>
                </a:solidFill>
                <a:latin typeface="Calibri"/>
              </a:rPr>
              <a:t>We order the eigenvalues from largest to smallest so that it gives us the components in order or significance. </a:t>
            </a:r>
            <a:endParaRPr sz="2400" dirty="0"/>
          </a:p>
          <a:p>
            <a:pPr>
              <a:lnSpc>
                <a:spcPct val="100000"/>
              </a:lnSpc>
              <a:buFont typeface="Arial"/>
              <a:buChar char="•"/>
            </a:pPr>
            <a:r>
              <a:rPr lang="en-US" sz="2400" dirty="0">
                <a:solidFill>
                  <a:srgbClr val="000000"/>
                </a:solidFill>
                <a:latin typeface="Calibri"/>
              </a:rPr>
              <a:t>Here comes the dimensionality reduction part. If we have a dataset with </a:t>
            </a:r>
            <a:r>
              <a:rPr lang="en-US" sz="2400" i="1" dirty="0">
                <a:solidFill>
                  <a:srgbClr val="000000"/>
                </a:solidFill>
                <a:latin typeface="Calibri"/>
              </a:rPr>
              <a:t>n</a:t>
            </a:r>
            <a:r>
              <a:rPr lang="en-US" sz="2400" dirty="0">
                <a:solidFill>
                  <a:srgbClr val="000000"/>
                </a:solidFill>
                <a:latin typeface="Calibri"/>
              </a:rPr>
              <a:t> variables, then we have the corresponding </a:t>
            </a:r>
            <a:r>
              <a:rPr lang="en-US" sz="2400" i="1" dirty="0">
                <a:solidFill>
                  <a:srgbClr val="000000"/>
                </a:solidFill>
                <a:latin typeface="Calibri"/>
              </a:rPr>
              <a:t>n</a:t>
            </a:r>
            <a:r>
              <a:rPr lang="en-US" sz="2400" dirty="0">
                <a:solidFill>
                  <a:srgbClr val="000000"/>
                </a:solidFill>
                <a:latin typeface="Calibri"/>
              </a:rPr>
              <a:t> eigenvalues and eigenvectors. </a:t>
            </a:r>
            <a:endParaRPr sz="2400" dirty="0"/>
          </a:p>
          <a:p>
            <a:pPr>
              <a:lnSpc>
                <a:spcPct val="100000"/>
              </a:lnSpc>
              <a:buFont typeface="Arial"/>
              <a:buChar char="•"/>
            </a:pPr>
            <a:r>
              <a:rPr lang="en-US" sz="2400" dirty="0">
                <a:solidFill>
                  <a:srgbClr val="000000"/>
                </a:solidFill>
                <a:latin typeface="Calibri"/>
              </a:rPr>
              <a:t>It turns out that the eigenvector corresponding to the highest eigenvalue is the principal component of the dataset and it is our call as to how many eigenvalues we choose to proceed our analysis with. </a:t>
            </a:r>
            <a:endParaRPr sz="2400" dirty="0"/>
          </a:p>
          <a:p>
            <a:pPr>
              <a:lnSpc>
                <a:spcPct val="100000"/>
              </a:lnSpc>
              <a:buFont typeface="Arial"/>
              <a:buChar char="•"/>
            </a:pPr>
            <a:r>
              <a:rPr lang="en-US" sz="2400" dirty="0">
                <a:solidFill>
                  <a:srgbClr val="000000"/>
                </a:solidFill>
                <a:latin typeface="Calibri"/>
              </a:rPr>
              <a:t>To reduce the dimensions, we choose the first </a:t>
            </a:r>
            <a:r>
              <a:rPr lang="en-US" sz="2400" i="1" dirty="0">
                <a:solidFill>
                  <a:srgbClr val="000000"/>
                </a:solidFill>
                <a:latin typeface="Calibri"/>
              </a:rPr>
              <a:t>p</a:t>
            </a:r>
            <a:r>
              <a:rPr lang="en-US" sz="2400" dirty="0">
                <a:solidFill>
                  <a:srgbClr val="000000"/>
                </a:solidFill>
                <a:latin typeface="Calibri"/>
              </a:rPr>
              <a:t> eigenvalues and ignore the rest. We do lose out some information in the process, but if the eigenvalues are small, we do not lose much.</a:t>
            </a:r>
            <a:endParaRPr sz="2400" dirty="0"/>
          </a:p>
          <a:p>
            <a:pPr>
              <a:lnSpc>
                <a:spcPct val="100000"/>
              </a:lnSpc>
            </a:pPr>
            <a:endParaRPr dirty="0"/>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762120" y="269640"/>
            <a:ext cx="8076960" cy="1142640"/>
          </a:xfrm>
          <a:prstGeom prst="rect">
            <a:avLst/>
          </a:prstGeom>
        </p:spPr>
        <p:txBody>
          <a:bodyPr anchor="ctr"/>
          <a:lstStyle/>
          <a:p>
            <a:pPr>
              <a:lnSpc>
                <a:spcPct val="100000"/>
              </a:lnSpc>
            </a:pPr>
            <a:r>
              <a:rPr lang="en-US" sz="4400">
                <a:solidFill>
                  <a:srgbClr val="000000"/>
                </a:solidFill>
                <a:latin typeface="Calibri"/>
              </a:rPr>
              <a:t>Principle Component Analysis</a:t>
            </a:r>
            <a:endParaRPr/>
          </a:p>
        </p:txBody>
      </p:sp>
      <p:sp>
        <p:nvSpPr>
          <p:cNvPr id="159" name="TextShape 2"/>
          <p:cNvSpPr txBox="1"/>
          <p:nvPr/>
        </p:nvSpPr>
        <p:spPr>
          <a:xfrm>
            <a:off x="762120" y="1596240"/>
            <a:ext cx="8076960" cy="4296960"/>
          </a:xfrm>
          <a:prstGeom prst="rect">
            <a:avLst/>
          </a:prstGeom>
        </p:spPr>
        <p:txBody>
          <a:bodyPr/>
          <a:lstStyle/>
          <a:p>
            <a:pPr>
              <a:lnSpc>
                <a:spcPct val="100000"/>
              </a:lnSpc>
              <a:buFont typeface="Arial"/>
              <a:buChar char="•"/>
            </a:pPr>
            <a:r>
              <a:rPr lang="en-US" sz="3200">
                <a:solidFill>
                  <a:srgbClr val="000000"/>
                </a:solidFill>
                <a:latin typeface="Calibri"/>
              </a:rPr>
              <a:t>Next we form a feature vector which is a matrix of vectors, in our case, the eigenvectors. In fact, only those eigenvectors which we want to proceed with.  </a:t>
            </a:r>
            <a:endParaRPr/>
          </a:p>
          <a:p>
            <a:pPr>
              <a:lnSpc>
                <a:spcPct val="100000"/>
              </a:lnSpc>
            </a:pPr>
            <a:r>
              <a:rPr lang="en-US" sz="3200" i="1">
                <a:solidFill>
                  <a:srgbClr val="000000"/>
                </a:solidFill>
                <a:latin typeface="Calibri"/>
              </a:rPr>
              <a:t>Feature Vector = (Eig1,Eig2)</a:t>
            </a:r>
            <a:endParaRPr/>
          </a:p>
          <a:p>
            <a:pPr>
              <a:lnSpc>
                <a:spcPct val="100000"/>
              </a:lnSpc>
            </a:pP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762120" y="269640"/>
            <a:ext cx="8076960" cy="1142640"/>
          </a:xfrm>
          <a:prstGeom prst="rect">
            <a:avLst/>
          </a:prstGeom>
        </p:spPr>
        <p:txBody>
          <a:bodyPr anchor="ctr"/>
          <a:lstStyle/>
          <a:p>
            <a:pPr>
              <a:lnSpc>
                <a:spcPct val="100000"/>
              </a:lnSpc>
            </a:pPr>
            <a:r>
              <a:rPr lang="en-US" sz="4400">
                <a:solidFill>
                  <a:srgbClr val="000000"/>
                </a:solidFill>
                <a:latin typeface="Calibri"/>
              </a:rPr>
              <a:t>Principle Component Analysis</a:t>
            </a:r>
            <a:endParaRPr/>
          </a:p>
        </p:txBody>
      </p:sp>
      <p:sp>
        <p:nvSpPr>
          <p:cNvPr id="161" name="TextShape 2"/>
          <p:cNvSpPr txBox="1"/>
          <p:nvPr/>
        </p:nvSpPr>
        <p:spPr>
          <a:xfrm>
            <a:off x="762120" y="1596240"/>
            <a:ext cx="8076960" cy="4296960"/>
          </a:xfrm>
          <a:prstGeom prst="rect">
            <a:avLst/>
          </a:prstGeom>
        </p:spPr>
        <p:txBody>
          <a:bodyPr/>
          <a:lstStyle/>
          <a:p>
            <a:pPr>
              <a:lnSpc>
                <a:spcPct val="100000"/>
              </a:lnSpc>
            </a:pPr>
            <a:r>
              <a:rPr lang="en-US" sz="3200" u="sng" dirty="0">
                <a:solidFill>
                  <a:srgbClr val="000000"/>
                </a:solidFill>
                <a:latin typeface="Calibri"/>
              </a:rPr>
              <a:t>Step 5: Forming Principal Components:</a:t>
            </a:r>
            <a:endParaRPr dirty="0"/>
          </a:p>
          <a:p>
            <a:pPr>
              <a:lnSpc>
                <a:spcPct val="100000"/>
              </a:lnSpc>
            </a:pPr>
            <a:r>
              <a:rPr lang="en-US" sz="3200" dirty="0">
                <a:solidFill>
                  <a:srgbClr val="000000"/>
                </a:solidFill>
                <a:latin typeface="Calibri"/>
              </a:rPr>
              <a:t>	we take the transpose of the feature vector and left-multiply it with the </a:t>
            </a:r>
            <a:r>
              <a:rPr lang="en-US" sz="3200" dirty="0" smtClean="0">
                <a:solidFill>
                  <a:srgbClr val="000000"/>
                </a:solidFill>
                <a:latin typeface="Calibri"/>
              </a:rPr>
              <a:t>transpose of standardized original </a:t>
            </a:r>
            <a:r>
              <a:rPr lang="en-US" sz="3200" dirty="0">
                <a:solidFill>
                  <a:srgbClr val="000000"/>
                </a:solidFill>
                <a:latin typeface="Calibri"/>
              </a:rPr>
              <a:t>dataset.</a:t>
            </a:r>
            <a:endParaRPr dirty="0"/>
          </a:p>
          <a:p>
            <a:pPr>
              <a:lnSpc>
                <a:spcPct val="100000"/>
              </a:lnSpc>
            </a:pPr>
            <a:r>
              <a:rPr lang="en-US" sz="3200" i="1" dirty="0" err="1">
                <a:solidFill>
                  <a:srgbClr val="000000"/>
                </a:solidFill>
                <a:latin typeface="Calibri"/>
              </a:rPr>
              <a:t>NewData</a:t>
            </a:r>
            <a:r>
              <a:rPr lang="en-US" sz="3200" i="1" dirty="0">
                <a:solidFill>
                  <a:srgbClr val="000000"/>
                </a:solidFill>
                <a:latin typeface="Calibri"/>
              </a:rPr>
              <a:t> = </a:t>
            </a:r>
            <a:r>
              <a:rPr lang="en-US" sz="3200" i="1" dirty="0" err="1">
                <a:solidFill>
                  <a:srgbClr val="000000"/>
                </a:solidFill>
                <a:latin typeface="Calibri"/>
              </a:rPr>
              <a:t>FeatureVector</a:t>
            </a:r>
            <a:r>
              <a:rPr lang="en-US" sz="3200" i="1" baseline="30000" dirty="0" err="1">
                <a:solidFill>
                  <a:srgbClr val="000000"/>
                </a:solidFill>
                <a:latin typeface="Calibri"/>
              </a:rPr>
              <a:t>T</a:t>
            </a:r>
            <a:r>
              <a:rPr lang="en-US" sz="3200" i="1" baseline="30000" dirty="0">
                <a:solidFill>
                  <a:srgbClr val="000000"/>
                </a:solidFill>
                <a:latin typeface="Calibri"/>
              </a:rPr>
              <a:t> x </a:t>
            </a:r>
            <a:r>
              <a:rPr lang="en-US" sz="3200" i="1" dirty="0" err="1" smtClean="0">
                <a:solidFill>
                  <a:srgbClr val="000000"/>
                </a:solidFill>
                <a:latin typeface="Calibri"/>
              </a:rPr>
              <a:t>Standardised</a:t>
            </a:r>
            <a:r>
              <a:rPr lang="en-US" sz="3200" i="1" dirty="0" smtClean="0">
                <a:solidFill>
                  <a:srgbClr val="000000"/>
                </a:solidFill>
                <a:latin typeface="Calibri"/>
              </a:rPr>
              <a:t> Original </a:t>
            </a:r>
            <a:r>
              <a:rPr lang="en-US" sz="3200" i="1" dirty="0" err="1" smtClean="0">
                <a:solidFill>
                  <a:srgbClr val="000000"/>
                </a:solidFill>
                <a:latin typeface="Calibri"/>
              </a:rPr>
              <a:t>Data</a:t>
            </a:r>
            <a:r>
              <a:rPr lang="en-US" sz="3200" i="1" baseline="30000" dirty="0" err="1" smtClean="0">
                <a:solidFill>
                  <a:srgbClr val="000000"/>
                </a:solidFill>
                <a:latin typeface="Calibri"/>
              </a:rPr>
              <a:t>T</a:t>
            </a:r>
            <a:endParaRPr sz="3200" dirty="0"/>
          </a:p>
          <a:p>
            <a:pPr>
              <a:lnSpc>
                <a:spcPct val="100000"/>
              </a:lnSpc>
            </a:pPr>
            <a:endParaRPr dirty="0"/>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762120" y="269640"/>
            <a:ext cx="8076960" cy="1142640"/>
          </a:xfrm>
          <a:prstGeom prst="rect">
            <a:avLst/>
          </a:prstGeom>
        </p:spPr>
        <p:txBody>
          <a:bodyPr anchor="ctr"/>
          <a:lstStyle/>
          <a:p>
            <a:pPr>
              <a:lnSpc>
                <a:spcPct val="100000"/>
              </a:lnSpc>
            </a:pPr>
            <a:r>
              <a:rPr lang="en-US" sz="4400">
                <a:solidFill>
                  <a:srgbClr val="000000"/>
                </a:solidFill>
                <a:latin typeface="Calibri"/>
              </a:rPr>
              <a:t>Selecting the right features</a:t>
            </a:r>
            <a:endParaRPr/>
          </a:p>
        </p:txBody>
      </p:sp>
      <p:sp>
        <p:nvSpPr>
          <p:cNvPr id="163" name="TextShape 2"/>
          <p:cNvSpPr txBox="1"/>
          <p:nvPr/>
        </p:nvSpPr>
        <p:spPr>
          <a:xfrm>
            <a:off x="762120" y="1596240"/>
            <a:ext cx="8076960" cy="4296960"/>
          </a:xfrm>
          <a:prstGeom prst="rect">
            <a:avLst/>
          </a:prstGeom>
        </p:spPr>
        <p:txBody>
          <a:bodyPr/>
          <a:lstStyle/>
          <a:p>
            <a:pPr>
              <a:lnSpc>
                <a:spcPct val="100000"/>
              </a:lnSpc>
              <a:buFont typeface="Arial"/>
              <a:buChar char="•"/>
            </a:pPr>
            <a:r>
              <a:rPr lang="en-US" sz="3200">
                <a:solidFill>
                  <a:srgbClr val="000000"/>
                </a:solidFill>
                <a:latin typeface="Calibri"/>
              </a:rPr>
              <a:t>It enables the machine learning algorithm to train faster.</a:t>
            </a:r>
            <a:endParaRPr/>
          </a:p>
          <a:p>
            <a:pPr>
              <a:lnSpc>
                <a:spcPct val="100000"/>
              </a:lnSpc>
              <a:buFont typeface="Arial"/>
              <a:buChar char="•"/>
            </a:pPr>
            <a:r>
              <a:rPr lang="en-US" sz="3200">
                <a:solidFill>
                  <a:srgbClr val="000000"/>
                </a:solidFill>
                <a:latin typeface="Calibri"/>
              </a:rPr>
              <a:t>It reduces the complexity of a model and makes it easier to interpret.</a:t>
            </a:r>
            <a:endParaRPr/>
          </a:p>
          <a:p>
            <a:pPr>
              <a:lnSpc>
                <a:spcPct val="100000"/>
              </a:lnSpc>
              <a:buFont typeface="Arial"/>
              <a:buChar char="•"/>
            </a:pPr>
            <a:r>
              <a:rPr lang="en-US" sz="3200">
                <a:solidFill>
                  <a:srgbClr val="000000"/>
                </a:solidFill>
                <a:latin typeface="Calibri"/>
              </a:rPr>
              <a:t>It improves the accuracy of a model if the right subset is chosen.</a:t>
            </a:r>
            <a:endParaRPr/>
          </a:p>
          <a:p>
            <a:pPr>
              <a:lnSpc>
                <a:spcPct val="100000"/>
              </a:lnSpc>
              <a:buFont typeface="Arial"/>
              <a:buChar char="•"/>
            </a:pPr>
            <a:r>
              <a:rPr lang="en-US" sz="3200">
                <a:solidFill>
                  <a:srgbClr val="000000"/>
                </a:solidFill>
                <a:latin typeface="Calibri"/>
              </a:rPr>
              <a:t>It reduces overfitting.</a:t>
            </a:r>
            <a:endParaRPr/>
          </a:p>
          <a:p>
            <a:pPr>
              <a:lnSpc>
                <a:spcPct val="100000"/>
              </a:lnSpc>
            </a:pP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762120" y="269640"/>
            <a:ext cx="8076960" cy="1142640"/>
          </a:xfrm>
          <a:prstGeom prst="rect">
            <a:avLst/>
          </a:prstGeom>
        </p:spPr>
        <p:txBody>
          <a:bodyPr anchor="ctr"/>
          <a:lstStyle/>
          <a:p>
            <a:pPr>
              <a:lnSpc>
                <a:spcPct val="100000"/>
              </a:lnSpc>
            </a:pPr>
            <a:r>
              <a:rPr lang="en-US" sz="4400" b="1">
                <a:solidFill>
                  <a:srgbClr val="000000"/>
                </a:solidFill>
                <a:latin typeface="Calibri"/>
              </a:rPr>
              <a:t>Filter Methods
</a:t>
            </a:r>
            <a:endParaRPr/>
          </a:p>
        </p:txBody>
      </p:sp>
      <p:sp>
        <p:nvSpPr>
          <p:cNvPr id="165" name="TextShape 2"/>
          <p:cNvSpPr txBox="1"/>
          <p:nvPr/>
        </p:nvSpPr>
        <p:spPr>
          <a:xfrm>
            <a:off x="762120" y="1596240"/>
            <a:ext cx="8076960" cy="4296960"/>
          </a:xfrm>
          <a:prstGeom prst="rect">
            <a:avLst/>
          </a:prstGeom>
        </p:spPr>
        <p:txBody>
          <a:bodyPr/>
          <a:lstStyle/>
          <a:p>
            <a:pPr>
              <a:lnSpc>
                <a:spcPct val="100000"/>
              </a:lnSpc>
            </a:pPr>
            <a:endParaRPr/>
          </a:p>
          <a:p>
            <a:pPr>
              <a:lnSpc>
                <a:spcPct val="100000"/>
              </a:lnSpc>
            </a:pPr>
            <a:endParaRPr/>
          </a:p>
          <a:p>
            <a:pPr>
              <a:lnSpc>
                <a:spcPct val="100000"/>
              </a:lnSpc>
              <a:buFont typeface="Arial"/>
              <a:buChar char="•"/>
            </a:pPr>
            <a:r>
              <a:rPr lang="en-US" sz="3200">
                <a:solidFill>
                  <a:srgbClr val="000000"/>
                </a:solidFill>
                <a:latin typeface="Calibri"/>
              </a:rPr>
              <a:t>Filter methods are generally used as a preprocessing step. </a:t>
            </a:r>
            <a:endParaRPr/>
          </a:p>
          <a:p>
            <a:pPr>
              <a:lnSpc>
                <a:spcPct val="100000"/>
              </a:lnSpc>
              <a:buFont typeface="Arial"/>
              <a:buChar char="•"/>
            </a:pPr>
            <a:r>
              <a:rPr lang="en-US" sz="3200">
                <a:solidFill>
                  <a:srgbClr val="000000"/>
                </a:solidFill>
                <a:latin typeface="Calibri"/>
              </a:rPr>
              <a:t>The selection of features is independent of any machine learning algorithms. </a:t>
            </a:r>
            <a:endParaRPr/>
          </a:p>
          <a:p>
            <a:pPr>
              <a:lnSpc>
                <a:spcPct val="100000"/>
              </a:lnSpc>
              <a:buFont typeface="Arial"/>
              <a:buChar char="•"/>
            </a:pPr>
            <a:r>
              <a:rPr lang="en-US" sz="3200">
                <a:solidFill>
                  <a:srgbClr val="000000"/>
                </a:solidFill>
                <a:latin typeface="Calibri"/>
              </a:rPr>
              <a:t>Features are selected on the basis of their scores in various statistical tests for their correlation with the outcome variable..</a:t>
            </a:r>
            <a:endParaRPr/>
          </a:p>
          <a:p>
            <a:pPr>
              <a:lnSpc>
                <a:spcPct val="100000"/>
              </a:lnSpc>
            </a:pPr>
            <a:endParaRPr/>
          </a:p>
        </p:txBody>
      </p:sp>
      <p:pic>
        <p:nvPicPr>
          <p:cNvPr id="166" name="Picture 2"/>
          <p:cNvPicPr/>
          <p:nvPr/>
        </p:nvPicPr>
        <p:blipFill>
          <a:blip r:embed="rId2"/>
          <a:stretch>
            <a:fillRect/>
          </a:stretch>
        </p:blipFill>
        <p:spPr>
          <a:xfrm>
            <a:off x="1066680" y="1295280"/>
            <a:ext cx="7619760" cy="875880"/>
          </a:xfrm>
          <a:prstGeom prst="rect">
            <a:avLst/>
          </a:prstGeom>
          <a:ln>
            <a:noFill/>
          </a:ln>
        </p:spPr>
      </p:pic>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120" y="269640"/>
            <a:ext cx="8076960" cy="797160"/>
          </a:xfrm>
        </p:spPr>
        <p:txBody>
          <a:bodyPr/>
          <a:lstStyle/>
          <a:p>
            <a:pPr algn="ctr"/>
            <a:r>
              <a:rPr lang="en-US" sz="2400" b="1" dirty="0" smtClean="0"/>
              <a:t>Origins of Machine Learning</a:t>
            </a:r>
            <a:endParaRPr lang="en-US" sz="2400" b="1" dirty="0"/>
          </a:p>
        </p:txBody>
      </p:sp>
      <p:sp>
        <p:nvSpPr>
          <p:cNvPr id="3" name="Subtitle 2"/>
          <p:cNvSpPr>
            <a:spLocks noGrp="1"/>
          </p:cNvSpPr>
          <p:nvPr>
            <p:ph type="subTitle"/>
          </p:nvPr>
        </p:nvSpPr>
        <p:spPr>
          <a:xfrm>
            <a:off x="685800" y="1524000"/>
            <a:ext cx="8076960" cy="4297320"/>
          </a:xfrm>
        </p:spPr>
        <p:txBody>
          <a:bodyPr/>
          <a:lstStyle/>
          <a:p>
            <a:pPr>
              <a:lnSpc>
                <a:spcPct val="100000"/>
              </a:lnSpc>
              <a:buFont typeface="Arial"/>
              <a:buChar char="•"/>
            </a:pPr>
            <a:endParaRPr lang="en-US" i="1" dirty="0" smtClean="0">
              <a:solidFill>
                <a:srgbClr val="000000"/>
              </a:solidFill>
              <a:latin typeface="Calibri"/>
            </a:endParaRPr>
          </a:p>
          <a:p>
            <a:pPr>
              <a:lnSpc>
                <a:spcPct val="100000"/>
              </a:lnSpc>
              <a:buFont typeface="Arial"/>
              <a:buChar char="•"/>
            </a:pPr>
            <a:endParaRPr lang="en-US" i="1" dirty="0" smtClean="0">
              <a:solidFill>
                <a:srgbClr val="000000"/>
              </a:solidFill>
              <a:latin typeface="Calibri"/>
            </a:endParaRPr>
          </a:p>
          <a:p>
            <a:pPr>
              <a:lnSpc>
                <a:spcPct val="100000"/>
              </a:lnSpc>
              <a:buFont typeface="Arial"/>
              <a:buChar char="•"/>
            </a:pPr>
            <a:endParaRPr lang="en-US" i="1" dirty="0" smtClean="0">
              <a:solidFill>
                <a:srgbClr val="000000"/>
              </a:solidFill>
              <a:latin typeface="Calibri"/>
            </a:endParaRPr>
          </a:p>
          <a:p>
            <a:pPr>
              <a:lnSpc>
                <a:spcPct val="100000"/>
              </a:lnSpc>
              <a:buFont typeface="Arial"/>
              <a:buChar char="•"/>
            </a:pPr>
            <a:endParaRPr lang="en-US" i="1" dirty="0">
              <a:solidFill>
                <a:srgbClr val="000000"/>
              </a:solidFill>
              <a:latin typeface="Calibri"/>
            </a:endParaRPr>
          </a:p>
          <a:p>
            <a:pPr>
              <a:lnSpc>
                <a:spcPct val="100000"/>
              </a:lnSpc>
              <a:buFont typeface="Arial"/>
              <a:buChar char="•"/>
            </a:pPr>
            <a:endParaRPr lang="en-US" i="1" dirty="0" smtClean="0">
              <a:solidFill>
                <a:srgbClr val="000000"/>
              </a:solidFill>
              <a:latin typeface="Calibri"/>
            </a:endParaRPr>
          </a:p>
          <a:p>
            <a:pPr>
              <a:lnSpc>
                <a:spcPct val="100000"/>
              </a:lnSpc>
              <a:buFont typeface="Arial"/>
              <a:buChar char="•"/>
            </a:pPr>
            <a:endParaRPr lang="en-US" i="1" dirty="0">
              <a:solidFill>
                <a:srgbClr val="000000"/>
              </a:solidFill>
              <a:latin typeface="Calibri"/>
            </a:endParaRPr>
          </a:p>
          <a:p>
            <a:pPr>
              <a:buFont typeface="Arial"/>
              <a:buChar char="•"/>
            </a:pPr>
            <a:endParaRPr lang="en-US" dirty="0" smtClean="0">
              <a:solidFill>
                <a:srgbClr val="000000"/>
              </a:solidFill>
              <a:latin typeface="Calibri"/>
            </a:endParaRPr>
          </a:p>
          <a:p>
            <a:pPr>
              <a:buFont typeface="Arial"/>
              <a:buChar char="•"/>
            </a:pPr>
            <a:endParaRPr lang="en-US" dirty="0" smtClean="0">
              <a:solidFill>
                <a:srgbClr val="000000"/>
              </a:solidFill>
              <a:latin typeface="Calibri"/>
            </a:endParaRPr>
          </a:p>
          <a:p>
            <a:pPr>
              <a:lnSpc>
                <a:spcPct val="100000"/>
              </a:lnSpc>
              <a:buFont typeface="Arial"/>
              <a:buChar char="•"/>
            </a:pPr>
            <a:r>
              <a:rPr lang="en-US" sz="2000" i="1" dirty="0" smtClean="0">
                <a:solidFill>
                  <a:srgbClr val="000000"/>
                </a:solidFill>
                <a:latin typeface="Calibri"/>
              </a:rPr>
              <a:t>Machine learning originated in an environment where ‘available </a:t>
            </a:r>
            <a:r>
              <a:rPr lang="en-US" sz="2000" i="1" dirty="0" err="1" smtClean="0">
                <a:solidFill>
                  <a:srgbClr val="000000"/>
                </a:solidFill>
                <a:latin typeface="Calibri"/>
              </a:rPr>
              <a:t>data’,’statistical</a:t>
            </a:r>
            <a:r>
              <a:rPr lang="en-US" sz="2000" i="1" dirty="0" smtClean="0">
                <a:solidFill>
                  <a:srgbClr val="000000"/>
                </a:solidFill>
                <a:latin typeface="Calibri"/>
              </a:rPr>
              <a:t> </a:t>
            </a:r>
          </a:p>
          <a:p>
            <a:pPr>
              <a:lnSpc>
                <a:spcPct val="100000"/>
              </a:lnSpc>
            </a:pPr>
            <a:r>
              <a:rPr lang="en-US" sz="2000" i="1" dirty="0" smtClean="0">
                <a:solidFill>
                  <a:srgbClr val="000000"/>
                </a:solidFill>
                <a:latin typeface="Calibri"/>
              </a:rPr>
              <a:t>Methods’ and ‘computing power’ rapidly and simultaneously evolved</a:t>
            </a:r>
          </a:p>
          <a:p>
            <a:pPr>
              <a:lnSpc>
                <a:spcPct val="100000"/>
              </a:lnSpc>
            </a:pPr>
            <a:endParaRPr lang="en-US" sz="2000" i="1" dirty="0">
              <a:solidFill>
                <a:srgbClr val="000000"/>
              </a:solidFill>
              <a:latin typeface="Calibri"/>
            </a:endParaRPr>
          </a:p>
          <a:p>
            <a:pPr>
              <a:lnSpc>
                <a:spcPct val="100000"/>
              </a:lnSpc>
              <a:buFont typeface="Arial"/>
              <a:buChar char="•"/>
            </a:pPr>
            <a:r>
              <a:rPr lang="en-US" sz="2000" i="1" dirty="0" smtClean="0">
                <a:solidFill>
                  <a:srgbClr val="000000"/>
                </a:solidFill>
                <a:latin typeface="Calibri"/>
              </a:rPr>
              <a:t>Growth in Data </a:t>
            </a:r>
            <a:r>
              <a:rPr lang="en-US" sz="2000" dirty="0" smtClean="0">
                <a:solidFill>
                  <a:srgbClr val="000000"/>
                </a:solidFill>
                <a:latin typeface="Calibri"/>
              </a:rPr>
              <a:t>needs Additional </a:t>
            </a:r>
            <a:r>
              <a:rPr lang="en-US" sz="2000" i="1" dirty="0" smtClean="0">
                <a:solidFill>
                  <a:srgbClr val="000000"/>
                </a:solidFill>
                <a:latin typeface="Calibri"/>
              </a:rPr>
              <a:t>Computational Power </a:t>
            </a:r>
            <a:r>
              <a:rPr lang="en-US" sz="2000" dirty="0" smtClean="0">
                <a:solidFill>
                  <a:srgbClr val="000000"/>
                </a:solidFill>
                <a:latin typeface="Calibri"/>
              </a:rPr>
              <a:t>which needs </a:t>
            </a:r>
            <a:r>
              <a:rPr lang="en-US" sz="2000" i="1" dirty="0" smtClean="0">
                <a:solidFill>
                  <a:srgbClr val="000000"/>
                </a:solidFill>
                <a:latin typeface="Calibri"/>
              </a:rPr>
              <a:t>advanced </a:t>
            </a:r>
          </a:p>
          <a:p>
            <a:pPr>
              <a:lnSpc>
                <a:spcPct val="100000"/>
              </a:lnSpc>
            </a:pPr>
            <a:r>
              <a:rPr lang="en-US" sz="2000" i="1" dirty="0" smtClean="0">
                <a:solidFill>
                  <a:srgbClr val="000000"/>
                </a:solidFill>
                <a:latin typeface="Calibri"/>
              </a:rPr>
              <a:t>statistical methods</a:t>
            </a:r>
            <a:r>
              <a:rPr lang="en-US" sz="2000" dirty="0" smtClean="0">
                <a:solidFill>
                  <a:srgbClr val="000000"/>
                </a:solidFill>
                <a:latin typeface="Calibri"/>
              </a:rPr>
              <a:t> to analyze large data sets</a:t>
            </a:r>
          </a:p>
        </p:txBody>
      </p:sp>
      <p:pic>
        <p:nvPicPr>
          <p:cNvPr id="4" name="Picture 3" descr="ml.jpg"/>
          <p:cNvPicPr>
            <a:picLocks noChangeAspect="1"/>
          </p:cNvPicPr>
          <p:nvPr/>
        </p:nvPicPr>
        <p:blipFill>
          <a:blip r:embed="rId3"/>
          <a:stretch>
            <a:fillRect/>
          </a:stretch>
        </p:blipFill>
        <p:spPr>
          <a:xfrm>
            <a:off x="2286000" y="1219200"/>
            <a:ext cx="4114800" cy="248412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762120" y="269640"/>
            <a:ext cx="8076960" cy="1142640"/>
          </a:xfrm>
          <a:prstGeom prst="rect">
            <a:avLst/>
          </a:prstGeom>
        </p:spPr>
        <p:txBody>
          <a:bodyPr anchor="ctr"/>
          <a:lstStyle/>
          <a:p>
            <a:pPr>
              <a:lnSpc>
                <a:spcPct val="100000"/>
              </a:lnSpc>
            </a:pPr>
            <a:r>
              <a:rPr lang="en-US" sz="4400" b="1">
                <a:solidFill>
                  <a:srgbClr val="000000"/>
                </a:solidFill>
                <a:latin typeface="Calibri"/>
              </a:rPr>
              <a:t>Filter Methods</a:t>
            </a:r>
            <a:endParaRPr/>
          </a:p>
        </p:txBody>
      </p:sp>
      <p:pic>
        <p:nvPicPr>
          <p:cNvPr id="168" name="Picture 2"/>
          <p:cNvPicPr/>
          <p:nvPr/>
        </p:nvPicPr>
        <p:blipFill>
          <a:blip r:embed="rId2"/>
          <a:stretch>
            <a:fillRect/>
          </a:stretch>
        </p:blipFill>
        <p:spPr>
          <a:xfrm>
            <a:off x="1143000" y="1371600"/>
            <a:ext cx="6143400" cy="837720"/>
          </a:xfrm>
          <a:prstGeom prst="rect">
            <a:avLst/>
          </a:prstGeom>
          <a:ln>
            <a:noFill/>
          </a:ln>
        </p:spPr>
      </p:pic>
      <p:sp>
        <p:nvSpPr>
          <p:cNvPr id="169" name="CustomShape 2"/>
          <p:cNvSpPr/>
          <p:nvPr/>
        </p:nvSpPr>
        <p:spPr>
          <a:xfrm>
            <a:off x="976680" y="2209680"/>
            <a:ext cx="7848360" cy="4632840"/>
          </a:xfrm>
          <a:prstGeom prst="rect">
            <a:avLst/>
          </a:prstGeom>
          <a:noFill/>
          <a:ln>
            <a:noFill/>
          </a:ln>
        </p:spPr>
        <p:txBody>
          <a:bodyPr lIns="90000" tIns="45000" rIns="90000" bIns="45000"/>
          <a:lstStyle/>
          <a:p>
            <a:pPr algn="just">
              <a:lnSpc>
                <a:spcPct val="100000"/>
              </a:lnSpc>
            </a:pPr>
            <a:r>
              <a:rPr lang="en-IN" sz="2000" b="1">
                <a:solidFill>
                  <a:srgbClr val="000000"/>
                </a:solidFill>
                <a:latin typeface="Calibri"/>
              </a:rPr>
              <a:t>Pearson’s Correlation:</a:t>
            </a:r>
            <a:r>
              <a:rPr lang="en-IN" sz="2000">
                <a:solidFill>
                  <a:srgbClr val="000000"/>
                </a:solidFill>
                <a:latin typeface="Calibri"/>
              </a:rPr>
              <a:t> It is used as a measure for quantifying linear dependence between two continuous variables X and Y. Its value varies from -1 to +1</a:t>
            </a:r>
            <a:endParaRPr/>
          </a:p>
          <a:p>
            <a:pPr algn="just">
              <a:lnSpc>
                <a:spcPct val="100000"/>
              </a:lnSpc>
            </a:pPr>
            <a:r>
              <a:rPr lang="en-IN" sz="2000" b="1">
                <a:solidFill>
                  <a:srgbClr val="000000"/>
                </a:solidFill>
                <a:latin typeface="Calibri"/>
              </a:rPr>
              <a:t>LDA:</a:t>
            </a:r>
            <a:r>
              <a:rPr lang="en-IN" sz="2000">
                <a:solidFill>
                  <a:srgbClr val="000000"/>
                </a:solidFill>
                <a:latin typeface="Calibri"/>
              </a:rPr>
              <a:t> Linear discriminant analysis is used to find a linear combination of features that characterizes or separates two or more classes (or levels) of a categorical variable.</a:t>
            </a:r>
            <a:endParaRPr/>
          </a:p>
          <a:p>
            <a:pPr algn="just">
              <a:lnSpc>
                <a:spcPct val="100000"/>
              </a:lnSpc>
            </a:pPr>
            <a:r>
              <a:rPr lang="en-IN" sz="2000" b="1">
                <a:solidFill>
                  <a:srgbClr val="000000"/>
                </a:solidFill>
                <a:latin typeface="Calibri"/>
              </a:rPr>
              <a:t>ANOVA:</a:t>
            </a:r>
            <a:r>
              <a:rPr lang="en-IN" sz="2000">
                <a:solidFill>
                  <a:srgbClr val="000000"/>
                </a:solidFill>
                <a:latin typeface="Calibri"/>
              </a:rPr>
              <a:t> ANOVA stands for Analysis of variance. It is similar to LDA except for the fact that it is operated using one or more categorical independent features and one continuous dependent feature. </a:t>
            </a:r>
            <a:endParaRPr/>
          </a:p>
          <a:p>
            <a:pPr algn="just">
              <a:lnSpc>
                <a:spcPct val="100000"/>
              </a:lnSpc>
            </a:pPr>
            <a:r>
              <a:rPr lang="en-IN" sz="2000" b="1">
                <a:solidFill>
                  <a:srgbClr val="000000"/>
                </a:solidFill>
                <a:latin typeface="Calibri"/>
              </a:rPr>
              <a:t>Chi-Square:</a:t>
            </a:r>
            <a:r>
              <a:rPr lang="en-IN" sz="2000">
                <a:solidFill>
                  <a:srgbClr val="000000"/>
                </a:solidFill>
                <a:latin typeface="Calibri"/>
              </a:rPr>
              <a:t> It is a is a statistical test applied to the groups of categorical features to evaluate the likelihood of correlation or association between them using their frequency distribution.</a:t>
            </a:r>
            <a:endParaRPr/>
          </a:p>
          <a:p>
            <a:pPr>
              <a:lnSpc>
                <a:spcPct val="100000"/>
              </a:lnSpc>
            </a:pP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762120" y="269640"/>
            <a:ext cx="8076960" cy="1142640"/>
          </a:xfrm>
          <a:prstGeom prst="rect">
            <a:avLst/>
          </a:prstGeom>
        </p:spPr>
        <p:txBody>
          <a:bodyPr anchor="ctr"/>
          <a:lstStyle/>
          <a:p>
            <a:pPr algn="ctr">
              <a:lnSpc>
                <a:spcPct val="100000"/>
              </a:lnSpc>
            </a:pPr>
            <a:r>
              <a:rPr lang="en-US" sz="4400">
                <a:solidFill>
                  <a:srgbClr val="000000"/>
                </a:solidFill>
                <a:latin typeface="Calibri"/>
              </a:rPr>
              <a:t>Wrapper methods</a:t>
            </a:r>
            <a:endParaRPr/>
          </a:p>
        </p:txBody>
      </p:sp>
      <p:pic>
        <p:nvPicPr>
          <p:cNvPr id="171" name="Picture 2"/>
          <p:cNvPicPr/>
          <p:nvPr/>
        </p:nvPicPr>
        <p:blipFill>
          <a:blip r:embed="rId2"/>
          <a:stretch>
            <a:fillRect/>
          </a:stretch>
        </p:blipFill>
        <p:spPr>
          <a:xfrm>
            <a:off x="762120" y="1523880"/>
            <a:ext cx="8076960" cy="2264040"/>
          </a:xfrm>
          <a:prstGeom prst="rect">
            <a:avLst/>
          </a:prstGeom>
          <a:ln>
            <a:noFill/>
          </a:ln>
        </p:spPr>
      </p:pic>
      <p:sp>
        <p:nvSpPr>
          <p:cNvPr id="172" name="CustomShape 2"/>
          <p:cNvSpPr/>
          <p:nvPr/>
        </p:nvSpPr>
        <p:spPr>
          <a:xfrm>
            <a:off x="533520" y="4114800"/>
            <a:ext cx="8229240" cy="1919160"/>
          </a:xfrm>
          <a:prstGeom prst="rect">
            <a:avLst/>
          </a:prstGeom>
          <a:noFill/>
          <a:ln>
            <a:noFill/>
          </a:ln>
        </p:spPr>
        <p:txBody>
          <a:bodyPr lIns="90000" tIns="45000" rIns="90000" bIns="45000"/>
          <a:lstStyle/>
          <a:p>
            <a:pPr>
              <a:lnSpc>
                <a:spcPct val="100000"/>
              </a:lnSpc>
              <a:buFont typeface="Arial"/>
              <a:buChar char="•"/>
            </a:pPr>
            <a:r>
              <a:rPr lang="en-IN" sz="2400" dirty="0">
                <a:solidFill>
                  <a:srgbClr val="000000"/>
                </a:solidFill>
                <a:latin typeface="Calibri"/>
              </a:rPr>
              <a:t>In wrapper methods, we try to use a subset of features and train a model using them.</a:t>
            </a:r>
            <a:endParaRPr/>
          </a:p>
          <a:p>
            <a:pPr>
              <a:lnSpc>
                <a:spcPct val="100000"/>
              </a:lnSpc>
              <a:buFont typeface="Arial"/>
              <a:buChar char="•"/>
            </a:pPr>
            <a:r>
              <a:rPr lang="en-IN" sz="2400" dirty="0">
                <a:solidFill>
                  <a:srgbClr val="000000"/>
                </a:solidFill>
                <a:latin typeface="Calibri"/>
              </a:rPr>
              <a:t> Based on the inferences that we draw from the previous model, we decide to add or remove features from </a:t>
            </a:r>
            <a:r>
              <a:rPr lang="en-IN" sz="2400" dirty="0" smtClean="0">
                <a:solidFill>
                  <a:srgbClr val="000000"/>
                </a:solidFill>
                <a:latin typeface="Calibri"/>
              </a:rPr>
              <a:t>the subset</a:t>
            </a:r>
            <a:r>
              <a:rPr lang="en-IN" sz="2400" dirty="0">
                <a:solidFill>
                  <a:srgbClr val="000000"/>
                </a:solidFill>
                <a:latin typeface="Calibri"/>
              </a:rPr>
              <a:t>. </a:t>
            </a: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762120" y="269640"/>
            <a:ext cx="8076960" cy="873000"/>
          </a:xfrm>
          <a:prstGeom prst="rect">
            <a:avLst/>
          </a:prstGeom>
        </p:spPr>
        <p:txBody>
          <a:bodyPr anchor="ctr"/>
          <a:lstStyle/>
          <a:p>
            <a:pPr algn="ctr">
              <a:lnSpc>
                <a:spcPct val="100000"/>
              </a:lnSpc>
            </a:pPr>
            <a:r>
              <a:rPr lang="en-US" sz="4400">
                <a:solidFill>
                  <a:srgbClr val="000000"/>
                </a:solidFill>
                <a:latin typeface="Calibri"/>
              </a:rPr>
              <a:t>Wrapper Methods</a:t>
            </a:r>
            <a:endParaRPr/>
          </a:p>
        </p:txBody>
      </p:sp>
      <p:sp>
        <p:nvSpPr>
          <p:cNvPr id="174" name="TextShape 2"/>
          <p:cNvSpPr txBox="1"/>
          <p:nvPr/>
        </p:nvSpPr>
        <p:spPr>
          <a:xfrm>
            <a:off x="762120" y="1219320"/>
            <a:ext cx="8076960" cy="4952520"/>
          </a:xfrm>
          <a:prstGeom prst="rect">
            <a:avLst/>
          </a:prstGeom>
        </p:spPr>
        <p:txBody>
          <a:bodyPr/>
          <a:lstStyle/>
          <a:p>
            <a:pPr algn="just">
              <a:lnSpc>
                <a:spcPct val="100000"/>
              </a:lnSpc>
              <a:buFont typeface="Arial"/>
              <a:buChar char="•"/>
            </a:pPr>
            <a:r>
              <a:rPr lang="en-US" sz="2000" b="1" dirty="0">
                <a:solidFill>
                  <a:srgbClr val="000000"/>
                </a:solidFill>
                <a:latin typeface="Calibri"/>
              </a:rPr>
              <a:t>Forward Selection:</a:t>
            </a:r>
            <a:r>
              <a:rPr lang="en-US" sz="2000" dirty="0">
                <a:solidFill>
                  <a:srgbClr val="000000"/>
                </a:solidFill>
                <a:latin typeface="Calibri"/>
              </a:rPr>
              <a:t> Forward selection is an iterative method in which we start with having no feature in the model. In each iteration, we keep adding the feature which best improves our model till an addition of a new variable does not improve the performance of the model.</a:t>
            </a:r>
            <a:endParaRPr sz="2000"/>
          </a:p>
          <a:p>
            <a:pPr algn="just">
              <a:lnSpc>
                <a:spcPct val="100000"/>
              </a:lnSpc>
              <a:buFont typeface="Arial"/>
              <a:buChar char="•"/>
            </a:pPr>
            <a:r>
              <a:rPr lang="en-US" sz="2000" b="1" dirty="0">
                <a:solidFill>
                  <a:srgbClr val="000000"/>
                </a:solidFill>
                <a:latin typeface="Calibri"/>
              </a:rPr>
              <a:t>Backward Elimination:</a:t>
            </a:r>
            <a:r>
              <a:rPr lang="en-US" sz="2000" dirty="0">
                <a:solidFill>
                  <a:srgbClr val="000000"/>
                </a:solidFill>
                <a:latin typeface="Calibri"/>
              </a:rPr>
              <a:t> In backward elimination, we start with all the features and removes the least significant feature at each iteration which improves the performance of the model. We repeat this until no improvement is observed on removal of features.</a:t>
            </a:r>
            <a:endParaRPr sz="2000"/>
          </a:p>
          <a:p>
            <a:pPr algn="just">
              <a:lnSpc>
                <a:spcPct val="100000"/>
              </a:lnSpc>
              <a:buFont typeface="Arial"/>
              <a:buChar char="•"/>
            </a:pPr>
            <a:r>
              <a:rPr lang="en-US" sz="2000" b="1" dirty="0">
                <a:solidFill>
                  <a:srgbClr val="000000"/>
                </a:solidFill>
                <a:latin typeface="Calibri"/>
              </a:rPr>
              <a:t>Recursive Feature elimination:</a:t>
            </a:r>
            <a:r>
              <a:rPr lang="en-US" sz="2000" dirty="0">
                <a:solidFill>
                  <a:srgbClr val="000000"/>
                </a:solidFill>
                <a:latin typeface="Calibri"/>
              </a:rPr>
              <a:t> It is a greedy optimization algorithm which aims to find the best performing feature subset. It repeatedly creates models and keeps aside the best or the worst performing feature at each iteration. It constructs the next model with the left features until all the features are exhausted. It then ranks the features based on the order of their elimination.</a:t>
            </a:r>
            <a:endParaRPr sz="2000"/>
          </a:p>
          <a:p>
            <a:pPr>
              <a:lnSpc>
                <a:spcPct val="100000"/>
              </a:lnSpc>
            </a:pP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762120" y="269640"/>
            <a:ext cx="8076960" cy="1142640"/>
          </a:xfrm>
          <a:prstGeom prst="rect">
            <a:avLst/>
          </a:prstGeom>
        </p:spPr>
        <p:txBody>
          <a:bodyPr anchor="ctr"/>
          <a:lstStyle/>
          <a:p>
            <a:pPr algn="ctr">
              <a:lnSpc>
                <a:spcPct val="100000"/>
              </a:lnSpc>
            </a:pPr>
            <a:r>
              <a:rPr lang="en-US" sz="2400" b="1" dirty="0">
                <a:solidFill>
                  <a:srgbClr val="000000"/>
                </a:solidFill>
                <a:latin typeface="Calibri"/>
              </a:rPr>
              <a:t>
Difference between Filter and Wrapper methods</a:t>
            </a:r>
            <a:r>
              <a:rPr lang="en-US" sz="4400" b="1" dirty="0">
                <a:solidFill>
                  <a:srgbClr val="000000"/>
                </a:solidFill>
                <a:latin typeface="Calibri"/>
              </a:rPr>
              <a:t>
</a:t>
            </a:r>
            <a:endParaRPr/>
          </a:p>
        </p:txBody>
      </p:sp>
      <p:sp>
        <p:nvSpPr>
          <p:cNvPr id="176" name="TextShape 2"/>
          <p:cNvSpPr txBox="1"/>
          <p:nvPr/>
        </p:nvSpPr>
        <p:spPr>
          <a:xfrm>
            <a:off x="762000" y="1371600"/>
            <a:ext cx="8076960" cy="5261400"/>
          </a:xfrm>
          <a:prstGeom prst="rect">
            <a:avLst/>
          </a:prstGeom>
        </p:spPr>
        <p:txBody>
          <a:bodyPr/>
          <a:lstStyle/>
          <a:p>
            <a:pPr algn="just">
              <a:lnSpc>
                <a:spcPct val="100000"/>
              </a:lnSpc>
            </a:pPr>
            <a:r>
              <a:rPr lang="en-US" sz="2000" dirty="0" smtClean="0">
                <a:solidFill>
                  <a:srgbClr val="000000"/>
                </a:solidFill>
                <a:latin typeface="Calibri"/>
              </a:rPr>
              <a:t>The </a:t>
            </a:r>
            <a:r>
              <a:rPr lang="en-US" sz="2000" dirty="0">
                <a:solidFill>
                  <a:srgbClr val="000000"/>
                </a:solidFill>
                <a:latin typeface="Calibri"/>
              </a:rPr>
              <a:t>main differences between the filter and wrapper methods for feature selection are:</a:t>
            </a:r>
            <a:endParaRPr sz="2000"/>
          </a:p>
          <a:p>
            <a:pPr algn="just">
              <a:lnSpc>
                <a:spcPct val="100000"/>
              </a:lnSpc>
              <a:buFont typeface="Arial"/>
              <a:buChar char="•"/>
            </a:pPr>
            <a:r>
              <a:rPr lang="en-US" sz="2000" dirty="0" smtClean="0">
                <a:solidFill>
                  <a:srgbClr val="000000"/>
                </a:solidFill>
                <a:latin typeface="Calibri"/>
              </a:rPr>
              <a:t>Filter methods measure the relevance of features by their correlation with dependent variable while wrapper methods measure the usefulness of a subset of feature by actually training a model on it.</a:t>
            </a:r>
          </a:p>
          <a:p>
            <a:pPr algn="just">
              <a:lnSpc>
                <a:spcPct val="100000"/>
              </a:lnSpc>
              <a:buFont typeface="Arial"/>
              <a:buChar char="•"/>
            </a:pPr>
            <a:r>
              <a:rPr lang="en-US" sz="2000" dirty="0" smtClean="0">
                <a:solidFill>
                  <a:srgbClr val="000000"/>
                </a:solidFill>
                <a:latin typeface="Calibri"/>
              </a:rPr>
              <a:t>Filter methods are much faster compared to wrapper methods as they do not involve training the models. On the other hand, wrapper methods are </a:t>
            </a:r>
          </a:p>
          <a:p>
            <a:pPr algn="just">
              <a:lnSpc>
                <a:spcPct val="100000"/>
              </a:lnSpc>
            </a:pPr>
            <a:r>
              <a:rPr lang="en-US" sz="2000" dirty="0" smtClean="0">
                <a:solidFill>
                  <a:srgbClr val="000000"/>
                </a:solidFill>
                <a:latin typeface="Calibri"/>
              </a:rPr>
              <a:t>computationally very expensive as well.</a:t>
            </a:r>
            <a:endParaRPr lang="en-US" sz="2000" dirty="0" smtClean="0"/>
          </a:p>
          <a:p>
            <a:pPr algn="just">
              <a:lnSpc>
                <a:spcPct val="100000"/>
              </a:lnSpc>
              <a:buFont typeface="Arial"/>
              <a:buChar char="•"/>
            </a:pPr>
            <a:r>
              <a:rPr lang="en-US" sz="2000" dirty="0" smtClean="0">
                <a:solidFill>
                  <a:srgbClr val="000000"/>
                </a:solidFill>
                <a:latin typeface="Calibri"/>
              </a:rPr>
              <a:t>Filter methods use statistical methods for evaluation of a subset of features</a:t>
            </a:r>
          </a:p>
          <a:p>
            <a:pPr algn="just">
              <a:lnSpc>
                <a:spcPct val="100000"/>
              </a:lnSpc>
            </a:pPr>
            <a:r>
              <a:rPr lang="en-US" sz="2000" dirty="0" smtClean="0">
                <a:solidFill>
                  <a:srgbClr val="000000"/>
                </a:solidFill>
                <a:latin typeface="Calibri"/>
              </a:rPr>
              <a:t> while wrapper methods use cross validation.</a:t>
            </a:r>
            <a:endParaRPr lang="en-US" sz="2000" dirty="0" smtClean="0"/>
          </a:p>
          <a:p>
            <a:pPr algn="just">
              <a:lnSpc>
                <a:spcPct val="100000"/>
              </a:lnSpc>
              <a:buFont typeface="Arial"/>
              <a:buChar char="•"/>
            </a:pPr>
            <a:r>
              <a:rPr lang="en-US" sz="2000" dirty="0" smtClean="0">
                <a:solidFill>
                  <a:srgbClr val="000000"/>
                </a:solidFill>
                <a:latin typeface="Calibri"/>
              </a:rPr>
              <a:t>Filter methods might fail to find the best subset of features in many occasions but wrapper methods can always provide the best subset of features.</a:t>
            </a:r>
            <a:endParaRPr lang="en-US" sz="2000" dirty="0" smtClean="0"/>
          </a:p>
          <a:p>
            <a:pPr algn="just">
              <a:lnSpc>
                <a:spcPct val="100000"/>
              </a:lnSpc>
              <a:buFont typeface="Arial"/>
              <a:buChar char="•"/>
            </a:pPr>
            <a:r>
              <a:rPr lang="en-US" sz="2000" dirty="0" smtClean="0">
                <a:solidFill>
                  <a:srgbClr val="000000"/>
                </a:solidFill>
                <a:latin typeface="Calibri"/>
              </a:rPr>
              <a:t>Using the subset of features from the wrapper methods make the model more prone  to over fitting as compared to using subset of features from the filter methods.</a:t>
            </a:r>
            <a:endParaRPr lang="en-US" sz="2000" dirty="0" smtClean="0"/>
          </a:p>
          <a:p>
            <a:pPr algn="just">
              <a:lnSpc>
                <a:spcPct val="100000"/>
              </a:lnSpc>
              <a:buFont typeface="Arial"/>
              <a:buChar char="•"/>
            </a:pPr>
            <a:endParaRPr sz="2000" smtClean="0"/>
          </a:p>
          <a:p>
            <a:pPr algn="just">
              <a:lnSpc>
                <a:spcPct val="100000"/>
              </a:lnSpc>
            </a:pP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762120" y="269640"/>
            <a:ext cx="8076960" cy="1142640"/>
          </a:xfrm>
          <a:prstGeom prst="rect">
            <a:avLst/>
          </a:prstGeom>
        </p:spPr>
        <p:txBody>
          <a:bodyPr anchor="ctr"/>
          <a:lstStyle/>
          <a:p>
            <a:pPr algn="ctr">
              <a:lnSpc>
                <a:spcPct val="100000"/>
              </a:lnSpc>
            </a:pPr>
            <a:r>
              <a:rPr lang="en-US" sz="4400" dirty="0">
                <a:solidFill>
                  <a:srgbClr val="000000"/>
                </a:solidFill>
                <a:latin typeface="Calibri"/>
              </a:rPr>
              <a:t>Data Mining &amp; Machine Learning
</a:t>
            </a:r>
            <a:endParaRPr/>
          </a:p>
        </p:txBody>
      </p:sp>
      <p:sp>
        <p:nvSpPr>
          <p:cNvPr id="91" name="TextShape 2"/>
          <p:cNvSpPr txBox="1"/>
          <p:nvPr/>
        </p:nvSpPr>
        <p:spPr>
          <a:xfrm>
            <a:off x="762120" y="1295400"/>
            <a:ext cx="8076960" cy="5334000"/>
          </a:xfrm>
          <a:prstGeom prst="rect">
            <a:avLst/>
          </a:prstGeom>
        </p:spPr>
        <p:txBody>
          <a:bodyPr/>
          <a:lstStyle/>
          <a:p>
            <a:pPr>
              <a:lnSpc>
                <a:spcPct val="100000"/>
              </a:lnSpc>
            </a:pPr>
            <a:endParaRPr sz="2400"/>
          </a:p>
          <a:p>
            <a:pPr>
              <a:lnSpc>
                <a:spcPct val="100000"/>
              </a:lnSpc>
              <a:buFont typeface="Arial"/>
              <a:buChar char="•"/>
            </a:pPr>
            <a:r>
              <a:rPr lang="en-US" sz="2400" dirty="0">
                <a:solidFill>
                  <a:srgbClr val="000000"/>
                </a:solidFill>
                <a:latin typeface="Calibri"/>
              </a:rPr>
              <a:t>Data mining considered to be a sibling of machine </a:t>
            </a:r>
            <a:r>
              <a:rPr lang="en-US" sz="2400" dirty="0" smtClean="0">
                <a:solidFill>
                  <a:srgbClr val="000000"/>
                </a:solidFill>
                <a:latin typeface="Calibri"/>
              </a:rPr>
              <a:t>learning</a:t>
            </a:r>
          </a:p>
          <a:p>
            <a:pPr>
              <a:lnSpc>
                <a:spcPct val="100000"/>
              </a:lnSpc>
            </a:pPr>
            <a:endParaRPr sz="2400"/>
          </a:p>
          <a:p>
            <a:pPr>
              <a:lnSpc>
                <a:spcPct val="100000"/>
              </a:lnSpc>
              <a:buFont typeface="Arial"/>
              <a:buChar char="•"/>
            </a:pPr>
            <a:r>
              <a:rPr lang="en-US" sz="2400" dirty="0">
                <a:solidFill>
                  <a:srgbClr val="000000"/>
                </a:solidFill>
                <a:latin typeface="Calibri"/>
              </a:rPr>
              <a:t>Machine learning focus on </a:t>
            </a:r>
            <a:r>
              <a:rPr lang="en-US" sz="2400" i="1" dirty="0">
                <a:solidFill>
                  <a:srgbClr val="FF0000"/>
                </a:solidFill>
                <a:latin typeface="Calibri"/>
              </a:rPr>
              <a:t>teaching machines how to use data to solve a </a:t>
            </a:r>
            <a:r>
              <a:rPr lang="en-US" sz="2400" i="1" dirty="0" smtClean="0">
                <a:solidFill>
                  <a:srgbClr val="FF0000"/>
                </a:solidFill>
                <a:latin typeface="Calibri"/>
              </a:rPr>
              <a:t>problem</a:t>
            </a:r>
          </a:p>
          <a:p>
            <a:pPr>
              <a:lnSpc>
                <a:spcPct val="100000"/>
              </a:lnSpc>
            </a:pPr>
            <a:endParaRPr sz="2400"/>
          </a:p>
          <a:p>
            <a:pPr>
              <a:lnSpc>
                <a:spcPct val="100000"/>
              </a:lnSpc>
              <a:buFont typeface="Arial"/>
              <a:buChar char="•"/>
            </a:pPr>
            <a:r>
              <a:rPr lang="en-US" sz="2400" dirty="0">
                <a:solidFill>
                  <a:srgbClr val="000000"/>
                </a:solidFill>
                <a:latin typeface="Calibri"/>
              </a:rPr>
              <a:t>Data mining focus on </a:t>
            </a:r>
            <a:r>
              <a:rPr lang="en-US" sz="2400" i="1" dirty="0">
                <a:solidFill>
                  <a:srgbClr val="FF0000"/>
                </a:solidFill>
                <a:latin typeface="Calibri"/>
              </a:rPr>
              <a:t>teaching machines to identify patterns </a:t>
            </a:r>
            <a:r>
              <a:rPr lang="en-US" sz="2400" i="1" dirty="0" smtClean="0">
                <a:solidFill>
                  <a:srgbClr val="FF0000"/>
                </a:solidFill>
                <a:latin typeface="Calibri"/>
              </a:rPr>
              <a:t>that human use to </a:t>
            </a:r>
            <a:r>
              <a:rPr lang="en-US" sz="2400" i="1" dirty="0">
                <a:solidFill>
                  <a:srgbClr val="FF0000"/>
                </a:solidFill>
                <a:latin typeface="Calibri"/>
              </a:rPr>
              <a:t>solve a </a:t>
            </a:r>
            <a:r>
              <a:rPr lang="en-US" sz="2400" i="1" dirty="0" smtClean="0">
                <a:solidFill>
                  <a:srgbClr val="FF0000"/>
                </a:solidFill>
                <a:latin typeface="Calibri"/>
              </a:rPr>
              <a:t>problem</a:t>
            </a:r>
          </a:p>
          <a:p>
            <a:pPr>
              <a:lnSpc>
                <a:spcPct val="100000"/>
              </a:lnSpc>
            </a:pPr>
            <a:endParaRPr sz="2400"/>
          </a:p>
          <a:p>
            <a:pPr>
              <a:lnSpc>
                <a:spcPct val="100000"/>
              </a:lnSpc>
              <a:buFont typeface="Arial"/>
              <a:buChar char="•"/>
            </a:pPr>
            <a:r>
              <a:rPr lang="en-US" sz="2400" dirty="0">
                <a:solidFill>
                  <a:srgbClr val="000000"/>
                </a:solidFill>
                <a:latin typeface="Calibri"/>
              </a:rPr>
              <a:t>All data mining uses machine learning ,but not all machine learning involves data mining</a:t>
            </a:r>
            <a:endParaRPr sz="2400"/>
          </a:p>
          <a:p>
            <a:pPr>
              <a:lnSpc>
                <a:spcPct val="100000"/>
              </a:lnSpc>
            </a:pPr>
            <a:endParaRPr/>
          </a:p>
          <a:p>
            <a:pPr>
              <a:lnSpc>
                <a:spcPct val="100000"/>
              </a:lnSpc>
            </a:pP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762120" y="269640"/>
            <a:ext cx="8076960" cy="1142640"/>
          </a:xfrm>
          <a:prstGeom prst="rect">
            <a:avLst/>
          </a:prstGeom>
        </p:spPr>
        <p:txBody>
          <a:bodyPr anchor="ctr"/>
          <a:lstStyle/>
          <a:p>
            <a:pPr algn="ctr">
              <a:lnSpc>
                <a:spcPct val="100000"/>
              </a:lnSpc>
            </a:pPr>
            <a:r>
              <a:rPr lang="en-US" sz="4400">
                <a:solidFill>
                  <a:srgbClr val="000000"/>
                </a:solidFill>
                <a:latin typeface="Calibri"/>
              </a:rPr>
              <a:t>Abuses of Machine Learning
</a:t>
            </a:r>
            <a:endParaRPr/>
          </a:p>
        </p:txBody>
      </p:sp>
      <p:sp>
        <p:nvSpPr>
          <p:cNvPr id="93" name="TextShape 2"/>
          <p:cNvSpPr txBox="1"/>
          <p:nvPr/>
        </p:nvSpPr>
        <p:spPr>
          <a:xfrm>
            <a:off x="762120" y="1596240"/>
            <a:ext cx="8076960" cy="4296960"/>
          </a:xfrm>
          <a:prstGeom prst="rect">
            <a:avLst/>
          </a:prstGeom>
        </p:spPr>
        <p:txBody>
          <a:bodyPr/>
          <a:lstStyle/>
          <a:p>
            <a:pPr>
              <a:lnSpc>
                <a:spcPct val="100000"/>
              </a:lnSpc>
              <a:buFont typeface="Arial"/>
              <a:buChar char="•"/>
            </a:pPr>
            <a:r>
              <a:rPr lang="en-US" sz="2400" i="1" dirty="0">
                <a:solidFill>
                  <a:srgbClr val="000000"/>
                </a:solidFill>
                <a:latin typeface="Calibri"/>
              </a:rPr>
              <a:t>A </a:t>
            </a:r>
            <a:r>
              <a:rPr lang="en-US" sz="2400" dirty="0">
                <a:solidFill>
                  <a:srgbClr val="FF0000"/>
                </a:solidFill>
                <a:latin typeface="Calibri"/>
              </a:rPr>
              <a:t>computer</a:t>
            </a:r>
            <a:r>
              <a:rPr lang="en-US" sz="2400" i="1" dirty="0">
                <a:solidFill>
                  <a:srgbClr val="000000"/>
                </a:solidFill>
                <a:latin typeface="Calibri"/>
              </a:rPr>
              <a:t> </a:t>
            </a:r>
            <a:r>
              <a:rPr lang="en-US" sz="2400" dirty="0">
                <a:solidFill>
                  <a:srgbClr val="000000"/>
                </a:solidFill>
                <a:latin typeface="Calibri"/>
              </a:rPr>
              <a:t>may be more capable than </a:t>
            </a:r>
            <a:r>
              <a:rPr lang="en-US" sz="2400" dirty="0">
                <a:solidFill>
                  <a:srgbClr val="FF0000"/>
                </a:solidFill>
                <a:latin typeface="Calibri"/>
              </a:rPr>
              <a:t>human</a:t>
            </a:r>
            <a:r>
              <a:rPr lang="en-US" sz="2400" dirty="0">
                <a:solidFill>
                  <a:srgbClr val="000000"/>
                </a:solidFill>
                <a:latin typeface="Calibri"/>
              </a:rPr>
              <a:t> to find </a:t>
            </a:r>
            <a:r>
              <a:rPr lang="en-US" sz="2400" dirty="0" smtClean="0">
                <a:solidFill>
                  <a:srgbClr val="000000"/>
                </a:solidFill>
                <a:latin typeface="Calibri"/>
              </a:rPr>
              <a:t>patterns</a:t>
            </a:r>
          </a:p>
          <a:p>
            <a:pPr>
              <a:lnSpc>
                <a:spcPct val="100000"/>
              </a:lnSpc>
            </a:pPr>
            <a:endParaRPr sz="2400"/>
          </a:p>
          <a:p>
            <a:pPr>
              <a:lnSpc>
                <a:spcPct val="100000"/>
              </a:lnSpc>
              <a:buFont typeface="Arial"/>
              <a:buChar char="•"/>
            </a:pPr>
            <a:r>
              <a:rPr lang="en-US" sz="2400" dirty="0">
                <a:solidFill>
                  <a:srgbClr val="000000"/>
                </a:solidFill>
                <a:latin typeface="Calibri"/>
              </a:rPr>
              <a:t>But it needs </a:t>
            </a:r>
            <a:r>
              <a:rPr lang="en-US" sz="2400" dirty="0">
                <a:solidFill>
                  <a:srgbClr val="FF0000"/>
                </a:solidFill>
                <a:latin typeface="Calibri"/>
              </a:rPr>
              <a:t>human</a:t>
            </a:r>
            <a:r>
              <a:rPr lang="en-US" sz="2400" dirty="0">
                <a:solidFill>
                  <a:srgbClr val="000000"/>
                </a:solidFill>
                <a:latin typeface="Calibri"/>
              </a:rPr>
              <a:t> to motivate the analysis and turn the result into meaningful action</a:t>
            </a:r>
            <a:r>
              <a:rPr lang="en-US" sz="2400" dirty="0" smtClean="0">
                <a:solidFill>
                  <a:srgbClr val="000000"/>
                </a:solidFill>
                <a:latin typeface="Calibri"/>
              </a:rPr>
              <a:t>.</a:t>
            </a:r>
          </a:p>
          <a:p>
            <a:pPr>
              <a:lnSpc>
                <a:spcPct val="100000"/>
              </a:lnSpc>
            </a:pPr>
            <a:endParaRPr sz="2400"/>
          </a:p>
          <a:p>
            <a:pPr>
              <a:lnSpc>
                <a:spcPct val="100000"/>
              </a:lnSpc>
              <a:buFont typeface="Arial"/>
              <a:buChar char="•"/>
            </a:pPr>
            <a:r>
              <a:rPr lang="en-US" sz="2400" dirty="0">
                <a:solidFill>
                  <a:srgbClr val="000000"/>
                </a:solidFill>
                <a:latin typeface="Calibri"/>
              </a:rPr>
              <a:t>Machines are not good at asking questions ,not knowing what questions to ask</a:t>
            </a:r>
            <a:r>
              <a:rPr lang="en-US" sz="2400" dirty="0" smtClean="0">
                <a:solidFill>
                  <a:srgbClr val="000000"/>
                </a:solidFill>
                <a:latin typeface="Calibri"/>
              </a:rPr>
              <a:t>.</a:t>
            </a:r>
          </a:p>
          <a:p>
            <a:pPr>
              <a:lnSpc>
                <a:spcPct val="100000"/>
              </a:lnSpc>
            </a:pPr>
            <a:endParaRPr sz="2400"/>
          </a:p>
          <a:p>
            <a:pPr>
              <a:lnSpc>
                <a:spcPct val="100000"/>
              </a:lnSpc>
              <a:buFont typeface="Arial"/>
              <a:buChar char="•"/>
            </a:pPr>
            <a:r>
              <a:rPr lang="en-US" sz="2400" dirty="0">
                <a:solidFill>
                  <a:srgbClr val="000000"/>
                </a:solidFill>
                <a:latin typeface="Calibri"/>
              </a:rPr>
              <a:t>They are much better at answering when the question is stated in a way that computer can comprehend.</a:t>
            </a:r>
            <a:endParaRPr sz="2400"/>
          </a:p>
          <a:p>
            <a:pPr>
              <a:lnSpc>
                <a:spcPct val="100000"/>
              </a:lnSpc>
            </a:pPr>
            <a:endParaRPr/>
          </a:p>
          <a:p>
            <a:pPr>
              <a:lnSpc>
                <a:spcPct val="100000"/>
              </a:lnSpc>
            </a:pP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762120" y="269640"/>
            <a:ext cx="8076960" cy="1142640"/>
          </a:xfrm>
          <a:prstGeom prst="rect">
            <a:avLst/>
          </a:prstGeom>
        </p:spPr>
        <p:txBody>
          <a:bodyPr anchor="ctr"/>
          <a:lstStyle/>
          <a:p>
            <a:pPr algn="ctr">
              <a:lnSpc>
                <a:spcPct val="100000"/>
              </a:lnSpc>
            </a:pPr>
            <a:r>
              <a:rPr lang="en-US" sz="4400">
                <a:solidFill>
                  <a:srgbClr val="000000"/>
                </a:solidFill>
                <a:latin typeface="Calibri"/>
              </a:rPr>
              <a:t>Successes of Machine learning
</a:t>
            </a:r>
            <a:endParaRPr/>
          </a:p>
        </p:txBody>
      </p:sp>
      <p:sp>
        <p:nvSpPr>
          <p:cNvPr id="95" name="TextShape 2"/>
          <p:cNvSpPr txBox="1"/>
          <p:nvPr/>
        </p:nvSpPr>
        <p:spPr>
          <a:xfrm>
            <a:off x="762120" y="1596240"/>
            <a:ext cx="8076960" cy="4296960"/>
          </a:xfrm>
          <a:prstGeom prst="rect">
            <a:avLst/>
          </a:prstGeom>
        </p:spPr>
        <p:txBody>
          <a:bodyPr/>
          <a:lstStyle/>
          <a:p>
            <a:pPr>
              <a:lnSpc>
                <a:spcPct val="100000"/>
              </a:lnSpc>
              <a:buFont typeface="Arial"/>
              <a:buChar char="•"/>
            </a:pPr>
            <a:r>
              <a:rPr lang="en-US" sz="3200" i="1" dirty="0">
                <a:solidFill>
                  <a:srgbClr val="000000"/>
                </a:solidFill>
                <a:latin typeface="Calibri"/>
              </a:rPr>
              <a:t>Identification of Spam Messages</a:t>
            </a:r>
            <a:endParaRPr/>
          </a:p>
          <a:p>
            <a:pPr>
              <a:lnSpc>
                <a:spcPct val="100000"/>
              </a:lnSpc>
              <a:buFont typeface="Arial"/>
              <a:buChar char="•"/>
            </a:pPr>
            <a:r>
              <a:rPr lang="en-US" sz="3200" i="1" dirty="0">
                <a:solidFill>
                  <a:srgbClr val="000000"/>
                </a:solidFill>
                <a:latin typeface="Calibri"/>
              </a:rPr>
              <a:t>Forecasting weather </a:t>
            </a:r>
            <a:r>
              <a:rPr lang="en-US" sz="3200" i="1" dirty="0" err="1">
                <a:solidFill>
                  <a:srgbClr val="000000"/>
                </a:solidFill>
                <a:latin typeface="Calibri"/>
              </a:rPr>
              <a:t>behaviour</a:t>
            </a:r>
            <a:r>
              <a:rPr lang="en-US" sz="3200" i="1" dirty="0">
                <a:solidFill>
                  <a:srgbClr val="000000"/>
                </a:solidFill>
                <a:latin typeface="Calibri"/>
              </a:rPr>
              <a:t> and long term climate change</a:t>
            </a:r>
            <a:endParaRPr/>
          </a:p>
          <a:p>
            <a:pPr>
              <a:lnSpc>
                <a:spcPct val="100000"/>
              </a:lnSpc>
              <a:buFont typeface="Arial"/>
              <a:buChar char="•"/>
            </a:pPr>
            <a:r>
              <a:rPr lang="en-US" sz="3200" i="1" dirty="0">
                <a:solidFill>
                  <a:srgbClr val="000000"/>
                </a:solidFill>
                <a:latin typeface="Calibri"/>
              </a:rPr>
              <a:t>Prediction of popular election outcomes</a:t>
            </a:r>
            <a:endParaRPr/>
          </a:p>
          <a:p>
            <a:pPr>
              <a:lnSpc>
                <a:spcPct val="100000"/>
              </a:lnSpc>
              <a:buFont typeface="Arial"/>
              <a:buChar char="•"/>
            </a:pPr>
            <a:r>
              <a:rPr lang="en-US" sz="3200" i="1" dirty="0">
                <a:solidFill>
                  <a:srgbClr val="000000"/>
                </a:solidFill>
                <a:latin typeface="Calibri"/>
              </a:rPr>
              <a:t>Segmentation of customer </a:t>
            </a:r>
            <a:r>
              <a:rPr lang="en-US" sz="3200" i="1" dirty="0" err="1">
                <a:solidFill>
                  <a:srgbClr val="000000"/>
                </a:solidFill>
                <a:latin typeface="Calibri"/>
              </a:rPr>
              <a:t>behaviour</a:t>
            </a:r>
            <a:endParaRPr/>
          </a:p>
          <a:p>
            <a:pPr>
              <a:lnSpc>
                <a:spcPct val="100000"/>
              </a:lnSpc>
              <a:buFont typeface="Arial"/>
              <a:buChar char="•"/>
            </a:pPr>
            <a:r>
              <a:rPr lang="en-US" sz="3200" i="1" dirty="0">
                <a:solidFill>
                  <a:srgbClr val="000000"/>
                </a:solidFill>
                <a:latin typeface="Calibri"/>
              </a:rPr>
              <a:t>Optimization of energy use in homes and buildings</a:t>
            </a:r>
            <a:endParaRPr/>
          </a:p>
          <a:p>
            <a:pPr>
              <a:lnSpc>
                <a:spcPct val="100000"/>
              </a:lnSpc>
            </a:pPr>
            <a:r>
              <a:rPr lang="en-US" sz="3200" i="1" dirty="0">
                <a:solidFill>
                  <a:srgbClr val="000000"/>
                </a:solidFill>
                <a:latin typeface="Calibri"/>
              </a:rPr>
              <a:t>etc…</a:t>
            </a:r>
            <a:endParaRPr/>
          </a:p>
          <a:p>
            <a:pPr>
              <a:lnSpc>
                <a:spcPct val="100000"/>
              </a:lnSpc>
            </a:pPr>
            <a:endParaRPr/>
          </a:p>
          <a:p>
            <a:pPr>
              <a:lnSpc>
                <a:spcPct val="100000"/>
              </a:lnSpc>
            </a:pP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762120" y="269640"/>
            <a:ext cx="8076960" cy="1142640"/>
          </a:xfrm>
          <a:prstGeom prst="rect">
            <a:avLst/>
          </a:prstGeom>
        </p:spPr>
        <p:txBody>
          <a:bodyPr anchor="ctr"/>
          <a:lstStyle/>
          <a:p>
            <a:pPr algn="ctr">
              <a:lnSpc>
                <a:spcPct val="100000"/>
              </a:lnSpc>
            </a:pPr>
            <a:r>
              <a:rPr lang="en-US" sz="4400">
                <a:solidFill>
                  <a:srgbClr val="000000"/>
                </a:solidFill>
                <a:latin typeface="Calibri"/>
              </a:rPr>
              <a:t>limits of Machine learning
</a:t>
            </a:r>
            <a:endParaRPr/>
          </a:p>
        </p:txBody>
      </p:sp>
      <p:sp>
        <p:nvSpPr>
          <p:cNvPr id="97" name="TextShape 2"/>
          <p:cNvSpPr txBox="1"/>
          <p:nvPr/>
        </p:nvSpPr>
        <p:spPr>
          <a:xfrm>
            <a:off x="762120" y="1596240"/>
            <a:ext cx="8076960" cy="4296960"/>
          </a:xfrm>
          <a:prstGeom prst="rect">
            <a:avLst/>
          </a:prstGeom>
        </p:spPr>
        <p:txBody>
          <a:bodyPr/>
          <a:lstStyle/>
          <a:p>
            <a:pPr>
              <a:lnSpc>
                <a:spcPct val="100000"/>
              </a:lnSpc>
              <a:buFont typeface="Arial"/>
              <a:buChar char="•"/>
            </a:pPr>
            <a:r>
              <a:rPr lang="en-US" sz="3200" dirty="0">
                <a:solidFill>
                  <a:srgbClr val="000000"/>
                </a:solidFill>
                <a:latin typeface="Calibri"/>
              </a:rPr>
              <a:t>Not a </a:t>
            </a:r>
            <a:r>
              <a:rPr lang="en-US" sz="3200" dirty="0">
                <a:solidFill>
                  <a:srgbClr val="FF0000"/>
                </a:solidFill>
                <a:latin typeface="Calibri"/>
              </a:rPr>
              <a:t>substitute for human brain</a:t>
            </a:r>
            <a:endParaRPr>
              <a:solidFill>
                <a:srgbClr val="FF0000"/>
              </a:solidFill>
            </a:endParaRPr>
          </a:p>
          <a:p>
            <a:pPr>
              <a:lnSpc>
                <a:spcPct val="100000"/>
              </a:lnSpc>
              <a:buFont typeface="Arial"/>
              <a:buChar char="•"/>
            </a:pPr>
            <a:r>
              <a:rPr lang="en-US" sz="3200" dirty="0">
                <a:solidFill>
                  <a:srgbClr val="FF0000"/>
                </a:solidFill>
                <a:latin typeface="Calibri"/>
              </a:rPr>
              <a:t>Little flexibility to extrapolate outside of strict parameters it learned</a:t>
            </a:r>
            <a:endParaRPr>
              <a:solidFill>
                <a:srgbClr val="FF0000"/>
              </a:solidFill>
            </a:endParaRPr>
          </a:p>
          <a:p>
            <a:pPr>
              <a:lnSpc>
                <a:spcPct val="100000"/>
              </a:lnSpc>
              <a:buFont typeface="Arial"/>
              <a:buChar char="•"/>
            </a:pPr>
            <a:r>
              <a:rPr lang="en-US" sz="3200" dirty="0">
                <a:solidFill>
                  <a:srgbClr val="000000"/>
                </a:solidFill>
                <a:latin typeface="Calibri"/>
              </a:rPr>
              <a:t>Knows no common sense</a:t>
            </a:r>
            <a:endParaRPr/>
          </a:p>
          <a:p>
            <a:pPr>
              <a:lnSpc>
                <a:spcPct val="100000"/>
              </a:lnSpc>
            </a:pPr>
            <a:endParaRPr/>
          </a:p>
        </p:txBody>
      </p:sp>
    </p:spTree>
  </p:cSld>
  <p:clrMapOvr>
    <a:masterClrMapping/>
  </p:clrMapOvr>
  <p:transition spd="slow">
    <p:wipe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TotalTime>
  <Words>4784</Words>
  <Application>Microsoft Office PowerPoint</Application>
  <PresentationFormat>On-screen Show (4:3)</PresentationFormat>
  <Paragraphs>549</Paragraphs>
  <Slides>53</Slides>
  <Notes>34</Notes>
  <HiddenSlides>0</HiddenSlides>
  <MMClips>0</MMClips>
  <ScaleCrop>false</ScaleCrop>
  <HeadingPairs>
    <vt:vector size="4" baseType="variant">
      <vt:variant>
        <vt:lpstr>Theme</vt:lpstr>
      </vt:variant>
      <vt:variant>
        <vt:i4>2</vt:i4>
      </vt:variant>
      <vt:variant>
        <vt:lpstr>Slide Titles</vt:lpstr>
      </vt:variant>
      <vt:variant>
        <vt:i4>53</vt:i4>
      </vt:variant>
    </vt:vector>
  </HeadingPairs>
  <TitlesOfParts>
    <vt:vector size="55" baseType="lpstr">
      <vt:lpstr>Office Theme</vt:lpstr>
      <vt:lpstr>Office Theme</vt:lpstr>
      <vt:lpstr>Slide 1</vt:lpstr>
      <vt:lpstr>Deﬁnitions of machine learning </vt:lpstr>
      <vt:lpstr>Slide 3</vt:lpstr>
      <vt:lpstr>  Deﬁnition of learning  </vt:lpstr>
      <vt:lpstr>Origins of Machine Learning</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Machine Learning in Practice </vt:lpstr>
      <vt:lpstr>Slide 19</vt:lpstr>
      <vt:lpstr>Slide 20</vt:lpstr>
      <vt:lpstr>Supervisory Learning</vt:lpstr>
      <vt:lpstr>Slide 22</vt:lpstr>
      <vt:lpstr>Unsupervisory Learning</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TOSHIBA</cp:lastModifiedBy>
  <cp:revision>86</cp:revision>
  <dcterms:modified xsi:type="dcterms:W3CDTF">2020-05-07T09:31:22Z</dcterms:modified>
</cp:coreProperties>
</file>