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5"/>
  </p:notesMasterIdLst>
  <p:sldIdLst>
    <p:sldId id="257" r:id="rId2"/>
    <p:sldId id="258" r:id="rId3"/>
    <p:sldId id="259" r:id="rId4"/>
    <p:sldId id="261" r:id="rId5"/>
    <p:sldId id="260" r:id="rId6"/>
    <p:sldId id="262" r:id="rId7"/>
    <p:sldId id="265" r:id="rId8"/>
    <p:sldId id="264" r:id="rId9"/>
    <p:sldId id="263" r:id="rId10"/>
    <p:sldId id="266" r:id="rId11"/>
    <p:sldId id="270" r:id="rId12"/>
    <p:sldId id="267"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F95BC2-D39F-42B8-AA75-8FEE7F720550}" v="15" dt="2023-06-20T08:25:08.868"/>
  </p1510:revLst>
</p1510:revInfo>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48" autoAdjust="0"/>
    <p:restoredTop sz="94660"/>
  </p:normalViewPr>
  <p:slideViewPr>
    <p:cSldViewPr snapToGrid="0">
      <p:cViewPr varScale="1">
        <p:scale>
          <a:sx n="82" d="100"/>
          <a:sy n="82"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AC3D95-1F47-498D-AFA0-9748DDD51EC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FE3E43FB-D63D-4100-95D3-74E673BBEBEC}">
      <dgm:prSet custT="1"/>
      <dgm:spPr/>
      <dgm:t>
        <a:bodyPr/>
        <a:lstStyle/>
        <a:p>
          <a:pPr algn="just">
            <a:lnSpc>
              <a:spcPct val="150000"/>
            </a:lnSpc>
          </a:pPr>
          <a:r>
            <a:rPr lang="el-GR" sz="2000" b="1" dirty="0">
              <a:latin typeface="+mn-lt"/>
            </a:rPr>
            <a:t>Στο </a:t>
          </a:r>
          <a:r>
            <a:rPr lang="en-US" sz="2000" b="1" dirty="0">
              <a:latin typeface="+mn-lt"/>
            </a:rPr>
            <a:t>inspector</a:t>
          </a:r>
          <a:r>
            <a:rPr lang="el-GR" sz="2000" b="1" dirty="0">
              <a:latin typeface="+mn-lt"/>
            </a:rPr>
            <a:t> πατάμε στο </a:t>
          </a:r>
          <a:r>
            <a:rPr lang="en-US" sz="2000" b="1" dirty="0">
              <a:latin typeface="+mn-lt"/>
            </a:rPr>
            <a:t>Rig</a:t>
          </a:r>
          <a:r>
            <a:rPr lang="el-GR" sz="2000" b="1" dirty="0">
              <a:latin typeface="+mn-lt"/>
            </a:rPr>
            <a:t> και αλλάζουμε το </a:t>
          </a:r>
          <a:r>
            <a:rPr lang="en-US" sz="2000" b="1" dirty="0">
              <a:latin typeface="+mn-lt"/>
            </a:rPr>
            <a:t>Animation Type</a:t>
          </a:r>
          <a:r>
            <a:rPr lang="el-GR" sz="2000" b="1" dirty="0">
              <a:latin typeface="+mn-lt"/>
            </a:rPr>
            <a:t> σε </a:t>
          </a:r>
          <a:r>
            <a:rPr lang="en-US" sz="2000" b="1" dirty="0">
              <a:latin typeface="+mn-lt"/>
            </a:rPr>
            <a:t>Humanoid</a:t>
          </a:r>
          <a:r>
            <a:rPr lang="el-GR" sz="2000" b="1" dirty="0">
              <a:latin typeface="+mn-lt"/>
            </a:rPr>
            <a:t>. Πατάμε το κουμπί </a:t>
          </a:r>
          <a:r>
            <a:rPr lang="en-US" sz="2000" b="1" dirty="0">
              <a:latin typeface="+mn-lt"/>
            </a:rPr>
            <a:t>apply</a:t>
          </a:r>
          <a:r>
            <a:rPr lang="el-GR" sz="2000" b="1" dirty="0">
              <a:latin typeface="+mn-lt"/>
            </a:rPr>
            <a:t> για να εφαρμοστεί η αλλαγή που κάναμε. Συνεχίζουμε στο </a:t>
          </a:r>
          <a:r>
            <a:rPr lang="en-US" sz="2000" b="1" dirty="0">
              <a:latin typeface="+mn-lt"/>
            </a:rPr>
            <a:t>inspector</a:t>
          </a:r>
          <a:r>
            <a:rPr lang="el-GR" sz="2000" b="1" dirty="0">
              <a:latin typeface="+mn-lt"/>
            </a:rPr>
            <a:t> πατώντας στο </a:t>
          </a:r>
          <a:r>
            <a:rPr lang="en-US" sz="2000" b="1" dirty="0">
              <a:latin typeface="+mn-lt"/>
            </a:rPr>
            <a:t>Animation</a:t>
          </a:r>
          <a:r>
            <a:rPr lang="el-GR" sz="2000" b="1" dirty="0">
              <a:latin typeface="+mn-lt"/>
            </a:rPr>
            <a:t> και αλλάζουμε το όνομα του σε αυτό που εμείς επιθυμούμε και βάζουμε </a:t>
          </a:r>
          <a:r>
            <a:rPr lang="en-US" sz="2000" b="1" dirty="0">
              <a:latin typeface="+mn-lt"/>
            </a:rPr>
            <a:t>tick</a:t>
          </a:r>
          <a:r>
            <a:rPr lang="el-GR" sz="2000" b="1" dirty="0">
              <a:latin typeface="+mn-lt"/>
            </a:rPr>
            <a:t> στην επιλογή </a:t>
          </a:r>
          <a:r>
            <a:rPr lang="en-US" sz="2000" b="1" dirty="0">
              <a:latin typeface="+mn-lt"/>
            </a:rPr>
            <a:t>Loop Time</a:t>
          </a:r>
          <a:r>
            <a:rPr lang="el-GR" sz="2000" b="1" dirty="0">
              <a:latin typeface="+mn-lt"/>
            </a:rPr>
            <a:t>. Πατάμε το κουμπί </a:t>
          </a:r>
          <a:r>
            <a:rPr lang="en-US" sz="2000" b="1" dirty="0">
              <a:latin typeface="+mn-lt"/>
            </a:rPr>
            <a:t>apply</a:t>
          </a:r>
          <a:r>
            <a:rPr lang="el-GR" sz="2000" b="1" dirty="0">
              <a:latin typeface="+mn-lt"/>
            </a:rPr>
            <a:t> για να εφαρμοστούν οι αλλαγές που κάναμε. Εφαρμόζουμε αυτή τη διαδικασία για όλα τα </a:t>
          </a:r>
          <a:r>
            <a:rPr lang="en-US" sz="2000" b="1" dirty="0">
              <a:latin typeface="+mn-lt"/>
            </a:rPr>
            <a:t>animations</a:t>
          </a:r>
          <a:r>
            <a:rPr lang="el-GR" sz="2000" b="1" dirty="0">
              <a:latin typeface="+mn-lt"/>
            </a:rPr>
            <a:t> που έχουμε κατεβάσει.</a:t>
          </a:r>
          <a:endParaRPr lang="en-US" sz="2000" b="1" dirty="0">
            <a:latin typeface="+mn-lt"/>
            <a:ea typeface="Calibri" panose="020F0502020204030204" pitchFamily="34" charset="0"/>
            <a:cs typeface="Calibri" panose="020F0502020204030204" pitchFamily="34" charset="0"/>
          </a:endParaRPr>
        </a:p>
      </dgm:t>
    </dgm:pt>
    <dgm:pt modelId="{290980BD-7304-4137-B58A-EFD77181BEB6}" type="parTrans" cxnId="{73E35925-A27D-4D83-AB9F-3F1FD8C5D343}">
      <dgm:prSet/>
      <dgm:spPr/>
      <dgm:t>
        <a:bodyPr/>
        <a:lstStyle/>
        <a:p>
          <a:endParaRPr lang="en-US"/>
        </a:p>
      </dgm:t>
    </dgm:pt>
    <dgm:pt modelId="{0B420AC9-7202-431C-87E2-29D80ECB0B68}" type="sibTrans" cxnId="{73E35925-A27D-4D83-AB9F-3F1FD8C5D343}">
      <dgm:prSet/>
      <dgm:spPr/>
      <dgm:t>
        <a:bodyPr/>
        <a:lstStyle/>
        <a:p>
          <a:endParaRPr lang="en-US"/>
        </a:p>
      </dgm:t>
    </dgm:pt>
    <dgm:pt modelId="{58D8BA93-76B1-46B0-8FA6-7F345C09059F}">
      <dgm:prSet custT="1"/>
      <dgm:spPr/>
      <dgm:t>
        <a:bodyPr/>
        <a:lstStyle/>
        <a:p>
          <a:pPr algn="just">
            <a:lnSpc>
              <a:spcPct val="150000"/>
            </a:lnSpc>
          </a:pPr>
          <a:r>
            <a:rPr lang="el-GR" sz="2000" dirty="0">
              <a:latin typeface="+mn-lt"/>
            </a:rPr>
            <a:t>Δημιουργούμε έναν </a:t>
          </a:r>
          <a:r>
            <a:rPr lang="en-US" sz="2000" dirty="0">
              <a:latin typeface="+mn-lt"/>
            </a:rPr>
            <a:t>animator controller</a:t>
          </a:r>
          <a:r>
            <a:rPr lang="el-GR" sz="2000" dirty="0">
              <a:latin typeface="+mn-lt"/>
            </a:rPr>
            <a:t> στον φάκελο </a:t>
          </a:r>
          <a:r>
            <a:rPr lang="en-US" sz="2000" dirty="0">
              <a:latin typeface="+mn-lt"/>
            </a:rPr>
            <a:t>Animators</a:t>
          </a:r>
          <a:r>
            <a:rPr lang="el-GR" sz="2000" dirty="0">
              <a:latin typeface="+mn-lt"/>
            </a:rPr>
            <a:t> που έχουμε δημιουργήσει πατώντας δεξί κλικ και μετά </a:t>
          </a:r>
          <a:r>
            <a:rPr lang="en-US" sz="2000" dirty="0">
              <a:latin typeface="+mn-lt"/>
            </a:rPr>
            <a:t>create</a:t>
          </a:r>
          <a:r>
            <a:rPr lang="el-GR" sz="2000" dirty="0">
              <a:latin typeface="+mn-lt"/>
            </a:rPr>
            <a:t>&gt;</a:t>
          </a:r>
          <a:r>
            <a:rPr lang="en-US" sz="2000" dirty="0">
              <a:latin typeface="+mn-lt"/>
            </a:rPr>
            <a:t>animator controller</a:t>
          </a:r>
          <a:r>
            <a:rPr lang="el-GR" sz="2000" dirty="0">
              <a:latin typeface="+mn-lt"/>
            </a:rPr>
            <a:t>. Εμείς τον ονομάσαμε </a:t>
          </a:r>
          <a:r>
            <a:rPr lang="en-US" sz="2000" dirty="0">
              <a:latin typeface="+mn-lt"/>
            </a:rPr>
            <a:t>Animation controller</a:t>
          </a:r>
          <a:endParaRPr lang="en-US" sz="2000" dirty="0">
            <a:latin typeface="+mn-lt"/>
            <a:ea typeface="Calibri" panose="020F0502020204030204" pitchFamily="34" charset="0"/>
            <a:cs typeface="Calibri" panose="020F0502020204030204" pitchFamily="34" charset="0"/>
          </a:endParaRPr>
        </a:p>
      </dgm:t>
    </dgm:pt>
    <dgm:pt modelId="{6333D437-8117-4B34-BA8F-50191D2A0B85}" type="parTrans" cxnId="{9C075E2E-3A9B-4F1A-B230-C87CDDC6279A}">
      <dgm:prSet/>
      <dgm:spPr/>
      <dgm:t>
        <a:bodyPr/>
        <a:lstStyle/>
        <a:p>
          <a:endParaRPr lang="el-GR"/>
        </a:p>
      </dgm:t>
    </dgm:pt>
    <dgm:pt modelId="{4E8F9A32-801D-4DB3-AAAB-84EA0A7C62CF}" type="sibTrans" cxnId="{9C075E2E-3A9B-4F1A-B230-C87CDDC6279A}">
      <dgm:prSet/>
      <dgm:spPr/>
      <dgm:t>
        <a:bodyPr/>
        <a:lstStyle/>
        <a:p>
          <a:endParaRPr lang="el-GR"/>
        </a:p>
      </dgm:t>
    </dgm:pt>
    <dgm:pt modelId="{9DBF1A3B-4079-4E5E-9162-E444DC41687D}" type="pres">
      <dgm:prSet presAssocID="{3BAC3D95-1F47-498D-AFA0-9748DDD51ECC}" presName="vert0" presStyleCnt="0">
        <dgm:presLayoutVars>
          <dgm:dir/>
          <dgm:animOne val="branch"/>
          <dgm:animLvl val="lvl"/>
        </dgm:presLayoutVars>
      </dgm:prSet>
      <dgm:spPr/>
    </dgm:pt>
    <dgm:pt modelId="{17401094-7644-4AF9-85BF-D5BABEAC67BD}" type="pres">
      <dgm:prSet presAssocID="{FE3E43FB-D63D-4100-95D3-74E673BBEBEC}" presName="thickLine" presStyleLbl="alignNode1" presStyleIdx="0" presStyleCnt="2"/>
      <dgm:spPr/>
    </dgm:pt>
    <dgm:pt modelId="{22E9F7F4-C0A9-4A4F-92B3-C068FB70B441}" type="pres">
      <dgm:prSet presAssocID="{FE3E43FB-D63D-4100-95D3-74E673BBEBEC}" presName="horz1" presStyleCnt="0"/>
      <dgm:spPr/>
    </dgm:pt>
    <dgm:pt modelId="{D1ABFDA0-4A62-49E6-82C4-F2C73F931B99}" type="pres">
      <dgm:prSet presAssocID="{FE3E43FB-D63D-4100-95D3-74E673BBEBEC}" presName="tx1" presStyleLbl="revTx" presStyleIdx="0" presStyleCnt="2"/>
      <dgm:spPr/>
    </dgm:pt>
    <dgm:pt modelId="{70F7B04A-6392-468F-BACD-192E6C888E13}" type="pres">
      <dgm:prSet presAssocID="{FE3E43FB-D63D-4100-95D3-74E673BBEBEC}" presName="vert1" presStyleCnt="0"/>
      <dgm:spPr/>
    </dgm:pt>
    <dgm:pt modelId="{5192B217-CC46-4513-84B9-A453841B386B}" type="pres">
      <dgm:prSet presAssocID="{58D8BA93-76B1-46B0-8FA6-7F345C09059F}" presName="thickLine" presStyleLbl="alignNode1" presStyleIdx="1" presStyleCnt="2"/>
      <dgm:spPr/>
    </dgm:pt>
    <dgm:pt modelId="{9FF57371-5E0C-42BA-9419-AC0FCC2F5B22}" type="pres">
      <dgm:prSet presAssocID="{58D8BA93-76B1-46B0-8FA6-7F345C09059F}" presName="horz1" presStyleCnt="0"/>
      <dgm:spPr/>
    </dgm:pt>
    <dgm:pt modelId="{FEF22907-3143-4DE0-84EB-A4C8CABEBD10}" type="pres">
      <dgm:prSet presAssocID="{58D8BA93-76B1-46B0-8FA6-7F345C09059F}" presName="tx1" presStyleLbl="revTx" presStyleIdx="1" presStyleCnt="2" custLinFactNeighborX="-670" custLinFactNeighborY="6825"/>
      <dgm:spPr/>
    </dgm:pt>
    <dgm:pt modelId="{8DCD835C-ED25-41B3-8431-D9624DE33AD0}" type="pres">
      <dgm:prSet presAssocID="{58D8BA93-76B1-46B0-8FA6-7F345C09059F}" presName="vert1" presStyleCnt="0"/>
      <dgm:spPr/>
    </dgm:pt>
  </dgm:ptLst>
  <dgm:cxnLst>
    <dgm:cxn modelId="{73E35925-A27D-4D83-AB9F-3F1FD8C5D343}" srcId="{3BAC3D95-1F47-498D-AFA0-9748DDD51ECC}" destId="{FE3E43FB-D63D-4100-95D3-74E673BBEBEC}" srcOrd="0" destOrd="0" parTransId="{290980BD-7304-4137-B58A-EFD77181BEB6}" sibTransId="{0B420AC9-7202-431C-87E2-29D80ECB0B68}"/>
    <dgm:cxn modelId="{9C075E2E-3A9B-4F1A-B230-C87CDDC6279A}" srcId="{3BAC3D95-1F47-498D-AFA0-9748DDD51ECC}" destId="{58D8BA93-76B1-46B0-8FA6-7F345C09059F}" srcOrd="1" destOrd="0" parTransId="{6333D437-8117-4B34-BA8F-50191D2A0B85}" sibTransId="{4E8F9A32-801D-4DB3-AAAB-84EA0A7C62CF}"/>
    <dgm:cxn modelId="{4DDE0B65-C87D-4F21-89DC-36877DA9E44D}" type="presOf" srcId="{FE3E43FB-D63D-4100-95D3-74E673BBEBEC}" destId="{D1ABFDA0-4A62-49E6-82C4-F2C73F931B99}" srcOrd="0" destOrd="0" presId="urn:microsoft.com/office/officeart/2008/layout/LinedList"/>
    <dgm:cxn modelId="{5CF877BC-224E-401F-812F-96D26A0FC69B}" type="presOf" srcId="{3BAC3D95-1F47-498D-AFA0-9748DDD51ECC}" destId="{9DBF1A3B-4079-4E5E-9162-E444DC41687D}" srcOrd="0" destOrd="0" presId="urn:microsoft.com/office/officeart/2008/layout/LinedList"/>
    <dgm:cxn modelId="{5CEB25D6-FB9D-4E42-9775-BCF12F05B15C}" type="presOf" srcId="{58D8BA93-76B1-46B0-8FA6-7F345C09059F}" destId="{FEF22907-3143-4DE0-84EB-A4C8CABEBD10}" srcOrd="0" destOrd="0" presId="urn:microsoft.com/office/officeart/2008/layout/LinedList"/>
    <dgm:cxn modelId="{E0E13D43-71BE-4D2A-AFC9-615EFC87C5A3}" type="presParOf" srcId="{9DBF1A3B-4079-4E5E-9162-E444DC41687D}" destId="{17401094-7644-4AF9-85BF-D5BABEAC67BD}" srcOrd="0" destOrd="0" presId="urn:microsoft.com/office/officeart/2008/layout/LinedList"/>
    <dgm:cxn modelId="{5C5D1F1A-80FF-442C-84CD-0CBD7BAA8F38}" type="presParOf" srcId="{9DBF1A3B-4079-4E5E-9162-E444DC41687D}" destId="{22E9F7F4-C0A9-4A4F-92B3-C068FB70B441}" srcOrd="1" destOrd="0" presId="urn:microsoft.com/office/officeart/2008/layout/LinedList"/>
    <dgm:cxn modelId="{0723E0EA-4F77-4320-9D47-74413C8E8061}" type="presParOf" srcId="{22E9F7F4-C0A9-4A4F-92B3-C068FB70B441}" destId="{D1ABFDA0-4A62-49E6-82C4-F2C73F931B99}" srcOrd="0" destOrd="0" presId="urn:microsoft.com/office/officeart/2008/layout/LinedList"/>
    <dgm:cxn modelId="{0C81CD1B-5386-4D5C-9C0C-05EAFD2719D8}" type="presParOf" srcId="{22E9F7F4-C0A9-4A4F-92B3-C068FB70B441}" destId="{70F7B04A-6392-468F-BACD-192E6C888E13}" srcOrd="1" destOrd="0" presId="urn:microsoft.com/office/officeart/2008/layout/LinedList"/>
    <dgm:cxn modelId="{1E5BF99E-D444-4780-B40F-93EADB52CF7A}" type="presParOf" srcId="{9DBF1A3B-4079-4E5E-9162-E444DC41687D}" destId="{5192B217-CC46-4513-84B9-A453841B386B}" srcOrd="2" destOrd="0" presId="urn:microsoft.com/office/officeart/2008/layout/LinedList"/>
    <dgm:cxn modelId="{DBC581CE-B1BE-475F-89D9-F76653B89FFF}" type="presParOf" srcId="{9DBF1A3B-4079-4E5E-9162-E444DC41687D}" destId="{9FF57371-5E0C-42BA-9419-AC0FCC2F5B22}" srcOrd="3" destOrd="0" presId="urn:microsoft.com/office/officeart/2008/layout/LinedList"/>
    <dgm:cxn modelId="{F7314833-762D-428C-9A9B-D6A9EB2C1CD1}" type="presParOf" srcId="{9FF57371-5E0C-42BA-9419-AC0FCC2F5B22}" destId="{FEF22907-3143-4DE0-84EB-A4C8CABEBD10}" srcOrd="0" destOrd="0" presId="urn:microsoft.com/office/officeart/2008/layout/LinedList"/>
    <dgm:cxn modelId="{66BD8208-E1A6-4DC2-B3A1-7E9367469A55}" type="presParOf" srcId="{9FF57371-5E0C-42BA-9419-AC0FCC2F5B22}" destId="{8DCD835C-ED25-41B3-8431-D9624DE33AD0}"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01094-7644-4AF9-85BF-D5BABEAC67BD}">
      <dsp:nvSpPr>
        <dsp:cNvPr id="0" name=""/>
        <dsp:cNvSpPr/>
      </dsp:nvSpPr>
      <dsp:spPr>
        <a:xfrm>
          <a:off x="0" y="0"/>
          <a:ext cx="10246289"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BFDA0-4A62-49E6-82C4-F2C73F931B99}">
      <dsp:nvSpPr>
        <dsp:cNvPr id="0" name=""/>
        <dsp:cNvSpPr/>
      </dsp:nvSpPr>
      <dsp:spPr>
        <a:xfrm>
          <a:off x="0" y="0"/>
          <a:ext cx="10246289" cy="2837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150000"/>
            </a:lnSpc>
            <a:spcBef>
              <a:spcPct val="0"/>
            </a:spcBef>
            <a:spcAft>
              <a:spcPct val="35000"/>
            </a:spcAft>
            <a:buNone/>
          </a:pPr>
          <a:r>
            <a:rPr lang="el-GR" sz="2000" b="1" kern="1200" dirty="0">
              <a:latin typeface="+mn-lt"/>
            </a:rPr>
            <a:t>Στο </a:t>
          </a:r>
          <a:r>
            <a:rPr lang="en-US" sz="2000" b="1" kern="1200" dirty="0">
              <a:latin typeface="+mn-lt"/>
            </a:rPr>
            <a:t>inspector</a:t>
          </a:r>
          <a:r>
            <a:rPr lang="el-GR" sz="2000" b="1" kern="1200" dirty="0">
              <a:latin typeface="+mn-lt"/>
            </a:rPr>
            <a:t> πατάμε στο </a:t>
          </a:r>
          <a:r>
            <a:rPr lang="en-US" sz="2000" b="1" kern="1200" dirty="0">
              <a:latin typeface="+mn-lt"/>
            </a:rPr>
            <a:t>Rig</a:t>
          </a:r>
          <a:r>
            <a:rPr lang="el-GR" sz="2000" b="1" kern="1200" dirty="0">
              <a:latin typeface="+mn-lt"/>
            </a:rPr>
            <a:t> και αλλάζουμε το </a:t>
          </a:r>
          <a:r>
            <a:rPr lang="en-US" sz="2000" b="1" kern="1200" dirty="0">
              <a:latin typeface="+mn-lt"/>
            </a:rPr>
            <a:t>Animation Type</a:t>
          </a:r>
          <a:r>
            <a:rPr lang="el-GR" sz="2000" b="1" kern="1200" dirty="0">
              <a:latin typeface="+mn-lt"/>
            </a:rPr>
            <a:t> σε </a:t>
          </a:r>
          <a:r>
            <a:rPr lang="en-US" sz="2000" b="1" kern="1200" dirty="0">
              <a:latin typeface="+mn-lt"/>
            </a:rPr>
            <a:t>Humanoid</a:t>
          </a:r>
          <a:r>
            <a:rPr lang="el-GR" sz="2000" b="1" kern="1200" dirty="0">
              <a:latin typeface="+mn-lt"/>
            </a:rPr>
            <a:t>. Πατάμε το κουμπί </a:t>
          </a:r>
          <a:r>
            <a:rPr lang="en-US" sz="2000" b="1" kern="1200" dirty="0">
              <a:latin typeface="+mn-lt"/>
            </a:rPr>
            <a:t>apply</a:t>
          </a:r>
          <a:r>
            <a:rPr lang="el-GR" sz="2000" b="1" kern="1200" dirty="0">
              <a:latin typeface="+mn-lt"/>
            </a:rPr>
            <a:t> για να εφαρμοστεί η αλλαγή που κάναμε. Συνεχίζουμε στο </a:t>
          </a:r>
          <a:r>
            <a:rPr lang="en-US" sz="2000" b="1" kern="1200" dirty="0">
              <a:latin typeface="+mn-lt"/>
            </a:rPr>
            <a:t>inspector</a:t>
          </a:r>
          <a:r>
            <a:rPr lang="el-GR" sz="2000" b="1" kern="1200" dirty="0">
              <a:latin typeface="+mn-lt"/>
            </a:rPr>
            <a:t> πατώντας στο </a:t>
          </a:r>
          <a:r>
            <a:rPr lang="en-US" sz="2000" b="1" kern="1200" dirty="0">
              <a:latin typeface="+mn-lt"/>
            </a:rPr>
            <a:t>Animation</a:t>
          </a:r>
          <a:r>
            <a:rPr lang="el-GR" sz="2000" b="1" kern="1200" dirty="0">
              <a:latin typeface="+mn-lt"/>
            </a:rPr>
            <a:t> και αλλάζουμε το όνομα του σε αυτό που εμείς επιθυμούμε και βάζουμε </a:t>
          </a:r>
          <a:r>
            <a:rPr lang="en-US" sz="2000" b="1" kern="1200" dirty="0">
              <a:latin typeface="+mn-lt"/>
            </a:rPr>
            <a:t>tick</a:t>
          </a:r>
          <a:r>
            <a:rPr lang="el-GR" sz="2000" b="1" kern="1200" dirty="0">
              <a:latin typeface="+mn-lt"/>
            </a:rPr>
            <a:t> στην επιλογή </a:t>
          </a:r>
          <a:r>
            <a:rPr lang="en-US" sz="2000" b="1" kern="1200" dirty="0">
              <a:latin typeface="+mn-lt"/>
            </a:rPr>
            <a:t>Loop Time</a:t>
          </a:r>
          <a:r>
            <a:rPr lang="el-GR" sz="2000" b="1" kern="1200" dirty="0">
              <a:latin typeface="+mn-lt"/>
            </a:rPr>
            <a:t>. Πατάμε το κουμπί </a:t>
          </a:r>
          <a:r>
            <a:rPr lang="en-US" sz="2000" b="1" kern="1200" dirty="0">
              <a:latin typeface="+mn-lt"/>
            </a:rPr>
            <a:t>apply</a:t>
          </a:r>
          <a:r>
            <a:rPr lang="el-GR" sz="2000" b="1" kern="1200" dirty="0">
              <a:latin typeface="+mn-lt"/>
            </a:rPr>
            <a:t> για να εφαρμοστούν οι αλλαγές που κάναμε. Εφαρμόζουμε αυτή τη διαδικασία για όλα τα </a:t>
          </a:r>
          <a:r>
            <a:rPr lang="en-US" sz="2000" b="1" kern="1200" dirty="0">
              <a:latin typeface="+mn-lt"/>
            </a:rPr>
            <a:t>animations</a:t>
          </a:r>
          <a:r>
            <a:rPr lang="el-GR" sz="2000" b="1" kern="1200" dirty="0">
              <a:latin typeface="+mn-lt"/>
            </a:rPr>
            <a:t> που έχουμε κατεβάσει.</a:t>
          </a:r>
          <a:endParaRPr lang="en-US" sz="2000" b="1" kern="1200" dirty="0">
            <a:latin typeface="+mn-lt"/>
            <a:ea typeface="Calibri" panose="020F0502020204030204" pitchFamily="34" charset="0"/>
            <a:cs typeface="Calibri" panose="020F0502020204030204" pitchFamily="34" charset="0"/>
          </a:endParaRPr>
        </a:p>
      </dsp:txBody>
      <dsp:txXfrm>
        <a:off x="0" y="0"/>
        <a:ext cx="10246289" cy="2837144"/>
      </dsp:txXfrm>
    </dsp:sp>
    <dsp:sp modelId="{5192B217-CC46-4513-84B9-A453841B386B}">
      <dsp:nvSpPr>
        <dsp:cNvPr id="0" name=""/>
        <dsp:cNvSpPr/>
      </dsp:nvSpPr>
      <dsp:spPr>
        <a:xfrm>
          <a:off x="0" y="2837144"/>
          <a:ext cx="10246289"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F22907-3143-4DE0-84EB-A4C8CABEBD10}">
      <dsp:nvSpPr>
        <dsp:cNvPr id="0" name=""/>
        <dsp:cNvSpPr/>
      </dsp:nvSpPr>
      <dsp:spPr>
        <a:xfrm>
          <a:off x="0" y="2837144"/>
          <a:ext cx="10246289" cy="2837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150000"/>
            </a:lnSpc>
            <a:spcBef>
              <a:spcPct val="0"/>
            </a:spcBef>
            <a:spcAft>
              <a:spcPct val="35000"/>
            </a:spcAft>
            <a:buNone/>
          </a:pPr>
          <a:r>
            <a:rPr lang="el-GR" sz="2000" kern="1200" dirty="0">
              <a:latin typeface="+mn-lt"/>
            </a:rPr>
            <a:t>Δημιουργούμε έναν </a:t>
          </a:r>
          <a:r>
            <a:rPr lang="en-US" sz="2000" kern="1200" dirty="0">
              <a:latin typeface="+mn-lt"/>
            </a:rPr>
            <a:t>animator controller</a:t>
          </a:r>
          <a:r>
            <a:rPr lang="el-GR" sz="2000" kern="1200" dirty="0">
              <a:latin typeface="+mn-lt"/>
            </a:rPr>
            <a:t> στον φάκελο </a:t>
          </a:r>
          <a:r>
            <a:rPr lang="en-US" sz="2000" kern="1200" dirty="0">
              <a:latin typeface="+mn-lt"/>
            </a:rPr>
            <a:t>Animators</a:t>
          </a:r>
          <a:r>
            <a:rPr lang="el-GR" sz="2000" kern="1200" dirty="0">
              <a:latin typeface="+mn-lt"/>
            </a:rPr>
            <a:t> που έχουμε δημιουργήσει πατώντας δεξί κλικ και μετά </a:t>
          </a:r>
          <a:r>
            <a:rPr lang="en-US" sz="2000" kern="1200" dirty="0">
              <a:latin typeface="+mn-lt"/>
            </a:rPr>
            <a:t>create</a:t>
          </a:r>
          <a:r>
            <a:rPr lang="el-GR" sz="2000" kern="1200" dirty="0">
              <a:latin typeface="+mn-lt"/>
            </a:rPr>
            <a:t>&gt;</a:t>
          </a:r>
          <a:r>
            <a:rPr lang="en-US" sz="2000" kern="1200" dirty="0">
              <a:latin typeface="+mn-lt"/>
            </a:rPr>
            <a:t>animator controller</a:t>
          </a:r>
          <a:r>
            <a:rPr lang="el-GR" sz="2000" kern="1200" dirty="0">
              <a:latin typeface="+mn-lt"/>
            </a:rPr>
            <a:t>. Εμείς τον ονομάσαμε </a:t>
          </a:r>
          <a:r>
            <a:rPr lang="en-US" sz="2000" kern="1200" dirty="0">
              <a:latin typeface="+mn-lt"/>
            </a:rPr>
            <a:t>Animation controller</a:t>
          </a:r>
          <a:endParaRPr lang="en-US" sz="2000" kern="1200" dirty="0">
            <a:latin typeface="+mn-lt"/>
            <a:ea typeface="Calibri" panose="020F0502020204030204" pitchFamily="34" charset="0"/>
            <a:cs typeface="Calibri" panose="020F0502020204030204" pitchFamily="34" charset="0"/>
          </a:endParaRPr>
        </a:p>
      </dsp:txBody>
      <dsp:txXfrm>
        <a:off x="0" y="2837144"/>
        <a:ext cx="10246289" cy="28371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0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80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80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80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80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08"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1048709"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710" name="Date Placeholder 3"/>
          <p:cNvSpPr>
            <a:spLocks noGrp="1"/>
          </p:cNvSpPr>
          <p:nvPr>
            <p:ph type="dt" sz="half" idx="10"/>
          </p:nvPr>
        </p:nvSpPr>
        <p:spPr/>
        <p:txBody>
          <a:bodyPr/>
          <a:lstStyle/>
          <a:p>
            <a:fld id="{FF8854D4-E09C-45E4-B72A-2294FB0894E7}" type="datetimeFigureOut">
              <a:rPr lang="el-GR" smtClean="0"/>
              <a:t>17/10/2023</a:t>
            </a:fld>
            <a:endParaRPr lang="el-GR"/>
          </a:p>
        </p:txBody>
      </p:sp>
      <p:sp>
        <p:nvSpPr>
          <p:cNvPr id="1048711" name="Footer Placeholder 4"/>
          <p:cNvSpPr>
            <a:spLocks noGrp="1"/>
          </p:cNvSpPr>
          <p:nvPr>
            <p:ph type="ftr" sz="quarter" idx="11"/>
          </p:nvPr>
        </p:nvSpPr>
        <p:spPr/>
        <p:txBody>
          <a:bodyPr/>
          <a:lstStyle/>
          <a:p>
            <a:endParaRPr lang="el-GR"/>
          </a:p>
        </p:txBody>
      </p:sp>
      <p:sp>
        <p:nvSpPr>
          <p:cNvPr id="1048712" name="Slide Number Placeholder 5"/>
          <p:cNvSpPr>
            <a:spLocks noGrp="1"/>
          </p:cNvSpPr>
          <p:nvPr>
            <p:ph type="sldNum" sz="quarter" idx="12"/>
          </p:nvPr>
        </p:nvSpPr>
        <p:spPr/>
        <p:txBody>
          <a:bodyPr/>
          <a:lstStyle/>
          <a:p>
            <a:fld id="{270736FC-F8C5-4AD8-9738-D3A8C69ECA79}" type="slidenum">
              <a:rPr lang="el-GR" smtClean="0"/>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768"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1048769"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70"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71" name="Date Placeholder 4"/>
          <p:cNvSpPr>
            <a:spLocks noGrp="1"/>
          </p:cNvSpPr>
          <p:nvPr>
            <p:ph type="dt" sz="half" idx="10"/>
          </p:nvPr>
        </p:nvSpPr>
        <p:spPr/>
        <p:txBody>
          <a:bodyPr/>
          <a:lstStyle/>
          <a:p>
            <a:fld id="{FF8854D4-E09C-45E4-B72A-2294FB0894E7}" type="datetimeFigureOut">
              <a:rPr lang="el-GR" smtClean="0"/>
              <a:t>17/10/2023</a:t>
            </a:fld>
            <a:endParaRPr lang="el-GR"/>
          </a:p>
        </p:txBody>
      </p:sp>
      <p:sp>
        <p:nvSpPr>
          <p:cNvPr id="1048772" name="Footer Placeholder 5"/>
          <p:cNvSpPr>
            <a:spLocks noGrp="1"/>
          </p:cNvSpPr>
          <p:nvPr>
            <p:ph type="ftr" sz="quarter" idx="11"/>
          </p:nvPr>
        </p:nvSpPr>
        <p:spPr/>
        <p:txBody>
          <a:bodyPr/>
          <a:lstStyle/>
          <a:p>
            <a:endParaRPr lang="el-GR"/>
          </a:p>
        </p:txBody>
      </p:sp>
      <p:sp>
        <p:nvSpPr>
          <p:cNvPr id="1048773" name="Slide Number Placeholder 6"/>
          <p:cNvSpPr>
            <a:spLocks noGrp="1"/>
          </p:cNvSpPr>
          <p:nvPr>
            <p:ph type="sldNum" sz="quarter" idx="12"/>
          </p:nvPr>
        </p:nvSpPr>
        <p:spPr/>
        <p:txBody>
          <a:bodyPr/>
          <a:lstStyle/>
          <a:p>
            <a:fld id="{270736FC-F8C5-4AD8-9738-D3A8C69ECA79}"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18"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1048719"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0" name="Date Placeholder 3"/>
          <p:cNvSpPr>
            <a:spLocks noGrp="1"/>
          </p:cNvSpPr>
          <p:nvPr>
            <p:ph type="dt" sz="half" idx="10"/>
          </p:nvPr>
        </p:nvSpPr>
        <p:spPr/>
        <p:txBody>
          <a:bodyPr/>
          <a:lstStyle/>
          <a:p>
            <a:fld id="{FF8854D4-E09C-45E4-B72A-2294FB0894E7}" type="datetimeFigureOut">
              <a:rPr lang="el-GR" smtClean="0"/>
              <a:t>17/10/2023</a:t>
            </a:fld>
            <a:endParaRPr lang="el-GR"/>
          </a:p>
        </p:txBody>
      </p:sp>
      <p:sp>
        <p:nvSpPr>
          <p:cNvPr id="1048721" name="Footer Placeholder 4"/>
          <p:cNvSpPr>
            <a:spLocks noGrp="1"/>
          </p:cNvSpPr>
          <p:nvPr>
            <p:ph type="ftr" sz="quarter" idx="11"/>
          </p:nvPr>
        </p:nvSpPr>
        <p:spPr/>
        <p:txBody>
          <a:bodyPr/>
          <a:lstStyle/>
          <a:p>
            <a:endParaRPr lang="el-GR"/>
          </a:p>
        </p:txBody>
      </p:sp>
      <p:sp>
        <p:nvSpPr>
          <p:cNvPr id="1048722" name="Slide Number Placeholder 5"/>
          <p:cNvSpPr>
            <a:spLocks noGrp="1"/>
          </p:cNvSpPr>
          <p:nvPr>
            <p:ph type="sldNum" sz="quarter" idx="12"/>
          </p:nvPr>
        </p:nvSpPr>
        <p:spPr/>
        <p:txBody>
          <a:bodyPr/>
          <a:lstStyle/>
          <a:p>
            <a:fld id="{270736FC-F8C5-4AD8-9738-D3A8C69ECA79}" type="slidenum">
              <a:rPr lang="el-GR" smtClean="0"/>
              <a:t>‹#›</a:t>
            </a:fld>
            <a:endParaRPr lang="el-G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760"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04876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48762"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3" name="Date Placeholder 3"/>
          <p:cNvSpPr>
            <a:spLocks noGrp="1"/>
          </p:cNvSpPr>
          <p:nvPr>
            <p:ph type="dt" sz="half" idx="10"/>
          </p:nvPr>
        </p:nvSpPr>
        <p:spPr/>
        <p:txBody>
          <a:bodyPr/>
          <a:lstStyle/>
          <a:p>
            <a:fld id="{FF8854D4-E09C-45E4-B72A-2294FB0894E7}" type="datetimeFigureOut">
              <a:rPr lang="el-GR" smtClean="0"/>
              <a:t>17/10/2023</a:t>
            </a:fld>
            <a:endParaRPr lang="el-GR"/>
          </a:p>
        </p:txBody>
      </p:sp>
      <p:sp>
        <p:nvSpPr>
          <p:cNvPr id="1048764" name="Footer Placeholder 4"/>
          <p:cNvSpPr>
            <a:spLocks noGrp="1"/>
          </p:cNvSpPr>
          <p:nvPr>
            <p:ph type="ftr" sz="quarter" idx="11"/>
          </p:nvPr>
        </p:nvSpPr>
        <p:spPr/>
        <p:txBody>
          <a:bodyPr/>
          <a:lstStyle/>
          <a:p>
            <a:endParaRPr lang="el-GR"/>
          </a:p>
        </p:txBody>
      </p:sp>
      <p:sp>
        <p:nvSpPr>
          <p:cNvPr id="1048765" name="Slide Number Placeholder 5"/>
          <p:cNvSpPr>
            <a:spLocks noGrp="1"/>
          </p:cNvSpPr>
          <p:nvPr>
            <p:ph type="sldNum" sz="quarter" idx="12"/>
          </p:nvPr>
        </p:nvSpPr>
        <p:spPr/>
        <p:txBody>
          <a:bodyPr/>
          <a:lstStyle/>
          <a:p>
            <a:fld id="{270736FC-F8C5-4AD8-9738-D3A8C69ECA79}" type="slidenum">
              <a:rPr lang="el-GR" smtClean="0"/>
              <a:t>‹#›</a:t>
            </a:fld>
            <a:endParaRPr lang="el-GR"/>
          </a:p>
        </p:txBody>
      </p:sp>
      <p:sp>
        <p:nvSpPr>
          <p:cNvPr id="1048766" name="TextBox 11"/>
          <p:cNvSpPr txBox="1"/>
          <p:nvPr/>
        </p:nvSpPr>
        <p:spPr>
          <a:xfrm>
            <a:off x="898295" y="971253"/>
            <a:ext cx="801912" cy="190754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048767" name="TextBox 14"/>
          <p:cNvSpPr txBox="1"/>
          <p:nvPr/>
        </p:nvSpPr>
        <p:spPr>
          <a:xfrm>
            <a:off x="9330490" y="2613787"/>
            <a:ext cx="801912" cy="190754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13"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1048714"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10"/>
          </p:nvPr>
        </p:nvSpPr>
        <p:spPr/>
        <p:txBody>
          <a:bodyPr/>
          <a:lstStyle/>
          <a:p>
            <a:fld id="{FF8854D4-E09C-45E4-B72A-2294FB0894E7}" type="datetimeFigureOut">
              <a:rPr lang="el-GR" smtClean="0"/>
              <a:t>17/10/2023</a:t>
            </a:fld>
            <a:endParaRPr lang="el-GR"/>
          </a:p>
        </p:txBody>
      </p:sp>
      <p:sp>
        <p:nvSpPr>
          <p:cNvPr id="1048716" name="Footer Placeholder 4"/>
          <p:cNvSpPr>
            <a:spLocks noGrp="1"/>
          </p:cNvSpPr>
          <p:nvPr>
            <p:ph type="ftr" sz="quarter" idx="11"/>
          </p:nvPr>
        </p:nvSpPr>
        <p:spPr/>
        <p:txBody>
          <a:bodyPr/>
          <a:lstStyle/>
          <a:p>
            <a:endParaRPr lang="el-GR"/>
          </a:p>
        </p:txBody>
      </p:sp>
      <p:sp>
        <p:nvSpPr>
          <p:cNvPr id="1048717" name="Slide Number Placeholder 5"/>
          <p:cNvSpPr>
            <a:spLocks noGrp="1"/>
          </p:cNvSpPr>
          <p:nvPr>
            <p:ph type="sldNum" sz="quarter" idx="12"/>
          </p:nvPr>
        </p:nvSpPr>
        <p:spPr/>
        <p:txBody>
          <a:bodyPr/>
          <a:lstStyle/>
          <a:p>
            <a:fld id="{270736FC-F8C5-4AD8-9738-D3A8C69ECA79}" type="slidenum">
              <a:rPr lang="el-GR" smtClean="0"/>
              <a:t>‹#›</a:t>
            </a:fld>
            <a:endParaRPr lang="el-G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780"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1048781"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82"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83"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84"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85"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86"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3145730" name="Straight Connector 16"/>
          <p:cNvCxnSpPr>
            <a:cxnSpLocks/>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787" name="Date Placeholder 3"/>
          <p:cNvSpPr>
            <a:spLocks noGrp="1"/>
          </p:cNvSpPr>
          <p:nvPr>
            <p:ph type="dt" sz="half" idx="10"/>
          </p:nvPr>
        </p:nvSpPr>
        <p:spPr/>
        <p:txBody>
          <a:bodyPr/>
          <a:lstStyle/>
          <a:p>
            <a:fld id="{FF8854D4-E09C-45E4-B72A-2294FB0894E7}" type="datetimeFigureOut">
              <a:rPr lang="el-GR" smtClean="0"/>
              <a:t>17/10/2023</a:t>
            </a:fld>
            <a:endParaRPr lang="el-GR"/>
          </a:p>
        </p:txBody>
      </p:sp>
      <p:sp>
        <p:nvSpPr>
          <p:cNvPr id="1048788" name="Footer Placeholder 4"/>
          <p:cNvSpPr>
            <a:spLocks noGrp="1"/>
          </p:cNvSpPr>
          <p:nvPr>
            <p:ph type="ftr" sz="quarter" idx="11"/>
          </p:nvPr>
        </p:nvSpPr>
        <p:spPr/>
        <p:txBody>
          <a:bodyPr/>
          <a:lstStyle/>
          <a:p>
            <a:endParaRPr lang="el-GR"/>
          </a:p>
        </p:txBody>
      </p:sp>
      <p:sp>
        <p:nvSpPr>
          <p:cNvPr id="1048789" name="Slide Number Placeholder 5"/>
          <p:cNvSpPr>
            <a:spLocks noGrp="1"/>
          </p:cNvSpPr>
          <p:nvPr>
            <p:ph type="sldNum" sz="quarter" idx="12"/>
          </p:nvPr>
        </p:nvSpPr>
        <p:spPr/>
        <p:txBody>
          <a:bodyPr/>
          <a:lstStyle/>
          <a:p>
            <a:fld id="{270736FC-F8C5-4AD8-9738-D3A8C69ECA79}" type="slidenum">
              <a:rPr lang="el-GR" smtClean="0"/>
              <a:t>‹#›</a:t>
            </a:fld>
            <a:endParaRPr lang="el-G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729"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1048730"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1"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3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3"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4"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35"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6"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7"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38"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3145728" name="Straight Connector 18"/>
          <p:cNvCxnSpPr>
            <a:cxnSpLocks/>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9"/>
          <p:cNvCxnSpPr>
            <a:cxnSpLocks/>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739" name="Date Placeholder 3"/>
          <p:cNvSpPr>
            <a:spLocks noGrp="1"/>
          </p:cNvSpPr>
          <p:nvPr>
            <p:ph type="dt" sz="half" idx="10"/>
          </p:nvPr>
        </p:nvSpPr>
        <p:spPr/>
        <p:txBody>
          <a:bodyPr/>
          <a:lstStyle/>
          <a:p>
            <a:fld id="{FF8854D4-E09C-45E4-B72A-2294FB0894E7}" type="datetimeFigureOut">
              <a:rPr lang="el-GR" smtClean="0"/>
              <a:t>17/10/2023</a:t>
            </a:fld>
            <a:endParaRPr lang="el-GR"/>
          </a:p>
        </p:txBody>
      </p:sp>
      <p:sp>
        <p:nvSpPr>
          <p:cNvPr id="1048740" name="Footer Placeholder 4"/>
          <p:cNvSpPr>
            <a:spLocks noGrp="1"/>
          </p:cNvSpPr>
          <p:nvPr>
            <p:ph type="ftr" sz="quarter" idx="11"/>
          </p:nvPr>
        </p:nvSpPr>
        <p:spPr/>
        <p:txBody>
          <a:bodyPr/>
          <a:lstStyle/>
          <a:p>
            <a:endParaRPr lang="el-GR"/>
          </a:p>
        </p:txBody>
      </p:sp>
      <p:sp>
        <p:nvSpPr>
          <p:cNvPr id="1048741" name="Slide Number Placeholder 5"/>
          <p:cNvSpPr>
            <a:spLocks noGrp="1"/>
          </p:cNvSpPr>
          <p:nvPr>
            <p:ph type="sldNum" sz="quarter" idx="12"/>
          </p:nvPr>
        </p:nvSpPr>
        <p:spPr/>
        <p:txBody>
          <a:bodyPr/>
          <a:lstStyle/>
          <a:p>
            <a:fld id="{270736FC-F8C5-4AD8-9738-D3A8C69ECA79}" type="slidenum">
              <a:rPr lang="el-GR" smtClean="0"/>
              <a:t>‹#›</a:t>
            </a:fld>
            <a:endParaRPr lang="el-G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96" name="Title 1"/>
          <p:cNvSpPr>
            <a:spLocks noGrp="1"/>
          </p:cNvSpPr>
          <p:nvPr>
            <p:ph type="title"/>
          </p:nvPr>
        </p:nvSpPr>
        <p:spPr/>
        <p:txBody>
          <a:bodyPr/>
          <a:lstStyle/>
          <a:p>
            <a:r>
              <a:rPr lang="en-US"/>
              <a:t>Click to edit Master title style</a:t>
            </a:r>
            <a:endParaRPr lang="en-US" dirty="0"/>
          </a:p>
        </p:txBody>
      </p:sp>
      <p:sp>
        <p:nvSpPr>
          <p:cNvPr id="1048797"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98" name="Date Placeholder 3"/>
          <p:cNvSpPr>
            <a:spLocks noGrp="1"/>
          </p:cNvSpPr>
          <p:nvPr>
            <p:ph type="dt" sz="half" idx="10"/>
          </p:nvPr>
        </p:nvSpPr>
        <p:spPr/>
        <p:txBody>
          <a:bodyPr/>
          <a:lstStyle/>
          <a:p>
            <a:fld id="{FF8854D4-E09C-45E4-B72A-2294FB0894E7}" type="datetimeFigureOut">
              <a:rPr lang="el-GR" smtClean="0"/>
              <a:t>17/10/2023</a:t>
            </a:fld>
            <a:endParaRPr lang="el-GR"/>
          </a:p>
        </p:txBody>
      </p:sp>
      <p:sp>
        <p:nvSpPr>
          <p:cNvPr id="1048799" name="Footer Placeholder 4"/>
          <p:cNvSpPr>
            <a:spLocks noGrp="1"/>
          </p:cNvSpPr>
          <p:nvPr>
            <p:ph type="ftr" sz="quarter" idx="11"/>
          </p:nvPr>
        </p:nvSpPr>
        <p:spPr/>
        <p:txBody>
          <a:bodyPr/>
          <a:lstStyle/>
          <a:p>
            <a:endParaRPr lang="el-GR"/>
          </a:p>
        </p:txBody>
      </p:sp>
      <p:sp>
        <p:nvSpPr>
          <p:cNvPr id="1048800" name="Slide Number Placeholder 5"/>
          <p:cNvSpPr>
            <a:spLocks noGrp="1"/>
          </p:cNvSpPr>
          <p:nvPr>
            <p:ph type="sldNum" sz="quarter" idx="12"/>
          </p:nvPr>
        </p:nvSpPr>
        <p:spPr/>
        <p:txBody>
          <a:bodyPr/>
          <a:lstStyle/>
          <a:p>
            <a:fld id="{270736FC-F8C5-4AD8-9738-D3A8C69ECA79}" type="slidenum">
              <a:rPr lang="el-GR" smtClean="0"/>
              <a:t>‹#›</a:t>
            </a:fld>
            <a:endParaRPr lang="el-G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55"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1048756"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7" name="Date Placeholder 3"/>
          <p:cNvSpPr>
            <a:spLocks noGrp="1"/>
          </p:cNvSpPr>
          <p:nvPr>
            <p:ph type="dt" sz="half" idx="10"/>
          </p:nvPr>
        </p:nvSpPr>
        <p:spPr/>
        <p:txBody>
          <a:bodyPr/>
          <a:lstStyle/>
          <a:p>
            <a:fld id="{FF8854D4-E09C-45E4-B72A-2294FB0894E7}" type="datetimeFigureOut">
              <a:rPr lang="el-GR" smtClean="0"/>
              <a:t>17/10/2023</a:t>
            </a:fld>
            <a:endParaRPr lang="el-GR"/>
          </a:p>
        </p:txBody>
      </p:sp>
      <p:sp>
        <p:nvSpPr>
          <p:cNvPr id="1048758" name="Footer Placeholder 4"/>
          <p:cNvSpPr>
            <a:spLocks noGrp="1"/>
          </p:cNvSpPr>
          <p:nvPr>
            <p:ph type="ftr" sz="quarter" idx="11"/>
          </p:nvPr>
        </p:nvSpPr>
        <p:spPr/>
        <p:txBody>
          <a:bodyPr/>
          <a:lstStyle/>
          <a:p>
            <a:endParaRPr lang="el-GR"/>
          </a:p>
        </p:txBody>
      </p:sp>
      <p:sp>
        <p:nvSpPr>
          <p:cNvPr id="1048759" name="Slide Number Placeholder 5"/>
          <p:cNvSpPr>
            <a:spLocks noGrp="1"/>
          </p:cNvSpPr>
          <p:nvPr>
            <p:ph type="sldNum" sz="quarter" idx="12"/>
          </p:nvPr>
        </p:nvSpPr>
        <p:spPr/>
        <p:txBody>
          <a:bodyPr/>
          <a:lstStyle/>
          <a:p>
            <a:fld id="{270736FC-F8C5-4AD8-9738-D3A8C69ECA79}" type="slidenum">
              <a:rPr lang="el-GR" smtClean="0"/>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a:t>Click to edit Master title style</a:t>
            </a:r>
            <a:endParaRPr lang="en-US" dirty="0"/>
          </a:p>
        </p:txBody>
      </p:sp>
      <p:sp>
        <p:nvSpPr>
          <p:cNvPr id="104860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7" name="Date Placeholder 3"/>
          <p:cNvSpPr>
            <a:spLocks noGrp="1"/>
          </p:cNvSpPr>
          <p:nvPr>
            <p:ph type="dt" sz="half" idx="10"/>
          </p:nvPr>
        </p:nvSpPr>
        <p:spPr/>
        <p:txBody>
          <a:bodyPr/>
          <a:lstStyle/>
          <a:p>
            <a:fld id="{FF8854D4-E09C-45E4-B72A-2294FB0894E7}" type="datetimeFigureOut">
              <a:rPr lang="el-GR" smtClean="0"/>
              <a:t>17/10/2023</a:t>
            </a:fld>
            <a:endParaRPr lang="el-GR"/>
          </a:p>
        </p:txBody>
      </p:sp>
      <p:sp>
        <p:nvSpPr>
          <p:cNvPr id="1048608" name="Footer Placeholder 4"/>
          <p:cNvSpPr>
            <a:spLocks noGrp="1"/>
          </p:cNvSpPr>
          <p:nvPr>
            <p:ph type="ftr" sz="quarter" idx="11"/>
          </p:nvPr>
        </p:nvSpPr>
        <p:spPr/>
        <p:txBody>
          <a:bodyPr/>
          <a:lstStyle/>
          <a:p>
            <a:endParaRPr lang="el-GR"/>
          </a:p>
        </p:txBody>
      </p:sp>
      <p:sp>
        <p:nvSpPr>
          <p:cNvPr id="1048609" name="Slide Number Placeholder 5"/>
          <p:cNvSpPr>
            <a:spLocks noGrp="1"/>
          </p:cNvSpPr>
          <p:nvPr>
            <p:ph type="sldNum" sz="quarter" idx="12"/>
          </p:nvPr>
        </p:nvSpPr>
        <p:spPr/>
        <p:txBody>
          <a:bodyPr/>
          <a:lstStyle/>
          <a:p>
            <a:fld id="{270736FC-F8C5-4AD8-9738-D3A8C69ECA79}" type="slidenum">
              <a:rPr lang="el-GR" smtClean="0"/>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4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104874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44" name="Date Placeholder 3"/>
          <p:cNvSpPr>
            <a:spLocks noGrp="1"/>
          </p:cNvSpPr>
          <p:nvPr>
            <p:ph type="dt" sz="half" idx="10"/>
          </p:nvPr>
        </p:nvSpPr>
        <p:spPr/>
        <p:txBody>
          <a:bodyPr/>
          <a:lstStyle/>
          <a:p>
            <a:fld id="{FF8854D4-E09C-45E4-B72A-2294FB0894E7}" type="datetimeFigureOut">
              <a:rPr lang="el-GR" smtClean="0"/>
              <a:t>17/10/2023</a:t>
            </a:fld>
            <a:endParaRPr lang="el-GR"/>
          </a:p>
        </p:txBody>
      </p:sp>
      <p:sp>
        <p:nvSpPr>
          <p:cNvPr id="1048745" name="Footer Placeholder 4"/>
          <p:cNvSpPr>
            <a:spLocks noGrp="1"/>
          </p:cNvSpPr>
          <p:nvPr>
            <p:ph type="ftr" sz="quarter" idx="11"/>
          </p:nvPr>
        </p:nvSpPr>
        <p:spPr/>
        <p:txBody>
          <a:bodyPr/>
          <a:lstStyle/>
          <a:p>
            <a:endParaRPr lang="el-GR"/>
          </a:p>
        </p:txBody>
      </p:sp>
      <p:sp>
        <p:nvSpPr>
          <p:cNvPr id="1048746" name="Slide Number Placeholder 5"/>
          <p:cNvSpPr>
            <a:spLocks noGrp="1"/>
          </p:cNvSpPr>
          <p:nvPr>
            <p:ph type="sldNum" sz="quarter" idx="12"/>
          </p:nvPr>
        </p:nvSpPr>
        <p:spPr/>
        <p:txBody>
          <a:bodyPr/>
          <a:lstStyle/>
          <a:p>
            <a:fld id="{270736FC-F8C5-4AD8-9738-D3A8C69ECA79}" type="slidenum">
              <a:rPr lang="el-GR" smtClean="0"/>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74" name="Title 1"/>
          <p:cNvSpPr>
            <a:spLocks noGrp="1"/>
          </p:cNvSpPr>
          <p:nvPr>
            <p:ph type="title"/>
          </p:nvPr>
        </p:nvSpPr>
        <p:spPr/>
        <p:txBody>
          <a:bodyPr/>
          <a:lstStyle/>
          <a:p>
            <a:r>
              <a:rPr lang="en-US"/>
              <a:t>Click to edit Master title style</a:t>
            </a:r>
            <a:endParaRPr lang="en-US" dirty="0"/>
          </a:p>
        </p:txBody>
      </p:sp>
      <p:sp>
        <p:nvSpPr>
          <p:cNvPr id="1048775"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6"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7" name="Date Placeholder 4"/>
          <p:cNvSpPr>
            <a:spLocks noGrp="1"/>
          </p:cNvSpPr>
          <p:nvPr>
            <p:ph type="dt" sz="half" idx="10"/>
          </p:nvPr>
        </p:nvSpPr>
        <p:spPr/>
        <p:txBody>
          <a:bodyPr/>
          <a:lstStyle/>
          <a:p>
            <a:fld id="{FF8854D4-E09C-45E4-B72A-2294FB0894E7}" type="datetimeFigureOut">
              <a:rPr lang="el-GR" smtClean="0"/>
              <a:t>17/10/2023</a:t>
            </a:fld>
            <a:endParaRPr lang="el-GR"/>
          </a:p>
        </p:txBody>
      </p:sp>
      <p:sp>
        <p:nvSpPr>
          <p:cNvPr id="1048778" name="Footer Placeholder 5"/>
          <p:cNvSpPr>
            <a:spLocks noGrp="1"/>
          </p:cNvSpPr>
          <p:nvPr>
            <p:ph type="ftr" sz="quarter" idx="11"/>
          </p:nvPr>
        </p:nvSpPr>
        <p:spPr/>
        <p:txBody>
          <a:bodyPr/>
          <a:lstStyle/>
          <a:p>
            <a:endParaRPr lang="el-GR"/>
          </a:p>
        </p:txBody>
      </p:sp>
      <p:sp>
        <p:nvSpPr>
          <p:cNvPr id="1048779" name="Slide Number Placeholder 6"/>
          <p:cNvSpPr>
            <a:spLocks noGrp="1"/>
          </p:cNvSpPr>
          <p:nvPr>
            <p:ph type="sldNum" sz="quarter" idx="12"/>
          </p:nvPr>
        </p:nvSpPr>
        <p:spPr/>
        <p:txBody>
          <a:bodyPr/>
          <a:lstStyle/>
          <a:p>
            <a:fld id="{270736FC-F8C5-4AD8-9738-D3A8C69ECA79}" type="slidenum">
              <a:rPr lang="el-GR" smtClean="0"/>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7" name="Title 1"/>
          <p:cNvSpPr>
            <a:spLocks noGrp="1"/>
          </p:cNvSpPr>
          <p:nvPr>
            <p:ph type="title"/>
          </p:nvPr>
        </p:nvSpPr>
        <p:spPr/>
        <p:txBody>
          <a:bodyPr/>
          <a:lstStyle/>
          <a:p>
            <a:r>
              <a:rPr lang="en-US"/>
              <a:t>Click to edit Master title style</a:t>
            </a:r>
            <a:endParaRPr lang="en-US" dirty="0"/>
          </a:p>
        </p:txBody>
      </p:sp>
      <p:sp>
        <p:nvSpPr>
          <p:cNvPr id="1048748"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9"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0"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1"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2" name="Date Placeholder 6"/>
          <p:cNvSpPr>
            <a:spLocks noGrp="1"/>
          </p:cNvSpPr>
          <p:nvPr>
            <p:ph type="dt" sz="half" idx="10"/>
          </p:nvPr>
        </p:nvSpPr>
        <p:spPr/>
        <p:txBody>
          <a:bodyPr/>
          <a:lstStyle/>
          <a:p>
            <a:fld id="{FF8854D4-E09C-45E4-B72A-2294FB0894E7}" type="datetimeFigureOut">
              <a:rPr lang="el-GR" smtClean="0"/>
              <a:t>17/10/2023</a:t>
            </a:fld>
            <a:endParaRPr lang="el-GR"/>
          </a:p>
        </p:txBody>
      </p:sp>
      <p:sp>
        <p:nvSpPr>
          <p:cNvPr id="1048753" name="Footer Placeholder 7"/>
          <p:cNvSpPr>
            <a:spLocks noGrp="1"/>
          </p:cNvSpPr>
          <p:nvPr>
            <p:ph type="ftr" sz="quarter" idx="11"/>
          </p:nvPr>
        </p:nvSpPr>
        <p:spPr/>
        <p:txBody>
          <a:bodyPr/>
          <a:lstStyle/>
          <a:p>
            <a:endParaRPr lang="el-GR"/>
          </a:p>
        </p:txBody>
      </p:sp>
      <p:sp>
        <p:nvSpPr>
          <p:cNvPr id="1048754" name="Slide Number Placeholder 8"/>
          <p:cNvSpPr>
            <a:spLocks noGrp="1"/>
          </p:cNvSpPr>
          <p:nvPr>
            <p:ph type="sldNum" sz="quarter" idx="12"/>
          </p:nvPr>
        </p:nvSpPr>
        <p:spPr/>
        <p:txBody>
          <a:bodyPr/>
          <a:lstStyle/>
          <a:p>
            <a:fld id="{270736FC-F8C5-4AD8-9738-D3A8C69ECA79}" type="slidenum">
              <a:rPr lang="el-GR" smtClean="0"/>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a:t>Click to edit Master title style</a:t>
            </a:r>
            <a:endParaRPr lang="en-US" dirty="0"/>
          </a:p>
        </p:txBody>
      </p:sp>
      <p:sp>
        <p:nvSpPr>
          <p:cNvPr id="1048596" name="Date Placeholder 2"/>
          <p:cNvSpPr>
            <a:spLocks noGrp="1"/>
          </p:cNvSpPr>
          <p:nvPr>
            <p:ph type="dt" sz="half" idx="10"/>
          </p:nvPr>
        </p:nvSpPr>
        <p:spPr/>
        <p:txBody>
          <a:bodyPr/>
          <a:lstStyle/>
          <a:p>
            <a:fld id="{FF8854D4-E09C-45E4-B72A-2294FB0894E7}" type="datetimeFigureOut">
              <a:rPr lang="el-GR" smtClean="0"/>
              <a:t>17/10/2023</a:t>
            </a:fld>
            <a:endParaRPr lang="el-GR"/>
          </a:p>
        </p:txBody>
      </p:sp>
      <p:sp>
        <p:nvSpPr>
          <p:cNvPr id="1048597" name="Footer Placeholder 3"/>
          <p:cNvSpPr>
            <a:spLocks noGrp="1"/>
          </p:cNvSpPr>
          <p:nvPr>
            <p:ph type="ftr" sz="quarter" idx="11"/>
          </p:nvPr>
        </p:nvSpPr>
        <p:spPr/>
        <p:txBody>
          <a:bodyPr/>
          <a:lstStyle/>
          <a:p>
            <a:endParaRPr lang="el-GR"/>
          </a:p>
        </p:txBody>
      </p:sp>
      <p:sp>
        <p:nvSpPr>
          <p:cNvPr id="1048598" name="Slide Number Placeholder 4"/>
          <p:cNvSpPr>
            <a:spLocks noGrp="1"/>
          </p:cNvSpPr>
          <p:nvPr>
            <p:ph type="sldNum" sz="quarter" idx="12"/>
          </p:nvPr>
        </p:nvSpPr>
        <p:spPr/>
        <p:txBody>
          <a:bodyPr/>
          <a:lstStyle/>
          <a:p>
            <a:fld id="{270736FC-F8C5-4AD8-9738-D3A8C69ECA79}" type="slidenum">
              <a:rPr lang="el-GR" smtClean="0"/>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3" name="Date Placeholder 1"/>
          <p:cNvSpPr>
            <a:spLocks noGrp="1"/>
          </p:cNvSpPr>
          <p:nvPr>
            <p:ph type="dt" sz="half" idx="10"/>
          </p:nvPr>
        </p:nvSpPr>
        <p:spPr/>
        <p:txBody>
          <a:bodyPr/>
          <a:lstStyle/>
          <a:p>
            <a:fld id="{FF8854D4-E09C-45E4-B72A-2294FB0894E7}" type="datetimeFigureOut">
              <a:rPr lang="el-GR" smtClean="0"/>
              <a:t>17/10/2023</a:t>
            </a:fld>
            <a:endParaRPr lang="el-GR"/>
          </a:p>
        </p:txBody>
      </p:sp>
      <p:sp>
        <p:nvSpPr>
          <p:cNvPr id="1048584" name="Footer Placeholder 2"/>
          <p:cNvSpPr>
            <a:spLocks noGrp="1"/>
          </p:cNvSpPr>
          <p:nvPr>
            <p:ph type="ftr" sz="quarter" idx="11"/>
          </p:nvPr>
        </p:nvSpPr>
        <p:spPr/>
        <p:txBody>
          <a:bodyPr/>
          <a:lstStyle/>
          <a:p>
            <a:endParaRPr lang="el-GR"/>
          </a:p>
        </p:txBody>
      </p:sp>
      <p:sp>
        <p:nvSpPr>
          <p:cNvPr id="1048585" name="Slide Number Placeholder 3"/>
          <p:cNvSpPr>
            <a:spLocks noGrp="1"/>
          </p:cNvSpPr>
          <p:nvPr>
            <p:ph type="sldNum" sz="quarter" idx="12"/>
          </p:nvPr>
        </p:nvSpPr>
        <p:spPr/>
        <p:txBody>
          <a:bodyPr/>
          <a:lstStyle/>
          <a:p>
            <a:fld id="{270736FC-F8C5-4AD8-9738-D3A8C69ECA79}" type="slidenum">
              <a:rPr lang="el-GR" smtClean="0"/>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90"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1048791"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92"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93" name="Date Placeholder 4"/>
          <p:cNvSpPr>
            <a:spLocks noGrp="1"/>
          </p:cNvSpPr>
          <p:nvPr>
            <p:ph type="dt" sz="half" idx="10"/>
          </p:nvPr>
        </p:nvSpPr>
        <p:spPr/>
        <p:txBody>
          <a:bodyPr/>
          <a:lstStyle/>
          <a:p>
            <a:fld id="{FF8854D4-E09C-45E4-B72A-2294FB0894E7}" type="datetimeFigureOut">
              <a:rPr lang="el-GR" smtClean="0"/>
              <a:t>17/10/2023</a:t>
            </a:fld>
            <a:endParaRPr lang="el-GR"/>
          </a:p>
        </p:txBody>
      </p:sp>
      <p:sp>
        <p:nvSpPr>
          <p:cNvPr id="1048794" name="Footer Placeholder 5"/>
          <p:cNvSpPr>
            <a:spLocks noGrp="1"/>
          </p:cNvSpPr>
          <p:nvPr>
            <p:ph type="ftr" sz="quarter" idx="11"/>
          </p:nvPr>
        </p:nvSpPr>
        <p:spPr/>
        <p:txBody>
          <a:bodyPr/>
          <a:lstStyle/>
          <a:p>
            <a:endParaRPr lang="el-GR"/>
          </a:p>
        </p:txBody>
      </p:sp>
      <p:sp>
        <p:nvSpPr>
          <p:cNvPr id="1048795" name="Slide Number Placeholder 6"/>
          <p:cNvSpPr>
            <a:spLocks noGrp="1"/>
          </p:cNvSpPr>
          <p:nvPr>
            <p:ph type="sldNum" sz="quarter" idx="12"/>
          </p:nvPr>
        </p:nvSpPr>
        <p:spPr/>
        <p:txBody>
          <a:bodyPr/>
          <a:lstStyle/>
          <a:p>
            <a:fld id="{270736FC-F8C5-4AD8-9738-D3A8C69ECA79}" type="slidenum">
              <a:rPr lang="el-GR" smtClean="0"/>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23"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1048724"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25"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6" name="Date Placeholder 4"/>
          <p:cNvSpPr>
            <a:spLocks noGrp="1"/>
          </p:cNvSpPr>
          <p:nvPr>
            <p:ph type="dt" sz="half" idx="10"/>
          </p:nvPr>
        </p:nvSpPr>
        <p:spPr/>
        <p:txBody>
          <a:bodyPr/>
          <a:lstStyle/>
          <a:p>
            <a:fld id="{FF8854D4-E09C-45E4-B72A-2294FB0894E7}" type="datetimeFigureOut">
              <a:rPr lang="el-GR" smtClean="0"/>
              <a:t>17/10/2023</a:t>
            </a:fld>
            <a:endParaRPr lang="el-GR"/>
          </a:p>
        </p:txBody>
      </p:sp>
      <p:sp>
        <p:nvSpPr>
          <p:cNvPr id="1048727" name="Footer Placeholder 5"/>
          <p:cNvSpPr>
            <a:spLocks noGrp="1"/>
          </p:cNvSpPr>
          <p:nvPr>
            <p:ph type="ftr" sz="quarter" idx="11"/>
          </p:nvPr>
        </p:nvSpPr>
        <p:spPr/>
        <p:txBody>
          <a:bodyPr/>
          <a:lstStyle/>
          <a:p>
            <a:endParaRPr lang="el-GR"/>
          </a:p>
        </p:txBody>
      </p:sp>
      <p:sp>
        <p:nvSpPr>
          <p:cNvPr id="1048728" name="Slide Number Placeholder 6"/>
          <p:cNvSpPr>
            <a:spLocks noGrp="1"/>
          </p:cNvSpPr>
          <p:nvPr>
            <p:ph type="sldNum" sz="quarter" idx="12"/>
          </p:nvPr>
        </p:nvSpPr>
        <p:spPr/>
        <p:txBody>
          <a:bodyPr/>
          <a:lstStyle/>
          <a:p>
            <a:fld id="{270736FC-F8C5-4AD8-9738-D3A8C69ECA79}" type="slidenum">
              <a:rPr lang="el-GR" smtClean="0"/>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097152" name="Picture 7"/>
          <p:cNvPicPr>
            <a:picLocks noChangeAspect="1"/>
          </p:cNvPicPr>
          <p:nvPr/>
        </p:nvPicPr>
        <p:blipFill rotWithShape="1">
          <a:blip r:embed="rId19"/>
          <a:srcRect l="3613"/>
          <a:stretch>
            <a:fillRect/>
          </a:stretch>
        </p:blipFill>
        <p:spPr>
          <a:xfrm>
            <a:off x="0" y="2669685"/>
            <a:ext cx="4037012" cy="4188315"/>
          </a:xfrm>
          <a:prstGeom prst="rect">
            <a:avLst/>
          </a:prstGeom>
        </p:spPr>
      </p:pic>
      <p:pic>
        <p:nvPicPr>
          <p:cNvPr id="2097153" name="Picture 6"/>
          <p:cNvPicPr>
            <a:picLocks noChangeAspect="1"/>
          </p:cNvPicPr>
          <p:nvPr/>
        </p:nvPicPr>
        <p:blipFill rotWithShape="1">
          <a:blip r:embed="rId20"/>
          <a:srcRect l="35640"/>
          <a:stretch>
            <a:fillRect/>
          </a:stretch>
        </p:blipFill>
        <p:spPr>
          <a:xfrm>
            <a:off x="0" y="2892347"/>
            <a:ext cx="1522412" cy="2365453"/>
          </a:xfrm>
          <a:prstGeom prst="rect">
            <a:avLst/>
          </a:prstGeom>
        </p:spPr>
      </p:pic>
      <p:sp>
        <p:nvSpPr>
          <p:cNvPr id="104857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4" name="Picture 8"/>
          <p:cNvPicPr>
            <a:picLocks noChangeAspect="1"/>
          </p:cNvPicPr>
          <p:nvPr/>
        </p:nvPicPr>
        <p:blipFill rotWithShape="1">
          <a:blip r:embed="rId21"/>
          <a:srcRect t="28813"/>
          <a:stretch>
            <a:fillRect/>
          </a:stretch>
        </p:blipFill>
        <p:spPr>
          <a:xfrm>
            <a:off x="7999412" y="0"/>
            <a:ext cx="1603387" cy="1141407"/>
          </a:xfrm>
          <a:prstGeom prst="rect">
            <a:avLst/>
          </a:prstGeom>
        </p:spPr>
      </p:pic>
      <p:pic>
        <p:nvPicPr>
          <p:cNvPr id="2097155" name="Picture 9"/>
          <p:cNvPicPr>
            <a:picLocks noChangeAspect="1"/>
          </p:cNvPicPr>
          <p:nvPr/>
        </p:nvPicPr>
        <p:blipFill rotWithShape="1">
          <a:blip r:embed="rId22"/>
          <a:srcRect b="23320"/>
          <a:stretch>
            <a:fillRect/>
          </a:stretch>
        </p:blipFill>
        <p:spPr>
          <a:xfrm>
            <a:off x="8605878" y="6096000"/>
            <a:ext cx="993734" cy="762000"/>
          </a:xfrm>
          <a:prstGeom prst="rect">
            <a:avLst/>
          </a:prstGeom>
        </p:spPr>
      </p:pic>
      <p:sp>
        <p:nvSpPr>
          <p:cNvPr id="1048577"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78"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48579"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0"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8854D4-E09C-45E4-B72A-2294FB0894E7}" type="datetimeFigureOut">
              <a:rPr lang="el-GR" smtClean="0"/>
              <a:t>17/10/2023</a:t>
            </a:fld>
            <a:endParaRPr lang="el-GR"/>
          </a:p>
        </p:txBody>
      </p:sp>
      <p:sp>
        <p:nvSpPr>
          <p:cNvPr id="1048581"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l-GR"/>
          </a:p>
        </p:txBody>
      </p:sp>
      <p:sp>
        <p:nvSpPr>
          <p:cNvPr id="1048582"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0736FC-F8C5-4AD8-9738-D3A8C69ECA79}" type="slidenum">
              <a:rPr lang="el-GR" smtClean="0"/>
              <a:t>‹#›</a:t>
            </a:fld>
            <a:endParaRPr lang="el-G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2097156" name="Picture 9"/>
          <p:cNvPicPr>
            <a:picLocks noGrp="1" noRot="1" noChangeAspect="1" noMove="1" noResize="1" noEditPoints="1" noAdjustHandles="1" noChangeArrowheads="1" noChangeShapeType="1" noCrop="1"/>
          </p:cNvPicPr>
          <p:nvPr/>
        </p:nvPicPr>
        <p:blipFill rotWithShape="1">
          <a:blip r:embed="rId2"/>
          <a:srcRect l="3613"/>
          <a:stretch>
            <a:fillRect/>
          </a:stretch>
        </p:blipFill>
        <p:spPr>
          <a:xfrm>
            <a:off x="0" y="2669685"/>
            <a:ext cx="4037012" cy="4188315"/>
          </a:xfrm>
          <a:prstGeom prst="rect">
            <a:avLst/>
          </a:prstGeom>
        </p:spPr>
      </p:pic>
      <p:pic>
        <p:nvPicPr>
          <p:cNvPr id="2097157" name="Picture 11"/>
          <p:cNvPicPr>
            <a:picLocks noGrp="1" noRot="1" noChangeAspect="1" noMove="1" noResize="1" noEditPoints="1" noAdjustHandles="1" noChangeArrowheads="1" noChangeShapeType="1" noCrop="1"/>
          </p:cNvPicPr>
          <p:nvPr/>
        </p:nvPicPr>
        <p:blipFill rotWithShape="1">
          <a:blip r:embed="rId3"/>
          <a:srcRect l="35640"/>
          <a:stretch>
            <a:fillRect/>
          </a:stretch>
        </p:blipFill>
        <p:spPr>
          <a:xfrm>
            <a:off x="0" y="2892347"/>
            <a:ext cx="1522412" cy="2365453"/>
          </a:xfrm>
          <a:prstGeom prst="rect">
            <a:avLst/>
          </a:prstGeom>
        </p:spPr>
      </p:pic>
      <p:sp>
        <p:nvSpPr>
          <p:cNvPr id="1048586" name="Oval 13"/>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8" name="Picture 15"/>
          <p:cNvPicPr>
            <a:picLocks noGrp="1" noRot="1" noChangeAspect="1" noMove="1" noResize="1" noEditPoints="1" noAdjustHandles="1" noChangeArrowheads="1" noChangeShapeType="1" noCrop="1"/>
          </p:cNvPicPr>
          <p:nvPr/>
        </p:nvPicPr>
        <p:blipFill rotWithShape="1">
          <a:blip r:embed="rId4"/>
          <a:srcRect t="28813"/>
          <a:stretch>
            <a:fillRect/>
          </a:stretch>
        </p:blipFill>
        <p:spPr>
          <a:xfrm>
            <a:off x="7999412" y="0"/>
            <a:ext cx="1603387" cy="1141407"/>
          </a:xfrm>
          <a:prstGeom prst="rect">
            <a:avLst/>
          </a:prstGeom>
        </p:spPr>
      </p:pic>
      <p:pic>
        <p:nvPicPr>
          <p:cNvPr id="2097159" name="Picture 17"/>
          <p:cNvPicPr>
            <a:picLocks noGrp="1" noRot="1" noChangeAspect="1" noMove="1" noResize="1" noEditPoints="1" noAdjustHandles="1" noChangeArrowheads="1" noChangeShapeType="1" noCrop="1"/>
          </p:cNvPicPr>
          <p:nvPr/>
        </p:nvPicPr>
        <p:blipFill rotWithShape="1">
          <a:blip r:embed="rId5"/>
          <a:srcRect b="23320"/>
          <a:stretch>
            <a:fillRect/>
          </a:stretch>
        </p:blipFill>
        <p:spPr>
          <a:xfrm>
            <a:off x="8605878" y="6096000"/>
            <a:ext cx="993734" cy="762000"/>
          </a:xfrm>
          <a:prstGeom prst="rect">
            <a:avLst/>
          </a:prstGeom>
        </p:spPr>
      </p:pic>
      <p:sp>
        <p:nvSpPr>
          <p:cNvPr id="1048587" name="Rectangle 19"/>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88" name="Rectangle 21"/>
          <p:cNvSpPr>
            <a:spLocks noGrp="1" noRot="1" noChangeAspect="1" noMove="1" noResize="1" noEditPoints="1" noAdjustHandles="1" noChangeArrowheads="1" noChangeShapeType="1" noTextEdit="1"/>
          </p:cNvSpPr>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48589" name="Freeform 36"/>
          <p:cNvSpPr>
            <a:spLocks noGrp="1" noRot="1" noChangeAspect="1" noMove="1" noResize="1" noEditPoints="1" noAdjustHandles="1" noChangeArrowheads="1" noChangeShapeType="1" noTextEdit="1"/>
          </p:cNvSpPr>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048590" name="Freeform: Shape 25"/>
          <p:cNvSpPr>
            <a:spLocks noGrp="1" noRot="1" noChangeAspect="1" noMove="1" noResize="1" noEditPoints="1" noAdjustHandles="1" noChangeArrowheads="1" noChangeShapeType="1" noTextEdit="1"/>
          </p:cNvSpPr>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48591" name="TextBox 4"/>
          <p:cNvSpPr txBox="1"/>
          <p:nvPr/>
        </p:nvSpPr>
        <p:spPr>
          <a:xfrm>
            <a:off x="1516943" y="394329"/>
            <a:ext cx="7512758" cy="1605921"/>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2400" b="0" i="0" kern="1200" dirty="0">
                <a:solidFill>
                  <a:schemeClr val="tx2"/>
                </a:solidFill>
                <a:latin typeface="Calibri" panose="020F0502020204030204" pitchFamily="34" charset="0"/>
                <a:ea typeface="Calibri" panose="020F0502020204030204" pitchFamily="34" charset="0"/>
                <a:cs typeface="Calibri" panose="020F0502020204030204" pitchFamily="34" charset="0"/>
              </a:rPr>
              <a:t>ΠΑΝΕΠΙΣΤΗΜΙΟ ΠΕΙΡΑΙΩΣ </a:t>
            </a:r>
            <a:br>
              <a:rPr lang="en-US" sz="2400" b="0" i="0" kern="1200" dirty="0">
                <a:solidFill>
                  <a:schemeClr val="tx2"/>
                </a:solidFill>
                <a:latin typeface="Calibri" panose="020F0502020204030204" pitchFamily="34" charset="0"/>
                <a:ea typeface="Calibri" panose="020F0502020204030204" pitchFamily="34" charset="0"/>
                <a:cs typeface="Calibri" panose="020F0502020204030204" pitchFamily="34" charset="0"/>
              </a:rPr>
            </a:br>
            <a:r>
              <a:rPr lang="en-US" sz="2400" b="0" i="0" kern="1200" dirty="0">
                <a:solidFill>
                  <a:schemeClr val="tx2"/>
                </a:solidFill>
                <a:latin typeface="Calibri" panose="020F0502020204030204" pitchFamily="34" charset="0"/>
                <a:ea typeface="Calibri" panose="020F0502020204030204" pitchFamily="34" charset="0"/>
                <a:cs typeface="Calibri" panose="020F0502020204030204" pitchFamily="34" charset="0"/>
              </a:rPr>
              <a:t>Σχολή Τεχνολογιών Πληροφορικής και Επικοινωνιών</a:t>
            </a:r>
            <a:br>
              <a:rPr lang="en-US" sz="2400" b="0" i="0" kern="1200" dirty="0">
                <a:solidFill>
                  <a:schemeClr val="tx2"/>
                </a:solidFill>
                <a:latin typeface="Calibri" panose="020F0502020204030204" pitchFamily="34" charset="0"/>
                <a:ea typeface="Calibri" panose="020F0502020204030204" pitchFamily="34" charset="0"/>
                <a:cs typeface="Calibri" panose="020F0502020204030204" pitchFamily="34" charset="0"/>
              </a:rPr>
            </a:br>
            <a:r>
              <a:rPr lang="en-US" sz="2400" b="0" i="0" kern="1200" dirty="0">
                <a:solidFill>
                  <a:schemeClr val="tx2"/>
                </a:solidFill>
                <a:latin typeface="Calibri" panose="020F0502020204030204" pitchFamily="34" charset="0"/>
                <a:ea typeface="Calibri" panose="020F0502020204030204" pitchFamily="34" charset="0"/>
                <a:cs typeface="Calibri" panose="020F0502020204030204" pitchFamily="34" charset="0"/>
              </a:rPr>
              <a:t>Τμήμα Πληροφορικής</a:t>
            </a:r>
          </a:p>
        </p:txBody>
      </p:sp>
      <p:sp>
        <p:nvSpPr>
          <p:cNvPr id="1048592" name="Rectangle 27"/>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93" name="TextBox 14"/>
          <p:cNvSpPr txBox="1"/>
          <p:nvPr/>
        </p:nvSpPr>
        <p:spPr>
          <a:xfrm>
            <a:off x="1068388" y="2463282"/>
            <a:ext cx="7441130" cy="768287"/>
          </a:xfrm>
          <a:prstGeom prst="rect">
            <a:avLst/>
          </a:prstGeom>
          <a:noFill/>
        </p:spPr>
        <p:txBody>
          <a:bodyPr wrap="square" rtlCol="0">
            <a:spAutoFit/>
          </a:bodyPr>
          <a:lstStyle/>
          <a:p>
            <a:pPr marL="0" marR="0" algn="ctr">
              <a:lnSpc>
                <a:spcPct val="107000"/>
              </a:lnSpc>
              <a:spcBef>
                <a:spcPts val="0"/>
              </a:spcBef>
              <a:spcAft>
                <a:spcPts val="800"/>
              </a:spcAft>
            </a:pPr>
            <a:r>
              <a:rPr lang="el-GR" sz="1800" kern="100" dirty="0">
                <a:effectLst/>
                <a:latin typeface="Calibri" panose="020F0502020204030204" pitchFamily="34" charset="0"/>
                <a:ea typeface="Calibri" panose="020F0502020204030204" pitchFamily="34" charset="0"/>
                <a:cs typeface="Calibri" panose="020F0502020204030204" pitchFamily="34" charset="0"/>
              </a:rPr>
              <a:t>Εργασία Μαθήματος «</a:t>
            </a:r>
            <a:r>
              <a:rPr lang="el-GR" kern="100" dirty="0">
                <a:latin typeface="Calibri" panose="020F0502020204030204" pitchFamily="34" charset="0"/>
                <a:ea typeface="Calibri" panose="020F0502020204030204" pitchFamily="34" charset="0"/>
                <a:cs typeface="Calibri" panose="020F0502020204030204" pitchFamily="34" charset="0"/>
              </a:rPr>
              <a:t>ΕΙΚΟΝΙΚΗ ΠΡΑΓΜΑΤΙΚΟΤΗΤΑ</a:t>
            </a:r>
            <a:r>
              <a:rPr lang="el-GR" sz="1800" kern="100" dirty="0">
                <a:effectLst/>
                <a:latin typeface="Calibri" panose="020F0502020204030204" pitchFamily="34" charset="0"/>
                <a:ea typeface="Calibri" panose="020F0502020204030204" pitchFamily="34" charset="0"/>
                <a:cs typeface="Calibri" panose="020F0502020204030204" pitchFamily="34"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048594" name="TextBox 16"/>
          <p:cNvSpPr txBox="1"/>
          <p:nvPr/>
        </p:nvSpPr>
        <p:spPr>
          <a:xfrm>
            <a:off x="1516943" y="4686283"/>
            <a:ext cx="6554037" cy="358141"/>
          </a:xfrm>
          <a:prstGeom prst="rect">
            <a:avLst/>
          </a:prstGeom>
          <a:noFill/>
        </p:spPr>
        <p:txBody>
          <a:bodyPr wrap="square" rtlCol="0">
            <a:spAutoFit/>
          </a:bodyPr>
          <a:lstStyle/>
          <a:p>
            <a:endParaRPr lang="en-US" dirty="0"/>
          </a:p>
        </p:txBody>
      </p:sp>
      <p:graphicFrame>
        <p:nvGraphicFramePr>
          <p:cNvPr id="4194304" name="Table 18"/>
          <p:cNvGraphicFramePr>
            <a:graphicFrameLocks noGrp="1"/>
          </p:cNvGraphicFramePr>
          <p:nvPr>
            <p:extLst>
              <p:ext uri="{D42A27DB-BD31-4B8C-83A1-F6EECF244321}">
                <p14:modId xmlns:p14="http://schemas.microsoft.com/office/powerpoint/2010/main" val="3122959008"/>
              </p:ext>
            </p:extLst>
          </p:nvPr>
        </p:nvGraphicFramePr>
        <p:xfrm>
          <a:off x="2102481" y="4357074"/>
          <a:ext cx="5809878" cy="1604619"/>
        </p:xfrm>
        <a:graphic>
          <a:graphicData uri="http://schemas.openxmlformats.org/drawingml/2006/table">
            <a:tbl>
              <a:tblPr firstCol="1" bandRow="1"/>
              <a:tblGrid>
                <a:gridCol w="2904939">
                  <a:extLst>
                    <a:ext uri="{9D8B030D-6E8A-4147-A177-3AD203B41FA5}">
                      <a16:colId xmlns:a16="http://schemas.microsoft.com/office/drawing/2014/main" val="20000"/>
                    </a:ext>
                  </a:extLst>
                </a:gridCol>
                <a:gridCol w="2904939">
                  <a:extLst>
                    <a:ext uri="{9D8B030D-6E8A-4147-A177-3AD203B41FA5}">
                      <a16:colId xmlns:a16="http://schemas.microsoft.com/office/drawing/2014/main" val="20001"/>
                    </a:ext>
                  </a:extLst>
                </a:gridCol>
              </a:tblGrid>
              <a:tr h="437971">
                <a:tc rowSpan="2">
                  <a:txBody>
                    <a:bodyPr/>
                    <a:lstStyle/>
                    <a:p>
                      <a:pPr marL="0" marR="0">
                        <a:lnSpc>
                          <a:spcPct val="107000"/>
                        </a:lnSpc>
                        <a:spcBef>
                          <a:spcPts val="0"/>
                        </a:spcBef>
                        <a:spcAft>
                          <a:spcPts val="800"/>
                        </a:spcAft>
                      </a:pPr>
                      <a:r>
                        <a:rPr lang="el-GR" sz="1400" b="0" kern="100" dirty="0">
                          <a:effectLst/>
                          <a:latin typeface="Calibri" panose="020F0502020204030204" pitchFamily="34" charset="0"/>
                          <a:ea typeface="Calibri" panose="020F0502020204030204" pitchFamily="34" charset="0"/>
                          <a:cs typeface="Calibri" panose="020F0502020204030204" pitchFamily="34" charset="0"/>
                        </a:rPr>
                        <a:t>Όνομα φοιτητή – </a:t>
                      </a:r>
                      <a:r>
                        <a:rPr lang="el-GR" sz="1400" b="0" kern="100" dirty="0" err="1">
                          <a:effectLst/>
                          <a:latin typeface="Calibri" panose="020F0502020204030204" pitchFamily="34" charset="0"/>
                          <a:ea typeface="Calibri" panose="020F0502020204030204" pitchFamily="34" charset="0"/>
                          <a:cs typeface="Calibri" panose="020F0502020204030204" pitchFamily="34" charset="0"/>
                        </a:rPr>
                        <a:t>Αρ</a:t>
                      </a:r>
                      <a:r>
                        <a:rPr lang="el-GR" sz="1400" b="0" kern="100" dirty="0">
                          <a:effectLst/>
                          <a:latin typeface="Calibri" panose="020F0502020204030204" pitchFamily="34" charset="0"/>
                          <a:ea typeface="Calibri" panose="020F0502020204030204" pitchFamily="34" charset="0"/>
                          <a:cs typeface="Calibri" panose="020F0502020204030204" pitchFamily="34" charset="0"/>
                        </a:rPr>
                        <a:t>. Μητρώου</a:t>
                      </a:r>
                      <a:endParaRPr lang="en-US" sz="1400" b="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l-GR" sz="1400" b="0" kern="100" dirty="0">
                          <a:effectLst/>
                          <a:latin typeface="Calibri" panose="020F0502020204030204" pitchFamily="34" charset="0"/>
                          <a:ea typeface="Calibri" panose="020F0502020204030204" pitchFamily="34" charset="0"/>
                          <a:cs typeface="Calibri" panose="020F0502020204030204" pitchFamily="34" charset="0"/>
                        </a:rPr>
                        <a:t>Μαρία </a:t>
                      </a:r>
                      <a:r>
                        <a:rPr lang="el-GR" sz="1400" b="0" kern="100" dirty="0" err="1">
                          <a:effectLst/>
                          <a:latin typeface="Calibri" panose="020F0502020204030204" pitchFamily="34" charset="0"/>
                          <a:ea typeface="Calibri" panose="020F0502020204030204" pitchFamily="34" charset="0"/>
                          <a:cs typeface="Calibri" panose="020F0502020204030204" pitchFamily="34" charset="0"/>
                        </a:rPr>
                        <a:t>Γιούργα</a:t>
                      </a:r>
                      <a:r>
                        <a:rPr lang="el-GR" sz="1400" b="0" kern="100" dirty="0">
                          <a:effectLst/>
                          <a:latin typeface="Calibri" panose="020F0502020204030204" pitchFamily="34" charset="0"/>
                          <a:ea typeface="Calibri" panose="020F0502020204030204" pitchFamily="34" charset="0"/>
                          <a:cs typeface="Calibri" panose="020F0502020204030204" pitchFamily="34" charset="0"/>
                        </a:rPr>
                        <a:t> Π18202</a:t>
                      </a:r>
                      <a:endParaRPr lang="en-US" sz="1400" b="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81944">
                <a:tc vMerge="1">
                  <a:txBody>
                    <a:bodyPr/>
                    <a:lstStyle/>
                    <a:p>
                      <a:endParaRPr lang="en-US"/>
                    </a:p>
                  </a:txBody>
                  <a:tcPr/>
                </a:tc>
                <a:tc>
                  <a:txBody>
                    <a:bodyPr/>
                    <a:lstStyle/>
                    <a:p>
                      <a:pPr marL="0" marR="0">
                        <a:lnSpc>
                          <a:spcPct val="107000"/>
                        </a:lnSpc>
                        <a:spcBef>
                          <a:spcPts val="0"/>
                        </a:spcBef>
                        <a:spcAft>
                          <a:spcPts val="800"/>
                        </a:spcAft>
                      </a:pPr>
                      <a:r>
                        <a:rPr lang="el-GR" sz="1400" b="0" kern="100" dirty="0">
                          <a:effectLst/>
                          <a:latin typeface="Calibri" panose="020F0502020204030204" pitchFamily="34" charset="0"/>
                          <a:ea typeface="Calibri" panose="020F0502020204030204" pitchFamily="34" charset="0"/>
                          <a:cs typeface="Calibri" panose="020F0502020204030204" pitchFamily="34" charset="0"/>
                        </a:rPr>
                        <a:t>Νικόλαος Θεοδωρόπουλος Π18204</a:t>
                      </a:r>
                      <a:endParaRPr lang="en-US" sz="1400" b="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446733">
                <a:tc>
                  <a:txBody>
                    <a:bodyPr/>
                    <a:lstStyle/>
                    <a:p>
                      <a:pPr marL="0" marR="0">
                        <a:lnSpc>
                          <a:spcPct val="107000"/>
                        </a:lnSpc>
                        <a:spcBef>
                          <a:spcPts val="0"/>
                        </a:spcBef>
                        <a:spcAft>
                          <a:spcPts val="800"/>
                        </a:spcAft>
                      </a:pPr>
                      <a:r>
                        <a:rPr lang="el-GR" sz="1400" b="0" kern="100" dirty="0">
                          <a:effectLst/>
                          <a:latin typeface="Calibri" panose="020F0502020204030204" pitchFamily="34" charset="0"/>
                          <a:ea typeface="Calibri" panose="020F0502020204030204" pitchFamily="34" charset="0"/>
                          <a:cs typeface="Calibri" panose="020F0502020204030204" pitchFamily="34" charset="0"/>
                        </a:rPr>
                        <a:t>Ημερομηνία παράδοσης</a:t>
                      </a:r>
                      <a:endParaRPr lang="en-US" sz="1400" b="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l-GR" sz="1400" b="0" kern="100" dirty="0">
                          <a:effectLst/>
                          <a:latin typeface="Calibri" panose="020F0502020204030204" pitchFamily="34" charset="0"/>
                          <a:ea typeface="Calibri" panose="020F0502020204030204" pitchFamily="34" charset="0"/>
                          <a:cs typeface="Calibri" panose="020F0502020204030204" pitchFamily="34" charset="0"/>
                        </a:rPr>
                        <a:t>17/10/2023</a:t>
                      </a:r>
                      <a:endParaRPr lang="en-US" sz="1400" b="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2"/>
                  </a:ext>
                </a:extLst>
              </a:tr>
              <a:tr h="437971">
                <a:tc>
                  <a:txBody>
                    <a:bodyPr/>
                    <a:lstStyle/>
                    <a:p>
                      <a:pPr marL="0" marR="0">
                        <a:lnSpc>
                          <a:spcPct val="107000"/>
                        </a:lnSpc>
                        <a:spcBef>
                          <a:spcPts val="0"/>
                        </a:spcBef>
                        <a:spcAft>
                          <a:spcPts val="800"/>
                        </a:spcAft>
                      </a:pPr>
                      <a:r>
                        <a:rPr lang="el-GR" sz="1400" b="0" kern="100" dirty="0">
                          <a:effectLst/>
                          <a:latin typeface="Calibri" panose="020F0502020204030204" pitchFamily="34" charset="0"/>
                          <a:ea typeface="Calibri" panose="020F0502020204030204" pitchFamily="34" charset="0"/>
                          <a:cs typeface="Calibri" panose="020F0502020204030204" pitchFamily="34" charset="0"/>
                        </a:rPr>
                        <a:t>Επιβλέπων Καθηγητής: </a:t>
                      </a:r>
                      <a:endParaRPr lang="en-US" sz="1400" b="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l-GR" sz="1400" b="0" kern="100" dirty="0">
                          <a:effectLst/>
                          <a:latin typeface="Calibri" panose="020F0502020204030204" pitchFamily="34" charset="0"/>
                          <a:ea typeface="Calibri" panose="020F0502020204030204" pitchFamily="34" charset="0"/>
                          <a:cs typeface="Calibri" panose="020F0502020204030204" pitchFamily="34" charset="0"/>
                        </a:rPr>
                        <a:t>Θέμης </a:t>
                      </a:r>
                      <a:r>
                        <a:rPr lang="el-GR" sz="1400" b="0" kern="100" dirty="0" err="1">
                          <a:effectLst/>
                          <a:latin typeface="Calibri" panose="020F0502020204030204" pitchFamily="34" charset="0"/>
                          <a:ea typeface="Calibri" panose="020F0502020204030204" pitchFamily="34" charset="0"/>
                          <a:cs typeface="Calibri" panose="020F0502020204030204" pitchFamily="34" charset="0"/>
                        </a:rPr>
                        <a:t>Παναγιωτοπουλος</a:t>
                      </a:r>
                      <a:endParaRPr lang="en-US" sz="1400" b="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3"/>
                  </a:ext>
                </a:extLst>
              </a:tr>
            </a:tbl>
          </a:graphicData>
        </a:graphic>
      </p:graphicFrame>
      <p:pic>
        <p:nvPicPr>
          <p:cNvPr id="2097160" name="Picture 12"/>
          <p:cNvPicPr>
            <a:picLocks noChangeAspect="1" noChangeArrowheads="1"/>
          </p:cNvPicPr>
          <p:nvPr/>
        </p:nvPicPr>
        <p:blipFill>
          <a:blip r:embed="rId6"/>
          <a:srcRect/>
          <a:stretch>
            <a:fillRect/>
          </a:stretch>
        </p:blipFill>
        <p:spPr bwMode="auto">
          <a:xfrm>
            <a:off x="431224" y="348577"/>
            <a:ext cx="1116778" cy="1327823"/>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0" name="Rectangle 3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48641" name="Rectangle 33"/>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42" name="Freeform 7"/>
          <p:cNvSpPr>
            <a:spLocks noGrp="1" noRot="1" noChangeAspect="1" noMove="1" noResize="1" noEditPoints="1" noAdjustHandles="1" noChangeArrowheads="1" noChangeShapeType="1" noTextEdit="1"/>
          </p:cNvSpPr>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048643" name="Freeform: Shape 37"/>
          <p:cNvSpPr>
            <a:spLocks noGrp="1" noRot="1" noChangeAspect="1" noMove="1" noResize="1" noEditPoints="1" noAdjustHandles="1" noChangeArrowheads="1" noChangeShapeType="1" noTextEdit="1"/>
          </p:cNvSpPr>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1048644" name="Title 1"/>
          <p:cNvSpPr>
            <a:spLocks noGrp="1"/>
          </p:cNvSpPr>
          <p:nvPr>
            <p:ph type="title"/>
          </p:nvPr>
        </p:nvSpPr>
        <p:spPr>
          <a:xfrm>
            <a:off x="1103312" y="452718"/>
            <a:ext cx="8947522" cy="1400530"/>
          </a:xfrm>
        </p:spPr>
        <p:txBody>
          <a:bodyPr anchor="ctr">
            <a:normAutofit/>
          </a:bodyPr>
          <a:lstStyle/>
          <a:p>
            <a:r>
              <a:rPr lang="el-GR" sz="1600" dirty="0">
                <a:solidFill>
                  <a:srgbClr val="FFFFFF"/>
                </a:solidFill>
              </a:rPr>
              <a:t>Για να κάνουμε τον </a:t>
            </a:r>
            <a:r>
              <a:rPr lang="el-GR" sz="1600" dirty="0" err="1">
                <a:solidFill>
                  <a:srgbClr val="FFFFFF"/>
                </a:solidFill>
              </a:rPr>
              <a:t>player</a:t>
            </a:r>
            <a:r>
              <a:rPr lang="el-GR" sz="1600" dirty="0">
                <a:solidFill>
                  <a:srgbClr val="FFFFFF"/>
                </a:solidFill>
              </a:rPr>
              <a:t> να μεταβαίνει από την κατάσταση </a:t>
            </a:r>
            <a:r>
              <a:rPr lang="el-GR" sz="1600" dirty="0" err="1">
                <a:solidFill>
                  <a:srgbClr val="FFFFFF"/>
                </a:solidFill>
              </a:rPr>
              <a:t>idle</a:t>
            </a:r>
            <a:r>
              <a:rPr lang="el-GR" sz="1600" dirty="0">
                <a:solidFill>
                  <a:srgbClr val="FFFFFF"/>
                </a:solidFill>
              </a:rPr>
              <a:t> στην κατάσταση </a:t>
            </a:r>
            <a:r>
              <a:rPr lang="el-GR" sz="1600" dirty="0" err="1">
                <a:solidFill>
                  <a:srgbClr val="FFFFFF"/>
                </a:solidFill>
              </a:rPr>
              <a:t>run</a:t>
            </a:r>
            <a:r>
              <a:rPr lang="el-GR" sz="1600" dirty="0">
                <a:solidFill>
                  <a:srgbClr val="FFFFFF"/>
                </a:solidFill>
              </a:rPr>
              <a:t> πατάμε πάνω στο βελάκι που κάνει το </a:t>
            </a:r>
            <a:r>
              <a:rPr lang="el-GR" sz="1600" dirty="0" err="1">
                <a:solidFill>
                  <a:srgbClr val="FFFFFF"/>
                </a:solidFill>
              </a:rPr>
              <a:t>transition</a:t>
            </a:r>
            <a:r>
              <a:rPr lang="el-GR" sz="1600" dirty="0">
                <a:solidFill>
                  <a:srgbClr val="FFFFFF"/>
                </a:solidFill>
              </a:rPr>
              <a:t> και φεύγει από το </a:t>
            </a:r>
            <a:r>
              <a:rPr lang="el-GR" sz="1600" dirty="0" err="1">
                <a:solidFill>
                  <a:srgbClr val="FFFFFF"/>
                </a:solidFill>
              </a:rPr>
              <a:t>idle</a:t>
            </a:r>
            <a:r>
              <a:rPr lang="el-GR" sz="1600" dirty="0">
                <a:solidFill>
                  <a:srgbClr val="FFFFFF"/>
                </a:solidFill>
              </a:rPr>
              <a:t> </a:t>
            </a:r>
            <a:r>
              <a:rPr lang="el-GR" sz="1600" dirty="0" err="1">
                <a:solidFill>
                  <a:srgbClr val="FFFFFF"/>
                </a:solidFill>
              </a:rPr>
              <a:t>state</a:t>
            </a:r>
            <a:r>
              <a:rPr lang="el-GR" sz="1600" dirty="0">
                <a:solidFill>
                  <a:srgbClr val="FFFFFF"/>
                </a:solidFill>
              </a:rPr>
              <a:t> και πηγαίνει στο </a:t>
            </a:r>
            <a:r>
              <a:rPr lang="el-GR" sz="1600" dirty="0" err="1">
                <a:solidFill>
                  <a:srgbClr val="FFFFFF"/>
                </a:solidFill>
              </a:rPr>
              <a:t>run</a:t>
            </a:r>
            <a:r>
              <a:rPr lang="el-GR" sz="1600" dirty="0">
                <a:solidFill>
                  <a:srgbClr val="FFFFFF"/>
                </a:solidFill>
              </a:rPr>
              <a:t> </a:t>
            </a:r>
            <a:r>
              <a:rPr lang="el-GR" sz="1600" dirty="0" err="1">
                <a:solidFill>
                  <a:srgbClr val="FFFFFF"/>
                </a:solidFill>
              </a:rPr>
              <a:t>state</a:t>
            </a:r>
            <a:r>
              <a:rPr lang="el-GR" sz="1600" dirty="0">
                <a:solidFill>
                  <a:srgbClr val="FFFFFF"/>
                </a:solidFill>
              </a:rPr>
              <a:t>. Μόλις το πατήσουμε το βελάκι γίνεται μπλε και μας ανοίγει στα δεξιά της οθόνης μας ο </a:t>
            </a:r>
            <a:r>
              <a:rPr lang="el-GR" sz="1600" dirty="0" err="1">
                <a:solidFill>
                  <a:srgbClr val="FFFFFF"/>
                </a:solidFill>
              </a:rPr>
              <a:t>inspector</a:t>
            </a:r>
            <a:endParaRPr lang="en-US" sz="1600" dirty="0">
              <a:solidFill>
                <a:srgbClr val="FFFFFF"/>
              </a:solidFill>
            </a:endParaRPr>
          </a:p>
        </p:txBody>
      </p:sp>
      <p:sp>
        <p:nvSpPr>
          <p:cNvPr id="1048645" name="Content Placeholder 17"/>
          <p:cNvSpPr txBox="1">
            <a:spLocks noGrp="1"/>
          </p:cNvSpPr>
          <p:nvPr>
            <p:ph idx="1"/>
          </p:nvPr>
        </p:nvSpPr>
        <p:spPr>
          <a:xfrm>
            <a:off x="105223" y="3529530"/>
            <a:ext cx="3427938" cy="1561005"/>
          </a:xfrm>
          <a:prstGeom prst="rect">
            <a:avLst/>
          </a:prstGeom>
          <a:noFill/>
        </p:spPr>
        <p:txBody>
          <a:bodyPr wrap="square" rtlCol="0">
            <a:spAutoFit/>
          </a:bodyPr>
          <a:lstStyle/>
          <a:p>
            <a:pPr marL="342900" lvl="0" indent="-342900">
              <a:lnSpc>
                <a:spcPct val="107000"/>
              </a:lnSpc>
              <a:spcAft>
                <a:spcPts val="800"/>
              </a:spcAft>
              <a:buFont typeface="+mj-lt"/>
              <a:buAutoNum type="arabicPeriod"/>
            </a:pP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Αρχικά ονομάζουμε το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Transition</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σύμφωνα με την λειτουργεία που κάνει. Σε αυτή την περίπτωση το ονομάσαμε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StartRunning</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grpSp>
        <p:nvGrpSpPr>
          <p:cNvPr id="55" name="Group 19"/>
          <p:cNvGrpSpPr/>
          <p:nvPr/>
        </p:nvGrpSpPr>
        <p:grpSpPr>
          <a:xfrm>
            <a:off x="3648180" y="4242307"/>
            <a:ext cx="658768" cy="770635"/>
            <a:chOff x="3428537" y="1709945"/>
            <a:chExt cx="658768" cy="770635"/>
          </a:xfrm>
        </p:grpSpPr>
        <p:sp>
          <p:nvSpPr>
            <p:cNvPr id="1048648" name="Arrow: Right 41"/>
            <p:cNvSpPr/>
            <p:nvPr/>
          </p:nvSpPr>
          <p:spPr>
            <a:xfrm>
              <a:off x="3428537" y="1709945"/>
              <a:ext cx="658768" cy="770635"/>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48649" name="Arrow: Right 6"/>
            <p:cNvSpPr txBox="1"/>
            <p:nvPr/>
          </p:nvSpPr>
          <p:spPr>
            <a:xfrm>
              <a:off x="3428537" y="1864072"/>
              <a:ext cx="461138" cy="4623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p:txBody>
        </p:sp>
      </p:grpSp>
      <p:grpSp>
        <p:nvGrpSpPr>
          <p:cNvPr id="57" name="Group 23"/>
          <p:cNvGrpSpPr/>
          <p:nvPr/>
        </p:nvGrpSpPr>
        <p:grpSpPr>
          <a:xfrm>
            <a:off x="7638064" y="4203575"/>
            <a:ext cx="658768" cy="770635"/>
            <a:chOff x="7778898" y="1709945"/>
            <a:chExt cx="658768" cy="770635"/>
          </a:xfrm>
        </p:grpSpPr>
        <p:sp>
          <p:nvSpPr>
            <p:cNvPr id="1048652" name="Arrow: Right 36"/>
            <p:cNvSpPr/>
            <p:nvPr/>
          </p:nvSpPr>
          <p:spPr>
            <a:xfrm>
              <a:off x="7778898" y="1709945"/>
              <a:ext cx="658768" cy="770635"/>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48653" name="Arrow: Right 10"/>
            <p:cNvSpPr txBox="1"/>
            <p:nvPr/>
          </p:nvSpPr>
          <p:spPr>
            <a:xfrm>
              <a:off x="7778898" y="1864072"/>
              <a:ext cx="461138" cy="4623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dirty="0"/>
            </a:p>
          </p:txBody>
        </p:sp>
      </p:grpSp>
      <p:sp>
        <p:nvSpPr>
          <p:cNvPr id="1048656" name="TextBox 45"/>
          <p:cNvSpPr txBox="1"/>
          <p:nvPr/>
        </p:nvSpPr>
        <p:spPr>
          <a:xfrm>
            <a:off x="4837134" y="4005932"/>
            <a:ext cx="2517731" cy="968278"/>
          </a:xfrm>
          <a:prstGeom prst="rect">
            <a:avLst/>
          </a:prstGeom>
          <a:noFill/>
        </p:spPr>
        <p:txBody>
          <a:bodyPr wrap="square" rtlCol="0">
            <a:spAutoFit/>
          </a:bodyPr>
          <a:lstStyle/>
          <a:p>
            <a:pPr lvl="0">
              <a:lnSpc>
                <a:spcPct val="107000"/>
              </a:lnSpc>
              <a:spcAft>
                <a:spcPts val="800"/>
              </a:spcAft>
            </a:pP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Επιπλέον βγάζουμε το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tick</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στην ρύθμιση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Has Exit Time</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3" name="Picture 1" descr="A screenshot of a computer&#10;&#10;Description automatically generated">
            <a:extLst>
              <a:ext uri="{FF2B5EF4-FFF2-40B4-BE49-F238E27FC236}">
                <a16:creationId xmlns:a16="http://schemas.microsoft.com/office/drawing/2014/main" id="{91C4A006-BCB7-5538-43B3-84B6B9A8996B}"/>
              </a:ext>
            </a:extLst>
          </p:cNvPr>
          <p:cNvPicPr>
            <a:picLocks noChangeAspect="1"/>
          </p:cNvPicPr>
          <p:nvPr/>
        </p:nvPicPr>
        <p:blipFill rotWithShape="1">
          <a:blip r:embed="rId2"/>
          <a:srcRect l="28489" t="61556" r="8042" b="13941"/>
          <a:stretch/>
        </p:blipFill>
        <p:spPr bwMode="auto">
          <a:xfrm>
            <a:off x="2504593" y="2445631"/>
            <a:ext cx="7903992" cy="893586"/>
          </a:xfrm>
          <a:prstGeom prst="rect">
            <a:avLst/>
          </a:prstGeom>
          <a:ln>
            <a:noFill/>
          </a:ln>
          <a:extLst>
            <a:ext uri="{53640926-AAD7-44D8-BBD7-CCE9431645EC}">
              <a14:shadowObscured xmlns:a14="http://schemas.microsoft.com/office/drawing/2010/main"/>
            </a:ext>
          </a:extLst>
        </p:spPr>
      </p:pic>
      <p:sp>
        <p:nvSpPr>
          <p:cNvPr id="4" name="TextBox 45">
            <a:extLst>
              <a:ext uri="{FF2B5EF4-FFF2-40B4-BE49-F238E27FC236}">
                <a16:creationId xmlns:a16="http://schemas.microsoft.com/office/drawing/2014/main" id="{9E4A750F-0EA3-206A-3F44-F48C2EF8A3F9}"/>
              </a:ext>
            </a:extLst>
          </p:cNvPr>
          <p:cNvSpPr txBox="1"/>
          <p:nvPr/>
        </p:nvSpPr>
        <p:spPr>
          <a:xfrm>
            <a:off x="8741235" y="3547218"/>
            <a:ext cx="3366838" cy="2951642"/>
          </a:xfrm>
          <a:prstGeom prst="rect">
            <a:avLst/>
          </a:prstGeom>
          <a:noFill/>
        </p:spPr>
        <p:txBody>
          <a:bodyPr wrap="square" rtlCol="0">
            <a:spAutoFit/>
          </a:bodyPr>
          <a:lstStyle/>
          <a:p>
            <a:pPr>
              <a:lnSpc>
                <a:spcPct val="107000"/>
              </a:lnSpc>
              <a:spcAft>
                <a:spcPts val="800"/>
              </a:spcAft>
            </a:pP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Α</a:t>
            </a:r>
            <a:r>
              <a:rPr lang="el-GR" kern="100" dirty="0">
                <a:latin typeface="Calibri" panose="020F0502020204030204" pitchFamily="34" charset="0"/>
                <a:ea typeface="Calibri" panose="020F0502020204030204" pitchFamily="34" charset="0"/>
                <a:cs typeface="Times New Roman" panose="02020603050405020304" pitchFamily="18" charset="0"/>
              </a:rPr>
              <a:t>κόμη</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βάζουμε κάποια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conditions</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ώστε να λειτουργήσει σωστά ο κώδικα</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l-GR" kern="100" dirty="0">
                <a:latin typeface="Calibri" panose="020F0502020204030204" pitchFamily="34" charset="0"/>
                <a:ea typeface="Calibri" panose="020F0502020204030204" pitchFamily="34" charset="0"/>
                <a:cs typeface="Times New Roman" panose="02020603050405020304" pitchFamily="18" charset="0"/>
              </a:rPr>
              <a:t>Τέλος</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επιλέγουμε το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parameter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isRunning</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και το </a:t>
            </a:r>
            <a:r>
              <a:rPr lang="el-GR" sz="1800" kern="100" dirty="0" err="1">
                <a:effectLst/>
                <a:latin typeface="Calibri" panose="020F0502020204030204" pitchFamily="34" charset="0"/>
                <a:ea typeface="Calibri" panose="020F0502020204030204" pitchFamily="34" charset="0"/>
                <a:cs typeface="Times New Roman" panose="02020603050405020304" pitchFamily="18" charset="0"/>
              </a:rPr>
              <a:t>βαζουμε</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true</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Η διαδικασία αυτή εφαρμόζεται σε όλα τα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transitions</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που </a:t>
            </a:r>
            <a:r>
              <a:rPr lang="el-GR" sz="1800" kern="100" dirty="0" err="1">
                <a:effectLst/>
                <a:latin typeface="Calibri" panose="020F0502020204030204" pitchFamily="34" charset="0"/>
                <a:ea typeface="Calibri" panose="020F0502020204030204" pitchFamily="34" charset="0"/>
                <a:cs typeface="Times New Roman" panose="02020603050405020304" pitchFamily="18" charset="0"/>
              </a:rPr>
              <a:t>εχουμε</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κάνει.</a:t>
            </a:r>
          </a:p>
          <a:p>
            <a:pPr lvl="0">
              <a:lnSpc>
                <a:spcPct val="107000"/>
              </a:lnSpc>
              <a:spcAft>
                <a:spcPts val="800"/>
              </a:spcAft>
            </a:pPr>
            <a:endParaRPr lang="el-G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8"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48689" name="Rectangle 12"/>
          <p:cNvSpPr>
            <a:spLocks noGrp="1" noRot="1" noChangeAspect="1" noMove="1" noResize="1" noEditPoints="1" noAdjustHandles="1" noChangeArrowheads="1" noChangeShapeType="1" noTextEdit="1"/>
          </p:cNvSpPr>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90" name="Freeform 7"/>
          <p:cNvSpPr>
            <a:spLocks noGrp="1" noRot="1" noChangeAspect="1" noMove="1" noResize="1" noEditPoints="1" noAdjustHandles="1" noChangeArrowheads="1" noChangeShapeType="1" noTextEdit="1"/>
          </p:cNvSpPr>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048691" name="Title 3"/>
          <p:cNvSpPr>
            <a:spLocks noGrp="1"/>
          </p:cNvSpPr>
          <p:nvPr>
            <p:ph type="title"/>
          </p:nvPr>
        </p:nvSpPr>
        <p:spPr>
          <a:xfrm>
            <a:off x="648930" y="629267"/>
            <a:ext cx="9252154" cy="1016654"/>
          </a:xfrm>
        </p:spPr>
        <p:txBody>
          <a:bodyPr>
            <a:normAutofit/>
          </a:bodyPr>
          <a:lstStyle/>
          <a:p>
            <a:pPr algn="ctr">
              <a:lnSpc>
                <a:spcPct val="90000"/>
              </a:lnSpc>
            </a:pPr>
            <a:r>
              <a:rPr lang="el-GR" sz="3300" dirty="0">
                <a:solidFill>
                  <a:srgbClr val="EBEBEB"/>
                </a:solidFill>
                <a:effectLst/>
                <a:latin typeface="Calibri" panose="020F0502020204030204" pitchFamily="34" charset="0"/>
                <a:ea typeface="Calibri" panose="020F0502020204030204" pitchFamily="34" charset="0"/>
              </a:rPr>
              <a:t>       ΚΩΔΙΚΑΣ ΚΙΝΗΣΗΣ ΠΑΙΚΤΗ</a:t>
            </a:r>
            <a:endParaRPr lang="en-US" sz="3300" dirty="0">
              <a:solidFill>
                <a:srgbClr val="EBEBEB"/>
              </a:solidFill>
            </a:endParaRPr>
          </a:p>
        </p:txBody>
      </p:sp>
      <p:sp useBgFill="1">
        <p:nvSpPr>
          <p:cNvPr id="1048692" name="Freeform: Shape 16"/>
          <p:cNvSpPr>
            <a:spLocks noGrp="1" noRot="1" noChangeAspect="1" noMove="1" noResize="1" noEditPoints="1" noAdjustHandles="1" noChangeArrowheads="1" noChangeShapeType="1" noTextEdit="1"/>
          </p:cNvSpPr>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1048693" name="Content Placeholder 4"/>
          <p:cNvSpPr>
            <a:spLocks noGrp="1"/>
          </p:cNvSpPr>
          <p:nvPr>
            <p:ph idx="1"/>
          </p:nvPr>
        </p:nvSpPr>
        <p:spPr>
          <a:xfrm>
            <a:off x="648930" y="2548282"/>
            <a:ext cx="11100483" cy="683434"/>
          </a:xfrm>
        </p:spPr>
        <p:txBody>
          <a:bodyPr>
            <a:normAutofit fontScale="96974"/>
          </a:bodyPr>
          <a:lstStyle/>
          <a:p>
            <a:pPr marL="342900" lvl="0" indent="-342900">
              <a:lnSpc>
                <a:spcPct val="107000"/>
              </a:lnSpc>
              <a:spcAft>
                <a:spcPts val="800"/>
              </a:spcAft>
              <a:buFont typeface="Symbol" panose="05050102010706020507" pitchFamily="18" charset="2"/>
              <a:buChar char=""/>
            </a:pP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Στα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assets</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μέσα στον φάκελο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Scripts</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έχουμε δημιουργήσει τον κώδικα που χρειάζεται για να κινείται σωστά ο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player</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Το αρχείο το ονομάζουμε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PlayerController</a:t>
            </a:r>
            <a:endParaRPr lang="el-G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descr="A screenshot of a computer program&#10;&#10;Description automatically generated">
            <a:extLst>
              <a:ext uri="{FF2B5EF4-FFF2-40B4-BE49-F238E27FC236}">
                <a16:creationId xmlns:a16="http://schemas.microsoft.com/office/drawing/2014/main" id="{AC147BEF-8CE9-7F2A-09CD-0FC76FD99ADF}"/>
              </a:ext>
            </a:extLst>
          </p:cNvPr>
          <p:cNvPicPr>
            <a:picLocks noChangeAspect="1"/>
          </p:cNvPicPr>
          <p:nvPr/>
        </p:nvPicPr>
        <p:blipFill>
          <a:blip r:embed="rId2"/>
          <a:stretch>
            <a:fillRect/>
          </a:stretch>
        </p:blipFill>
        <p:spPr>
          <a:xfrm>
            <a:off x="897698" y="3493836"/>
            <a:ext cx="5486400" cy="2839085"/>
          </a:xfrm>
          <a:prstGeom prst="rect">
            <a:avLst/>
          </a:prstGeom>
        </p:spPr>
      </p:pic>
      <p:pic>
        <p:nvPicPr>
          <p:cNvPr id="3" name="Picture 1" descr="A screenshot of a computer program&#10;&#10;Description automatically generated">
            <a:extLst>
              <a:ext uri="{FF2B5EF4-FFF2-40B4-BE49-F238E27FC236}">
                <a16:creationId xmlns:a16="http://schemas.microsoft.com/office/drawing/2014/main" id="{01972B12-3EDF-48A0-1FB0-1DC8D8B8B270}"/>
              </a:ext>
            </a:extLst>
          </p:cNvPr>
          <p:cNvPicPr>
            <a:picLocks noChangeAspect="1"/>
          </p:cNvPicPr>
          <p:nvPr/>
        </p:nvPicPr>
        <p:blipFill>
          <a:blip r:embed="rId3"/>
          <a:stretch>
            <a:fillRect/>
          </a:stretch>
        </p:blipFill>
        <p:spPr>
          <a:xfrm>
            <a:off x="6544849" y="3579682"/>
            <a:ext cx="5486400" cy="29178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48659" name="Rectangle 9"/>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60" name="Freeform 7"/>
          <p:cNvSpPr>
            <a:spLocks noGrp="1" noRot="1" noChangeAspect="1" noMove="1" noResize="1" noEditPoints="1" noAdjustHandles="1" noChangeArrowheads="1" noChangeShapeType="1" noTextEdit="1"/>
          </p:cNvSpPr>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048661" name="Freeform: Shape 13"/>
          <p:cNvSpPr>
            <a:spLocks noGrp="1" noRot="1" noChangeAspect="1" noMove="1" noResize="1" noEditPoints="1" noAdjustHandles="1" noChangeArrowheads="1" noChangeShapeType="1" noTextEdit="1"/>
          </p:cNvSpPr>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2" name="Picture 1" descr="A screenshot of a computer program&#10;&#10;Description automatically generated">
            <a:extLst>
              <a:ext uri="{FF2B5EF4-FFF2-40B4-BE49-F238E27FC236}">
                <a16:creationId xmlns:a16="http://schemas.microsoft.com/office/drawing/2014/main" id="{5D6419FE-8B39-91D9-4825-381E19F70D32}"/>
              </a:ext>
            </a:extLst>
          </p:cNvPr>
          <p:cNvPicPr>
            <a:picLocks noChangeAspect="1"/>
          </p:cNvPicPr>
          <p:nvPr/>
        </p:nvPicPr>
        <p:blipFill rotWithShape="1">
          <a:blip r:embed="rId2"/>
          <a:srcRect b="6460"/>
          <a:stretch/>
        </p:blipFill>
        <p:spPr bwMode="auto">
          <a:xfrm>
            <a:off x="2442157" y="1460230"/>
            <a:ext cx="7306850" cy="4345356"/>
          </a:xfrm>
          <a:prstGeom prst="rect">
            <a:avLst/>
          </a:prstGeom>
          <a:ln>
            <a:noFill/>
          </a:ln>
          <a:extLst>
            <a:ext uri="{53640926-AAD7-44D8-BBD7-CCE9431645EC}">
              <a14:shadowObscured xmlns:a14="http://schemas.microsoft.com/office/drawing/2010/main"/>
            </a:ext>
          </a:extLst>
        </p:spPr>
      </p:pic>
      <p:pic>
        <p:nvPicPr>
          <p:cNvPr id="4" name="Picture 1" descr="A computer screen with a black background&#10;&#10;Description automatically generated">
            <a:extLst>
              <a:ext uri="{FF2B5EF4-FFF2-40B4-BE49-F238E27FC236}">
                <a16:creationId xmlns:a16="http://schemas.microsoft.com/office/drawing/2014/main" id="{BB8E0BCB-C934-F6E2-7210-147CD5FA1470}"/>
              </a:ext>
            </a:extLst>
          </p:cNvPr>
          <p:cNvPicPr>
            <a:picLocks noChangeAspect="1"/>
          </p:cNvPicPr>
          <p:nvPr/>
        </p:nvPicPr>
        <p:blipFill>
          <a:blip r:embed="rId3"/>
          <a:stretch>
            <a:fillRect/>
          </a:stretch>
        </p:blipFill>
        <p:spPr>
          <a:xfrm>
            <a:off x="2442575" y="5499393"/>
            <a:ext cx="7306849" cy="13252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494F4A0-6BA9-B163-DA1D-E704688D3663}"/>
              </a:ext>
            </a:extLst>
          </p:cNvPr>
          <p:cNvSpPr>
            <a:spLocks noGrp="1"/>
          </p:cNvSpPr>
          <p:nvPr>
            <p:ph type="ctrTitle"/>
          </p:nvPr>
        </p:nvSpPr>
        <p:spPr>
          <a:xfrm>
            <a:off x="1154955" y="1447800"/>
            <a:ext cx="8825658" cy="3329581"/>
          </a:xfrm>
        </p:spPr>
        <p:txBody>
          <a:bodyPr anchor="b">
            <a:normAutofit/>
          </a:bodyPr>
          <a:lstStyle/>
          <a:p>
            <a:r>
              <a:rPr lang="el-GR" dirty="0">
                <a:latin typeface="Calibri" panose="020F0502020204030204" pitchFamily="34" charset="0"/>
                <a:ea typeface="Calibri" panose="020F0502020204030204" pitchFamily="34" charset="0"/>
                <a:cs typeface="Calibri" panose="020F0502020204030204" pitchFamily="34" charset="0"/>
              </a:rPr>
              <a:t>ΣΑΣ ΕΥΧΑΡΙΣΤΟΥΜΕ</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 Placeholder 2">
            <a:extLst>
              <a:ext uri="{FF2B5EF4-FFF2-40B4-BE49-F238E27FC236}">
                <a16:creationId xmlns:a16="http://schemas.microsoft.com/office/drawing/2014/main" id="{9C6B8DDA-7489-406D-52C6-D73BDB1BBD13}"/>
              </a:ext>
            </a:extLst>
          </p:cNvPr>
          <p:cNvSpPr>
            <a:spLocks noGrp="1"/>
          </p:cNvSpPr>
          <p:nvPr>
            <p:ph type="subTitle" idx="1"/>
          </p:nvPr>
        </p:nvSpPr>
        <p:spPr>
          <a:xfrm>
            <a:off x="1154955" y="4777381"/>
            <a:ext cx="8825658" cy="860400"/>
          </a:xfrm>
        </p:spPr>
        <p:txBody>
          <a:bodyPr anchor="t">
            <a:normAutofit/>
          </a:bodyPr>
          <a:lstStyle/>
          <a:p>
            <a:r>
              <a:rPr lang="el-GR" dirty="0">
                <a:latin typeface="Calibri" panose="020F0502020204030204" pitchFamily="34" charset="0"/>
                <a:ea typeface="Calibri" panose="020F0502020204030204" pitchFamily="34" charset="0"/>
                <a:cs typeface="Calibri" panose="020F0502020204030204" pitchFamily="34" charset="0"/>
              </a:rPr>
              <a:t>ΜΑΡΙΑ ΓΙΟΥΡΓΑ </a:t>
            </a:r>
          </a:p>
          <a:p>
            <a:r>
              <a:rPr lang="el-GR" dirty="0">
                <a:latin typeface="Calibri" panose="020F0502020204030204" pitchFamily="34" charset="0"/>
                <a:ea typeface="Calibri" panose="020F0502020204030204" pitchFamily="34" charset="0"/>
                <a:cs typeface="Calibri" panose="020F0502020204030204" pitchFamily="34" charset="0"/>
              </a:rPr>
              <a:t>ΝΙΚΟΛΑΟΣ ΘΕΟΔΩΡΟΠΟΥΛΟΣ</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1054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fillRect/>
          </a:stretch>
        </a:blipFill>
        <a:effectLst/>
      </p:bgPr>
    </p:bg>
    <p:spTree>
      <p:nvGrpSpPr>
        <p:cNvPr id="1" name=""/>
        <p:cNvGrpSpPr/>
        <p:nvPr/>
      </p:nvGrpSpPr>
      <p:grpSpPr>
        <a:xfrm>
          <a:off x="0" y="0"/>
          <a:ext cx="0" cy="0"/>
          <a:chOff x="0" y="0"/>
          <a:chExt cx="0" cy="0"/>
        </a:xfrm>
      </p:grpSpPr>
      <p:pic>
        <p:nvPicPr>
          <p:cNvPr id="2097161" name="Picture 21"/>
          <p:cNvPicPr>
            <a:picLocks noGrp="1" noRot="1" noChangeAspect="1" noMove="1" noResize="1" noEditPoints="1" noAdjustHandles="1" noChangeArrowheads="1" noChangeShapeType="1" noCrop="1"/>
          </p:cNvPicPr>
          <p:nvPr/>
        </p:nvPicPr>
        <p:blipFill rotWithShape="1">
          <a:blip r:embed="rId3"/>
          <a:srcRect l="3613"/>
          <a:stretch>
            <a:fillRect/>
          </a:stretch>
        </p:blipFill>
        <p:spPr>
          <a:xfrm>
            <a:off x="0" y="2669685"/>
            <a:ext cx="4037012" cy="4188315"/>
          </a:xfrm>
          <a:prstGeom prst="rect">
            <a:avLst/>
          </a:prstGeom>
        </p:spPr>
      </p:pic>
      <p:pic>
        <p:nvPicPr>
          <p:cNvPr id="2097162" name="Picture 23"/>
          <p:cNvPicPr>
            <a:picLocks noGrp="1" noRot="1" noChangeAspect="1" noMove="1" noResize="1" noEditPoints="1" noAdjustHandles="1" noChangeArrowheads="1" noChangeShapeType="1" noCrop="1"/>
          </p:cNvPicPr>
          <p:nvPr/>
        </p:nvPicPr>
        <p:blipFill rotWithShape="1">
          <a:blip r:embed="rId4"/>
          <a:srcRect l="35640"/>
          <a:stretch>
            <a:fillRect/>
          </a:stretch>
        </p:blipFill>
        <p:spPr>
          <a:xfrm>
            <a:off x="0" y="2892347"/>
            <a:ext cx="1522412" cy="2365453"/>
          </a:xfrm>
          <a:prstGeom prst="rect">
            <a:avLst/>
          </a:prstGeom>
        </p:spPr>
      </p:pic>
      <p:sp>
        <p:nvSpPr>
          <p:cNvPr id="1048599" name="Oval 25"/>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63" name="Picture 27"/>
          <p:cNvPicPr>
            <a:picLocks noGrp="1" noRot="1" noChangeAspect="1" noMove="1" noResize="1" noEditPoints="1" noAdjustHandles="1" noChangeArrowheads="1" noChangeShapeType="1" noCrop="1"/>
          </p:cNvPicPr>
          <p:nvPr/>
        </p:nvPicPr>
        <p:blipFill rotWithShape="1">
          <a:blip r:embed="rId5"/>
          <a:srcRect t="28813"/>
          <a:stretch>
            <a:fillRect/>
          </a:stretch>
        </p:blipFill>
        <p:spPr>
          <a:xfrm>
            <a:off x="7999412" y="0"/>
            <a:ext cx="1603387" cy="1141407"/>
          </a:xfrm>
          <a:prstGeom prst="rect">
            <a:avLst/>
          </a:prstGeom>
        </p:spPr>
      </p:pic>
      <p:pic>
        <p:nvPicPr>
          <p:cNvPr id="2097164" name="Picture 29"/>
          <p:cNvPicPr>
            <a:picLocks noGrp="1" noRot="1" noChangeAspect="1" noMove="1" noResize="1" noEditPoints="1" noAdjustHandles="1" noChangeArrowheads="1" noChangeShapeType="1" noCrop="1"/>
          </p:cNvPicPr>
          <p:nvPr/>
        </p:nvPicPr>
        <p:blipFill rotWithShape="1">
          <a:blip r:embed="rId6"/>
          <a:srcRect b="23320"/>
          <a:stretch>
            <a:fillRect/>
          </a:stretch>
        </p:blipFill>
        <p:spPr>
          <a:xfrm>
            <a:off x="8605878" y="6096000"/>
            <a:ext cx="993734" cy="762000"/>
          </a:xfrm>
          <a:prstGeom prst="rect">
            <a:avLst/>
          </a:prstGeom>
        </p:spPr>
      </p:pic>
      <p:sp>
        <p:nvSpPr>
          <p:cNvPr id="1048600" name="Rectangle 3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048601" name="Rectangle 33"/>
          <p:cNvSpPr>
            <a:spLocks noGrp="1" noRot="1" noChangeAspect="1" noMove="1" noResize="1" noEditPoints="1" noAdjustHandles="1" noChangeArrowheads="1" noChangeShapeType="1" noTextEdit="1"/>
          </p:cNvSpPr>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2" name="Freeform 16"/>
          <p:cNvSpPr>
            <a:spLocks noGrp="1" noRot="1" noChangeAspect="1" noMove="1" noResize="1" noEditPoints="1" noAdjustHandles="1" noChangeArrowheads="1" noChangeShapeType="1" noTextEdit="1"/>
          </p:cNvSpPr>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048603" name="Freeform: Shape 37"/>
          <p:cNvSpPr>
            <a:spLocks noGrp="1" noRot="1" noChangeAspect="1" noMove="1" noResize="1" noEditPoints="1" noAdjustHandles="1" noChangeArrowheads="1" noChangeShapeType="1" noTextEdit="1"/>
          </p:cNvSpPr>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48604" name="Τίτλος 1"/>
          <p:cNvSpPr>
            <a:spLocks noGrp="1"/>
          </p:cNvSpPr>
          <p:nvPr>
            <p:ph type="title"/>
          </p:nvPr>
        </p:nvSpPr>
        <p:spPr>
          <a:xfrm>
            <a:off x="965505" y="623571"/>
            <a:ext cx="10260990" cy="3523885"/>
          </a:xfrm>
        </p:spPr>
        <p:txBody>
          <a:bodyPr vert="horz" lIns="91440" tIns="45720" rIns="91440" bIns="45720" rtlCol="0" anchor="b">
            <a:normAutofit/>
          </a:bodyPr>
          <a:lstStyle/>
          <a:p>
            <a:pPr algn="ctr">
              <a:lnSpc>
                <a:spcPct val="90000"/>
              </a:lnSpc>
            </a:pPr>
            <a:r>
              <a:rPr lang="el-GR" sz="5000" b="0" i="0" kern="1200" dirty="0">
                <a:solidFill>
                  <a:schemeClr val="tx2"/>
                </a:solidFill>
                <a:latin typeface="+mj-lt"/>
                <a:ea typeface="+mj-ea"/>
                <a:cs typeface="+mj-cs"/>
              </a:rPr>
              <a:t>ΔΗΜΙΟΥΡΓΙΑ ΕΙΚΟΝΙΚΟΥ ΧΩΡΟΥ</a:t>
            </a:r>
            <a:endParaRPr lang="en-US" sz="5000" b="0" i="0" kern="1200" dirty="0">
              <a:solidFill>
                <a:schemeClr val="tx2"/>
              </a:solidFill>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Τίτλος 1"/>
          <p:cNvSpPr>
            <a:spLocks noGrp="1"/>
          </p:cNvSpPr>
          <p:nvPr>
            <p:ph type="title"/>
          </p:nvPr>
        </p:nvSpPr>
        <p:spPr/>
        <p:txBody>
          <a:bodyPr/>
          <a:lstStyle/>
          <a:p>
            <a:pPr algn="ctr">
              <a:lnSpc>
                <a:spcPct val="107000"/>
              </a:lnSpc>
              <a:spcAft>
                <a:spcPts val="800"/>
              </a:spcAft>
            </a:pPr>
            <a:r>
              <a:rPr lang="el-GR" sz="4400" b="1" u="sng" kern="100" dirty="0">
                <a:latin typeface="Calibri" panose="020F0502020204030204" pitchFamily="34" charset="0"/>
                <a:ea typeface="Calibri" panose="020F0502020204030204" pitchFamily="34" charset="0"/>
                <a:cs typeface="Times New Roman" panose="02020603050405020304" pitchFamily="18" charset="0"/>
              </a:rPr>
              <a:t>ΕΙΣΑΓΩΓΗ</a:t>
            </a:r>
            <a:endParaRPr lang="el-GR" sz="4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48611" name="Θέση περιεχομένου 2"/>
          <p:cNvSpPr>
            <a:spLocks noGrp="1"/>
          </p:cNvSpPr>
          <p:nvPr>
            <p:ph idx="1"/>
          </p:nvPr>
        </p:nvSpPr>
        <p:spPr>
          <a:xfrm>
            <a:off x="645130" y="1636296"/>
            <a:ext cx="9889131" cy="4036715"/>
          </a:xfrm>
        </p:spPr>
        <p:txBody>
          <a:bodyPr>
            <a:normAutofit/>
          </a:bodyPr>
          <a:lstStyle/>
          <a:p>
            <a:pPr algn="just">
              <a:lnSpc>
                <a:spcPct val="150000"/>
              </a:lnSpc>
              <a:spcAft>
                <a:spcPts val="800"/>
              </a:spcAft>
            </a:pP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Η σκέψη που προσπαθήσαμε να υλοποιήσουμε είναι ένα χωριό που χρονικά τοποθετείται στην εποχή των Βίκινγκς, όποτε τα κτίσματα και το αντικείμενα που βρίσκονται εντός του χωριού έχουν αναζητηθεί ως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assets</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που αντιστοιχούν σε εκείνη την χρονική περίοδο. Το ίδιο ισχύει και για τον χαρακτήρα που έχουμε χρησιμοποιήσει ως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player</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Αυτός ο χρονικός προσδιορισμός μας περιόρισε τις επιλογές κυρίως όσον αφορά τα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assets </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καθώς ελάχιστα δεν ήταν επί πληρωμή.</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8618" name="Rectangle 7"/>
          <p:cNvSpPr>
            <a:spLocks noGrp="1" noRot="1" noChangeAspect="1" noMove="1" noResize="1" noEditPoints="1" noAdjustHandles="1" noChangeArrowheads="1" noChangeShapeType="1" noTextEdit="1"/>
          </p:cNvSpPr>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48619" name="Freeform 36"/>
          <p:cNvSpPr>
            <a:spLocks noGrp="1" noRot="1" noChangeAspect="1" noMove="1" noResize="1" noEditPoints="1" noAdjustHandles="1" noChangeArrowheads="1" noChangeShapeType="1" noTextEdit="1"/>
          </p:cNvSpPr>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048620" name="Freeform: Shape 11"/>
          <p:cNvSpPr>
            <a:spLocks noGrp="1" noRot="1" noChangeAspect="1" noMove="1" noResize="1" noEditPoints="1" noAdjustHandles="1" noChangeArrowheads="1" noChangeShapeType="1" noTextEdit="1"/>
          </p:cNvSpPr>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48621" name="Rectangle 13"/>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22" name="Title 1"/>
          <p:cNvSpPr>
            <a:spLocks noGrp="1"/>
          </p:cNvSpPr>
          <p:nvPr>
            <p:ph type="title"/>
          </p:nvPr>
        </p:nvSpPr>
        <p:spPr>
          <a:xfrm>
            <a:off x="653143" y="1645920"/>
            <a:ext cx="3522879" cy="4470821"/>
          </a:xfrm>
        </p:spPr>
        <p:txBody>
          <a:bodyPr>
            <a:normAutofit/>
          </a:bodyPr>
          <a:lstStyle/>
          <a:p>
            <a:pPr algn="r"/>
            <a:r>
              <a:rPr lang="el-GR" kern="100" dirty="0">
                <a:solidFill>
                  <a:srgbClr val="FFFFFF"/>
                </a:solidFill>
                <a:latin typeface="Calibri" panose="020F0502020204030204" pitchFamily="34" charset="0"/>
                <a:ea typeface="Calibri" panose="020F0502020204030204" pitchFamily="34" charset="0"/>
                <a:cs typeface="Calibri" panose="020F0502020204030204" pitchFamily="34" charset="0"/>
              </a:rPr>
              <a:t>Εφαρμογή σκέψης</a:t>
            </a:r>
            <a:endParaRPr lang="en-US" dirty="0">
              <a:solidFill>
                <a:srgbClr val="FFFFFF"/>
              </a:solidFill>
            </a:endParaRPr>
          </a:p>
        </p:txBody>
      </p:sp>
      <p:sp>
        <p:nvSpPr>
          <p:cNvPr id="1048623" name="Θέση περιεχομένου 2"/>
          <p:cNvSpPr>
            <a:spLocks noGrp="1"/>
          </p:cNvSpPr>
          <p:nvPr>
            <p:ph idx="1"/>
          </p:nvPr>
        </p:nvSpPr>
        <p:spPr>
          <a:xfrm>
            <a:off x="5204109" y="1854821"/>
            <a:ext cx="5919503" cy="3709642"/>
          </a:xfrm>
        </p:spPr>
        <p:txBody>
          <a:bodyPr>
            <a:normAutofit/>
          </a:bodyPr>
          <a:lstStyle/>
          <a:p>
            <a:pPr marL="0" marR="0" indent="0" algn="just">
              <a:lnSpc>
                <a:spcPct val="150000"/>
              </a:lnSpc>
              <a:spcBef>
                <a:spcPts val="0"/>
              </a:spcBef>
              <a:spcAft>
                <a:spcPts val="800"/>
              </a:spcAft>
              <a:buNone/>
            </a:pPr>
            <a:r>
              <a:rPr lang="el-GR" dirty="0">
                <a:latin typeface="+mn-lt"/>
              </a:rPr>
              <a:t>Το χωριό περιβάλλεται από ένα τοίχος και εξωτερικά στην αριστερή πλευρά βρίσκεται το λιμάνι και στη δεξιά μια πεδιάδα και ένα βουνό με τρεχούμενο ρυάκι.</a:t>
            </a:r>
          </a:p>
          <a:p>
            <a:pPr marL="0" marR="0" indent="0" algn="just">
              <a:lnSpc>
                <a:spcPct val="150000"/>
              </a:lnSpc>
              <a:spcBef>
                <a:spcPts val="0"/>
              </a:spcBef>
              <a:spcAft>
                <a:spcPts val="800"/>
              </a:spcAft>
              <a:buNone/>
            </a:pPr>
            <a:r>
              <a:rPr lang="el-GR" dirty="0">
                <a:latin typeface="+mn-lt"/>
              </a:rPr>
              <a:t>Εντός του χωριού βρίσκονται σπίτια, </a:t>
            </a:r>
            <a:r>
              <a:rPr lang="el-GR" dirty="0" err="1">
                <a:latin typeface="+mn-lt"/>
              </a:rPr>
              <a:t>αποθηκές,ζώα,λαική</a:t>
            </a:r>
            <a:r>
              <a:rPr lang="el-GR" dirty="0">
                <a:latin typeface="+mn-lt"/>
              </a:rPr>
              <a:t> αγορά.</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12"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48613" name="Rectangle 9"/>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14" name="Freeform 7"/>
          <p:cNvSpPr>
            <a:spLocks noGrp="1" noRot="1" noChangeAspect="1" noMove="1" noResize="1" noEditPoints="1" noAdjustHandles="1" noChangeArrowheads="1" noChangeShapeType="1" noTextEdit="1"/>
          </p:cNvSpPr>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048615" name="Freeform: Shape 13"/>
          <p:cNvSpPr>
            <a:spLocks noGrp="1" noRot="1" noChangeAspect="1" noMove="1" noResize="1" noEditPoints="1" noAdjustHandles="1" noChangeArrowheads="1" noChangeShapeType="1" noTextEdit="1"/>
          </p:cNvSpPr>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1048616" name="Title 1"/>
          <p:cNvSpPr>
            <a:spLocks noGrp="1"/>
          </p:cNvSpPr>
          <p:nvPr>
            <p:ph type="title"/>
          </p:nvPr>
        </p:nvSpPr>
        <p:spPr>
          <a:xfrm>
            <a:off x="1103312" y="452718"/>
            <a:ext cx="8947522" cy="1400530"/>
          </a:xfrm>
        </p:spPr>
        <p:txBody>
          <a:bodyPr anchor="ctr">
            <a:normAutofit/>
          </a:bodyPr>
          <a:lstStyle/>
          <a:p>
            <a:pPr algn="ctr"/>
            <a:r>
              <a:rPr lang="el-GR" dirty="0">
                <a:solidFill>
                  <a:srgbClr val="FFFFFF"/>
                </a:solidFill>
                <a:latin typeface="Calibri" panose="020F0502020204030204" pitchFamily="34" charset="0"/>
                <a:ea typeface="Calibri" panose="020F0502020204030204" pitchFamily="34" charset="0"/>
                <a:cs typeface="Calibri" panose="020F0502020204030204" pitchFamily="34" charset="0"/>
              </a:rPr>
              <a:t>     ΑΠΕΙΚΟΝΙΣΗ ΧΩΡΟΥ</a:t>
            </a:r>
            <a:endParaRPr lang="en-US"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Θέση περιεχομένου 6" descr="Εικόνα που περιέχει στιγμιότυπο οθόνης, πολεοδομικό σχέδιο, χάρτης&#10;&#10;Περιγραφή που δημιουργήθηκε αυτόματα">
            <a:extLst>
              <a:ext uri="{FF2B5EF4-FFF2-40B4-BE49-F238E27FC236}">
                <a16:creationId xmlns:a16="http://schemas.microsoft.com/office/drawing/2014/main" id="{7D15FCD1-0B97-6BF2-0A61-FE8723763C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597" y="2534561"/>
            <a:ext cx="6729043" cy="3330229"/>
          </a:xfrm>
        </p:spPr>
      </p:pic>
      <p:pic>
        <p:nvPicPr>
          <p:cNvPr id="9" name="Εικόνα 8">
            <a:extLst>
              <a:ext uri="{FF2B5EF4-FFF2-40B4-BE49-F238E27FC236}">
                <a16:creationId xmlns:a16="http://schemas.microsoft.com/office/drawing/2014/main" id="{8F892CF4-017C-2AC7-F39E-08DA48803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902" y="2452349"/>
            <a:ext cx="3802710" cy="3421677"/>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fillRect/>
          </a:stretch>
        </a:blipFill>
        <a:effectLst/>
      </p:bgPr>
    </p:bg>
    <p:spTree>
      <p:nvGrpSpPr>
        <p:cNvPr id="1" name=""/>
        <p:cNvGrpSpPr/>
        <p:nvPr/>
      </p:nvGrpSpPr>
      <p:grpSpPr>
        <a:xfrm>
          <a:off x="0" y="0"/>
          <a:ext cx="0" cy="0"/>
          <a:chOff x="0" y="0"/>
          <a:chExt cx="0" cy="0"/>
        </a:xfrm>
      </p:grpSpPr>
      <p:sp useBgFill="1">
        <p:nvSpPr>
          <p:cNvPr id="1048624" name="Rectangle 13"/>
          <p:cNvSpPr>
            <a:spLocks noGrp="1" noRot="1" noChangeAspect="1" noMove="1" noResize="1" noEditPoints="1" noAdjustHandles="1" noChangeArrowheads="1" noChangeShapeType="1" noTextEdit="1"/>
          </p:cNvSpPr>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48625" name="Freeform 36"/>
          <p:cNvSpPr>
            <a:spLocks noGrp="1" noRot="1" noChangeAspect="1" noMove="1" noResize="1" noEditPoints="1" noAdjustHandles="1" noChangeArrowheads="1" noChangeShapeType="1" noTextEdit="1"/>
          </p:cNvSpPr>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048626" name="Freeform: Shape 17"/>
          <p:cNvSpPr>
            <a:spLocks noGrp="1" noRot="1" noChangeAspect="1" noMove="1" noResize="1" noEditPoints="1" noAdjustHandles="1" noChangeArrowheads="1" noChangeShapeType="1" noTextEdit="1"/>
          </p:cNvSpPr>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7" name="Rectangle 19"/>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28" name="Title 1"/>
          <p:cNvSpPr>
            <a:spLocks noGrp="1"/>
          </p:cNvSpPr>
          <p:nvPr>
            <p:ph type="title"/>
          </p:nvPr>
        </p:nvSpPr>
        <p:spPr>
          <a:xfrm>
            <a:off x="653143" y="1645921"/>
            <a:ext cx="3991494" cy="2319589"/>
          </a:xfrm>
        </p:spPr>
        <p:txBody>
          <a:bodyPr>
            <a:normAutofit fontScale="90000"/>
          </a:bodyPr>
          <a:lstStyle/>
          <a:p>
            <a:pPr algn="ctr"/>
            <a:r>
              <a:rPr lang="el-GR" dirty="0">
                <a:solidFill>
                  <a:schemeClr val="bg2"/>
                </a:solidFill>
              </a:rPr>
              <a:t>Αντιμετώπιση προβλήματος πτώσης στο κενό</a:t>
            </a:r>
            <a:endParaRPr lang="en-US" dirty="0">
              <a:solidFill>
                <a:schemeClr val="bg2"/>
              </a:solidFill>
            </a:endParaRPr>
          </a:p>
        </p:txBody>
      </p:sp>
      <p:sp>
        <p:nvSpPr>
          <p:cNvPr id="1048629" name="Θέση περιεχομένου 2"/>
          <p:cNvSpPr>
            <a:spLocks noGrp="1"/>
          </p:cNvSpPr>
          <p:nvPr>
            <p:ph idx="1"/>
          </p:nvPr>
        </p:nvSpPr>
        <p:spPr>
          <a:xfrm>
            <a:off x="5204109" y="1645920"/>
            <a:ext cx="6269434" cy="4470821"/>
          </a:xfrm>
        </p:spPr>
        <p:txBody>
          <a:bodyPr>
            <a:normAutofit/>
          </a:bodyPr>
          <a:lstStyle/>
          <a:p>
            <a:pPr marL="0" marR="0" indent="0">
              <a:lnSpc>
                <a:spcPct val="150000"/>
              </a:lnSpc>
              <a:spcBef>
                <a:spcPts val="0"/>
              </a:spcBef>
              <a:spcAft>
                <a:spcPts val="800"/>
              </a:spcAft>
              <a:buNone/>
            </a:pPr>
            <a:r>
              <a:rPr lang="el-GR" sz="1800" dirty="0">
                <a:effectLst/>
                <a:latin typeface="Calibri" panose="020F0502020204030204" pitchFamily="34" charset="0"/>
                <a:ea typeface="Calibri" panose="020F0502020204030204" pitchFamily="34" charset="0"/>
                <a:cs typeface="Times New Roman" panose="02020603050405020304" pitchFamily="18" charset="0"/>
              </a:rPr>
              <a:t>Προχωρήσαμε στην δημιουργία </a:t>
            </a:r>
            <a:r>
              <a:rPr lang="en-US" sz="1800" dirty="0">
                <a:effectLst/>
                <a:latin typeface="Calibri" panose="020F0502020204030204" pitchFamily="34" charset="0"/>
                <a:ea typeface="Calibri" panose="020F0502020204030204" pitchFamily="34" charset="0"/>
                <a:cs typeface="Times New Roman" panose="02020603050405020304" pitchFamily="18" charset="0"/>
              </a:rPr>
              <a:t>blocks</a:t>
            </a:r>
            <a:r>
              <a:rPr lang="el-GR" sz="1800" dirty="0">
                <a:effectLst/>
                <a:latin typeface="Calibri" panose="020F0502020204030204" pitchFamily="34" charset="0"/>
                <a:ea typeface="Calibri" panose="020F0502020204030204" pitchFamily="34" charset="0"/>
                <a:cs typeface="Times New Roman" panose="02020603050405020304" pitchFamily="18" charset="0"/>
              </a:rPr>
              <a:t> ώστε ο παίκτης να μην πέφτει στο κενό.</a:t>
            </a:r>
            <a:endParaRPr lang="el-GR" i="1" dirty="0">
              <a:latin typeface="+mn-lt"/>
            </a:endParaRPr>
          </a:p>
        </p:txBody>
      </p:sp>
      <p:pic>
        <p:nvPicPr>
          <p:cNvPr id="2" name="Εικόνα 1" descr="Εικόνα που περιέχει στιγμιότυπο οθόνης, λογισμικό πολυμέσων, κείμενο, λογισμικό&#10;&#10;Περιγραφή που δημιουργήθηκε αυτόματα">
            <a:extLst>
              <a:ext uri="{FF2B5EF4-FFF2-40B4-BE49-F238E27FC236}">
                <a16:creationId xmlns:a16="http://schemas.microsoft.com/office/drawing/2014/main" id="{268CED88-E25E-E3C8-F70D-082372546ECF}"/>
              </a:ext>
            </a:extLst>
          </p:cNvPr>
          <p:cNvPicPr>
            <a:picLocks noChangeAspect="1"/>
          </p:cNvPicPr>
          <p:nvPr/>
        </p:nvPicPr>
        <p:blipFill rotWithShape="1">
          <a:blip r:embed="rId3"/>
          <a:srcRect t="6779" r="243" b="35161"/>
          <a:stretch/>
        </p:blipFill>
        <p:spPr>
          <a:xfrm>
            <a:off x="4876926" y="2491272"/>
            <a:ext cx="6860984" cy="31724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34"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48635" name="Rectangle 9"/>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36" name="Freeform 7"/>
          <p:cNvSpPr>
            <a:spLocks noGrp="1" noRot="1" noChangeAspect="1" noMove="1" noResize="1" noEditPoints="1" noAdjustHandles="1" noChangeArrowheads="1" noChangeShapeType="1" noTextEdit="1"/>
          </p:cNvSpPr>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048637" name="Freeform: Shape 13"/>
          <p:cNvSpPr>
            <a:spLocks noGrp="1" noRot="1" noChangeAspect="1" noMove="1" noResize="1" noEditPoints="1" noAdjustHandles="1" noChangeArrowheads="1" noChangeShapeType="1" noTextEdit="1"/>
          </p:cNvSpPr>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1048638" name="Title 1"/>
          <p:cNvSpPr>
            <a:spLocks noGrp="1"/>
          </p:cNvSpPr>
          <p:nvPr>
            <p:ph type="title"/>
          </p:nvPr>
        </p:nvSpPr>
        <p:spPr>
          <a:xfrm>
            <a:off x="1103312" y="452718"/>
            <a:ext cx="8947522" cy="1400530"/>
          </a:xfrm>
        </p:spPr>
        <p:txBody>
          <a:bodyPr anchor="ctr">
            <a:normAutofit/>
          </a:bodyPr>
          <a:lstStyle/>
          <a:p>
            <a:r>
              <a:rPr lang="el-GR" dirty="0">
                <a:solidFill>
                  <a:srgbClr val="FFFFFF"/>
                </a:solidFill>
              </a:rPr>
              <a:t>ΧΡΗΣΗ ΜΙΧΑΜΟ – ΚΙΝΗΣΕΙΣ ΠΑΙΚΤΗ</a:t>
            </a:r>
            <a:endParaRPr lang="en-US" dirty="0">
              <a:solidFill>
                <a:srgbClr val="FFFFFF"/>
              </a:solidFill>
            </a:endParaRPr>
          </a:p>
        </p:txBody>
      </p:sp>
      <p:sp>
        <p:nvSpPr>
          <p:cNvPr id="1048639" name="Content Placeholder 2"/>
          <p:cNvSpPr>
            <a:spLocks noGrp="1"/>
          </p:cNvSpPr>
          <p:nvPr>
            <p:ph idx="1"/>
          </p:nvPr>
        </p:nvSpPr>
        <p:spPr>
          <a:xfrm>
            <a:off x="1232693" y="2452349"/>
            <a:ext cx="9726613" cy="4152900"/>
          </a:xfrm>
        </p:spPr>
        <p:txBody>
          <a:bodyPr>
            <a:normAutofit fontScale="92857"/>
          </a:bodyPr>
          <a:lstStyle/>
          <a:p>
            <a:pPr marL="0" indent="0">
              <a:lnSpc>
                <a:spcPct val="90000"/>
              </a:lnSpc>
              <a:buNone/>
            </a:pP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Είχαμε ήδη επιλέξει τον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character</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που θέλαμε να χρησιμοποιήσουμε από το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unity asset store</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από το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mixamo</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χρειαζόμασταν μόνο τα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animations</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Επιλέγουμε τα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animations</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που θέλουμε και στην συνέχεια τα κατεβάζουμε με τα παρακάτω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settings</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90000"/>
              </a:lnSpc>
              <a:buNone/>
            </a:pPr>
            <a:endParaRPr lang="el-GR"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endParaRPr lang="el-G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endParaRPr lang="el-GR"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endParaRPr lang="el-GR"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endParaRPr lang="el-GR"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r>
              <a:rPr lang="el-GR" sz="1800" dirty="0"/>
              <a:t>Στην συνέχεια τα κάνουμε </a:t>
            </a:r>
            <a:r>
              <a:rPr lang="el-GR" sz="1800" dirty="0" err="1"/>
              <a:t>import</a:t>
            </a:r>
            <a:r>
              <a:rPr lang="el-GR" sz="1800" dirty="0"/>
              <a:t> στο </a:t>
            </a:r>
            <a:r>
              <a:rPr lang="el-GR" sz="1800" dirty="0" err="1"/>
              <a:t>project</a:t>
            </a:r>
            <a:r>
              <a:rPr lang="el-GR" sz="1800" dirty="0"/>
              <a:t> μας σε έναν φάκελο που έχουμε δημιουργήσει με το όνομα </a:t>
            </a:r>
            <a:r>
              <a:rPr lang="el-GR" sz="1800" dirty="0" err="1"/>
              <a:t>Animations</a:t>
            </a:r>
            <a:r>
              <a:rPr lang="el-GR" sz="1800" dirty="0"/>
              <a:t>. Πατάμε πάνω σε ένα από τα </a:t>
            </a:r>
            <a:r>
              <a:rPr lang="el-GR" sz="1800" dirty="0" err="1"/>
              <a:t>animation</a:t>
            </a:r>
            <a:r>
              <a:rPr lang="el-GR" sz="1800" dirty="0"/>
              <a:t> και κάνουμε τις παρακάτω αλλαγές: </a:t>
            </a:r>
          </a:p>
          <a:p>
            <a:pPr marL="0" indent="0">
              <a:lnSpc>
                <a:spcPct val="90000"/>
              </a:lnSpc>
              <a:buNone/>
            </a:pPr>
            <a:endParaRPr lang="el-GR"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endParaRPr lang="el-GR" sz="1400" dirty="0"/>
          </a:p>
          <a:p>
            <a:pPr marL="0" indent="0">
              <a:lnSpc>
                <a:spcPct val="90000"/>
              </a:lnSpc>
              <a:buNone/>
            </a:pPr>
            <a:endParaRPr lang="en-US" sz="1400" dirty="0"/>
          </a:p>
        </p:txBody>
      </p:sp>
      <p:pic>
        <p:nvPicPr>
          <p:cNvPr id="2" name="Picture 1" descr="A screenshot of a computer&#10;&#10;Description automatically generated">
            <a:extLst>
              <a:ext uri="{FF2B5EF4-FFF2-40B4-BE49-F238E27FC236}">
                <a16:creationId xmlns:a16="http://schemas.microsoft.com/office/drawing/2014/main" id="{FEDB76CD-C3A0-4171-0425-B2442A6E1093}"/>
              </a:ext>
            </a:extLst>
          </p:cNvPr>
          <p:cNvPicPr>
            <a:picLocks noChangeAspect="1"/>
          </p:cNvPicPr>
          <p:nvPr/>
        </p:nvPicPr>
        <p:blipFill rotWithShape="1">
          <a:blip r:embed="rId2"/>
          <a:srcRect r="1242" b="3228"/>
          <a:stretch/>
        </p:blipFill>
        <p:spPr bwMode="auto">
          <a:xfrm>
            <a:off x="1232275" y="3184518"/>
            <a:ext cx="4254619" cy="1736292"/>
          </a:xfrm>
          <a:prstGeom prst="rect">
            <a:avLst/>
          </a:prstGeom>
          <a:ln>
            <a:noFill/>
          </a:ln>
          <a:extLst>
            <a:ext uri="{53640926-AAD7-44D8-BBD7-CCE9431645EC}">
              <a14:shadowObscured xmlns:a14="http://schemas.microsoft.com/office/drawing/2010/main"/>
            </a:ext>
          </a:extLst>
        </p:spPr>
      </p:pic>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fillRect/>
          </a:stretch>
        </a:blipFill>
        <a:effectLst/>
      </p:bgPr>
    </p:bg>
    <p:spTree>
      <p:nvGrpSpPr>
        <p:cNvPr id="1" name=""/>
        <p:cNvGrpSpPr/>
        <p:nvPr/>
      </p:nvGrpSpPr>
      <p:grpSpPr>
        <a:xfrm>
          <a:off x="0" y="0"/>
          <a:ext cx="0" cy="0"/>
          <a:chOff x="0" y="0"/>
          <a:chExt cx="0" cy="0"/>
        </a:xfrm>
      </p:grpSpPr>
      <p:pic>
        <p:nvPicPr>
          <p:cNvPr id="2097165" name="Picture 9"/>
          <p:cNvPicPr>
            <a:picLocks noGrp="1" noRot="1" noChangeAspect="1" noMove="1" noResize="1" noEditPoints="1" noAdjustHandles="1" noChangeArrowheads="1" noChangeShapeType="1" noCrop="1"/>
          </p:cNvPicPr>
          <p:nvPr/>
        </p:nvPicPr>
        <p:blipFill rotWithShape="1">
          <a:blip r:embed="rId3"/>
          <a:srcRect l="3613"/>
          <a:stretch>
            <a:fillRect/>
          </a:stretch>
        </p:blipFill>
        <p:spPr>
          <a:xfrm>
            <a:off x="0" y="2669685"/>
            <a:ext cx="4037012" cy="4188315"/>
          </a:xfrm>
          <a:prstGeom prst="rect">
            <a:avLst/>
          </a:prstGeom>
        </p:spPr>
      </p:pic>
      <p:pic>
        <p:nvPicPr>
          <p:cNvPr id="2097166" name="Picture 11"/>
          <p:cNvPicPr>
            <a:picLocks noGrp="1" noRot="1" noChangeAspect="1" noMove="1" noResize="1" noEditPoints="1" noAdjustHandles="1" noChangeArrowheads="1" noChangeShapeType="1" noCrop="1"/>
          </p:cNvPicPr>
          <p:nvPr/>
        </p:nvPicPr>
        <p:blipFill rotWithShape="1">
          <a:blip r:embed="rId4"/>
          <a:srcRect l="35640"/>
          <a:stretch>
            <a:fillRect/>
          </a:stretch>
        </p:blipFill>
        <p:spPr>
          <a:xfrm>
            <a:off x="0" y="2892347"/>
            <a:ext cx="1522412" cy="2365453"/>
          </a:xfrm>
          <a:prstGeom prst="rect">
            <a:avLst/>
          </a:prstGeom>
        </p:spPr>
      </p:pic>
      <p:sp>
        <p:nvSpPr>
          <p:cNvPr id="1048632" name="Oval 13"/>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67" name="Picture 15"/>
          <p:cNvPicPr>
            <a:picLocks noGrp="1" noRot="1" noChangeAspect="1" noMove="1" noResize="1" noEditPoints="1" noAdjustHandles="1" noChangeArrowheads="1" noChangeShapeType="1" noCrop="1"/>
          </p:cNvPicPr>
          <p:nvPr/>
        </p:nvPicPr>
        <p:blipFill rotWithShape="1">
          <a:blip r:embed="rId5"/>
          <a:srcRect t="28813"/>
          <a:stretch>
            <a:fillRect/>
          </a:stretch>
        </p:blipFill>
        <p:spPr>
          <a:xfrm>
            <a:off x="7999412" y="0"/>
            <a:ext cx="1603387" cy="1141407"/>
          </a:xfrm>
          <a:prstGeom prst="rect">
            <a:avLst/>
          </a:prstGeom>
        </p:spPr>
      </p:pic>
      <p:pic>
        <p:nvPicPr>
          <p:cNvPr id="2097168" name="Picture 17"/>
          <p:cNvPicPr>
            <a:picLocks noGrp="1" noRot="1" noChangeAspect="1" noMove="1" noResize="1" noEditPoints="1" noAdjustHandles="1" noChangeArrowheads="1" noChangeShapeType="1" noCrop="1"/>
          </p:cNvPicPr>
          <p:nvPr/>
        </p:nvPicPr>
        <p:blipFill rotWithShape="1">
          <a:blip r:embed="rId6"/>
          <a:srcRect b="23320"/>
          <a:stretch>
            <a:fillRect/>
          </a:stretch>
        </p:blipFill>
        <p:spPr>
          <a:xfrm>
            <a:off x="8605878" y="6096000"/>
            <a:ext cx="993734" cy="762000"/>
          </a:xfrm>
          <a:prstGeom prst="rect">
            <a:avLst/>
          </a:prstGeom>
        </p:spPr>
      </p:pic>
      <p:sp>
        <p:nvSpPr>
          <p:cNvPr id="1048633" name="Rectangle 19"/>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194305" name="Content Placeholder 2"/>
          <p:cNvGraphicFramePr>
            <a:graphicFrameLocks noGrp="1"/>
          </p:cNvGraphicFramePr>
          <p:nvPr>
            <p:ph idx="4294967295"/>
            <p:extLst>
              <p:ext uri="{D42A27DB-BD31-4B8C-83A1-F6EECF244321}">
                <p14:modId xmlns:p14="http://schemas.microsoft.com/office/powerpoint/2010/main" val="2504852131"/>
              </p:ext>
            </p:extLst>
          </p:nvPr>
        </p:nvGraphicFramePr>
        <p:xfrm>
          <a:off x="375781" y="789140"/>
          <a:ext cx="10246289" cy="56742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a:extLst>
              <a:ext uri="{FF2B5EF4-FFF2-40B4-BE49-F238E27FC236}">
                <a16:creationId xmlns:a16="http://schemas.microsoft.com/office/drawing/2014/main" id="{D734CCB9-9109-CAF7-4288-BBB0D0D67DA9}"/>
              </a:ext>
            </a:extLst>
          </p:cNvPr>
          <p:cNvSpPr>
            <a:spLocks noGrp="1"/>
          </p:cNvSpPr>
          <p:nvPr>
            <p:ph type="title"/>
          </p:nvPr>
        </p:nvSpPr>
        <p:spPr>
          <a:xfrm>
            <a:off x="646111" y="452718"/>
            <a:ext cx="9404723" cy="1400530"/>
          </a:xfrm>
        </p:spPr>
        <p:txBody>
          <a:bodyPr anchor="t">
            <a:normAutofit/>
          </a:bodyPr>
          <a:lstStyle/>
          <a:p>
            <a:pPr algn="ctr"/>
            <a:r>
              <a:rPr lang="en-US" dirty="0"/>
              <a:t>Animation Controller</a:t>
            </a:r>
          </a:p>
        </p:txBody>
      </p:sp>
      <p:pic>
        <p:nvPicPr>
          <p:cNvPr id="4" name="Picture 1" descr="A screenshot of a computer&#10;&#10;Description automatically generated">
            <a:extLst>
              <a:ext uri="{FF2B5EF4-FFF2-40B4-BE49-F238E27FC236}">
                <a16:creationId xmlns:a16="http://schemas.microsoft.com/office/drawing/2014/main" id="{08688B10-FDDD-C208-CB71-54E2DCF69664}"/>
              </a:ext>
            </a:extLst>
          </p:cNvPr>
          <p:cNvPicPr>
            <a:picLocks noChangeAspect="1"/>
          </p:cNvPicPr>
          <p:nvPr/>
        </p:nvPicPr>
        <p:blipFill>
          <a:blip r:embed="rId2"/>
          <a:stretch>
            <a:fillRect/>
          </a:stretch>
        </p:blipFill>
        <p:spPr>
          <a:xfrm>
            <a:off x="242643" y="2417524"/>
            <a:ext cx="5670367" cy="2863534"/>
          </a:xfrm>
          <a:prstGeom prst="rect">
            <a:avLst/>
          </a:prstGeom>
          <a:noFill/>
        </p:spPr>
      </p:pic>
      <p:sp>
        <p:nvSpPr>
          <p:cNvPr id="1048638" name="Text Placeholder 3">
            <a:extLst>
              <a:ext uri="{FF2B5EF4-FFF2-40B4-BE49-F238E27FC236}">
                <a16:creationId xmlns:a16="http://schemas.microsoft.com/office/drawing/2014/main" id="{9C40328E-4CBF-32DC-A4B0-0418B39C94B5}"/>
              </a:ext>
            </a:extLst>
          </p:cNvPr>
          <p:cNvSpPr>
            <a:spLocks noGrp="1"/>
          </p:cNvSpPr>
          <p:nvPr>
            <p:ph sz="half" idx="2"/>
          </p:nvPr>
        </p:nvSpPr>
        <p:spPr>
          <a:xfrm>
            <a:off x="5654493" y="2056092"/>
            <a:ext cx="4396341" cy="4200245"/>
          </a:xfrm>
        </p:spPr>
        <p:txBody>
          <a:bodyPr>
            <a:normAutofit lnSpcReduction="10000"/>
          </a:bodyPr>
          <a:lstStyle/>
          <a:p>
            <a:r>
              <a:rPr lang="el-GR" kern="100" dirty="0">
                <a:effectLst/>
              </a:rPr>
              <a:t>Με </a:t>
            </a:r>
            <a:r>
              <a:rPr lang="en-US" kern="100" dirty="0">
                <a:effectLst/>
              </a:rPr>
              <a:t>Drag</a:t>
            </a:r>
            <a:r>
              <a:rPr lang="el-GR" kern="100" dirty="0">
                <a:effectLst/>
              </a:rPr>
              <a:t> &amp; </a:t>
            </a:r>
            <a:r>
              <a:rPr lang="en-US" kern="100" dirty="0">
                <a:effectLst/>
              </a:rPr>
              <a:t>Drop</a:t>
            </a:r>
            <a:r>
              <a:rPr lang="el-GR" kern="100" dirty="0">
                <a:effectLst/>
              </a:rPr>
              <a:t> σέρνουμε ένα </a:t>
            </a:r>
            <a:r>
              <a:rPr lang="el-GR" kern="100" dirty="0" err="1">
                <a:effectLst/>
              </a:rPr>
              <a:t>ένα</a:t>
            </a:r>
            <a:r>
              <a:rPr lang="el-GR" kern="100" dirty="0">
                <a:effectLst/>
              </a:rPr>
              <a:t> τα </a:t>
            </a:r>
            <a:r>
              <a:rPr lang="en-US" kern="100" dirty="0">
                <a:effectLst/>
              </a:rPr>
              <a:t>animations</a:t>
            </a:r>
            <a:r>
              <a:rPr lang="el-GR" kern="100" dirty="0">
                <a:effectLst/>
              </a:rPr>
              <a:t>. Πρώτα βάζουμε το </a:t>
            </a:r>
            <a:r>
              <a:rPr lang="en-US" kern="100" dirty="0">
                <a:effectLst/>
              </a:rPr>
              <a:t>animation Idle</a:t>
            </a:r>
            <a:r>
              <a:rPr lang="el-GR" kern="100" dirty="0">
                <a:effectLst/>
              </a:rPr>
              <a:t> όπου είναι και το </a:t>
            </a:r>
            <a:r>
              <a:rPr lang="en-US" kern="100" dirty="0">
                <a:effectLst/>
              </a:rPr>
              <a:t>default state</a:t>
            </a:r>
            <a:r>
              <a:rPr lang="el-GR" kern="100" dirty="0">
                <a:effectLst/>
              </a:rPr>
              <a:t>. Κάνοντας δεξί κλικ πάνω στην κατάσταση </a:t>
            </a:r>
            <a:r>
              <a:rPr lang="en-US" kern="100" dirty="0">
                <a:effectLst/>
              </a:rPr>
              <a:t>idle</a:t>
            </a:r>
            <a:r>
              <a:rPr lang="el-GR" kern="100" dirty="0">
                <a:effectLst/>
              </a:rPr>
              <a:t> και πατώντας το </a:t>
            </a:r>
            <a:r>
              <a:rPr lang="en-US" kern="100" dirty="0">
                <a:effectLst/>
              </a:rPr>
              <a:t>make transition</a:t>
            </a:r>
            <a:r>
              <a:rPr lang="el-GR" kern="100" dirty="0">
                <a:effectLst/>
              </a:rPr>
              <a:t> μπορούμε να ενώσουμε τις καταστάσεις μεταξύ τους ώστε να μπορεί ο χαρακτήρας μας να μεταβαίνει από την μία κατάσταση στην άλλη. Αφού έχουμε ολοκληρώσει την διαδικασία προκύπτει το παρακάτω σχήμα.</a:t>
            </a:r>
          </a:p>
          <a:p>
            <a:r>
              <a:rPr lang="el-GR" sz="1800" kern="100" dirty="0">
                <a:effectLst/>
                <a:latin typeface="Calibri" panose="020F0502020204030204" pitchFamily="34" charset="0"/>
                <a:ea typeface="Calibri" panose="020F0502020204030204" pitchFamily="34" charset="0"/>
                <a:cs typeface="Times New Roman" panose="02020603050405020304" pitchFamily="18" charset="0"/>
              </a:rPr>
              <a:t>Στο παράθυρο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Parameters</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προσθέτουμε τις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bool</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παραμέτρους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isRunning</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isJumping</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isTurningRight</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isTurningLeft</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579</Words>
  <Application>Microsoft Office PowerPoint</Application>
  <PresentationFormat>Ευρεία οθόνη</PresentationFormat>
  <Paragraphs>42</Paragraphs>
  <Slides>13</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13</vt:i4>
      </vt:variant>
    </vt:vector>
  </HeadingPairs>
  <TitlesOfParts>
    <vt:vector size="19" baseType="lpstr">
      <vt:lpstr>Arial</vt:lpstr>
      <vt:lpstr>Calibri</vt:lpstr>
      <vt:lpstr>Century Gothic</vt:lpstr>
      <vt:lpstr>Symbol</vt:lpstr>
      <vt:lpstr>Wingdings 3</vt:lpstr>
      <vt:lpstr>Ion</vt:lpstr>
      <vt:lpstr>Παρουσίαση του PowerPoint</vt:lpstr>
      <vt:lpstr>ΔΗΜΙΟΥΡΓΙΑ ΕΙΚΟΝΙΚΟΥ ΧΩΡΟΥ</vt:lpstr>
      <vt:lpstr>ΕΙΣΑΓΩΓΗ</vt:lpstr>
      <vt:lpstr>Εφαρμογή σκέψης</vt:lpstr>
      <vt:lpstr>     ΑΠΕΙΚΟΝΙΣΗ ΧΩΡΟΥ</vt:lpstr>
      <vt:lpstr>Αντιμετώπιση προβλήματος πτώσης στο κενό</vt:lpstr>
      <vt:lpstr>ΧΡΗΣΗ ΜΙΧΑΜΟ – ΚΙΝΗΣΕΙΣ ΠΑΙΚΤΗ</vt:lpstr>
      <vt:lpstr>Παρουσίαση του PowerPoint</vt:lpstr>
      <vt:lpstr>Animation Controller</vt:lpstr>
      <vt:lpstr>Για να κάνουμε τον player να μεταβαίνει από την κατάσταση idle στην κατάσταση run πατάμε πάνω στο βελάκι που κάνει το transition και φεύγει από το idle state και πηγαίνει στο run state. Μόλις το πατήσουμε το βελάκι γίνεται μπλε και μας ανοίγει στα δεξιά της οθόνης μας ο inspector</vt:lpstr>
      <vt:lpstr>       ΚΩΔΙΚΑΣ ΚΙΝΗΣΗΣ ΠΑΙΚΤΗ</vt:lpstr>
      <vt:lpstr>Παρουσίαση του PowerPoint</vt:lpstr>
      <vt:lpstr>ΣΑΣ ΕΥΧΑΡΙΣΤΟΥΜΕ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NIΚΟΣ ΘΕΟΔΩΡΟΠΟΥΛΟΣ</dc:creator>
  <cp:lastModifiedBy>NIΚΟΣ ΘΕΟΔΩΡΟΠΟΥΛΟΣ</cp:lastModifiedBy>
  <cp:revision>3</cp:revision>
  <dcterms:created xsi:type="dcterms:W3CDTF">2023-02-25T07:16:14Z</dcterms:created>
  <dcterms:modified xsi:type="dcterms:W3CDTF">2023-10-17T14:29:49Z</dcterms:modified>
</cp:coreProperties>
</file>