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0" r:id="rId3"/>
    <p:sldId id="291" r:id="rId4"/>
    <p:sldId id="369" r:id="rId5"/>
    <p:sldId id="293" r:id="rId6"/>
    <p:sldId id="311" r:id="rId7"/>
    <p:sldId id="387" r:id="rId8"/>
    <p:sldId id="388" r:id="rId9"/>
    <p:sldId id="323" r:id="rId10"/>
    <p:sldId id="389" r:id="rId11"/>
    <p:sldId id="391" r:id="rId12"/>
    <p:sldId id="329" r:id="rId13"/>
    <p:sldId id="384" r:id="rId14"/>
    <p:sldId id="347" r:id="rId15"/>
    <p:sldId id="363" r:id="rId16"/>
    <p:sldId id="392" r:id="rId17"/>
    <p:sldId id="31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cenzo" initials="V" lastIdx="1" clrIdx="0">
    <p:extLst>
      <p:ext uri="{19B8F6BF-5375-455C-9EA6-DF929625EA0E}">
        <p15:presenceInfo xmlns:p15="http://schemas.microsoft.com/office/powerpoint/2012/main" userId="24b9bc58cafbfd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B0F9"/>
    <a:srgbClr val="33BBEE"/>
    <a:srgbClr val="FF7043"/>
    <a:srgbClr val="F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83638" autoAdjust="0"/>
  </p:normalViewPr>
  <p:slideViewPr>
    <p:cSldViewPr snapToGrid="0">
      <p:cViewPr varScale="1">
        <p:scale>
          <a:sx n="58" d="100"/>
          <a:sy n="58" d="100"/>
        </p:scale>
        <p:origin x="53" y="28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804FA-5BFC-4D58-BBD1-BAC7DA05604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B2727-0AFF-46DC-8444-9D727FB23F4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77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it-IT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B2727-0AFF-46DC-8444-9D727FB23F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8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B2727-0AFF-46DC-8444-9D727FB23F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42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B2727-0AFF-46DC-8444-9D727FB23F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22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B2727-0AFF-46DC-8444-9D727FB23F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i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B2727-0AFF-46DC-8444-9D727FB23F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62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B2727-0AFF-46DC-8444-9D727FB23F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67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2800" b="0" i="0">
              <a:solidFill>
                <a:srgbClr val="000000"/>
              </a:solidFill>
              <a:effectLst/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B2727-0AFF-46DC-8444-9D727FB23F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62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2800" b="0" i="0">
              <a:solidFill>
                <a:srgbClr val="000000"/>
              </a:solidFill>
              <a:effectLst/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B2727-0AFF-46DC-8444-9D727FB23F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74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B2727-0AFF-46DC-8444-9D727FB23F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76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it-IT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B2727-0AFF-46DC-8444-9D727FB23F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30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it-IT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B2727-0AFF-46DC-8444-9D727FB23F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69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B2727-0AFF-46DC-8444-9D727FB23F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74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B2727-0AFF-46DC-8444-9D727FB23F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05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 algn="just">
                  <a:buFont typeface="Symbol" panose="05050102010706020507" pitchFamily="18" charset="2"/>
                  <a:buNone/>
                </a:pPr>
                <a:r>
                  <a:rPr lang="it-IT" sz="180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</a:rPr>
                  <a:t>La logica del giocatore si divide in:</a:t>
                </a:r>
              </a:p>
              <a:p>
                <a:pPr marL="342900" lvl="0" indent="-342900" algn="just">
                  <a:buFont typeface="Symbol" panose="05050102010706020507" pitchFamily="18" charset="2"/>
                  <a:buChar char=""/>
                </a:pPr>
                <a:r>
                  <a:rPr lang="it-IT" sz="180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</a:rPr>
                  <a:t>Comportamento e gestione del proiettile;</a:t>
                </a:r>
              </a:p>
              <a:p>
                <a:pPr marL="342900" lvl="0" indent="-342900" algn="just">
                  <a:buFont typeface="Symbol" panose="05050102010706020507" pitchFamily="18" charset="2"/>
                  <a:buChar char=""/>
                </a:pPr>
                <a:r>
                  <a:rPr lang="it-IT" sz="180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</a:rPr>
                  <a:t>Gestione del </a:t>
                </a:r>
                <a:r>
                  <a:rPr lang="it-IT" sz="1800" i="1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</a:rPr>
                  <a:t>Game Over</a:t>
                </a:r>
                <a:r>
                  <a:rPr lang="it-IT" sz="180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</a:rPr>
                  <a:t>;</a:t>
                </a:r>
              </a:p>
              <a:p>
                <a:pPr marL="342900" lvl="0" indent="-342900" algn="just">
                  <a:buFont typeface="Symbol" panose="05050102010706020507" pitchFamily="18" charset="2"/>
                  <a:buChar char=""/>
                </a:pPr>
                <a:r>
                  <a:rPr lang="it-IT" sz="180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</a:rPr>
                  <a:t>Comportamento e gestione del giocatore.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/>
                  <a:t>La logica degli asteroidi, invece, si divide in:</a:t>
                </a:r>
              </a:p>
              <a:p>
                <a:pPr marL="342900" lvl="0" indent="-342900" algn="just">
                  <a:buFont typeface="Symbol" panose="05050102010706020507" pitchFamily="18" charset="2"/>
                  <a:buChar char=""/>
                </a:pPr>
                <a:r>
                  <a:rPr lang="it-IT" sz="1800">
                    <a:effectLst/>
                    <a:latin typeface="Consolas" panose="020B0609020204030204" pitchFamily="49" charset="0"/>
                    <a:ea typeface="Times New Roman" panose="02020603050405020304" pitchFamily="18" charset="0"/>
                  </a:rPr>
                  <a:t>ScriptableObject</a:t>
                </a:r>
                <a:r>
                  <a:rPr lang="it-IT" sz="180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</a:rPr>
                  <a:t>(s) per i dati;</a:t>
                </a:r>
              </a:p>
              <a:p>
                <a:pPr marL="342900" lvl="0" indent="-342900" algn="just">
                  <a:buFont typeface="Symbol" panose="05050102010706020507" pitchFamily="18" charset="2"/>
                  <a:buChar char=""/>
                </a:pPr>
                <a:r>
                  <a:rPr lang="it-IT" sz="180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</a:rPr>
                  <a:t>Gestione dei punti di generazione degli asteroidi;</a:t>
                </a:r>
              </a:p>
              <a:p>
                <a:pPr marL="342900" lvl="0" indent="-342900" algn="just">
                  <a:buFont typeface="Symbol" panose="05050102010706020507" pitchFamily="18" charset="2"/>
                  <a:buChar char=""/>
                </a:pPr>
                <a:r>
                  <a:rPr lang="it-IT" sz="180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</a:rPr>
                  <a:t>Comportamento e gestione degli asteroidi;</a:t>
                </a:r>
              </a:p>
              <a:p>
                <a:pPr marL="342900" lvl="0" indent="-342900" algn="just">
                  <a:buFont typeface="Symbol" panose="05050102010706020507" pitchFamily="18" charset="2"/>
                  <a:buChar char=""/>
                </a:pPr>
                <a:r>
                  <a:rPr lang="it-IT" sz="180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</a:rPr>
                  <a:t>Pooling degli asteroidi.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/>
              </a:p>
              <a:p>
                <a:pPr algn="just" fontAlgn="base"/>
                <a:r>
                  <a:rPr lang="it-IT" sz="180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CMU Serif" panose="02000603000000000000" pitchFamily="2" charset="0"/>
                  </a:rPr>
                  <a:t>I punteggi sono assegnati nel seguente modo:</a:t>
                </a:r>
                <a:endParaRPr lang="it-IT" sz="18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 fontAlgn="base">
                  <a:buFont typeface="Symbol" panose="05050102010706020507" pitchFamily="18" charset="2"/>
                  <a:buChar char=""/>
                </a:pPr>
                <a:r>
                  <a:rPr lang="it-IT" sz="1800" i="1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CMU Serif" panose="02000603000000000000" pitchFamily="2" charset="0"/>
                  </a:rPr>
                  <a:t>Asteroide Grande</a:t>
                </a:r>
                <a:r>
                  <a:rPr lang="it-IT" sz="180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CMU Serif" panose="02000603000000000000" pitchFamily="2" charset="0"/>
                  </a:rPr>
                  <a:t> - </a:t>
                </a:r>
                <a:r>
                  <a:rPr lang="it-IT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MU Serif" panose="02000603000000000000" pitchFamily="2" charset="0"/>
                  </a:rPr>
                  <a:t>1</a:t>
                </a:r>
                <a:r>
                  <a:rPr lang="it-IT" sz="180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CMU Serif" panose="02000603000000000000" pitchFamily="2" charset="0"/>
                  </a:rPr>
                  <a:t> punto</a:t>
                </a:r>
                <a:endParaRPr lang="it-IT" sz="18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 fontAlgn="base">
                  <a:buFont typeface="Symbol" panose="05050102010706020507" pitchFamily="18" charset="2"/>
                  <a:buChar char=""/>
                </a:pPr>
                <a:r>
                  <a:rPr lang="it-IT" sz="1800" i="1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CMU Serif" panose="02000603000000000000" pitchFamily="2" charset="0"/>
                  </a:rPr>
                  <a:t>Asteroide Medio</a:t>
                </a:r>
                <a:r>
                  <a:rPr lang="it-IT" sz="180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CMU Serif" panose="02000603000000000000" pitchFamily="2" charset="0"/>
                  </a:rPr>
                  <a:t> - </a:t>
                </a:r>
                <a:r>
                  <a:rPr lang="it-IT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MU Serif" panose="02000603000000000000" pitchFamily="2" charset="0"/>
                  </a:rPr>
                  <a:t>2</a:t>
                </a:r>
                <a:r>
                  <a:rPr lang="it-IT" sz="180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CMU Serif" panose="02000603000000000000" pitchFamily="2" charset="0"/>
                  </a:rPr>
                  <a:t> punti</a:t>
                </a:r>
                <a:endParaRPr lang="it-IT" sz="18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 fontAlgn="base">
                  <a:buFont typeface="Symbol" panose="05050102010706020507" pitchFamily="18" charset="2"/>
                  <a:buChar char=""/>
                </a:pPr>
                <a:r>
                  <a:rPr lang="it-IT" sz="1800" i="1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CMU Serif" panose="02000603000000000000" pitchFamily="2" charset="0"/>
                  </a:rPr>
                  <a:t>Asteroide Piccolo</a:t>
                </a:r>
                <a:r>
                  <a:rPr lang="it-IT" sz="180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CMU Serif" panose="02000603000000000000" pitchFamily="2" charset="0"/>
                  </a:rPr>
                  <a:t> - </a:t>
                </a:r>
                <a:r>
                  <a:rPr lang="it-IT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MU Serif" panose="02000603000000000000" pitchFamily="2" charset="0"/>
                  </a:rPr>
                  <a:t>4</a:t>
                </a:r>
                <a:r>
                  <a:rPr lang="it-IT" sz="180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CMU Serif" panose="02000603000000000000" pitchFamily="2" charset="0"/>
                  </a:rPr>
                  <a:t> punti</a:t>
                </a:r>
                <a:endParaRPr lang="it-IT" sz="18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 gioco aumenta di difficoltà all’aumentare del </a:t>
                </a:r>
                <a:r>
                  <a:rPr lang="it-IT" sz="18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 di gioco. Ogni 15 secondi aumenta il numero di asteroidi in campo e la loro velocità</a:t>
                </a:r>
                <a:endParaRPr lang="it-IT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B2727-0AFF-46DC-8444-9D727FB23F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60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B2727-0AFF-46DC-8444-9D727FB23F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66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B2727-0AFF-46DC-8444-9D727FB23F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54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B2727-0AFF-46DC-8444-9D727FB23F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6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EE5C712-4B94-4C36-8F4E-446E36E2B2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5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00EDAAF-F744-46A7-AD13-D77C17ADE88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0457" y="2524684"/>
            <a:ext cx="10931086" cy="2479964"/>
          </a:xfrm>
          <a:custGeom>
            <a:avLst/>
            <a:gdLst>
              <a:gd name="connsiteX0" fmla="*/ 0 w 10931086"/>
              <a:gd name="connsiteY0" fmla="*/ 0 h 2479964"/>
              <a:gd name="connsiteX1" fmla="*/ 10931086 w 10931086"/>
              <a:gd name="connsiteY1" fmla="*/ 0 h 2479964"/>
              <a:gd name="connsiteX2" fmla="*/ 10931086 w 10931086"/>
              <a:gd name="connsiteY2" fmla="*/ 2479964 h 2479964"/>
              <a:gd name="connsiteX3" fmla="*/ 0 w 10931086"/>
              <a:gd name="connsiteY3" fmla="*/ 2479964 h 2479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31086" h="2479964">
                <a:moveTo>
                  <a:pt x="0" y="0"/>
                </a:moveTo>
                <a:lnTo>
                  <a:pt x="10931086" y="0"/>
                </a:lnTo>
                <a:lnTo>
                  <a:pt x="10931086" y="2479964"/>
                </a:lnTo>
                <a:lnTo>
                  <a:pt x="0" y="247996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5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4895620-2C3F-42FB-96C7-EC7D13163A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4771" y="2121256"/>
            <a:ext cx="3681842" cy="1955478"/>
          </a:xfrm>
          <a:custGeom>
            <a:avLst/>
            <a:gdLst>
              <a:gd name="connsiteX0" fmla="*/ 0 w 3681842"/>
              <a:gd name="connsiteY0" fmla="*/ 0 h 1955478"/>
              <a:gd name="connsiteX1" fmla="*/ 3681842 w 3681842"/>
              <a:gd name="connsiteY1" fmla="*/ 0 h 1955478"/>
              <a:gd name="connsiteX2" fmla="*/ 3681842 w 3681842"/>
              <a:gd name="connsiteY2" fmla="*/ 1955478 h 1955478"/>
              <a:gd name="connsiteX3" fmla="*/ 0 w 3681842"/>
              <a:gd name="connsiteY3" fmla="*/ 1955478 h 195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842" h="1955478">
                <a:moveTo>
                  <a:pt x="0" y="0"/>
                </a:moveTo>
                <a:lnTo>
                  <a:pt x="3681842" y="0"/>
                </a:lnTo>
                <a:lnTo>
                  <a:pt x="3681842" y="1955478"/>
                </a:lnTo>
                <a:lnTo>
                  <a:pt x="0" y="19554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3FF6C55-6BA8-4060-9954-E5300B500D0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91385" y="2121256"/>
            <a:ext cx="3809229" cy="1955478"/>
          </a:xfrm>
          <a:custGeom>
            <a:avLst/>
            <a:gdLst>
              <a:gd name="connsiteX0" fmla="*/ 0 w 3809229"/>
              <a:gd name="connsiteY0" fmla="*/ 0 h 1955478"/>
              <a:gd name="connsiteX1" fmla="*/ 3809229 w 3809229"/>
              <a:gd name="connsiteY1" fmla="*/ 0 h 1955478"/>
              <a:gd name="connsiteX2" fmla="*/ 3809229 w 3809229"/>
              <a:gd name="connsiteY2" fmla="*/ 1955478 h 1955478"/>
              <a:gd name="connsiteX3" fmla="*/ 0 w 3809229"/>
              <a:gd name="connsiteY3" fmla="*/ 1955478 h 195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9229" h="1955478">
                <a:moveTo>
                  <a:pt x="0" y="0"/>
                </a:moveTo>
                <a:lnTo>
                  <a:pt x="3809229" y="0"/>
                </a:lnTo>
                <a:lnTo>
                  <a:pt x="3809229" y="1955478"/>
                </a:lnTo>
                <a:lnTo>
                  <a:pt x="0" y="19554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D098536-930A-4D82-9E0C-459385250FA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55385" y="2121256"/>
            <a:ext cx="3681844" cy="1955478"/>
          </a:xfrm>
          <a:custGeom>
            <a:avLst/>
            <a:gdLst>
              <a:gd name="connsiteX0" fmla="*/ 0 w 3681844"/>
              <a:gd name="connsiteY0" fmla="*/ 0 h 1955478"/>
              <a:gd name="connsiteX1" fmla="*/ 3681844 w 3681844"/>
              <a:gd name="connsiteY1" fmla="*/ 0 h 1955478"/>
              <a:gd name="connsiteX2" fmla="*/ 3681844 w 3681844"/>
              <a:gd name="connsiteY2" fmla="*/ 1955478 h 1955478"/>
              <a:gd name="connsiteX3" fmla="*/ 0 w 3681844"/>
              <a:gd name="connsiteY3" fmla="*/ 1955478 h 195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844" h="1955478">
                <a:moveTo>
                  <a:pt x="0" y="0"/>
                </a:moveTo>
                <a:lnTo>
                  <a:pt x="3681844" y="0"/>
                </a:lnTo>
                <a:lnTo>
                  <a:pt x="3681844" y="1955478"/>
                </a:lnTo>
                <a:lnTo>
                  <a:pt x="0" y="19554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93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B2AF4FC-75AC-4C78-A4E9-408D0EA431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42865"/>
            <a:ext cx="4064000" cy="1955478"/>
          </a:xfrm>
          <a:custGeom>
            <a:avLst/>
            <a:gdLst>
              <a:gd name="connsiteX0" fmla="*/ 0 w 4064000"/>
              <a:gd name="connsiteY0" fmla="*/ 0 h 1955478"/>
              <a:gd name="connsiteX1" fmla="*/ 4064000 w 4064000"/>
              <a:gd name="connsiteY1" fmla="*/ 0 h 1955478"/>
              <a:gd name="connsiteX2" fmla="*/ 4064000 w 4064000"/>
              <a:gd name="connsiteY2" fmla="*/ 1955478 h 1955478"/>
              <a:gd name="connsiteX3" fmla="*/ 0 w 4064000"/>
              <a:gd name="connsiteY3" fmla="*/ 1955478 h 195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1955478">
                <a:moveTo>
                  <a:pt x="0" y="0"/>
                </a:moveTo>
                <a:lnTo>
                  <a:pt x="4064000" y="0"/>
                </a:lnTo>
                <a:lnTo>
                  <a:pt x="4064000" y="1955478"/>
                </a:lnTo>
                <a:lnTo>
                  <a:pt x="0" y="19554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45E8790-5C54-498A-9C84-BB77CA5D0C2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4000" y="1942865"/>
            <a:ext cx="4064000" cy="1955478"/>
          </a:xfrm>
          <a:custGeom>
            <a:avLst/>
            <a:gdLst>
              <a:gd name="connsiteX0" fmla="*/ 0 w 4064000"/>
              <a:gd name="connsiteY0" fmla="*/ 0 h 1955478"/>
              <a:gd name="connsiteX1" fmla="*/ 4064000 w 4064000"/>
              <a:gd name="connsiteY1" fmla="*/ 0 h 1955478"/>
              <a:gd name="connsiteX2" fmla="*/ 4064000 w 4064000"/>
              <a:gd name="connsiteY2" fmla="*/ 1955478 h 1955478"/>
              <a:gd name="connsiteX3" fmla="*/ 0 w 4064000"/>
              <a:gd name="connsiteY3" fmla="*/ 1955478 h 195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1955478">
                <a:moveTo>
                  <a:pt x="0" y="0"/>
                </a:moveTo>
                <a:lnTo>
                  <a:pt x="4064000" y="0"/>
                </a:lnTo>
                <a:lnTo>
                  <a:pt x="4064000" y="1955478"/>
                </a:lnTo>
                <a:lnTo>
                  <a:pt x="0" y="19554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BDECE49-B8E6-4C70-990C-731A82E4CAB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8000" y="1942865"/>
            <a:ext cx="4064000" cy="1955478"/>
          </a:xfrm>
          <a:custGeom>
            <a:avLst/>
            <a:gdLst>
              <a:gd name="connsiteX0" fmla="*/ 0 w 4064000"/>
              <a:gd name="connsiteY0" fmla="*/ 0 h 1955478"/>
              <a:gd name="connsiteX1" fmla="*/ 4064000 w 4064000"/>
              <a:gd name="connsiteY1" fmla="*/ 0 h 1955478"/>
              <a:gd name="connsiteX2" fmla="*/ 4064000 w 4064000"/>
              <a:gd name="connsiteY2" fmla="*/ 1955478 h 1955478"/>
              <a:gd name="connsiteX3" fmla="*/ 0 w 4064000"/>
              <a:gd name="connsiteY3" fmla="*/ 1955478 h 195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1955478">
                <a:moveTo>
                  <a:pt x="0" y="0"/>
                </a:moveTo>
                <a:lnTo>
                  <a:pt x="4064000" y="0"/>
                </a:lnTo>
                <a:lnTo>
                  <a:pt x="4064000" y="1955478"/>
                </a:lnTo>
                <a:lnTo>
                  <a:pt x="0" y="19554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66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0F75D7-1592-4373-BBE8-9619AFE4DD0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60874" y="2395958"/>
            <a:ext cx="3348048" cy="2289187"/>
          </a:xfrm>
          <a:custGeom>
            <a:avLst/>
            <a:gdLst>
              <a:gd name="connsiteX0" fmla="*/ 0 w 3348048"/>
              <a:gd name="connsiteY0" fmla="*/ 0 h 2289187"/>
              <a:gd name="connsiteX1" fmla="*/ 3348048 w 3348048"/>
              <a:gd name="connsiteY1" fmla="*/ 0 h 2289187"/>
              <a:gd name="connsiteX2" fmla="*/ 3348048 w 3348048"/>
              <a:gd name="connsiteY2" fmla="*/ 2289187 h 2289187"/>
              <a:gd name="connsiteX3" fmla="*/ 0 w 3348048"/>
              <a:gd name="connsiteY3" fmla="*/ 2289187 h 2289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8048" h="2289187">
                <a:moveTo>
                  <a:pt x="0" y="0"/>
                </a:moveTo>
                <a:lnTo>
                  <a:pt x="3348048" y="0"/>
                </a:lnTo>
                <a:lnTo>
                  <a:pt x="3348048" y="2289187"/>
                </a:lnTo>
                <a:lnTo>
                  <a:pt x="0" y="22891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98AF3DA-0475-4DD3-9491-88021B56D2F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21976" y="2395958"/>
            <a:ext cx="3348048" cy="2289187"/>
          </a:xfrm>
          <a:custGeom>
            <a:avLst/>
            <a:gdLst>
              <a:gd name="connsiteX0" fmla="*/ 0 w 3348048"/>
              <a:gd name="connsiteY0" fmla="*/ 0 h 2289187"/>
              <a:gd name="connsiteX1" fmla="*/ 3348048 w 3348048"/>
              <a:gd name="connsiteY1" fmla="*/ 0 h 2289187"/>
              <a:gd name="connsiteX2" fmla="*/ 3348048 w 3348048"/>
              <a:gd name="connsiteY2" fmla="*/ 2289187 h 2289187"/>
              <a:gd name="connsiteX3" fmla="*/ 0 w 3348048"/>
              <a:gd name="connsiteY3" fmla="*/ 2289187 h 2289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8048" h="2289187">
                <a:moveTo>
                  <a:pt x="0" y="0"/>
                </a:moveTo>
                <a:lnTo>
                  <a:pt x="3348048" y="0"/>
                </a:lnTo>
                <a:lnTo>
                  <a:pt x="3348048" y="2289187"/>
                </a:lnTo>
                <a:lnTo>
                  <a:pt x="0" y="22891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88E8EDE-0DB4-4148-822C-A27F8BD2803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82139" y="2395959"/>
            <a:ext cx="3348048" cy="2289187"/>
          </a:xfrm>
          <a:custGeom>
            <a:avLst/>
            <a:gdLst>
              <a:gd name="connsiteX0" fmla="*/ 0 w 3348048"/>
              <a:gd name="connsiteY0" fmla="*/ 0 h 2289187"/>
              <a:gd name="connsiteX1" fmla="*/ 3348048 w 3348048"/>
              <a:gd name="connsiteY1" fmla="*/ 0 h 2289187"/>
              <a:gd name="connsiteX2" fmla="*/ 3348048 w 3348048"/>
              <a:gd name="connsiteY2" fmla="*/ 2289187 h 2289187"/>
              <a:gd name="connsiteX3" fmla="*/ 0 w 3348048"/>
              <a:gd name="connsiteY3" fmla="*/ 2289187 h 2289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8048" h="2289187">
                <a:moveTo>
                  <a:pt x="0" y="0"/>
                </a:moveTo>
                <a:lnTo>
                  <a:pt x="3348048" y="0"/>
                </a:lnTo>
                <a:lnTo>
                  <a:pt x="3348048" y="2289187"/>
                </a:lnTo>
                <a:lnTo>
                  <a:pt x="0" y="22891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2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3793C9-85DF-406B-A688-1DD9C1B9377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50291" y="0"/>
            <a:ext cx="3357418" cy="6858000"/>
          </a:xfrm>
          <a:custGeom>
            <a:avLst/>
            <a:gdLst>
              <a:gd name="connsiteX0" fmla="*/ 0 w 3357418"/>
              <a:gd name="connsiteY0" fmla="*/ 0 h 6858000"/>
              <a:gd name="connsiteX1" fmla="*/ 3357418 w 3357418"/>
              <a:gd name="connsiteY1" fmla="*/ 0 h 6858000"/>
              <a:gd name="connsiteX2" fmla="*/ 3357418 w 3357418"/>
              <a:gd name="connsiteY2" fmla="*/ 6858000 h 6858000"/>
              <a:gd name="connsiteX3" fmla="*/ 0 w 335741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7418" h="6858000">
                <a:moveTo>
                  <a:pt x="0" y="0"/>
                </a:moveTo>
                <a:lnTo>
                  <a:pt x="3357418" y="0"/>
                </a:lnTo>
                <a:lnTo>
                  <a:pt x="335741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1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1FB917F-F636-4B5F-852B-AA3A2E3144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85377" y="608195"/>
            <a:ext cx="5976166" cy="5641610"/>
          </a:xfrm>
          <a:custGeom>
            <a:avLst/>
            <a:gdLst>
              <a:gd name="connsiteX0" fmla="*/ 0 w 5976166"/>
              <a:gd name="connsiteY0" fmla="*/ 0 h 5641610"/>
              <a:gd name="connsiteX1" fmla="*/ 5976166 w 5976166"/>
              <a:gd name="connsiteY1" fmla="*/ 0 h 5641610"/>
              <a:gd name="connsiteX2" fmla="*/ 5976166 w 5976166"/>
              <a:gd name="connsiteY2" fmla="*/ 5641610 h 5641610"/>
              <a:gd name="connsiteX3" fmla="*/ 0 w 5976166"/>
              <a:gd name="connsiteY3" fmla="*/ 5641610 h 564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76166" h="5641610">
                <a:moveTo>
                  <a:pt x="0" y="0"/>
                </a:moveTo>
                <a:lnTo>
                  <a:pt x="5976166" y="0"/>
                </a:lnTo>
                <a:lnTo>
                  <a:pt x="5976166" y="5641610"/>
                </a:lnTo>
                <a:lnTo>
                  <a:pt x="0" y="56416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0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C2B5946-E958-43B2-9E80-8EADC5734E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8195" y="608195"/>
            <a:ext cx="5976166" cy="5641610"/>
          </a:xfrm>
          <a:custGeom>
            <a:avLst/>
            <a:gdLst>
              <a:gd name="connsiteX0" fmla="*/ 0 w 5976166"/>
              <a:gd name="connsiteY0" fmla="*/ 0 h 5641610"/>
              <a:gd name="connsiteX1" fmla="*/ 5976166 w 5976166"/>
              <a:gd name="connsiteY1" fmla="*/ 0 h 5641610"/>
              <a:gd name="connsiteX2" fmla="*/ 5976166 w 5976166"/>
              <a:gd name="connsiteY2" fmla="*/ 5641610 h 5641610"/>
              <a:gd name="connsiteX3" fmla="*/ 0 w 5976166"/>
              <a:gd name="connsiteY3" fmla="*/ 5641610 h 564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76166" h="5641610">
                <a:moveTo>
                  <a:pt x="0" y="0"/>
                </a:moveTo>
                <a:lnTo>
                  <a:pt x="5976166" y="0"/>
                </a:lnTo>
                <a:lnTo>
                  <a:pt x="5976166" y="5641610"/>
                </a:lnTo>
                <a:lnTo>
                  <a:pt x="0" y="56416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2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DF9BF8A-DA4F-4CA6-8336-5FF9D6EF45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1583640"/>
            <a:ext cx="6096000" cy="1842405"/>
          </a:xfrm>
          <a:custGeom>
            <a:avLst/>
            <a:gdLst>
              <a:gd name="connsiteX0" fmla="*/ 0 w 6096000"/>
              <a:gd name="connsiteY0" fmla="*/ 0 h 1842405"/>
              <a:gd name="connsiteX1" fmla="*/ 6096000 w 6096000"/>
              <a:gd name="connsiteY1" fmla="*/ 0 h 1842405"/>
              <a:gd name="connsiteX2" fmla="*/ 6096000 w 6096000"/>
              <a:gd name="connsiteY2" fmla="*/ 1842405 h 1842405"/>
              <a:gd name="connsiteX3" fmla="*/ 0 w 6096000"/>
              <a:gd name="connsiteY3" fmla="*/ 1842405 h 1842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1842405">
                <a:moveTo>
                  <a:pt x="0" y="0"/>
                </a:moveTo>
                <a:lnTo>
                  <a:pt x="6096000" y="0"/>
                </a:lnTo>
                <a:lnTo>
                  <a:pt x="6096000" y="1842405"/>
                </a:lnTo>
                <a:lnTo>
                  <a:pt x="0" y="184240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6E533FB-1504-4449-A093-7335717D54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26044"/>
            <a:ext cx="6096000" cy="1846345"/>
          </a:xfrm>
          <a:custGeom>
            <a:avLst/>
            <a:gdLst>
              <a:gd name="connsiteX0" fmla="*/ 0 w 6096000"/>
              <a:gd name="connsiteY0" fmla="*/ 0 h 1846345"/>
              <a:gd name="connsiteX1" fmla="*/ 6096000 w 6096000"/>
              <a:gd name="connsiteY1" fmla="*/ 0 h 1846345"/>
              <a:gd name="connsiteX2" fmla="*/ 6096000 w 6096000"/>
              <a:gd name="connsiteY2" fmla="*/ 1846345 h 1846345"/>
              <a:gd name="connsiteX3" fmla="*/ 0 w 6096000"/>
              <a:gd name="connsiteY3" fmla="*/ 1846345 h 184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1846345">
                <a:moveTo>
                  <a:pt x="0" y="0"/>
                </a:moveTo>
                <a:lnTo>
                  <a:pt x="6096000" y="0"/>
                </a:lnTo>
                <a:lnTo>
                  <a:pt x="6096000" y="1846345"/>
                </a:lnTo>
                <a:lnTo>
                  <a:pt x="0" y="184634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1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2791535-5364-4012-8A37-8540D2C397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201033"/>
            <a:ext cx="4002579" cy="2185496"/>
          </a:xfrm>
          <a:custGeom>
            <a:avLst/>
            <a:gdLst>
              <a:gd name="connsiteX0" fmla="*/ 0 w 4002579"/>
              <a:gd name="connsiteY0" fmla="*/ 0 h 2185496"/>
              <a:gd name="connsiteX1" fmla="*/ 4002579 w 4002579"/>
              <a:gd name="connsiteY1" fmla="*/ 0 h 2185496"/>
              <a:gd name="connsiteX2" fmla="*/ 4002579 w 4002579"/>
              <a:gd name="connsiteY2" fmla="*/ 2185496 h 2185496"/>
              <a:gd name="connsiteX3" fmla="*/ 0 w 4002579"/>
              <a:gd name="connsiteY3" fmla="*/ 2185496 h 218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2579" h="2185496">
                <a:moveTo>
                  <a:pt x="0" y="0"/>
                </a:moveTo>
                <a:lnTo>
                  <a:pt x="4002579" y="0"/>
                </a:lnTo>
                <a:lnTo>
                  <a:pt x="4002579" y="2185496"/>
                </a:lnTo>
                <a:lnTo>
                  <a:pt x="0" y="218549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16744B9-D0FF-4F82-A1BD-D029BCC7CE2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94710" y="1201033"/>
            <a:ext cx="4002579" cy="2185496"/>
          </a:xfrm>
          <a:custGeom>
            <a:avLst/>
            <a:gdLst>
              <a:gd name="connsiteX0" fmla="*/ 0 w 4002579"/>
              <a:gd name="connsiteY0" fmla="*/ 0 h 2185496"/>
              <a:gd name="connsiteX1" fmla="*/ 4002579 w 4002579"/>
              <a:gd name="connsiteY1" fmla="*/ 0 h 2185496"/>
              <a:gd name="connsiteX2" fmla="*/ 4002579 w 4002579"/>
              <a:gd name="connsiteY2" fmla="*/ 2185496 h 2185496"/>
              <a:gd name="connsiteX3" fmla="*/ 0 w 4002579"/>
              <a:gd name="connsiteY3" fmla="*/ 2185496 h 218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2579" h="2185496">
                <a:moveTo>
                  <a:pt x="0" y="0"/>
                </a:moveTo>
                <a:lnTo>
                  <a:pt x="4002579" y="0"/>
                </a:lnTo>
                <a:lnTo>
                  <a:pt x="4002579" y="2185496"/>
                </a:lnTo>
                <a:lnTo>
                  <a:pt x="0" y="218549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A1EFF39-E62A-4087-A544-86BD22396F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9421" y="1201033"/>
            <a:ext cx="4002579" cy="2185496"/>
          </a:xfrm>
          <a:custGeom>
            <a:avLst/>
            <a:gdLst>
              <a:gd name="connsiteX0" fmla="*/ 0 w 4002579"/>
              <a:gd name="connsiteY0" fmla="*/ 0 h 2185496"/>
              <a:gd name="connsiteX1" fmla="*/ 4002579 w 4002579"/>
              <a:gd name="connsiteY1" fmla="*/ 0 h 2185496"/>
              <a:gd name="connsiteX2" fmla="*/ 4002579 w 4002579"/>
              <a:gd name="connsiteY2" fmla="*/ 2185496 h 2185496"/>
              <a:gd name="connsiteX3" fmla="*/ 0 w 4002579"/>
              <a:gd name="connsiteY3" fmla="*/ 2185496 h 218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2579" h="2185496">
                <a:moveTo>
                  <a:pt x="0" y="0"/>
                </a:moveTo>
                <a:lnTo>
                  <a:pt x="4002579" y="0"/>
                </a:lnTo>
                <a:lnTo>
                  <a:pt x="4002579" y="2185496"/>
                </a:lnTo>
                <a:lnTo>
                  <a:pt x="0" y="218549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5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FCAA086-B778-4B37-99F2-82044B472D8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12909" y="0"/>
            <a:ext cx="3366178" cy="6858000"/>
          </a:xfrm>
          <a:custGeom>
            <a:avLst/>
            <a:gdLst>
              <a:gd name="connsiteX0" fmla="*/ 0 w 3366178"/>
              <a:gd name="connsiteY0" fmla="*/ 0 h 6858000"/>
              <a:gd name="connsiteX1" fmla="*/ 3366178 w 3366178"/>
              <a:gd name="connsiteY1" fmla="*/ 0 h 6858000"/>
              <a:gd name="connsiteX2" fmla="*/ 3366178 w 3366178"/>
              <a:gd name="connsiteY2" fmla="*/ 6858000 h 6858000"/>
              <a:gd name="connsiteX3" fmla="*/ 0 w 336617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6178" h="6858000">
                <a:moveTo>
                  <a:pt x="0" y="0"/>
                </a:moveTo>
                <a:lnTo>
                  <a:pt x="3366178" y="0"/>
                </a:lnTo>
                <a:lnTo>
                  <a:pt x="336617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7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8795C4E-A493-4D53-9EB7-1C4539C838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5693" y="2034237"/>
            <a:ext cx="1230620" cy="1230618"/>
          </a:xfrm>
          <a:custGeom>
            <a:avLst/>
            <a:gdLst>
              <a:gd name="connsiteX0" fmla="*/ 615310 w 1230620"/>
              <a:gd name="connsiteY0" fmla="*/ 0 h 1230618"/>
              <a:gd name="connsiteX1" fmla="*/ 1230620 w 1230620"/>
              <a:gd name="connsiteY1" fmla="*/ 615309 h 1230618"/>
              <a:gd name="connsiteX2" fmla="*/ 615310 w 1230620"/>
              <a:gd name="connsiteY2" fmla="*/ 1230618 h 1230618"/>
              <a:gd name="connsiteX3" fmla="*/ 0 w 1230620"/>
              <a:gd name="connsiteY3" fmla="*/ 615309 h 1230618"/>
              <a:gd name="connsiteX4" fmla="*/ 615310 w 1230620"/>
              <a:gd name="connsiteY4" fmla="*/ 0 h 123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620" h="1230618">
                <a:moveTo>
                  <a:pt x="615310" y="0"/>
                </a:moveTo>
                <a:cubicBezTo>
                  <a:pt x="955136" y="0"/>
                  <a:pt x="1230620" y="275483"/>
                  <a:pt x="1230620" y="615309"/>
                </a:cubicBezTo>
                <a:cubicBezTo>
                  <a:pt x="1230620" y="955135"/>
                  <a:pt x="955136" y="1230618"/>
                  <a:pt x="615310" y="1230618"/>
                </a:cubicBezTo>
                <a:cubicBezTo>
                  <a:pt x="275484" y="1230618"/>
                  <a:pt x="0" y="955135"/>
                  <a:pt x="0" y="615309"/>
                </a:cubicBezTo>
                <a:cubicBezTo>
                  <a:pt x="0" y="275483"/>
                  <a:pt x="275484" y="0"/>
                  <a:pt x="61531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E3A4BED-C4AF-4932-830E-5998BCDA94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45693" y="3492747"/>
            <a:ext cx="1230620" cy="1230618"/>
          </a:xfrm>
          <a:custGeom>
            <a:avLst/>
            <a:gdLst>
              <a:gd name="connsiteX0" fmla="*/ 615310 w 1230620"/>
              <a:gd name="connsiteY0" fmla="*/ 0 h 1230618"/>
              <a:gd name="connsiteX1" fmla="*/ 1230620 w 1230620"/>
              <a:gd name="connsiteY1" fmla="*/ 615309 h 1230618"/>
              <a:gd name="connsiteX2" fmla="*/ 615310 w 1230620"/>
              <a:gd name="connsiteY2" fmla="*/ 1230618 h 1230618"/>
              <a:gd name="connsiteX3" fmla="*/ 0 w 1230620"/>
              <a:gd name="connsiteY3" fmla="*/ 615309 h 1230618"/>
              <a:gd name="connsiteX4" fmla="*/ 615310 w 1230620"/>
              <a:gd name="connsiteY4" fmla="*/ 0 h 123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620" h="1230618">
                <a:moveTo>
                  <a:pt x="615310" y="0"/>
                </a:moveTo>
                <a:cubicBezTo>
                  <a:pt x="955136" y="0"/>
                  <a:pt x="1230620" y="275483"/>
                  <a:pt x="1230620" y="615309"/>
                </a:cubicBezTo>
                <a:cubicBezTo>
                  <a:pt x="1230620" y="955135"/>
                  <a:pt x="955136" y="1230618"/>
                  <a:pt x="615310" y="1230618"/>
                </a:cubicBezTo>
                <a:cubicBezTo>
                  <a:pt x="275484" y="1230618"/>
                  <a:pt x="0" y="955135"/>
                  <a:pt x="0" y="615309"/>
                </a:cubicBezTo>
                <a:cubicBezTo>
                  <a:pt x="0" y="275483"/>
                  <a:pt x="275484" y="0"/>
                  <a:pt x="61531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0100EC8-1894-49B5-8B99-4B1187C4A8F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45693" y="4945151"/>
            <a:ext cx="1230620" cy="1230618"/>
          </a:xfrm>
          <a:custGeom>
            <a:avLst/>
            <a:gdLst>
              <a:gd name="connsiteX0" fmla="*/ 615310 w 1230620"/>
              <a:gd name="connsiteY0" fmla="*/ 0 h 1230618"/>
              <a:gd name="connsiteX1" fmla="*/ 1230620 w 1230620"/>
              <a:gd name="connsiteY1" fmla="*/ 615309 h 1230618"/>
              <a:gd name="connsiteX2" fmla="*/ 615310 w 1230620"/>
              <a:gd name="connsiteY2" fmla="*/ 1230618 h 1230618"/>
              <a:gd name="connsiteX3" fmla="*/ 0 w 1230620"/>
              <a:gd name="connsiteY3" fmla="*/ 615309 h 1230618"/>
              <a:gd name="connsiteX4" fmla="*/ 615310 w 1230620"/>
              <a:gd name="connsiteY4" fmla="*/ 0 h 123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620" h="1230618">
                <a:moveTo>
                  <a:pt x="615310" y="0"/>
                </a:moveTo>
                <a:cubicBezTo>
                  <a:pt x="955136" y="0"/>
                  <a:pt x="1230620" y="275483"/>
                  <a:pt x="1230620" y="615309"/>
                </a:cubicBezTo>
                <a:cubicBezTo>
                  <a:pt x="1230620" y="955135"/>
                  <a:pt x="955136" y="1230618"/>
                  <a:pt x="615310" y="1230618"/>
                </a:cubicBezTo>
                <a:cubicBezTo>
                  <a:pt x="275484" y="1230618"/>
                  <a:pt x="0" y="955135"/>
                  <a:pt x="0" y="615309"/>
                </a:cubicBezTo>
                <a:cubicBezTo>
                  <a:pt x="0" y="275483"/>
                  <a:pt x="275484" y="0"/>
                  <a:pt x="61531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5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5D39E4-8127-4701-B653-CAF265A0F3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1672" y="1115252"/>
            <a:ext cx="1154216" cy="1154214"/>
          </a:xfrm>
          <a:custGeom>
            <a:avLst/>
            <a:gdLst>
              <a:gd name="connsiteX0" fmla="*/ 0 w 1154216"/>
              <a:gd name="connsiteY0" fmla="*/ 0 h 1154214"/>
              <a:gd name="connsiteX1" fmla="*/ 1154216 w 1154216"/>
              <a:gd name="connsiteY1" fmla="*/ 0 h 1154214"/>
              <a:gd name="connsiteX2" fmla="*/ 1154216 w 1154216"/>
              <a:gd name="connsiteY2" fmla="*/ 1154214 h 1154214"/>
              <a:gd name="connsiteX3" fmla="*/ 0 w 1154216"/>
              <a:gd name="connsiteY3" fmla="*/ 1154214 h 1154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4216" h="1154214">
                <a:moveTo>
                  <a:pt x="0" y="0"/>
                </a:moveTo>
                <a:lnTo>
                  <a:pt x="1154216" y="0"/>
                </a:lnTo>
                <a:lnTo>
                  <a:pt x="1154216" y="1154214"/>
                </a:lnTo>
                <a:lnTo>
                  <a:pt x="0" y="11542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0C4CE1F-89BD-4420-8163-B99253E95C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56349" y="2842564"/>
            <a:ext cx="1154216" cy="1154214"/>
          </a:xfrm>
          <a:custGeom>
            <a:avLst/>
            <a:gdLst>
              <a:gd name="connsiteX0" fmla="*/ 0 w 1154216"/>
              <a:gd name="connsiteY0" fmla="*/ 0 h 1154214"/>
              <a:gd name="connsiteX1" fmla="*/ 1154216 w 1154216"/>
              <a:gd name="connsiteY1" fmla="*/ 0 h 1154214"/>
              <a:gd name="connsiteX2" fmla="*/ 1154216 w 1154216"/>
              <a:gd name="connsiteY2" fmla="*/ 1154214 h 1154214"/>
              <a:gd name="connsiteX3" fmla="*/ 0 w 1154216"/>
              <a:gd name="connsiteY3" fmla="*/ 1154214 h 1154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4216" h="1154214">
                <a:moveTo>
                  <a:pt x="0" y="0"/>
                </a:moveTo>
                <a:lnTo>
                  <a:pt x="1154216" y="0"/>
                </a:lnTo>
                <a:lnTo>
                  <a:pt x="1154216" y="1154214"/>
                </a:lnTo>
                <a:lnTo>
                  <a:pt x="0" y="11542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D2A611-4AEC-4CB5-9284-86793262120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11026" y="4576226"/>
            <a:ext cx="1154216" cy="1154214"/>
          </a:xfrm>
          <a:custGeom>
            <a:avLst/>
            <a:gdLst>
              <a:gd name="connsiteX0" fmla="*/ 0 w 1154216"/>
              <a:gd name="connsiteY0" fmla="*/ 0 h 1154214"/>
              <a:gd name="connsiteX1" fmla="*/ 1154216 w 1154216"/>
              <a:gd name="connsiteY1" fmla="*/ 0 h 1154214"/>
              <a:gd name="connsiteX2" fmla="*/ 1154216 w 1154216"/>
              <a:gd name="connsiteY2" fmla="*/ 1154214 h 1154214"/>
              <a:gd name="connsiteX3" fmla="*/ 0 w 1154216"/>
              <a:gd name="connsiteY3" fmla="*/ 1154214 h 1154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4216" h="1154214">
                <a:moveTo>
                  <a:pt x="0" y="0"/>
                </a:moveTo>
                <a:lnTo>
                  <a:pt x="1154216" y="0"/>
                </a:lnTo>
                <a:lnTo>
                  <a:pt x="1154216" y="1154214"/>
                </a:lnTo>
                <a:lnTo>
                  <a:pt x="0" y="11542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0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99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Virtual Teaching Resources | Computer Science Teachers Association">
            <a:extLst>
              <a:ext uri="{FF2B5EF4-FFF2-40B4-BE49-F238E27FC236}">
                <a16:creationId xmlns:a16="http://schemas.microsoft.com/office/drawing/2014/main" id="{D347B420-1FE8-4B3A-8936-C2BA531C4744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5" b="10625"/>
          <a:stretch>
            <a:fillRect/>
          </a:stretch>
        </p:blipFill>
        <p:spPr bwMode="auto">
          <a:xfrm>
            <a:off x="26261" y="1504713"/>
            <a:ext cx="5204261" cy="292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4C16766-ED6C-4641-AA09-97B4CBE90432}"/>
              </a:ext>
            </a:extLst>
          </p:cNvPr>
          <p:cNvSpPr/>
          <p:nvPr/>
        </p:nvSpPr>
        <p:spPr>
          <a:xfrm>
            <a:off x="-23283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3700ED-1253-4474-AA51-0F87F3367935}"/>
              </a:ext>
            </a:extLst>
          </p:cNvPr>
          <p:cNvSpPr txBox="1"/>
          <p:nvPr/>
        </p:nvSpPr>
        <p:spPr>
          <a:xfrm>
            <a:off x="1360851" y="269545"/>
            <a:ext cx="9470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200" spc="600">
                <a:solidFill>
                  <a:srgbClr val="1FB0F9"/>
                </a:solidFill>
                <a:latin typeface="MADE GoodTime Grotesk" panose="02000503000000020004" pitchFamily="50" charset="0"/>
              </a:rPr>
              <a:t>Programmazione disciplinare</a:t>
            </a:r>
            <a:endParaRPr lang="en-US" sz="3200" spc="600" dirty="0">
              <a:solidFill>
                <a:srgbClr val="1FB0F9"/>
              </a:solidFill>
              <a:latin typeface="MADE GoodTime Grotesk" panose="02000503000000020004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DED2F9-1D1D-475B-9D79-F980FD0F4C27}"/>
              </a:ext>
            </a:extLst>
          </p:cNvPr>
          <p:cNvSpPr txBox="1"/>
          <p:nvPr/>
        </p:nvSpPr>
        <p:spPr>
          <a:xfrm>
            <a:off x="1147546" y="5873056"/>
            <a:ext cx="3613828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it-IT" sz="1400" spc="90">
                <a:solidFill>
                  <a:srgbClr val="F6F6F6"/>
                </a:solidFill>
                <a:latin typeface="GeosansLight" panose="02000603020000020003" pitchFamily="2" charset="0"/>
              </a:rPr>
              <a:t>Docente: Prof.ssa Filomena </a:t>
            </a:r>
            <a:r>
              <a:rPr lang="it-IT" sz="1400" spc="90">
                <a:solidFill>
                  <a:srgbClr val="1FB0F9"/>
                </a:solidFill>
                <a:latin typeface="GeosansLight" panose="02000603020000020003" pitchFamily="2" charset="0"/>
              </a:rPr>
              <a:t>Ferrucci</a:t>
            </a:r>
            <a:endParaRPr lang="it-IT" sz="1400" spc="90" dirty="0">
              <a:solidFill>
                <a:srgbClr val="1FB0F9"/>
              </a:solidFill>
              <a:latin typeface="GeosansLight" panose="02000603020000020003" pitchFamily="2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7FC96DE4-897E-4114-9468-9360C464F162}"/>
              </a:ext>
            </a:extLst>
          </p:cNvPr>
          <p:cNvSpPr txBox="1"/>
          <p:nvPr/>
        </p:nvSpPr>
        <p:spPr>
          <a:xfrm>
            <a:off x="5113462" y="5472947"/>
            <a:ext cx="6835148" cy="78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it-IT" sz="1400" spc="90" dirty="0" err="1">
                <a:solidFill>
                  <a:srgbClr val="1FB0F9"/>
                </a:solidFill>
                <a:latin typeface="GeosansLight" panose="02000603020000020003" pitchFamily="2" charset="0"/>
              </a:rPr>
              <a:t>Cruoglio</a:t>
            </a:r>
            <a:r>
              <a:rPr lang="it-IT" sz="1400" spc="90" dirty="0">
                <a:solidFill>
                  <a:srgbClr val="1FB0F9"/>
                </a:solidFill>
                <a:latin typeface="GeosansLight" panose="02000603020000020003" pitchFamily="2" charset="0"/>
              </a:rPr>
              <a:t> </a:t>
            </a:r>
            <a:r>
              <a:rPr lang="it-IT" sz="1400" spc="90" dirty="0">
                <a:solidFill>
                  <a:schemeClr val="bg1"/>
                </a:solidFill>
                <a:latin typeface="GeosansLight" panose="02000603020000020003" pitchFamily="2" charset="0"/>
              </a:rPr>
              <a:t>Carmine Cristian 0522501016</a:t>
            </a:r>
            <a:r>
              <a:rPr lang="en-US" sz="1400" spc="90" dirty="0">
                <a:solidFill>
                  <a:srgbClr val="F6F6F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it-IT" sz="1400" spc="90" dirty="0">
                <a:solidFill>
                  <a:srgbClr val="1FB0F9"/>
                </a:solidFill>
                <a:latin typeface="GeosansLight" panose="02000603020000020003" pitchFamily="2" charset="0"/>
              </a:rPr>
              <a:t>Greppi </a:t>
            </a:r>
            <a:r>
              <a:rPr lang="it-IT" sz="1400" spc="90" dirty="0">
                <a:solidFill>
                  <a:schemeClr val="bg1"/>
                </a:solidFill>
                <a:latin typeface="GeosansLight" panose="02000603020000020003" pitchFamily="2" charset="0"/>
              </a:rPr>
              <a:t>Elenia 0512103544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it-IT" sz="1400" spc="90" dirty="0">
                <a:solidFill>
                  <a:srgbClr val="1FB0F9"/>
                </a:solidFill>
                <a:latin typeface="GeosansLight" panose="02000603020000020003" pitchFamily="2" charset="0"/>
              </a:rPr>
              <a:t>Panico </a:t>
            </a:r>
            <a:r>
              <a:rPr lang="it-IT" sz="1400" spc="90" dirty="0">
                <a:solidFill>
                  <a:schemeClr val="bg1"/>
                </a:solidFill>
                <a:latin typeface="GeosansLight" panose="02000603020000020003" pitchFamily="2" charset="0"/>
              </a:rPr>
              <a:t>Paolo 0522501065 - </a:t>
            </a:r>
            <a:r>
              <a:rPr lang="it-IT" sz="1400" spc="90" dirty="0">
                <a:solidFill>
                  <a:srgbClr val="1FB0F9"/>
                </a:solidFill>
                <a:latin typeface="GeosansLight" panose="02000603020000020003" pitchFamily="2" charset="0"/>
              </a:rPr>
              <a:t>Albanese </a:t>
            </a:r>
            <a:r>
              <a:rPr lang="it-IT" sz="1400" spc="90" dirty="0">
                <a:solidFill>
                  <a:schemeClr val="bg1"/>
                </a:solidFill>
                <a:latin typeface="GeosansLight" panose="02000603020000020003" pitchFamily="2" charset="0"/>
              </a:rPr>
              <a:t>Maria Giovanna 0522501356</a:t>
            </a:r>
          </a:p>
        </p:txBody>
      </p:sp>
      <p:pic>
        <p:nvPicPr>
          <p:cNvPr id="1026" name="Picture 2" descr="UNISA | Home">
            <a:extLst>
              <a:ext uri="{FF2B5EF4-FFF2-40B4-BE49-F238E27FC236}">
                <a16:creationId xmlns:a16="http://schemas.microsoft.com/office/drawing/2014/main" id="{E6848ED4-6A45-40E4-8494-DF33808D2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379" y="2729960"/>
            <a:ext cx="1697242" cy="169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DB6D1C7F-825F-455D-9D81-CAD5A58DC742}"/>
              </a:ext>
            </a:extLst>
          </p:cNvPr>
          <p:cNvSpPr txBox="1"/>
          <p:nvPr/>
        </p:nvSpPr>
        <p:spPr>
          <a:xfrm>
            <a:off x="-2" y="4553003"/>
            <a:ext cx="12192002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spc="600">
                <a:solidFill>
                  <a:srgbClr val="1FB0F9"/>
                </a:solidFill>
                <a:latin typeface="MADE GoodTime Grotesk" panose="02000503000000020004" pitchFamily="50" charset="0"/>
              </a:rPr>
              <a:t>Didattica dell’Informatica</a:t>
            </a:r>
            <a:endParaRPr lang="en-GB" sz="2400" spc="600" dirty="0">
              <a:solidFill>
                <a:srgbClr val="1FB0F9"/>
              </a:solidFill>
              <a:latin typeface="MADE GoodTime Grotesk" panose="02000503000000020004" pitchFamily="50" charset="0"/>
            </a:endParaRPr>
          </a:p>
          <a:p>
            <a:pPr algn="ctr">
              <a:spcAft>
                <a:spcPts val="600"/>
              </a:spcAft>
            </a:pPr>
            <a:r>
              <a:rPr lang="en-GB" sz="2000" spc="600" dirty="0">
                <a:solidFill>
                  <a:srgbClr val="1FB0F9"/>
                </a:solidFill>
                <a:latin typeface="MADE GoodTime Grotesk" panose="02000503000000020004" pitchFamily="50" charset="0"/>
              </a:rPr>
              <a:t>A.A</a:t>
            </a:r>
            <a:r>
              <a:rPr lang="en-GB" sz="2000" spc="600">
                <a:solidFill>
                  <a:srgbClr val="1FB0F9"/>
                </a:solidFill>
                <a:latin typeface="MADE GoodTime Grotesk" panose="02000503000000020004" pitchFamily="50" charset="0"/>
              </a:rPr>
              <a:t>. 2021-22</a:t>
            </a:r>
            <a:endParaRPr lang="en-US" sz="2000" spc="600" dirty="0">
              <a:solidFill>
                <a:srgbClr val="1FB0F9"/>
              </a:solidFill>
              <a:latin typeface="MADE GoodTime Grotesk" panose="02000503000000020004" pitchFamily="50" charset="0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C67FC8A8-DA29-4848-96FE-7B4C14CA99BC}"/>
              </a:ext>
            </a:extLst>
          </p:cNvPr>
          <p:cNvSpPr txBox="1"/>
          <p:nvPr/>
        </p:nvSpPr>
        <p:spPr>
          <a:xfrm>
            <a:off x="1448873" y="1434845"/>
            <a:ext cx="9382275" cy="89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spc="90">
                <a:solidFill>
                  <a:schemeClr val="bg1"/>
                </a:solidFill>
                <a:latin typeface="GeosansLight" panose="02000603020000020003" pitchFamily="2" charset="0"/>
              </a:rPr>
              <a:t>Task 02</a:t>
            </a:r>
          </a:p>
          <a:p>
            <a:pPr algn="ctr">
              <a:lnSpc>
                <a:spcPct val="150000"/>
              </a:lnSpc>
            </a:pPr>
            <a:endParaRPr lang="en-US" sz="1200" i="1" spc="90">
              <a:solidFill>
                <a:schemeClr val="bg1"/>
              </a:solidFill>
              <a:latin typeface="GeosansLight" panose="02000603020000020003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1200" i="1" spc="90">
                <a:solidFill>
                  <a:schemeClr val="bg1"/>
                </a:solidFill>
                <a:latin typeface="GeosansLight" panose="02000603020000020003" pitchFamily="2" charset="0"/>
              </a:rPr>
              <a:t>Nome gruppo: </a:t>
            </a:r>
            <a:r>
              <a:rPr lang="en-US" sz="1200" i="1" spc="90">
                <a:solidFill>
                  <a:srgbClr val="1FB0F9"/>
                </a:solidFill>
                <a:latin typeface="GeosansLight" panose="02000603020000020003" pitchFamily="2" charset="0"/>
              </a:rPr>
              <a:t>Infomathink</a:t>
            </a:r>
            <a:endParaRPr lang="en-US" sz="1200" i="1" spc="90" dirty="0">
              <a:solidFill>
                <a:srgbClr val="1FB0F9"/>
              </a:solidFill>
              <a:latin typeface="GeosansLight" panose="020006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929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318563-823C-4E9B-87C2-91665C827E90}"/>
              </a:ext>
            </a:extLst>
          </p:cNvPr>
          <p:cNvSpPr txBox="1"/>
          <p:nvPr/>
        </p:nvSpPr>
        <p:spPr>
          <a:xfrm>
            <a:off x="1786709" y="1362084"/>
            <a:ext cx="8618582" cy="5224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it-IT" sz="1600" spc="90">
              <a:solidFill>
                <a:schemeClr val="bg1"/>
              </a:solidFill>
              <a:latin typeface="GeosansLight" panose="02000603020000020003" pitchFamily="2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Informatica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e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Computer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Pensiero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algoritmico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Codifica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digitale di dati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Architettura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di un computer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Elaborazione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di testi</a:t>
            </a:r>
          </a:p>
          <a:p>
            <a:pPr lvl="1" algn="just">
              <a:lnSpc>
                <a:spcPct val="150000"/>
              </a:lnSpc>
            </a:pPr>
            <a:endParaRPr lang="it-IT" sz="1600" spc="90">
              <a:solidFill>
                <a:schemeClr val="bg1"/>
              </a:solidFill>
              <a:latin typeface="GeosansLight" panose="02000603020000020003" pitchFamily="2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Programmazione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: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Programmazione strutturata di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algoritmi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e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diagrammi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;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Basi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della programmazione in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C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Strutture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di Selezione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Cicli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iterativi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Applicazioni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reali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di C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it-IT" sz="1600" b="0" i="0" u="none" strike="noStrike" kern="1200" cap="none" spc="9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sansLight" panose="02000603020000020003" pitchFamily="2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49E09C-083D-4789-87DB-531B37BDA779}"/>
              </a:ext>
            </a:extLst>
          </p:cNvPr>
          <p:cNvSpPr txBox="1"/>
          <p:nvPr/>
        </p:nvSpPr>
        <p:spPr>
          <a:xfrm>
            <a:off x="288837" y="6379379"/>
            <a:ext cx="370293" cy="257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spc="90">
                <a:solidFill>
                  <a:srgbClr val="1FB0F9"/>
                </a:solidFill>
                <a:latin typeface="MADE GoodTime Grotesk" panose="02000503000000020004" pitchFamily="50" charset="0"/>
              </a:rPr>
              <a:t>09</a:t>
            </a:r>
            <a:endParaRPr lang="en-US" sz="800" spc="90" dirty="0">
              <a:solidFill>
                <a:srgbClr val="1FB0F9"/>
              </a:solidFill>
              <a:latin typeface="MADE GoodTime Grotesk" panose="02000503000000020004" pitchFamily="50" charset="0"/>
            </a:endParaRPr>
          </a:p>
        </p:txBody>
      </p:sp>
      <p:sp>
        <p:nvSpPr>
          <p:cNvPr id="23" name="Oval 39">
            <a:extLst>
              <a:ext uri="{FF2B5EF4-FFF2-40B4-BE49-F238E27FC236}">
                <a16:creationId xmlns:a16="http://schemas.microsoft.com/office/drawing/2014/main" id="{EF530C4F-B413-4AE7-A04B-24D94AB0522F}"/>
              </a:ext>
            </a:extLst>
          </p:cNvPr>
          <p:cNvSpPr/>
          <p:nvPr/>
        </p:nvSpPr>
        <p:spPr>
          <a:xfrm flipV="1">
            <a:off x="11714161" y="317057"/>
            <a:ext cx="161566" cy="161564"/>
          </a:xfrm>
          <a:prstGeom prst="ellipse">
            <a:avLst/>
          </a:prstGeom>
          <a:solidFill>
            <a:srgbClr val="1FB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TextBox 22">
            <a:extLst>
              <a:ext uri="{FF2B5EF4-FFF2-40B4-BE49-F238E27FC236}">
                <a16:creationId xmlns:a16="http://schemas.microsoft.com/office/drawing/2014/main" id="{A948B397-1E0A-4203-B67B-CC08FCC6DE4A}"/>
              </a:ext>
            </a:extLst>
          </p:cNvPr>
          <p:cNvSpPr txBox="1"/>
          <p:nvPr/>
        </p:nvSpPr>
        <p:spPr>
          <a:xfrm>
            <a:off x="2264229" y="475129"/>
            <a:ext cx="726515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spc="600">
                <a:solidFill>
                  <a:schemeClr val="bg1"/>
                </a:solidFill>
                <a:latin typeface="MADE GoodTime Grotesk" panose="02000503000000020004" pitchFamily="50" charset="0"/>
              </a:rPr>
              <a:t>Primo anno</a:t>
            </a:r>
            <a:endParaRPr lang="en-US" sz="2400" spc="600" dirty="0">
              <a:solidFill>
                <a:srgbClr val="1FB0F9"/>
              </a:solidFill>
              <a:latin typeface="MADE GoodTime Grotesk" panose="02000503000000020004" pitchFamily="50" charset="0"/>
            </a:endParaRPr>
          </a:p>
        </p:txBody>
      </p:sp>
      <p:pic>
        <p:nvPicPr>
          <p:cNvPr id="5126" name="Picture 6" descr="What is an algorithm? A simple description and some famous examples">
            <a:extLst>
              <a:ext uri="{FF2B5EF4-FFF2-40B4-BE49-F238E27FC236}">
                <a16:creationId xmlns:a16="http://schemas.microsoft.com/office/drawing/2014/main" id="{12B1CC3E-B39B-4DB4-AD22-6B8191ACA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939" y="2628900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38">
            <a:extLst>
              <a:ext uri="{FF2B5EF4-FFF2-40B4-BE49-F238E27FC236}">
                <a16:creationId xmlns:a16="http://schemas.microsoft.com/office/drawing/2014/main" id="{26E4928F-6AA3-421B-A0B3-888D9CB0C684}"/>
              </a:ext>
            </a:extLst>
          </p:cNvPr>
          <p:cNvSpPr txBox="1"/>
          <p:nvPr/>
        </p:nvSpPr>
        <p:spPr>
          <a:xfrm>
            <a:off x="7128588" y="251821"/>
            <a:ext cx="4432956" cy="257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it-IT" sz="800" b="1" spc="90">
                <a:solidFill>
                  <a:schemeClr val="bg1"/>
                </a:solidFill>
                <a:latin typeface="GeosansLight" panose="02000603020000020003" pitchFamily="2" charset="0"/>
              </a:rPr>
              <a:t>Panico, Greppi, Cruoglio, Casalnuovo, Albanese </a:t>
            </a:r>
            <a:r>
              <a:rPr lang="en-US" sz="800" spc="90">
                <a:solidFill>
                  <a:srgbClr val="F6F6F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800" b="1" spc="90">
                <a:solidFill>
                  <a:schemeClr val="bg1"/>
                </a:solidFill>
                <a:latin typeface="GeosansLight" panose="02000603020000020003" pitchFamily="2" charset="0"/>
              </a:rPr>
              <a:t>Didattica dell’Informatica</a:t>
            </a:r>
            <a:endParaRPr lang="en-US" sz="800" spc="90" dirty="0">
              <a:solidFill>
                <a:schemeClr val="bg1"/>
              </a:solidFill>
              <a:latin typeface="GeosansLight" panose="020006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412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318563-823C-4E9B-87C2-91665C827E90}"/>
              </a:ext>
            </a:extLst>
          </p:cNvPr>
          <p:cNvSpPr txBox="1"/>
          <p:nvPr/>
        </p:nvSpPr>
        <p:spPr>
          <a:xfrm>
            <a:off x="1786709" y="1376080"/>
            <a:ext cx="8618582" cy="559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it-IT" sz="1600" spc="90">
              <a:solidFill>
                <a:schemeClr val="bg1"/>
              </a:solidFill>
              <a:latin typeface="GeosansLight" panose="02000603020000020003" pitchFamily="2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Informatica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e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Computer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Sistemi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operativi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e applicazioni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Computer in rete e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Internet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Smartphone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Sicurezza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informatica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Suite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Microsoft Office</a:t>
            </a:r>
          </a:p>
          <a:p>
            <a:pPr lvl="1" algn="just">
              <a:lnSpc>
                <a:spcPct val="150000"/>
              </a:lnSpc>
            </a:pPr>
            <a:endParaRPr lang="it-IT" sz="1600" spc="90">
              <a:solidFill>
                <a:schemeClr val="bg1"/>
              </a:solidFill>
              <a:latin typeface="GeosansLight" panose="02000603020000020003" pitchFamily="2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Programmazione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(in C):</a:t>
            </a:r>
          </a:p>
          <a:p>
            <a:pPr marL="1085850" lvl="2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Cicli</a:t>
            </a:r>
          </a:p>
          <a:p>
            <a:pPr marL="1085850" lvl="2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Debug</a:t>
            </a:r>
          </a:p>
          <a:p>
            <a:pPr marL="1085850" lvl="2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Strutture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dati</a:t>
            </a:r>
          </a:p>
          <a:p>
            <a:pPr marL="1085850" lvl="2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Algoritmi</a:t>
            </a:r>
          </a:p>
          <a:p>
            <a:pPr marL="1085850" lvl="2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Complessità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it-IT" sz="1600" b="0" i="0" u="none" strike="noStrike" kern="1200" cap="none" spc="9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sansLight" panose="02000603020000020003" pitchFamily="2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49E09C-083D-4789-87DB-531B37BDA779}"/>
              </a:ext>
            </a:extLst>
          </p:cNvPr>
          <p:cNvSpPr txBox="1"/>
          <p:nvPr/>
        </p:nvSpPr>
        <p:spPr>
          <a:xfrm>
            <a:off x="288837" y="6379379"/>
            <a:ext cx="370293" cy="257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spc="90">
                <a:solidFill>
                  <a:srgbClr val="1FB0F9"/>
                </a:solidFill>
                <a:latin typeface="MADE GoodTime Grotesk" panose="02000503000000020004" pitchFamily="50" charset="0"/>
              </a:rPr>
              <a:t>10</a:t>
            </a:r>
            <a:endParaRPr lang="en-US" sz="800" spc="90" dirty="0">
              <a:solidFill>
                <a:srgbClr val="1FB0F9"/>
              </a:solidFill>
              <a:latin typeface="MADE GoodTime Grotesk" panose="02000503000000020004" pitchFamily="50" charset="0"/>
            </a:endParaRPr>
          </a:p>
        </p:txBody>
      </p:sp>
      <p:sp>
        <p:nvSpPr>
          <p:cNvPr id="23" name="Oval 39">
            <a:extLst>
              <a:ext uri="{FF2B5EF4-FFF2-40B4-BE49-F238E27FC236}">
                <a16:creationId xmlns:a16="http://schemas.microsoft.com/office/drawing/2014/main" id="{EF530C4F-B413-4AE7-A04B-24D94AB0522F}"/>
              </a:ext>
            </a:extLst>
          </p:cNvPr>
          <p:cNvSpPr/>
          <p:nvPr/>
        </p:nvSpPr>
        <p:spPr>
          <a:xfrm flipV="1">
            <a:off x="11714161" y="317057"/>
            <a:ext cx="161566" cy="161564"/>
          </a:xfrm>
          <a:prstGeom prst="ellipse">
            <a:avLst/>
          </a:prstGeom>
          <a:solidFill>
            <a:srgbClr val="1FB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TextBox 22">
            <a:extLst>
              <a:ext uri="{FF2B5EF4-FFF2-40B4-BE49-F238E27FC236}">
                <a16:creationId xmlns:a16="http://schemas.microsoft.com/office/drawing/2014/main" id="{A948B397-1E0A-4203-B67B-CC08FCC6DE4A}"/>
              </a:ext>
            </a:extLst>
          </p:cNvPr>
          <p:cNvSpPr txBox="1"/>
          <p:nvPr/>
        </p:nvSpPr>
        <p:spPr>
          <a:xfrm>
            <a:off x="2264229" y="475129"/>
            <a:ext cx="726515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spc="600">
                <a:solidFill>
                  <a:schemeClr val="bg1"/>
                </a:solidFill>
                <a:latin typeface="MADE GoodTime Grotesk" panose="02000503000000020004" pitchFamily="50" charset="0"/>
              </a:rPr>
              <a:t>Secondo anno</a:t>
            </a:r>
            <a:endParaRPr lang="en-US" sz="2400" spc="600" dirty="0">
              <a:solidFill>
                <a:srgbClr val="1FB0F9"/>
              </a:solidFill>
              <a:latin typeface="MADE GoodTime Grotesk" panose="02000503000000020004" pitchFamily="50" charset="0"/>
            </a:endParaRPr>
          </a:p>
        </p:txBody>
      </p:sp>
      <p:pic>
        <p:nvPicPr>
          <p:cNvPr id="6148" name="Picture 4" descr="Why the C Programming Language Still Runs the World | Toptal">
            <a:extLst>
              <a:ext uri="{FF2B5EF4-FFF2-40B4-BE49-F238E27FC236}">
                <a16:creationId xmlns:a16="http://schemas.microsoft.com/office/drawing/2014/main" id="{4E12D0C9-A506-4E3B-843E-C98232267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525" y="2232932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D92CEC75-4CA5-4642-8E91-0D2B2FF26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397" y="4315902"/>
            <a:ext cx="1607778" cy="160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ow And What">
            <a:extLst>
              <a:ext uri="{FF2B5EF4-FFF2-40B4-BE49-F238E27FC236}">
                <a16:creationId xmlns:a16="http://schemas.microsoft.com/office/drawing/2014/main" id="{9E2C51C4-3AF5-4661-B15D-8D3B7B52E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520" y="4028205"/>
            <a:ext cx="241935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38">
            <a:extLst>
              <a:ext uri="{FF2B5EF4-FFF2-40B4-BE49-F238E27FC236}">
                <a16:creationId xmlns:a16="http://schemas.microsoft.com/office/drawing/2014/main" id="{E663D693-4635-4309-A6CE-2B62FBAF2148}"/>
              </a:ext>
            </a:extLst>
          </p:cNvPr>
          <p:cNvSpPr txBox="1"/>
          <p:nvPr/>
        </p:nvSpPr>
        <p:spPr>
          <a:xfrm>
            <a:off x="7128588" y="251821"/>
            <a:ext cx="4432956" cy="257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it-IT" sz="800" b="1" spc="90">
                <a:solidFill>
                  <a:schemeClr val="bg1"/>
                </a:solidFill>
                <a:latin typeface="GeosansLight" panose="02000603020000020003" pitchFamily="2" charset="0"/>
              </a:rPr>
              <a:t>Panico, Greppi, Cruoglio, Casalnuovo, Albanese </a:t>
            </a:r>
            <a:r>
              <a:rPr lang="en-US" sz="800" spc="90">
                <a:solidFill>
                  <a:srgbClr val="F6F6F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800" b="1" spc="90">
                <a:solidFill>
                  <a:schemeClr val="bg1"/>
                </a:solidFill>
                <a:latin typeface="GeosansLight" panose="02000603020000020003" pitchFamily="2" charset="0"/>
              </a:rPr>
              <a:t>Didattica dell’Informatica</a:t>
            </a:r>
            <a:endParaRPr lang="en-US" sz="800" spc="90" dirty="0">
              <a:solidFill>
                <a:schemeClr val="bg1"/>
              </a:solidFill>
              <a:latin typeface="GeosansLight" panose="020006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749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549E09C-083D-4789-87DB-531B37BDA779}"/>
              </a:ext>
            </a:extLst>
          </p:cNvPr>
          <p:cNvSpPr txBox="1"/>
          <p:nvPr/>
        </p:nvSpPr>
        <p:spPr>
          <a:xfrm>
            <a:off x="288837" y="6379379"/>
            <a:ext cx="370293" cy="257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spc="90">
                <a:solidFill>
                  <a:srgbClr val="1FB0F9"/>
                </a:solidFill>
                <a:latin typeface="MADE GoodTime Grotesk" panose="02000503000000020004" pitchFamily="50" charset="0"/>
              </a:rPr>
              <a:t>11</a:t>
            </a:r>
            <a:endParaRPr lang="en-US" sz="800" spc="90" dirty="0">
              <a:solidFill>
                <a:srgbClr val="1FB0F9"/>
              </a:solidFill>
              <a:latin typeface="MADE GoodTime Grotesk" panose="02000503000000020004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03E344-17C0-4D7A-9670-6CCE7E0347DE}"/>
              </a:ext>
            </a:extLst>
          </p:cNvPr>
          <p:cNvSpPr/>
          <p:nvPr/>
        </p:nvSpPr>
        <p:spPr>
          <a:xfrm>
            <a:off x="1944601" y="1737360"/>
            <a:ext cx="8302798" cy="338328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262CAD-3650-464A-A2A3-1F00F93EBB24}"/>
              </a:ext>
            </a:extLst>
          </p:cNvPr>
          <p:cNvSpPr txBox="1"/>
          <p:nvPr/>
        </p:nvSpPr>
        <p:spPr>
          <a:xfrm>
            <a:off x="2752853" y="2705725"/>
            <a:ext cx="135229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spc="90" dirty="0">
                <a:solidFill>
                  <a:srgbClr val="1FB0F9"/>
                </a:solidFill>
                <a:latin typeface="MADE GoodTime Grotesk" panose="02000503000000020004" pitchFamily="50" charset="0"/>
              </a:rPr>
              <a:t>04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318563-823C-4E9B-87C2-91665C827E90}"/>
              </a:ext>
            </a:extLst>
          </p:cNvPr>
          <p:cNvSpPr txBox="1"/>
          <p:nvPr/>
        </p:nvSpPr>
        <p:spPr>
          <a:xfrm>
            <a:off x="5842000" y="3165082"/>
            <a:ext cx="3464560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spc="90">
                <a:solidFill>
                  <a:schemeClr val="bg1"/>
                </a:solidFill>
                <a:latin typeface="GeosansLight" panose="02000603020000020003" pitchFamily="2" charset="0"/>
              </a:rPr>
              <a:t>Informatica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84061-CDEC-4F2E-83E4-5E09E8F4DCF8}"/>
              </a:ext>
            </a:extLst>
          </p:cNvPr>
          <p:cNvSpPr txBox="1"/>
          <p:nvPr/>
        </p:nvSpPr>
        <p:spPr>
          <a:xfrm>
            <a:off x="5583157" y="2256755"/>
            <a:ext cx="3996480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spc="600">
                <a:solidFill>
                  <a:srgbClr val="F6F6F6"/>
                </a:solidFill>
                <a:latin typeface="MADE GoodTime Grotesk" panose="02000503000000020004" pitchFamily="50" charset="0"/>
              </a:rPr>
              <a:t>Analisi indice libro</a:t>
            </a:r>
          </a:p>
        </p:txBody>
      </p:sp>
      <p:sp>
        <p:nvSpPr>
          <p:cNvPr id="15" name="Oval 39">
            <a:extLst>
              <a:ext uri="{FF2B5EF4-FFF2-40B4-BE49-F238E27FC236}">
                <a16:creationId xmlns:a16="http://schemas.microsoft.com/office/drawing/2014/main" id="{E4B36408-F7A0-4CB1-853B-514295FC00EC}"/>
              </a:ext>
            </a:extLst>
          </p:cNvPr>
          <p:cNvSpPr/>
          <p:nvPr/>
        </p:nvSpPr>
        <p:spPr>
          <a:xfrm flipV="1">
            <a:off x="11714161" y="317057"/>
            <a:ext cx="161566" cy="161564"/>
          </a:xfrm>
          <a:prstGeom prst="ellipse">
            <a:avLst/>
          </a:prstGeom>
          <a:solidFill>
            <a:srgbClr val="1FB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3" name="TextBox 38">
            <a:extLst>
              <a:ext uri="{FF2B5EF4-FFF2-40B4-BE49-F238E27FC236}">
                <a16:creationId xmlns:a16="http://schemas.microsoft.com/office/drawing/2014/main" id="{BA8D4AC6-C710-429E-80C6-7305B449071A}"/>
              </a:ext>
            </a:extLst>
          </p:cNvPr>
          <p:cNvSpPr txBox="1"/>
          <p:nvPr/>
        </p:nvSpPr>
        <p:spPr>
          <a:xfrm>
            <a:off x="7128588" y="251821"/>
            <a:ext cx="4432956" cy="257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it-IT" sz="800" b="1" spc="90">
                <a:solidFill>
                  <a:schemeClr val="bg1"/>
                </a:solidFill>
                <a:latin typeface="GeosansLight" panose="02000603020000020003" pitchFamily="2" charset="0"/>
              </a:rPr>
              <a:t>Panico, Greppi, Cruoglio, Casalnuovo, Albanese </a:t>
            </a:r>
            <a:r>
              <a:rPr lang="en-US" sz="800" spc="90">
                <a:solidFill>
                  <a:srgbClr val="F6F6F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800" b="1" spc="90">
                <a:solidFill>
                  <a:schemeClr val="bg1"/>
                </a:solidFill>
                <a:latin typeface="GeosansLight" panose="02000603020000020003" pitchFamily="2" charset="0"/>
              </a:rPr>
              <a:t>Didattica dell’Informatica</a:t>
            </a:r>
            <a:endParaRPr lang="en-US" sz="800" spc="90" dirty="0">
              <a:solidFill>
                <a:schemeClr val="bg1"/>
              </a:solidFill>
              <a:latin typeface="GeosansLight" panose="020006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910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549E09C-083D-4789-87DB-531B37BDA779}"/>
              </a:ext>
            </a:extLst>
          </p:cNvPr>
          <p:cNvSpPr txBox="1"/>
          <p:nvPr/>
        </p:nvSpPr>
        <p:spPr>
          <a:xfrm>
            <a:off x="288837" y="6379379"/>
            <a:ext cx="370293" cy="257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spc="90">
                <a:solidFill>
                  <a:srgbClr val="1FB0F9"/>
                </a:solidFill>
                <a:latin typeface="MADE GoodTime Grotesk" panose="02000503000000020004" pitchFamily="50" charset="0"/>
              </a:rPr>
              <a:t>12</a:t>
            </a:r>
            <a:endParaRPr lang="en-US" sz="800" spc="90" dirty="0">
              <a:solidFill>
                <a:srgbClr val="1FB0F9"/>
              </a:solidFill>
              <a:latin typeface="MADE GoodTime Grotesk" panose="02000503000000020004" pitchFamily="50" charset="0"/>
            </a:endParaRPr>
          </a:p>
        </p:txBody>
      </p:sp>
      <p:sp>
        <p:nvSpPr>
          <p:cNvPr id="23" name="Oval 39">
            <a:extLst>
              <a:ext uri="{FF2B5EF4-FFF2-40B4-BE49-F238E27FC236}">
                <a16:creationId xmlns:a16="http://schemas.microsoft.com/office/drawing/2014/main" id="{EF530C4F-B413-4AE7-A04B-24D94AB0522F}"/>
              </a:ext>
            </a:extLst>
          </p:cNvPr>
          <p:cNvSpPr/>
          <p:nvPr/>
        </p:nvSpPr>
        <p:spPr>
          <a:xfrm flipV="1">
            <a:off x="11714161" y="317057"/>
            <a:ext cx="161566" cy="161564"/>
          </a:xfrm>
          <a:prstGeom prst="ellipse">
            <a:avLst/>
          </a:prstGeom>
          <a:solidFill>
            <a:srgbClr val="1FB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TextBox 22">
            <a:extLst>
              <a:ext uri="{FF2B5EF4-FFF2-40B4-BE49-F238E27FC236}">
                <a16:creationId xmlns:a16="http://schemas.microsoft.com/office/drawing/2014/main" id="{A948B397-1E0A-4203-B67B-CC08FCC6DE4A}"/>
              </a:ext>
            </a:extLst>
          </p:cNvPr>
          <p:cNvSpPr txBox="1"/>
          <p:nvPr/>
        </p:nvSpPr>
        <p:spPr>
          <a:xfrm>
            <a:off x="1305228" y="475129"/>
            <a:ext cx="6546482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spc="600">
                <a:solidFill>
                  <a:schemeClr val="bg1"/>
                </a:solidFill>
                <a:latin typeface="MADE GoodTime Grotesk" panose="02000503000000020004" pitchFamily="50" charset="0"/>
              </a:rPr>
              <a:t>Informatica App </a:t>
            </a:r>
            <a:endParaRPr lang="en-US" sz="2400" spc="600" dirty="0">
              <a:solidFill>
                <a:schemeClr val="bg1"/>
              </a:solidFill>
              <a:latin typeface="MADE GoodTime Grotesk" panose="02000503000000020004" pitchFamily="50" charset="0"/>
            </a:endParaRPr>
          </a:p>
        </p:txBody>
      </p:sp>
      <p:pic>
        <p:nvPicPr>
          <p:cNvPr id="3" name="Picture 2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3482D9B6-6CD6-48FE-8C1D-1F5BFCD14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769" y="1354507"/>
            <a:ext cx="3668584" cy="4907805"/>
          </a:xfrm>
          <a:prstGeom prst="rect">
            <a:avLst/>
          </a:prstGeom>
        </p:spPr>
      </p:pic>
      <p:pic>
        <p:nvPicPr>
          <p:cNvPr id="5" name="Picture 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D282D6D5-1B0D-4A25-8FFB-FBA0FA03CC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647" y="1354507"/>
            <a:ext cx="3668584" cy="4907805"/>
          </a:xfrm>
          <a:prstGeom prst="rect">
            <a:avLst/>
          </a:prstGeom>
        </p:spPr>
      </p:pic>
      <p:sp>
        <p:nvSpPr>
          <p:cNvPr id="13" name="TextBox 38">
            <a:extLst>
              <a:ext uri="{FF2B5EF4-FFF2-40B4-BE49-F238E27FC236}">
                <a16:creationId xmlns:a16="http://schemas.microsoft.com/office/drawing/2014/main" id="{D3913D79-D00B-4201-BCD5-7DC45A367FDF}"/>
              </a:ext>
            </a:extLst>
          </p:cNvPr>
          <p:cNvSpPr txBox="1"/>
          <p:nvPr/>
        </p:nvSpPr>
        <p:spPr>
          <a:xfrm>
            <a:off x="7128588" y="251821"/>
            <a:ext cx="4432956" cy="257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it-IT" sz="800" b="1" spc="90">
                <a:solidFill>
                  <a:schemeClr val="bg1"/>
                </a:solidFill>
                <a:latin typeface="GeosansLight" panose="02000603020000020003" pitchFamily="2" charset="0"/>
              </a:rPr>
              <a:t>Panico, Greppi, Cruoglio, Casalnuovo, Albanese </a:t>
            </a:r>
            <a:r>
              <a:rPr lang="en-US" sz="800" spc="90">
                <a:solidFill>
                  <a:srgbClr val="F6F6F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800" b="1" spc="90">
                <a:solidFill>
                  <a:schemeClr val="bg1"/>
                </a:solidFill>
                <a:latin typeface="GeosansLight" panose="02000603020000020003" pitchFamily="2" charset="0"/>
              </a:rPr>
              <a:t>Didattica dell’Informatica</a:t>
            </a:r>
            <a:endParaRPr lang="en-US" sz="800" spc="90" dirty="0">
              <a:solidFill>
                <a:schemeClr val="bg1"/>
              </a:solidFill>
              <a:latin typeface="GeosansLight" panose="020006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60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903E344-17C0-4D7A-9670-6CCE7E0347DE}"/>
              </a:ext>
            </a:extLst>
          </p:cNvPr>
          <p:cNvSpPr/>
          <p:nvPr/>
        </p:nvSpPr>
        <p:spPr>
          <a:xfrm>
            <a:off x="1944601" y="1737360"/>
            <a:ext cx="8302798" cy="338328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262CAD-3650-464A-A2A3-1F00F93EBB24}"/>
              </a:ext>
            </a:extLst>
          </p:cNvPr>
          <p:cNvSpPr txBox="1"/>
          <p:nvPr/>
        </p:nvSpPr>
        <p:spPr>
          <a:xfrm>
            <a:off x="2752853" y="2705725"/>
            <a:ext cx="13522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spc="90" dirty="0">
                <a:solidFill>
                  <a:srgbClr val="1FB0F9"/>
                </a:solidFill>
                <a:latin typeface="MADE GoodTime Grotesk" panose="02000503000000020004" pitchFamily="50" charset="0"/>
              </a:rPr>
              <a:t>05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318563-823C-4E9B-87C2-91665C827E90}"/>
              </a:ext>
            </a:extLst>
          </p:cNvPr>
          <p:cNvSpPr txBox="1"/>
          <p:nvPr/>
        </p:nvSpPr>
        <p:spPr>
          <a:xfrm>
            <a:off x="5842000" y="3165082"/>
            <a:ext cx="3464560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spc="90">
                <a:solidFill>
                  <a:schemeClr val="bg1"/>
                </a:solidFill>
                <a:latin typeface="GeosansLight" panose="02000603020000020003" pitchFamily="2" charset="0"/>
              </a:rPr>
              <a:t>Comparazione</a:t>
            </a:r>
          </a:p>
          <a:p>
            <a:pPr algn="ctr">
              <a:lnSpc>
                <a:spcPct val="150000"/>
              </a:lnSpc>
            </a:pPr>
            <a:r>
              <a:rPr lang="en-US" sz="1200" spc="90">
                <a:solidFill>
                  <a:schemeClr val="bg1"/>
                </a:solidFill>
                <a:latin typeface="GeosansLight" panose="02000603020000020003" pitchFamily="2" charset="0"/>
              </a:rPr>
              <a:t>Considerazioni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84061-CDEC-4F2E-83E4-5E09E8F4DCF8}"/>
              </a:ext>
            </a:extLst>
          </p:cNvPr>
          <p:cNvSpPr txBox="1"/>
          <p:nvPr/>
        </p:nvSpPr>
        <p:spPr>
          <a:xfrm>
            <a:off x="6128041" y="2256755"/>
            <a:ext cx="2906694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spc="600">
                <a:solidFill>
                  <a:srgbClr val="F6F6F6"/>
                </a:solidFill>
                <a:latin typeface="MADE GoodTime Grotesk" panose="02000503000000020004" pitchFamily="50" charset="0"/>
              </a:rPr>
              <a:t>Comparazione</a:t>
            </a:r>
          </a:p>
        </p:txBody>
      </p:sp>
      <p:sp>
        <p:nvSpPr>
          <p:cNvPr id="15" name="Oval 39">
            <a:extLst>
              <a:ext uri="{FF2B5EF4-FFF2-40B4-BE49-F238E27FC236}">
                <a16:creationId xmlns:a16="http://schemas.microsoft.com/office/drawing/2014/main" id="{E4B36408-F7A0-4CB1-853B-514295FC00EC}"/>
              </a:ext>
            </a:extLst>
          </p:cNvPr>
          <p:cNvSpPr/>
          <p:nvPr/>
        </p:nvSpPr>
        <p:spPr>
          <a:xfrm flipV="1">
            <a:off x="11714161" y="317057"/>
            <a:ext cx="161566" cy="161564"/>
          </a:xfrm>
          <a:prstGeom prst="ellipse">
            <a:avLst/>
          </a:prstGeom>
          <a:solidFill>
            <a:srgbClr val="1FB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1131BBED-07CA-45B1-A85D-859671A11D8B}"/>
              </a:ext>
            </a:extLst>
          </p:cNvPr>
          <p:cNvSpPr txBox="1"/>
          <p:nvPr/>
        </p:nvSpPr>
        <p:spPr>
          <a:xfrm>
            <a:off x="288837" y="6379379"/>
            <a:ext cx="370293" cy="257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90" normalizeH="0" baseline="0" noProof="0">
                <a:ln>
                  <a:noFill/>
                </a:ln>
                <a:solidFill>
                  <a:srgbClr val="1FB0F9"/>
                </a:solidFill>
                <a:effectLst/>
                <a:uLnTx/>
                <a:uFillTx/>
                <a:latin typeface="MADE GoodTime Grotesk" panose="02000503000000020004" pitchFamily="50" charset="0"/>
                <a:ea typeface="+mn-ea"/>
                <a:cs typeface="+mn-cs"/>
              </a:rPr>
              <a:t>13</a:t>
            </a:r>
            <a:endParaRPr kumimoji="0" lang="en-US" sz="800" b="0" i="0" u="none" strike="noStrike" kern="1200" cap="none" spc="90" normalizeH="0" baseline="0" noProof="0" dirty="0">
              <a:ln>
                <a:noFill/>
              </a:ln>
              <a:solidFill>
                <a:srgbClr val="1FB0F9"/>
              </a:solidFill>
              <a:effectLst/>
              <a:uLnTx/>
              <a:uFillTx/>
              <a:latin typeface="MADE GoodTime Grotesk" panose="02000503000000020004" pitchFamily="50" charset="0"/>
              <a:ea typeface="+mn-ea"/>
              <a:cs typeface="+mn-cs"/>
            </a:endParaRPr>
          </a:p>
        </p:txBody>
      </p:sp>
      <p:sp>
        <p:nvSpPr>
          <p:cNvPr id="13" name="TextBox 38">
            <a:extLst>
              <a:ext uri="{FF2B5EF4-FFF2-40B4-BE49-F238E27FC236}">
                <a16:creationId xmlns:a16="http://schemas.microsoft.com/office/drawing/2014/main" id="{A11C5993-D655-4E4B-BC04-1C8CE2A68592}"/>
              </a:ext>
            </a:extLst>
          </p:cNvPr>
          <p:cNvSpPr txBox="1"/>
          <p:nvPr/>
        </p:nvSpPr>
        <p:spPr>
          <a:xfrm>
            <a:off x="7128588" y="251821"/>
            <a:ext cx="4432956" cy="257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it-IT" sz="800" b="1" spc="90">
                <a:solidFill>
                  <a:schemeClr val="bg1"/>
                </a:solidFill>
                <a:latin typeface="GeosansLight" panose="02000603020000020003" pitchFamily="2" charset="0"/>
              </a:rPr>
              <a:t>Panico, Greppi, Cruoglio, Casalnuovo, Albanese </a:t>
            </a:r>
            <a:r>
              <a:rPr lang="en-US" sz="800" spc="90">
                <a:solidFill>
                  <a:srgbClr val="F6F6F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800" b="1" spc="90">
                <a:solidFill>
                  <a:schemeClr val="bg1"/>
                </a:solidFill>
                <a:latin typeface="GeosansLight" panose="02000603020000020003" pitchFamily="2" charset="0"/>
              </a:rPr>
              <a:t>Didattica dell’Informatica</a:t>
            </a:r>
            <a:endParaRPr lang="en-US" sz="800" spc="90" dirty="0">
              <a:solidFill>
                <a:schemeClr val="bg1"/>
              </a:solidFill>
              <a:latin typeface="GeosansLight" panose="020006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528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318563-823C-4E9B-87C2-91665C827E90}"/>
              </a:ext>
            </a:extLst>
          </p:cNvPr>
          <p:cNvSpPr txBox="1"/>
          <p:nvPr/>
        </p:nvSpPr>
        <p:spPr>
          <a:xfrm>
            <a:off x="1786709" y="1362084"/>
            <a:ext cx="8618582" cy="4855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Libro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coerente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con il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programma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del primo biennio del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Liceo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Scientifico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“M. Grigoletti” (opzione Scienze applicate) di Pordenone.</a:t>
            </a:r>
          </a:p>
          <a:p>
            <a:pPr algn="just">
              <a:lnSpc>
                <a:spcPct val="150000"/>
              </a:lnSpc>
            </a:pP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Risulta invece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parzialmente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in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disaccordo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con le indicazioni nazionali dettate dal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MIUR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it-IT" sz="1600" spc="90">
              <a:solidFill>
                <a:schemeClr val="bg1"/>
              </a:solidFill>
              <a:latin typeface="GeosansLight" panose="02000603020000020003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Primo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anno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, ad esempio:</a:t>
            </a:r>
          </a:p>
          <a:p>
            <a:pPr algn="just">
              <a:lnSpc>
                <a:spcPct val="150000"/>
              </a:lnSpc>
            </a:pP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mentre nel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liceo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in questione si analizza la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programmazione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da un punto di vista più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astratto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e si cerca di introdurre lo studente ad un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pensiero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algoritmico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, il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MIUR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prevede già l’introduzione dello studente alla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programmazione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, tramite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linguaggio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C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, e conoscenza dei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costrutti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iterativi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e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condizionali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it-IT" sz="1600" spc="90">
              <a:solidFill>
                <a:schemeClr val="bg1"/>
              </a:solidFill>
              <a:latin typeface="GeosansLight" panose="02000603020000020003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Secondo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anno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, ad esempio:</a:t>
            </a:r>
          </a:p>
          <a:p>
            <a:pPr algn="just">
              <a:lnSpc>
                <a:spcPct val="150000"/>
              </a:lnSpc>
            </a:pP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Suite Microsoft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Office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combaciano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. I programmi si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distaccano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, invece, per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l’introduzione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di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concetti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e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competenze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avanzate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del linguaggio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C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49E09C-083D-4789-87DB-531B37BDA779}"/>
              </a:ext>
            </a:extLst>
          </p:cNvPr>
          <p:cNvSpPr txBox="1"/>
          <p:nvPr/>
        </p:nvSpPr>
        <p:spPr>
          <a:xfrm>
            <a:off x="288837" y="6379379"/>
            <a:ext cx="370293" cy="257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spc="90">
                <a:solidFill>
                  <a:srgbClr val="1FB0F9"/>
                </a:solidFill>
                <a:latin typeface="MADE GoodTime Grotesk" panose="02000503000000020004" pitchFamily="50" charset="0"/>
              </a:rPr>
              <a:t>14</a:t>
            </a:r>
            <a:endParaRPr lang="en-US" sz="800" spc="90" dirty="0">
              <a:solidFill>
                <a:srgbClr val="1FB0F9"/>
              </a:solidFill>
              <a:latin typeface="MADE GoodTime Grotesk" panose="02000503000000020004" pitchFamily="50" charset="0"/>
            </a:endParaRPr>
          </a:p>
        </p:txBody>
      </p:sp>
      <p:sp>
        <p:nvSpPr>
          <p:cNvPr id="23" name="Oval 39">
            <a:extLst>
              <a:ext uri="{FF2B5EF4-FFF2-40B4-BE49-F238E27FC236}">
                <a16:creationId xmlns:a16="http://schemas.microsoft.com/office/drawing/2014/main" id="{EF530C4F-B413-4AE7-A04B-24D94AB0522F}"/>
              </a:ext>
            </a:extLst>
          </p:cNvPr>
          <p:cNvSpPr/>
          <p:nvPr/>
        </p:nvSpPr>
        <p:spPr>
          <a:xfrm flipV="1">
            <a:off x="11714161" y="317057"/>
            <a:ext cx="161566" cy="161564"/>
          </a:xfrm>
          <a:prstGeom prst="ellipse">
            <a:avLst/>
          </a:prstGeom>
          <a:solidFill>
            <a:srgbClr val="1FB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TextBox 22">
            <a:extLst>
              <a:ext uri="{FF2B5EF4-FFF2-40B4-BE49-F238E27FC236}">
                <a16:creationId xmlns:a16="http://schemas.microsoft.com/office/drawing/2014/main" id="{A948B397-1E0A-4203-B67B-CC08FCC6DE4A}"/>
              </a:ext>
            </a:extLst>
          </p:cNvPr>
          <p:cNvSpPr txBox="1"/>
          <p:nvPr/>
        </p:nvSpPr>
        <p:spPr>
          <a:xfrm>
            <a:off x="2264229" y="475129"/>
            <a:ext cx="726515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spc="600">
                <a:solidFill>
                  <a:schemeClr val="bg1"/>
                </a:solidFill>
                <a:latin typeface="MADE GoodTime Grotesk" panose="02000503000000020004" pitchFamily="50" charset="0"/>
              </a:rPr>
              <a:t>Comparazione</a:t>
            </a:r>
            <a:endParaRPr lang="en-US" sz="2400" spc="600" dirty="0">
              <a:solidFill>
                <a:schemeClr val="bg1"/>
              </a:solidFill>
              <a:latin typeface="MADE GoodTime Grotesk" panose="02000503000000020004" pitchFamily="50" charset="0"/>
            </a:endParaRPr>
          </a:p>
        </p:txBody>
      </p:sp>
      <p:sp>
        <p:nvSpPr>
          <p:cNvPr id="7" name="TextBox 38">
            <a:extLst>
              <a:ext uri="{FF2B5EF4-FFF2-40B4-BE49-F238E27FC236}">
                <a16:creationId xmlns:a16="http://schemas.microsoft.com/office/drawing/2014/main" id="{EE1F5ACB-3E22-4F7B-B001-C7053E7F7F22}"/>
              </a:ext>
            </a:extLst>
          </p:cNvPr>
          <p:cNvSpPr txBox="1"/>
          <p:nvPr/>
        </p:nvSpPr>
        <p:spPr>
          <a:xfrm>
            <a:off x="7128588" y="251821"/>
            <a:ext cx="4432956" cy="257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it-IT" sz="800" b="1" spc="90">
                <a:solidFill>
                  <a:schemeClr val="bg1"/>
                </a:solidFill>
                <a:latin typeface="GeosansLight" panose="02000603020000020003" pitchFamily="2" charset="0"/>
              </a:rPr>
              <a:t>Panico, Greppi, Cruoglio, Casalnuovo, Albanese </a:t>
            </a:r>
            <a:r>
              <a:rPr lang="en-US" sz="800" spc="90">
                <a:solidFill>
                  <a:srgbClr val="F6F6F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800" b="1" spc="90">
                <a:solidFill>
                  <a:schemeClr val="bg1"/>
                </a:solidFill>
                <a:latin typeface="GeosansLight" panose="02000603020000020003" pitchFamily="2" charset="0"/>
              </a:rPr>
              <a:t>Didattica dell’Informatica</a:t>
            </a:r>
            <a:endParaRPr lang="en-US" sz="800" spc="90" dirty="0">
              <a:solidFill>
                <a:schemeClr val="bg1"/>
              </a:solidFill>
              <a:latin typeface="GeosansLight" panose="020006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613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318563-823C-4E9B-87C2-91665C827E90}"/>
                  </a:ext>
                </a:extLst>
              </p:cNvPr>
              <p:cNvSpPr txBox="1"/>
              <p:nvPr/>
            </p:nvSpPr>
            <p:spPr>
              <a:xfrm>
                <a:off x="1786709" y="1362084"/>
                <a:ext cx="7265156" cy="3377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it-IT" sz="1600" spc="90" dirty="0">
                  <a:solidFill>
                    <a:schemeClr val="bg1"/>
                  </a:solidFill>
                  <a:latin typeface="GeosansLight" panose="02000603020000020003" pitchFamily="2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it-IT" sz="1600" spc="90" dirty="0">
                  <a:solidFill>
                    <a:schemeClr val="bg1"/>
                  </a:solidFill>
                  <a:latin typeface="GeosansLight" panose="02000603020000020003" pitchFamily="2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600" spc="90" dirty="0">
                    <a:solidFill>
                      <a:schemeClr val="bg1"/>
                    </a:solidFill>
                    <a:latin typeface="GeosansLight" panose="02000603020000020003" pitchFamily="2" charset="0"/>
                  </a:rPr>
                  <a:t>Le linee didattiche nazionali proposte </a:t>
                </a:r>
              </a:p>
              <a:p>
                <a:pPr algn="just">
                  <a:lnSpc>
                    <a:spcPct val="150000"/>
                  </a:lnSpc>
                </a:pPr>
                <a:endParaRPr lang="it-IT" sz="1600" spc="90" dirty="0">
                  <a:solidFill>
                    <a:schemeClr val="bg1"/>
                  </a:solidFill>
                  <a:latin typeface="GeosansLight" panose="02000603020000020003" pitchFamily="2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600" spc="90" dirty="0">
                    <a:solidFill>
                      <a:srgbClr val="1FB0F9"/>
                    </a:solidFill>
                    <a:latin typeface="GeosansLight" panose="02000603020000020003" pitchFamily="2" charset="0"/>
                  </a:rPr>
                  <a:t>Monte-ore</a:t>
                </a:r>
                <a:r>
                  <a:rPr lang="it-IT" sz="1600" spc="90" dirty="0">
                    <a:solidFill>
                      <a:schemeClr val="bg1"/>
                    </a:solidFill>
                    <a:latin typeface="GeosansLight" panose="02000603020000020003" pitchFamily="2" charset="0"/>
                  </a:rPr>
                  <a:t> di </a:t>
                </a:r>
                <a14:m>
                  <m:oMath xmlns:m="http://schemas.openxmlformats.org/officeDocument/2006/math">
                    <m:r>
                      <a:rPr lang="it-IT" sz="1600" i="1" spc="9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66</m:t>
                    </m:r>
                  </m:oMath>
                </a14:m>
                <a:r>
                  <a:rPr lang="it-IT" sz="1600" spc="90" dirty="0">
                    <a:solidFill>
                      <a:schemeClr val="bg1"/>
                    </a:solidFill>
                    <a:latin typeface="GeosansLight" panose="02000603020000020003" pitchFamily="2" charset="0"/>
                  </a:rPr>
                  <a:t> ore all’anno di lezioni frontali in ambito informatico.</a:t>
                </a:r>
              </a:p>
              <a:p>
                <a:pPr algn="just">
                  <a:lnSpc>
                    <a:spcPct val="150000"/>
                  </a:lnSpc>
                </a:pPr>
                <a:endParaRPr lang="it-IT" sz="1600" spc="90" dirty="0">
                  <a:solidFill>
                    <a:schemeClr val="bg1"/>
                  </a:solidFill>
                  <a:latin typeface="GeosansLight" panose="02000603020000020003" pitchFamily="2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spc="9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it-IT" sz="1600" spc="90" dirty="0">
                    <a:solidFill>
                      <a:schemeClr val="bg1"/>
                    </a:solidFill>
                    <a:latin typeface="GeosansLight" panose="02000603020000020003" pitchFamily="2" charset="0"/>
                  </a:rPr>
                  <a:t> </a:t>
                </a:r>
                <a:r>
                  <a:rPr lang="it-IT" sz="1600" spc="90" dirty="0">
                    <a:solidFill>
                      <a:srgbClr val="1FB0F9"/>
                    </a:solidFill>
                    <a:latin typeface="GeosansLight" panose="02000603020000020003" pitchFamily="2" charset="0"/>
                  </a:rPr>
                  <a:t>macro-argomenti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it-IT" sz="1600" spc="90" dirty="0">
                  <a:solidFill>
                    <a:schemeClr val="bg1"/>
                  </a:solidFill>
                  <a:latin typeface="GeosansLight" panose="02000603020000020003" pitchFamily="2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600" spc="90" dirty="0">
                    <a:solidFill>
                      <a:schemeClr val="bg1"/>
                    </a:solidFill>
                    <a:latin typeface="GeosansLight" panose="02000603020000020003" pitchFamily="2" charset="0"/>
                  </a:rPr>
                  <a:t>Poco più di </a:t>
                </a:r>
                <a14:m>
                  <m:oMath xmlns:m="http://schemas.openxmlformats.org/officeDocument/2006/math">
                    <m:r>
                      <a:rPr lang="it-IT" sz="1600" i="1" spc="9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it-IT" sz="1600" spc="90" dirty="0">
                    <a:solidFill>
                      <a:schemeClr val="bg1"/>
                    </a:solidFill>
                    <a:latin typeface="GeosansLight" panose="02000603020000020003" pitchFamily="2" charset="0"/>
                  </a:rPr>
                  <a:t> ore a </a:t>
                </a:r>
                <a:r>
                  <a:rPr lang="it-IT" sz="1600" spc="90" dirty="0">
                    <a:solidFill>
                      <a:srgbClr val="1FB0F9"/>
                    </a:solidFill>
                    <a:latin typeface="GeosansLight" panose="02000603020000020003" pitchFamily="2" charset="0"/>
                  </a:rPr>
                  <a:t>macro-argomento</a:t>
                </a:r>
                <a:r>
                  <a:rPr lang="it-IT" sz="1600" spc="90" dirty="0">
                    <a:solidFill>
                      <a:schemeClr val="bg1"/>
                    </a:solidFill>
                    <a:latin typeface="GeosansLight" panose="02000603020000020003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318563-823C-4E9B-87C2-91665C827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709" y="1362084"/>
                <a:ext cx="7265156" cy="3377463"/>
              </a:xfrm>
              <a:prstGeom prst="rect">
                <a:avLst/>
              </a:prstGeom>
              <a:blipFill>
                <a:blip r:embed="rId3"/>
                <a:stretch>
                  <a:fillRect l="-336" b="-14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549E09C-083D-4789-87DB-531B37BDA779}"/>
              </a:ext>
            </a:extLst>
          </p:cNvPr>
          <p:cNvSpPr txBox="1"/>
          <p:nvPr/>
        </p:nvSpPr>
        <p:spPr>
          <a:xfrm>
            <a:off x="288837" y="6379379"/>
            <a:ext cx="370293" cy="257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spc="90">
                <a:solidFill>
                  <a:srgbClr val="1FB0F9"/>
                </a:solidFill>
                <a:latin typeface="MADE GoodTime Grotesk" panose="02000503000000020004" pitchFamily="50" charset="0"/>
              </a:rPr>
              <a:t>15</a:t>
            </a:r>
            <a:endParaRPr lang="en-US" sz="800" spc="90" dirty="0">
              <a:solidFill>
                <a:srgbClr val="1FB0F9"/>
              </a:solidFill>
              <a:latin typeface="MADE GoodTime Grotesk" panose="02000503000000020004" pitchFamily="50" charset="0"/>
            </a:endParaRPr>
          </a:p>
        </p:txBody>
      </p:sp>
      <p:sp>
        <p:nvSpPr>
          <p:cNvPr id="23" name="Oval 39">
            <a:extLst>
              <a:ext uri="{FF2B5EF4-FFF2-40B4-BE49-F238E27FC236}">
                <a16:creationId xmlns:a16="http://schemas.microsoft.com/office/drawing/2014/main" id="{EF530C4F-B413-4AE7-A04B-24D94AB0522F}"/>
              </a:ext>
            </a:extLst>
          </p:cNvPr>
          <p:cNvSpPr/>
          <p:nvPr/>
        </p:nvSpPr>
        <p:spPr>
          <a:xfrm flipV="1">
            <a:off x="11714161" y="317057"/>
            <a:ext cx="161566" cy="161564"/>
          </a:xfrm>
          <a:prstGeom prst="ellipse">
            <a:avLst/>
          </a:prstGeom>
          <a:solidFill>
            <a:srgbClr val="1FB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TextBox 22">
            <a:extLst>
              <a:ext uri="{FF2B5EF4-FFF2-40B4-BE49-F238E27FC236}">
                <a16:creationId xmlns:a16="http://schemas.microsoft.com/office/drawing/2014/main" id="{A948B397-1E0A-4203-B67B-CC08FCC6DE4A}"/>
              </a:ext>
            </a:extLst>
          </p:cNvPr>
          <p:cNvSpPr txBox="1"/>
          <p:nvPr/>
        </p:nvSpPr>
        <p:spPr>
          <a:xfrm>
            <a:off x="2264229" y="475129"/>
            <a:ext cx="726515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spc="600">
                <a:solidFill>
                  <a:schemeClr val="bg1"/>
                </a:solidFill>
                <a:latin typeface="MADE GoodTime Grotesk" panose="02000503000000020004" pitchFamily="50" charset="0"/>
              </a:rPr>
              <a:t>Considerazioni</a:t>
            </a:r>
            <a:endParaRPr lang="en-US" sz="2400" spc="600" dirty="0">
              <a:solidFill>
                <a:schemeClr val="bg1"/>
              </a:solidFill>
              <a:latin typeface="MADE GoodTime Grotesk" panose="02000503000000020004" pitchFamily="50" charset="0"/>
            </a:endParaRPr>
          </a:p>
        </p:txBody>
      </p:sp>
      <p:pic>
        <p:nvPicPr>
          <p:cNvPr id="7174" name="Picture 6" descr="Man Thinking Vector Art, Icons, and Graphics for Free Download">
            <a:extLst>
              <a:ext uri="{FF2B5EF4-FFF2-40B4-BE49-F238E27FC236}">
                <a16:creationId xmlns:a16="http://schemas.microsoft.com/office/drawing/2014/main" id="{FDACF4FE-E292-4922-BC86-F246BE280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728" y="227812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38">
            <a:extLst>
              <a:ext uri="{FF2B5EF4-FFF2-40B4-BE49-F238E27FC236}">
                <a16:creationId xmlns:a16="http://schemas.microsoft.com/office/drawing/2014/main" id="{0EEA4B46-C15F-4FFA-99FA-83CB23B79F14}"/>
              </a:ext>
            </a:extLst>
          </p:cNvPr>
          <p:cNvSpPr txBox="1"/>
          <p:nvPr/>
        </p:nvSpPr>
        <p:spPr>
          <a:xfrm>
            <a:off x="7128588" y="251821"/>
            <a:ext cx="4432956" cy="257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it-IT" sz="800" b="1" spc="90">
                <a:solidFill>
                  <a:schemeClr val="bg1"/>
                </a:solidFill>
                <a:latin typeface="GeosansLight" panose="02000603020000020003" pitchFamily="2" charset="0"/>
              </a:rPr>
              <a:t>Panico, Greppi, Cruoglio, Casalnuovo, Albanese </a:t>
            </a:r>
            <a:r>
              <a:rPr lang="en-US" sz="800" spc="90">
                <a:solidFill>
                  <a:srgbClr val="F6F6F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800" b="1" spc="90">
                <a:solidFill>
                  <a:schemeClr val="bg1"/>
                </a:solidFill>
                <a:latin typeface="GeosansLight" panose="02000603020000020003" pitchFamily="2" charset="0"/>
              </a:rPr>
              <a:t>Didattica dell’Informatica</a:t>
            </a:r>
            <a:endParaRPr lang="en-US" sz="800" spc="90" dirty="0">
              <a:solidFill>
                <a:schemeClr val="bg1"/>
              </a:solidFill>
              <a:latin typeface="GeosansLight" panose="020006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845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Virtual Teaching Resources | Computer Science Teachers Association">
            <a:extLst>
              <a:ext uri="{FF2B5EF4-FFF2-40B4-BE49-F238E27FC236}">
                <a16:creationId xmlns:a16="http://schemas.microsoft.com/office/drawing/2014/main" id="{5CFD0914-69EC-4266-B62B-A1F8FF3F5378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5" b="1062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62E1AFDC-EBFB-40D1-A705-E55FC5C8819C}"/>
              </a:ext>
            </a:extLst>
          </p:cNvPr>
          <p:cNvSpPr/>
          <p:nvPr/>
        </p:nvSpPr>
        <p:spPr>
          <a:xfrm>
            <a:off x="0" y="-17273"/>
            <a:ext cx="12192000" cy="6875273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3700ED-1253-4474-AA51-0F87F3367935}"/>
              </a:ext>
            </a:extLst>
          </p:cNvPr>
          <p:cNvSpPr txBox="1"/>
          <p:nvPr/>
        </p:nvSpPr>
        <p:spPr>
          <a:xfrm>
            <a:off x="1012684" y="3013501"/>
            <a:ext cx="6224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800" spc="90" dirty="0" err="1">
                <a:solidFill>
                  <a:srgbClr val="1FB0F9"/>
                </a:solidFill>
                <a:latin typeface="MADE GoodTime Grotesk" panose="02000503000000020004" pitchFamily="50" charset="0"/>
              </a:rPr>
              <a:t>Grazie</a:t>
            </a:r>
            <a:r>
              <a:rPr lang="en-US" sz="4800" spc="90" dirty="0">
                <a:solidFill>
                  <a:srgbClr val="F60000"/>
                </a:solidFill>
                <a:latin typeface="MADE GoodTime Grotesk" panose="02000503000000020004" pitchFamily="50" charset="0"/>
              </a:rPr>
              <a:t> </a:t>
            </a:r>
            <a:r>
              <a:rPr lang="en-US" sz="4800" spc="90" dirty="0">
                <a:solidFill>
                  <a:schemeClr val="bg1"/>
                </a:solidFill>
                <a:latin typeface="MADE GoodTime Grotesk" panose="02000503000000020004" pitchFamily="50" charset="0"/>
              </a:rPr>
              <a:t>per </a:t>
            </a:r>
            <a:r>
              <a:rPr lang="en-US" sz="4800" spc="90" dirty="0" err="1">
                <a:solidFill>
                  <a:schemeClr val="bg1"/>
                </a:solidFill>
                <a:latin typeface="MADE GoodTime Grotesk" panose="02000503000000020004" pitchFamily="50" charset="0"/>
              </a:rPr>
              <a:t>l’attenzione</a:t>
            </a:r>
            <a:r>
              <a:rPr lang="en-US" sz="4800" spc="90" dirty="0">
                <a:solidFill>
                  <a:schemeClr val="bg1"/>
                </a:solidFill>
                <a:latin typeface="MADE GoodTime Grotesk" panose="02000503000000020004" pitchFamily="50" charset="0"/>
              </a:rPr>
              <a:t>.</a:t>
            </a:r>
            <a:endParaRPr lang="en-US" sz="4800" spc="90" dirty="0">
              <a:solidFill>
                <a:srgbClr val="F60000"/>
              </a:solidFill>
              <a:latin typeface="MADE GoodTime Grotesk" panose="02000503000000020004" pitchFamily="50" charset="0"/>
            </a:endParaRP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73405C0B-589D-4345-BAC8-3ACF5859C645}"/>
              </a:ext>
            </a:extLst>
          </p:cNvPr>
          <p:cNvSpPr txBox="1"/>
          <p:nvPr/>
        </p:nvSpPr>
        <p:spPr>
          <a:xfrm>
            <a:off x="1189533" y="5682011"/>
            <a:ext cx="3613828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14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A cu</a:t>
            </a:r>
            <a:r>
              <a:rPr lang="it-IT" sz="1400" spc="90" err="1">
                <a:solidFill>
                  <a:srgbClr val="F6F6F6"/>
                </a:solidFill>
                <a:latin typeface="GeosansLight" panose="02000603020000020003" pitchFamily="2" charset="0"/>
              </a:rPr>
              <a:t>ra</a:t>
            </a:r>
            <a:r>
              <a:rPr lang="it-IT" sz="1400" spc="90">
                <a:solidFill>
                  <a:srgbClr val="F6F6F6"/>
                </a:solidFill>
                <a:latin typeface="GeosansLight" panose="02000603020000020003" pitchFamily="2" charset="0"/>
              </a:rPr>
              <a:t> della Prof.ssa Filomena </a:t>
            </a:r>
            <a:r>
              <a:rPr lang="it-IT" sz="1400" spc="90">
                <a:solidFill>
                  <a:srgbClr val="1FB0F9"/>
                </a:solidFill>
                <a:latin typeface="GeosansLight" panose="02000603020000020003" pitchFamily="2" charset="0"/>
              </a:rPr>
              <a:t>Ferrucci</a:t>
            </a:r>
            <a:endParaRPr lang="it-IT" sz="1400" spc="90" dirty="0">
              <a:solidFill>
                <a:srgbClr val="1FB0F9"/>
              </a:solidFill>
              <a:latin typeface="GeosansLight" panose="02000603020000020003" pitchFamily="2" charset="0"/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712929D6-EC35-47FA-B325-89325E737E55}"/>
              </a:ext>
            </a:extLst>
          </p:cNvPr>
          <p:cNvSpPr txBox="1"/>
          <p:nvPr/>
        </p:nvSpPr>
        <p:spPr>
          <a:xfrm>
            <a:off x="5079344" y="5281901"/>
            <a:ext cx="6835148" cy="118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it-IT" sz="1400" spc="90">
                <a:solidFill>
                  <a:srgbClr val="1FB0F9"/>
                </a:solidFill>
                <a:latin typeface="GeosansLight" panose="02000603020000020003" pitchFamily="2" charset="0"/>
              </a:rPr>
              <a:t>Panico </a:t>
            </a:r>
            <a:r>
              <a:rPr lang="it-IT" sz="1400" spc="90">
                <a:solidFill>
                  <a:schemeClr val="bg1"/>
                </a:solidFill>
                <a:latin typeface="GeosansLight" panose="02000603020000020003" pitchFamily="2" charset="0"/>
              </a:rPr>
              <a:t>Paolo 0522501065 </a:t>
            </a:r>
            <a:r>
              <a:rPr lang="en-US" sz="1400" spc="90">
                <a:solidFill>
                  <a:srgbClr val="F6F6F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it-IT" sz="1400" spc="90">
                <a:solidFill>
                  <a:srgbClr val="1FB0F9"/>
                </a:solidFill>
                <a:latin typeface="GeosansLight" panose="02000603020000020003" pitchFamily="2" charset="0"/>
              </a:rPr>
              <a:t>Greppi </a:t>
            </a:r>
            <a:r>
              <a:rPr lang="it-IT" sz="1400" spc="90">
                <a:solidFill>
                  <a:schemeClr val="bg1"/>
                </a:solidFill>
                <a:latin typeface="GeosansLight" panose="02000603020000020003" pitchFamily="2" charset="0"/>
              </a:rPr>
              <a:t>Elenia 0512103544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it-IT" sz="1400" spc="90">
                <a:solidFill>
                  <a:srgbClr val="1FB0F9"/>
                </a:solidFill>
                <a:latin typeface="GeosansLight" panose="02000603020000020003" pitchFamily="2" charset="0"/>
              </a:rPr>
              <a:t>Cruoglio </a:t>
            </a:r>
            <a:r>
              <a:rPr lang="it-IT" sz="1400" spc="90">
                <a:solidFill>
                  <a:schemeClr val="bg1"/>
                </a:solidFill>
                <a:latin typeface="GeosansLight" panose="02000603020000020003" pitchFamily="2" charset="0"/>
              </a:rPr>
              <a:t>Carmine Cristian 0522501016 </a:t>
            </a:r>
            <a:r>
              <a:rPr lang="en-US" sz="1400" spc="90">
                <a:solidFill>
                  <a:srgbClr val="F6F6F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it-IT" sz="1400" spc="90">
                <a:solidFill>
                  <a:srgbClr val="1FB0F9"/>
                </a:solidFill>
                <a:latin typeface="GeosansLight" panose="02000603020000020003" pitchFamily="2" charset="0"/>
              </a:rPr>
              <a:t>Casalnuovo </a:t>
            </a:r>
            <a:r>
              <a:rPr lang="it-IT" sz="1400" spc="90">
                <a:solidFill>
                  <a:schemeClr val="bg1"/>
                </a:solidFill>
                <a:latin typeface="GeosansLight" panose="02000603020000020003" pitchFamily="2" charset="0"/>
              </a:rPr>
              <a:t>Giuseppe 0312202307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it-IT" sz="1400" spc="90">
                <a:solidFill>
                  <a:srgbClr val="1FB0F9"/>
                </a:solidFill>
                <a:latin typeface="GeosansLight" panose="02000603020000020003" pitchFamily="2" charset="0"/>
              </a:rPr>
              <a:t>Albanese </a:t>
            </a:r>
            <a:r>
              <a:rPr lang="it-IT" sz="1400" spc="90">
                <a:solidFill>
                  <a:schemeClr val="bg1"/>
                </a:solidFill>
                <a:latin typeface="GeosansLight" panose="02000603020000020003" pitchFamily="2" charset="0"/>
              </a:rPr>
              <a:t>Maria Giovanna 0522501356</a:t>
            </a:r>
          </a:p>
        </p:txBody>
      </p:sp>
    </p:spTree>
    <p:extLst>
      <p:ext uri="{BB962C8B-B14F-4D97-AF65-F5344CB8AC3E}">
        <p14:creationId xmlns:p14="http://schemas.microsoft.com/office/powerpoint/2010/main" val="211469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1BCD7673-077F-4CBB-BDEA-14DD29EAAC6A}"/>
              </a:ext>
            </a:extLst>
          </p:cNvPr>
          <p:cNvSpPr/>
          <p:nvPr/>
        </p:nvSpPr>
        <p:spPr>
          <a:xfrm>
            <a:off x="8045603" y="2669236"/>
            <a:ext cx="732774" cy="732774"/>
          </a:xfrm>
          <a:prstGeom prst="ellipse">
            <a:avLst/>
          </a:prstGeom>
          <a:solidFill>
            <a:srgbClr val="1FB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FEED76E-F661-47AD-AEBF-2BA57A0612DA}"/>
              </a:ext>
            </a:extLst>
          </p:cNvPr>
          <p:cNvSpPr/>
          <p:nvPr/>
        </p:nvSpPr>
        <p:spPr>
          <a:xfrm>
            <a:off x="3400578" y="2669236"/>
            <a:ext cx="732774" cy="732774"/>
          </a:xfrm>
          <a:prstGeom prst="ellipse">
            <a:avLst/>
          </a:prstGeom>
          <a:solidFill>
            <a:srgbClr val="1FB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0B79F5-59E2-41C7-A24B-3D412D47966A}"/>
              </a:ext>
            </a:extLst>
          </p:cNvPr>
          <p:cNvSpPr/>
          <p:nvPr/>
        </p:nvSpPr>
        <p:spPr>
          <a:xfrm>
            <a:off x="1037305" y="2669236"/>
            <a:ext cx="732774" cy="732774"/>
          </a:xfrm>
          <a:prstGeom prst="ellipse">
            <a:avLst/>
          </a:prstGeom>
          <a:solidFill>
            <a:srgbClr val="1FB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E74CEB-56C5-4C9D-AEE5-11699439F0F5}"/>
              </a:ext>
            </a:extLst>
          </p:cNvPr>
          <p:cNvSpPr txBox="1"/>
          <p:nvPr/>
        </p:nvSpPr>
        <p:spPr>
          <a:xfrm>
            <a:off x="288837" y="6379379"/>
            <a:ext cx="370293" cy="257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spc="90" dirty="0">
                <a:solidFill>
                  <a:srgbClr val="1FB0F9"/>
                </a:solidFill>
                <a:latin typeface="MADE GoodTime Grotesk" panose="02000503000000020004" pitchFamily="50" charset="0"/>
              </a:rPr>
              <a:t>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927EAD-F1F0-4840-958F-A69FB9691D52}"/>
              </a:ext>
            </a:extLst>
          </p:cNvPr>
          <p:cNvSpPr txBox="1"/>
          <p:nvPr/>
        </p:nvSpPr>
        <p:spPr>
          <a:xfrm>
            <a:off x="253543" y="3902141"/>
            <a:ext cx="2300298" cy="29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>
                <a:solidFill>
                  <a:schemeClr val="bg1"/>
                </a:solidFill>
                <a:latin typeface="GeosansLight" panose="02000603020000020003" pitchFamily="2" charset="0"/>
              </a:rPr>
              <a:t>Obiettivi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CD9C90-1025-4408-8C2D-51B56C8D0206}"/>
              </a:ext>
            </a:extLst>
          </p:cNvPr>
          <p:cNvSpPr txBox="1"/>
          <p:nvPr/>
        </p:nvSpPr>
        <p:spPr>
          <a:xfrm>
            <a:off x="2303857" y="3902141"/>
            <a:ext cx="2918364" cy="760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>
                <a:solidFill>
                  <a:schemeClr val="bg1"/>
                </a:solidFill>
                <a:latin typeface="GeosansLight" panose="02000603020000020003" pitchFamily="2" charset="0"/>
              </a:rPr>
              <a:t>Asse dei linguaggi</a:t>
            </a:r>
          </a:p>
          <a:p>
            <a:pPr algn="ctr">
              <a:lnSpc>
                <a:spcPct val="150000"/>
              </a:lnSpc>
            </a:pPr>
            <a:r>
              <a:rPr lang="en-US" sz="1000" spc="90">
                <a:solidFill>
                  <a:schemeClr val="bg1"/>
                </a:solidFill>
                <a:latin typeface="GeosansLight" panose="02000603020000020003" pitchFamily="2" charset="0"/>
              </a:rPr>
              <a:t>Asse matematico</a:t>
            </a:r>
          </a:p>
          <a:p>
            <a:pPr algn="ctr">
              <a:lnSpc>
                <a:spcPct val="150000"/>
              </a:lnSpc>
            </a:pPr>
            <a:r>
              <a:rPr lang="en-US" sz="1000" spc="90">
                <a:solidFill>
                  <a:schemeClr val="bg1"/>
                </a:solidFill>
                <a:latin typeface="GeosansLight" panose="02000603020000020003" pitchFamily="2" charset="0"/>
              </a:rPr>
              <a:t>Asse scientifico-tecnologico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3BF957-DE9F-4C8D-B580-D76A0B3DB67B}"/>
              </a:ext>
            </a:extLst>
          </p:cNvPr>
          <p:cNvSpPr txBox="1"/>
          <p:nvPr/>
        </p:nvSpPr>
        <p:spPr>
          <a:xfrm>
            <a:off x="7449227" y="3902140"/>
            <a:ext cx="1931636" cy="320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spc="90">
                <a:solidFill>
                  <a:schemeClr val="bg1"/>
                </a:solidFill>
                <a:latin typeface="GeosansLight" panose="02000603020000020003" pitchFamily="2" charset="0"/>
              </a:rPr>
              <a:t>Informatica App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8E1181-669F-4C03-8750-DBD069B1D7B3}"/>
              </a:ext>
            </a:extLst>
          </p:cNvPr>
          <p:cNvSpPr txBox="1"/>
          <p:nvPr/>
        </p:nvSpPr>
        <p:spPr>
          <a:xfrm>
            <a:off x="674842" y="3609754"/>
            <a:ext cx="1461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90">
                <a:solidFill>
                  <a:schemeClr val="bg1"/>
                </a:solidFill>
                <a:latin typeface="MADE GoodTime Grotesk" panose="02000503000000020004" pitchFamily="50" charset="0"/>
              </a:rPr>
              <a:t>Introduzione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206255-AFBD-41D1-B1F9-3E0B7594B5FB}"/>
              </a:ext>
            </a:extLst>
          </p:cNvPr>
          <p:cNvSpPr txBox="1"/>
          <p:nvPr/>
        </p:nvSpPr>
        <p:spPr>
          <a:xfrm>
            <a:off x="2438539" y="3609754"/>
            <a:ext cx="264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90">
                <a:solidFill>
                  <a:schemeClr val="bg1"/>
                </a:solidFill>
                <a:latin typeface="MADE GoodTime Grotesk" panose="02000503000000020004" pitchFamily="50" charset="0"/>
              </a:rPr>
              <a:t>Programmazione disciplinare</a:t>
            </a:r>
            <a:endParaRPr lang="en-US" sz="1400" b="1" spc="90" dirty="0">
              <a:solidFill>
                <a:schemeClr val="bg1"/>
              </a:solidFill>
              <a:latin typeface="MADE GoodTime Grotesk" panose="02000503000000020004" pitchFamily="50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8C841A-6F4E-4843-B42C-AC840C2755B8}"/>
              </a:ext>
            </a:extLst>
          </p:cNvPr>
          <p:cNvSpPr txBox="1"/>
          <p:nvPr/>
        </p:nvSpPr>
        <p:spPr>
          <a:xfrm>
            <a:off x="7240003" y="3609754"/>
            <a:ext cx="2342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90">
                <a:solidFill>
                  <a:schemeClr val="bg1"/>
                </a:solidFill>
                <a:latin typeface="MADE GoodTime Grotesk" panose="02000503000000020004" pitchFamily="50" charset="0"/>
              </a:rPr>
              <a:t>Analisi indice libro</a:t>
            </a:r>
            <a:endParaRPr lang="en-US" sz="1400" b="1" spc="90" dirty="0">
              <a:solidFill>
                <a:schemeClr val="bg1"/>
              </a:solidFill>
              <a:latin typeface="MADE GoodTime Grotesk" panose="02000503000000020004" pitchFamily="50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2029B8-CAF6-43C1-BEB8-5295ECB92717}"/>
              </a:ext>
            </a:extLst>
          </p:cNvPr>
          <p:cNvSpPr txBox="1"/>
          <p:nvPr/>
        </p:nvSpPr>
        <p:spPr>
          <a:xfrm>
            <a:off x="4280663" y="509136"/>
            <a:ext cx="3630674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spc="600" dirty="0">
                <a:solidFill>
                  <a:schemeClr val="bg1"/>
                </a:solidFill>
                <a:latin typeface="MADE GoodTime Grotesk" panose="02000503000000020004" pitchFamily="50" charset="0"/>
              </a:rPr>
              <a:t>Table of contents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FF88809-A86E-43C9-B4A4-350E52F84A5F}"/>
              </a:ext>
            </a:extLst>
          </p:cNvPr>
          <p:cNvSpPr/>
          <p:nvPr/>
        </p:nvSpPr>
        <p:spPr>
          <a:xfrm flipV="1">
            <a:off x="11714161" y="317057"/>
            <a:ext cx="161566" cy="161564"/>
          </a:xfrm>
          <a:prstGeom prst="ellipse">
            <a:avLst/>
          </a:prstGeom>
          <a:solidFill>
            <a:srgbClr val="1FB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Oval 34">
            <a:extLst>
              <a:ext uri="{FF2B5EF4-FFF2-40B4-BE49-F238E27FC236}">
                <a16:creationId xmlns:a16="http://schemas.microsoft.com/office/drawing/2014/main" id="{86386F50-B1A6-4A80-9DF1-B93D8D41CF24}"/>
              </a:ext>
            </a:extLst>
          </p:cNvPr>
          <p:cNvSpPr/>
          <p:nvPr/>
        </p:nvSpPr>
        <p:spPr>
          <a:xfrm>
            <a:off x="5729613" y="2669236"/>
            <a:ext cx="732774" cy="732774"/>
          </a:xfrm>
          <a:prstGeom prst="ellipse">
            <a:avLst/>
          </a:prstGeom>
          <a:solidFill>
            <a:srgbClr val="1FB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TextBox 23">
            <a:extLst>
              <a:ext uri="{FF2B5EF4-FFF2-40B4-BE49-F238E27FC236}">
                <a16:creationId xmlns:a16="http://schemas.microsoft.com/office/drawing/2014/main" id="{0AEAC87D-B282-44D1-8720-13770AF66B18}"/>
              </a:ext>
            </a:extLst>
          </p:cNvPr>
          <p:cNvSpPr txBox="1"/>
          <p:nvPr/>
        </p:nvSpPr>
        <p:spPr>
          <a:xfrm>
            <a:off x="5222221" y="3902141"/>
            <a:ext cx="1842340" cy="53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>
                <a:solidFill>
                  <a:schemeClr val="bg1"/>
                </a:solidFill>
                <a:latin typeface="GeosansLight" panose="02000603020000020003" pitchFamily="2" charset="0"/>
              </a:rPr>
              <a:t>Primo anno</a:t>
            </a:r>
          </a:p>
          <a:p>
            <a:pPr algn="ctr">
              <a:lnSpc>
                <a:spcPct val="150000"/>
              </a:lnSpc>
            </a:pPr>
            <a:r>
              <a:rPr lang="en-US" sz="1000" spc="90">
                <a:solidFill>
                  <a:schemeClr val="bg1"/>
                </a:solidFill>
                <a:latin typeface="GeosansLight" panose="02000603020000020003" pitchFamily="2" charset="0"/>
              </a:rPr>
              <a:t>Secondo anno</a:t>
            </a:r>
          </a:p>
        </p:txBody>
      </p:sp>
      <p:sp>
        <p:nvSpPr>
          <p:cNvPr id="43" name="TextBox 28">
            <a:extLst>
              <a:ext uri="{FF2B5EF4-FFF2-40B4-BE49-F238E27FC236}">
                <a16:creationId xmlns:a16="http://schemas.microsoft.com/office/drawing/2014/main" id="{B7298B28-8E08-44B2-9B32-038EAE4AB646}"/>
              </a:ext>
            </a:extLst>
          </p:cNvPr>
          <p:cNvSpPr txBox="1"/>
          <p:nvPr/>
        </p:nvSpPr>
        <p:spPr>
          <a:xfrm>
            <a:off x="4972237" y="3609754"/>
            <a:ext cx="2342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90">
                <a:solidFill>
                  <a:schemeClr val="bg1"/>
                </a:solidFill>
                <a:latin typeface="MADE GoodTime Grotesk" panose="02000503000000020004" pitchFamily="50" charset="0"/>
              </a:rPr>
              <a:t>Indicazioni nazionali</a:t>
            </a:r>
            <a:endParaRPr lang="en-US" sz="1400" b="1" spc="90" dirty="0">
              <a:solidFill>
                <a:schemeClr val="bg1"/>
              </a:solidFill>
              <a:latin typeface="MADE GoodTime Grotesk" panose="02000503000000020004" pitchFamily="50" charset="0"/>
            </a:endParaRPr>
          </a:p>
        </p:txBody>
      </p:sp>
      <p:sp>
        <p:nvSpPr>
          <p:cNvPr id="51" name="Oval 33">
            <a:extLst>
              <a:ext uri="{FF2B5EF4-FFF2-40B4-BE49-F238E27FC236}">
                <a16:creationId xmlns:a16="http://schemas.microsoft.com/office/drawing/2014/main" id="{63936B8F-D4E4-4014-9A44-F7B6078D6871}"/>
              </a:ext>
            </a:extLst>
          </p:cNvPr>
          <p:cNvSpPr/>
          <p:nvPr/>
        </p:nvSpPr>
        <p:spPr>
          <a:xfrm>
            <a:off x="10240613" y="2669236"/>
            <a:ext cx="732774" cy="732774"/>
          </a:xfrm>
          <a:prstGeom prst="ellipse">
            <a:avLst/>
          </a:prstGeom>
          <a:solidFill>
            <a:srgbClr val="1FB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52" name="TextBox 26">
            <a:extLst>
              <a:ext uri="{FF2B5EF4-FFF2-40B4-BE49-F238E27FC236}">
                <a16:creationId xmlns:a16="http://schemas.microsoft.com/office/drawing/2014/main" id="{27BEBE51-E9B0-444E-9676-16EB8030FAD2}"/>
              </a:ext>
            </a:extLst>
          </p:cNvPr>
          <p:cNvSpPr txBox="1"/>
          <p:nvPr/>
        </p:nvSpPr>
        <p:spPr>
          <a:xfrm>
            <a:off x="9736930" y="3922851"/>
            <a:ext cx="1780228" cy="53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>
                <a:solidFill>
                  <a:schemeClr val="bg1"/>
                </a:solidFill>
                <a:latin typeface="GeosansLight" panose="02000603020000020003" pitchFamily="2" charset="0"/>
              </a:rPr>
              <a:t>Comparazione</a:t>
            </a:r>
          </a:p>
          <a:p>
            <a:pPr algn="ctr">
              <a:lnSpc>
                <a:spcPct val="150000"/>
              </a:lnSpc>
            </a:pPr>
            <a:r>
              <a:rPr lang="en-US" sz="1000" spc="90">
                <a:solidFill>
                  <a:schemeClr val="bg1"/>
                </a:solidFill>
                <a:latin typeface="GeosansLight" panose="02000603020000020003" pitchFamily="2" charset="0"/>
              </a:rPr>
              <a:t>Considerazioni</a:t>
            </a:r>
          </a:p>
        </p:txBody>
      </p:sp>
      <p:sp>
        <p:nvSpPr>
          <p:cNvPr id="53" name="TextBox 31">
            <a:extLst>
              <a:ext uri="{FF2B5EF4-FFF2-40B4-BE49-F238E27FC236}">
                <a16:creationId xmlns:a16="http://schemas.microsoft.com/office/drawing/2014/main" id="{07EE5BD3-7145-4064-B6DA-7A653A424AC7}"/>
              </a:ext>
            </a:extLst>
          </p:cNvPr>
          <p:cNvSpPr txBox="1"/>
          <p:nvPr/>
        </p:nvSpPr>
        <p:spPr>
          <a:xfrm>
            <a:off x="9870303" y="3609754"/>
            <a:ext cx="1461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90">
                <a:solidFill>
                  <a:schemeClr val="bg1"/>
                </a:solidFill>
                <a:latin typeface="MADE GoodTime Grotesk" panose="02000503000000020004" pitchFamily="50" charset="0"/>
              </a:rPr>
              <a:t>Comparazione</a:t>
            </a:r>
            <a:endParaRPr lang="en-US" sz="1400" b="1" spc="90" dirty="0">
              <a:solidFill>
                <a:schemeClr val="bg1"/>
              </a:solidFill>
              <a:latin typeface="MADE GoodTime Grotesk" panose="02000503000000020004" pitchFamily="50" charset="0"/>
            </a:endParaRPr>
          </a:p>
        </p:txBody>
      </p:sp>
      <p:sp>
        <p:nvSpPr>
          <p:cNvPr id="25" name="TextBox 38">
            <a:extLst>
              <a:ext uri="{FF2B5EF4-FFF2-40B4-BE49-F238E27FC236}">
                <a16:creationId xmlns:a16="http://schemas.microsoft.com/office/drawing/2014/main" id="{AFA68E43-770A-47CF-BB14-A3EF92BBB13D}"/>
              </a:ext>
            </a:extLst>
          </p:cNvPr>
          <p:cNvSpPr txBox="1"/>
          <p:nvPr/>
        </p:nvSpPr>
        <p:spPr>
          <a:xfrm>
            <a:off x="7128588" y="251821"/>
            <a:ext cx="4432956" cy="257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it-IT" sz="800" b="1" spc="90">
                <a:solidFill>
                  <a:schemeClr val="bg1"/>
                </a:solidFill>
                <a:latin typeface="GeosansLight" panose="02000603020000020003" pitchFamily="2" charset="0"/>
              </a:rPr>
              <a:t>Panico, Greppi, Cruoglio, Casalnuovo, Albanese </a:t>
            </a:r>
            <a:r>
              <a:rPr lang="en-US" sz="800" spc="90">
                <a:solidFill>
                  <a:srgbClr val="F6F6F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800" b="1" spc="90">
                <a:solidFill>
                  <a:schemeClr val="bg1"/>
                </a:solidFill>
                <a:latin typeface="GeosansLight" panose="02000603020000020003" pitchFamily="2" charset="0"/>
              </a:rPr>
              <a:t>Didattica dell’Informatica</a:t>
            </a:r>
            <a:endParaRPr lang="en-US" sz="800" spc="90" dirty="0">
              <a:solidFill>
                <a:schemeClr val="bg1"/>
              </a:solidFill>
              <a:latin typeface="GeosansLight" panose="020006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69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549E09C-083D-4789-87DB-531B37BDA779}"/>
              </a:ext>
            </a:extLst>
          </p:cNvPr>
          <p:cNvSpPr txBox="1"/>
          <p:nvPr/>
        </p:nvSpPr>
        <p:spPr>
          <a:xfrm>
            <a:off x="288837" y="6379379"/>
            <a:ext cx="370293" cy="257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spc="90" dirty="0">
                <a:solidFill>
                  <a:srgbClr val="1FB0F9"/>
                </a:solidFill>
                <a:latin typeface="MADE GoodTime Grotesk" panose="02000503000000020004" pitchFamily="50" charset="0"/>
              </a:rPr>
              <a:t>02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03E344-17C0-4D7A-9670-6CCE7E0347DE}"/>
              </a:ext>
            </a:extLst>
          </p:cNvPr>
          <p:cNvSpPr/>
          <p:nvPr/>
        </p:nvSpPr>
        <p:spPr>
          <a:xfrm>
            <a:off x="1944601" y="1737360"/>
            <a:ext cx="8302798" cy="338328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262CAD-3650-464A-A2A3-1F00F93EBB24}"/>
              </a:ext>
            </a:extLst>
          </p:cNvPr>
          <p:cNvSpPr txBox="1"/>
          <p:nvPr/>
        </p:nvSpPr>
        <p:spPr>
          <a:xfrm>
            <a:off x="2752853" y="2705725"/>
            <a:ext cx="135229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spc="90" dirty="0">
                <a:solidFill>
                  <a:srgbClr val="1FB0F9"/>
                </a:solidFill>
                <a:latin typeface="MADE GoodTime Grotesk" panose="02000503000000020004" pitchFamily="50" charset="0"/>
              </a:rPr>
              <a:t>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318563-823C-4E9B-87C2-91665C827E90}"/>
              </a:ext>
            </a:extLst>
          </p:cNvPr>
          <p:cNvSpPr txBox="1"/>
          <p:nvPr/>
        </p:nvSpPr>
        <p:spPr>
          <a:xfrm>
            <a:off x="5842000" y="3165082"/>
            <a:ext cx="3464560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spc="90">
                <a:solidFill>
                  <a:schemeClr val="bg1"/>
                </a:solidFill>
                <a:latin typeface="GeosansLight" panose="02000603020000020003" pitchFamily="2" charset="0"/>
              </a:rPr>
              <a:t>Obiettivi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84061-CDEC-4F2E-83E4-5E09E8F4DCF8}"/>
              </a:ext>
            </a:extLst>
          </p:cNvPr>
          <p:cNvSpPr txBox="1"/>
          <p:nvPr/>
        </p:nvSpPr>
        <p:spPr>
          <a:xfrm>
            <a:off x="6243540" y="2256755"/>
            <a:ext cx="2661499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spc="600">
                <a:solidFill>
                  <a:srgbClr val="F6F6F6"/>
                </a:solidFill>
                <a:latin typeface="MADE GoodTime Grotesk" panose="02000503000000020004" pitchFamily="50" charset="0"/>
              </a:rPr>
              <a:t>Introduction</a:t>
            </a:r>
            <a:endParaRPr lang="en-US" sz="2400" spc="600" dirty="0">
              <a:solidFill>
                <a:srgbClr val="F6F6F6"/>
              </a:solidFill>
              <a:latin typeface="MADE GoodTime Grotesk" panose="02000503000000020004" pitchFamily="50" charset="0"/>
            </a:endParaRPr>
          </a:p>
        </p:txBody>
      </p:sp>
      <p:sp>
        <p:nvSpPr>
          <p:cNvPr id="15" name="Oval 39">
            <a:extLst>
              <a:ext uri="{FF2B5EF4-FFF2-40B4-BE49-F238E27FC236}">
                <a16:creationId xmlns:a16="http://schemas.microsoft.com/office/drawing/2014/main" id="{02D0E514-B35D-4693-A405-098A10EB7E8D}"/>
              </a:ext>
            </a:extLst>
          </p:cNvPr>
          <p:cNvSpPr/>
          <p:nvPr/>
        </p:nvSpPr>
        <p:spPr>
          <a:xfrm flipV="1">
            <a:off x="11714161" y="317057"/>
            <a:ext cx="161566" cy="161564"/>
          </a:xfrm>
          <a:prstGeom prst="ellipse">
            <a:avLst/>
          </a:prstGeom>
          <a:solidFill>
            <a:srgbClr val="1FB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3" name="TextBox 38">
            <a:extLst>
              <a:ext uri="{FF2B5EF4-FFF2-40B4-BE49-F238E27FC236}">
                <a16:creationId xmlns:a16="http://schemas.microsoft.com/office/drawing/2014/main" id="{1F23F691-9785-418F-8AA5-0DE863B0BF51}"/>
              </a:ext>
            </a:extLst>
          </p:cNvPr>
          <p:cNvSpPr txBox="1"/>
          <p:nvPr/>
        </p:nvSpPr>
        <p:spPr>
          <a:xfrm>
            <a:off x="7128588" y="251821"/>
            <a:ext cx="4432956" cy="257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it-IT" sz="800" b="1" spc="90">
                <a:solidFill>
                  <a:schemeClr val="bg1"/>
                </a:solidFill>
                <a:latin typeface="GeosansLight" panose="02000603020000020003" pitchFamily="2" charset="0"/>
              </a:rPr>
              <a:t>Panico, Greppi, Cruoglio, Casalnuovo, Albanese </a:t>
            </a:r>
            <a:r>
              <a:rPr lang="en-US" sz="800" spc="90">
                <a:solidFill>
                  <a:srgbClr val="F6F6F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800" b="1" spc="90">
                <a:solidFill>
                  <a:schemeClr val="bg1"/>
                </a:solidFill>
                <a:latin typeface="GeosansLight" panose="02000603020000020003" pitchFamily="2" charset="0"/>
              </a:rPr>
              <a:t>Didattica dell’Informatica</a:t>
            </a:r>
            <a:endParaRPr lang="en-US" sz="800" spc="90" dirty="0">
              <a:solidFill>
                <a:schemeClr val="bg1"/>
              </a:solidFill>
              <a:latin typeface="GeosansLight" panose="020006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821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549E09C-083D-4789-87DB-531B37BDA779}"/>
              </a:ext>
            </a:extLst>
          </p:cNvPr>
          <p:cNvSpPr txBox="1"/>
          <p:nvPr/>
        </p:nvSpPr>
        <p:spPr>
          <a:xfrm>
            <a:off x="288837" y="6379379"/>
            <a:ext cx="370293" cy="257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spc="90">
                <a:solidFill>
                  <a:srgbClr val="1FB0F9"/>
                </a:solidFill>
                <a:latin typeface="MADE GoodTime Grotesk" panose="02000503000000020004" pitchFamily="50" charset="0"/>
              </a:rPr>
              <a:t>03</a:t>
            </a:r>
            <a:endParaRPr lang="en-US" sz="800" spc="90" dirty="0">
              <a:solidFill>
                <a:srgbClr val="1FB0F9"/>
              </a:solidFill>
              <a:latin typeface="MADE GoodTime Grotesk" panose="02000503000000020004" pitchFamily="50" charset="0"/>
            </a:endParaRPr>
          </a:p>
        </p:txBody>
      </p:sp>
      <p:sp>
        <p:nvSpPr>
          <p:cNvPr id="18" name="Oval 39">
            <a:extLst>
              <a:ext uri="{FF2B5EF4-FFF2-40B4-BE49-F238E27FC236}">
                <a16:creationId xmlns:a16="http://schemas.microsoft.com/office/drawing/2014/main" id="{3B1AA6AF-8658-4D48-8B12-5AE53E9EE1E0}"/>
              </a:ext>
            </a:extLst>
          </p:cNvPr>
          <p:cNvSpPr/>
          <p:nvPr/>
        </p:nvSpPr>
        <p:spPr>
          <a:xfrm flipV="1">
            <a:off x="11714161" y="317057"/>
            <a:ext cx="161566" cy="161564"/>
          </a:xfrm>
          <a:prstGeom prst="ellipse">
            <a:avLst/>
          </a:prstGeom>
          <a:solidFill>
            <a:srgbClr val="1FB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TextBox 22">
            <a:extLst>
              <a:ext uri="{FF2B5EF4-FFF2-40B4-BE49-F238E27FC236}">
                <a16:creationId xmlns:a16="http://schemas.microsoft.com/office/drawing/2014/main" id="{BCD89B4A-D058-4A9C-92FB-F393FED3D8BD}"/>
              </a:ext>
            </a:extLst>
          </p:cNvPr>
          <p:cNvSpPr txBox="1"/>
          <p:nvPr/>
        </p:nvSpPr>
        <p:spPr>
          <a:xfrm>
            <a:off x="2637753" y="475129"/>
            <a:ext cx="651810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spc="600" dirty="0" err="1">
                <a:solidFill>
                  <a:schemeClr val="bg1"/>
                </a:solidFill>
                <a:latin typeface="MADE GoodTime Grotesk" panose="02000503000000020004" pitchFamily="50" charset="0"/>
              </a:rPr>
              <a:t>Obiettivi</a:t>
            </a:r>
            <a:endParaRPr lang="en-US" sz="2400" spc="600" dirty="0">
              <a:solidFill>
                <a:srgbClr val="1FB0F9"/>
              </a:solidFill>
              <a:latin typeface="MADE GoodTime Grotesk" panose="02000503000000020004" pitchFamily="50" charset="0"/>
            </a:endParaRP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F3E45F11-9BAE-4005-B5FF-49A477000CBA}"/>
              </a:ext>
            </a:extLst>
          </p:cNvPr>
          <p:cNvSpPr txBox="1"/>
          <p:nvPr/>
        </p:nvSpPr>
        <p:spPr>
          <a:xfrm>
            <a:off x="1786709" y="1362084"/>
            <a:ext cx="8618582" cy="448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600" spc="90" dirty="0">
              <a:solidFill>
                <a:srgbClr val="F6F6F6"/>
              </a:solidFill>
              <a:latin typeface="GeosansLight" panose="02000603020000020003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spc="90" dirty="0">
                <a:solidFill>
                  <a:srgbClr val="F6F6F6"/>
                </a:solidFill>
                <a:latin typeface="GeosansLight" panose="02000603020000020003"/>
              </a:rPr>
              <a:t>Ricercare programmazione disciplinare per un </a:t>
            </a:r>
            <a:r>
              <a:rPr lang="it-IT" sz="1600" spc="90" dirty="0">
                <a:solidFill>
                  <a:srgbClr val="1FB0F9"/>
                </a:solidFill>
                <a:latin typeface="GeosansLight" panose="02000603020000020003"/>
              </a:rPr>
              <a:t>LS-OSA</a:t>
            </a:r>
            <a:r>
              <a:rPr lang="it-IT" sz="1600" spc="90" dirty="0">
                <a:solidFill>
                  <a:srgbClr val="F6F6F6"/>
                </a:solidFill>
                <a:latin typeface="GeosansLight" panose="02000603020000020003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600" spc="90" dirty="0">
              <a:solidFill>
                <a:srgbClr val="F6F6F6"/>
              </a:solidFill>
              <a:latin typeface="GeosansLight" panose="02000603020000020003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600" spc="90" dirty="0">
              <a:solidFill>
                <a:srgbClr val="F6F6F6"/>
              </a:solidFill>
              <a:latin typeface="GeosansLight" panose="02000603020000020003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spc="90" dirty="0">
                <a:solidFill>
                  <a:srgbClr val="F6F6F6"/>
                </a:solidFill>
                <a:latin typeface="GeosansLight" panose="02000603020000020003"/>
              </a:rPr>
              <a:t>Analizzare l’indice del </a:t>
            </a:r>
            <a:r>
              <a:rPr lang="it-IT" sz="1600" spc="90" dirty="0">
                <a:solidFill>
                  <a:srgbClr val="1FB0F9"/>
                </a:solidFill>
                <a:latin typeface="GeosansLight" panose="02000603020000020003"/>
              </a:rPr>
              <a:t>libro</a:t>
            </a:r>
            <a:r>
              <a:rPr lang="it-IT" sz="1600" spc="90" dirty="0">
                <a:solidFill>
                  <a:srgbClr val="F6F6F6"/>
                </a:solidFill>
                <a:latin typeface="GeosansLight" panose="02000603020000020003"/>
              </a:rPr>
              <a:t> </a:t>
            </a:r>
            <a:r>
              <a:rPr lang="it-IT" sz="1600" spc="90" dirty="0">
                <a:solidFill>
                  <a:srgbClr val="1FB0F9"/>
                </a:solidFill>
                <a:latin typeface="GeosansLight" panose="02000603020000020003"/>
              </a:rPr>
              <a:t>di</a:t>
            </a:r>
            <a:r>
              <a:rPr lang="it-IT" sz="1600" spc="90" dirty="0">
                <a:solidFill>
                  <a:srgbClr val="F6F6F6"/>
                </a:solidFill>
                <a:latin typeface="GeosansLight" panose="02000603020000020003"/>
              </a:rPr>
              <a:t> </a:t>
            </a:r>
            <a:r>
              <a:rPr lang="it-IT" sz="1600" spc="90" dirty="0">
                <a:solidFill>
                  <a:srgbClr val="1FB0F9"/>
                </a:solidFill>
                <a:latin typeface="GeosansLight" panose="02000603020000020003"/>
              </a:rPr>
              <a:t>testo</a:t>
            </a:r>
            <a:r>
              <a:rPr lang="it-IT" sz="1600" spc="90" dirty="0">
                <a:solidFill>
                  <a:srgbClr val="F6F6F6"/>
                </a:solidFill>
                <a:latin typeface="GeosansLight" panose="02000603020000020003"/>
              </a:rPr>
              <a:t> utilizzato per la suddetta programmazione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600" spc="90" dirty="0">
              <a:solidFill>
                <a:srgbClr val="F6F6F6"/>
              </a:solidFill>
              <a:latin typeface="GeosansLight" panose="02000603020000020003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600" spc="90" dirty="0">
              <a:solidFill>
                <a:srgbClr val="F6F6F6"/>
              </a:solidFill>
              <a:latin typeface="GeosansLight" panose="02000603020000020003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spc="90" dirty="0">
                <a:solidFill>
                  <a:srgbClr val="F6F6F6"/>
                </a:solidFill>
                <a:latin typeface="GeosansLight" panose="02000603020000020003"/>
              </a:rPr>
              <a:t>Analizzare le indicazioni nazionali.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600" spc="90" dirty="0">
              <a:solidFill>
                <a:srgbClr val="F6F6F6"/>
              </a:solidFill>
              <a:latin typeface="GeosansLight" panose="02000603020000020003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600" spc="90" dirty="0">
              <a:solidFill>
                <a:srgbClr val="F6F6F6"/>
              </a:solidFill>
              <a:latin typeface="GeosansLight" panose="02000603020000020003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spc="90" dirty="0">
                <a:solidFill>
                  <a:srgbClr val="1FB0F9"/>
                </a:solidFill>
                <a:latin typeface="GeosansLight" panose="02000603020000020003"/>
              </a:rPr>
              <a:t>Confrontare</a:t>
            </a:r>
            <a:r>
              <a:rPr lang="it-IT" sz="1600" spc="90" dirty="0">
                <a:solidFill>
                  <a:srgbClr val="F6F6F6"/>
                </a:solidFill>
                <a:latin typeface="GeosansLight" panose="02000603020000020003"/>
              </a:rPr>
              <a:t> tutti i contenuti di cui sopra.</a:t>
            </a:r>
          </a:p>
          <a:p>
            <a:pPr algn="just">
              <a:lnSpc>
                <a:spcPct val="150000"/>
              </a:lnSpc>
            </a:pPr>
            <a:endParaRPr lang="it-IT" sz="1600" spc="90" dirty="0">
              <a:solidFill>
                <a:srgbClr val="F6F6F6"/>
              </a:solidFill>
              <a:latin typeface="GeosansLight" panose="02000603020000020003"/>
            </a:endParaRPr>
          </a:p>
        </p:txBody>
      </p:sp>
      <p:pic>
        <p:nvPicPr>
          <p:cNvPr id="1026" name="Picture 2" descr="Objectives of Testing. The objectives of the testing are the… | by Senuri  Samindi | Medium">
            <a:extLst>
              <a:ext uri="{FF2B5EF4-FFF2-40B4-BE49-F238E27FC236}">
                <a16:creationId xmlns:a16="http://schemas.microsoft.com/office/drawing/2014/main" id="{F1DC5F9C-4B44-44A0-A8C1-33DB79815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816" y="3873273"/>
            <a:ext cx="26574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38">
            <a:extLst>
              <a:ext uri="{FF2B5EF4-FFF2-40B4-BE49-F238E27FC236}">
                <a16:creationId xmlns:a16="http://schemas.microsoft.com/office/drawing/2014/main" id="{D810D30E-8B2B-4E7C-B43B-0438FC7B911F}"/>
              </a:ext>
            </a:extLst>
          </p:cNvPr>
          <p:cNvSpPr txBox="1"/>
          <p:nvPr/>
        </p:nvSpPr>
        <p:spPr>
          <a:xfrm>
            <a:off x="7128588" y="251821"/>
            <a:ext cx="4432956" cy="257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it-IT" sz="800" b="1" spc="90">
                <a:solidFill>
                  <a:schemeClr val="bg1"/>
                </a:solidFill>
                <a:latin typeface="GeosansLight" panose="02000603020000020003" pitchFamily="2" charset="0"/>
              </a:rPr>
              <a:t>Panico, Greppi, Cruoglio, Casalnuovo, Albanese </a:t>
            </a:r>
            <a:r>
              <a:rPr lang="en-US" sz="800" spc="90">
                <a:solidFill>
                  <a:srgbClr val="F6F6F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800" b="1" spc="90">
                <a:solidFill>
                  <a:schemeClr val="bg1"/>
                </a:solidFill>
                <a:latin typeface="GeosansLight" panose="02000603020000020003" pitchFamily="2" charset="0"/>
              </a:rPr>
              <a:t>Didattica dell’Informatica</a:t>
            </a:r>
            <a:endParaRPr lang="en-US" sz="800" spc="90" dirty="0">
              <a:solidFill>
                <a:schemeClr val="bg1"/>
              </a:solidFill>
              <a:latin typeface="GeosansLight" panose="020006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95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549E09C-083D-4789-87DB-531B37BDA779}"/>
              </a:ext>
            </a:extLst>
          </p:cNvPr>
          <p:cNvSpPr txBox="1"/>
          <p:nvPr/>
        </p:nvSpPr>
        <p:spPr>
          <a:xfrm>
            <a:off x="288837" y="6379379"/>
            <a:ext cx="370293" cy="257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spc="90">
                <a:solidFill>
                  <a:srgbClr val="1FB0F9"/>
                </a:solidFill>
                <a:latin typeface="MADE GoodTime Grotesk" panose="02000503000000020004" pitchFamily="50" charset="0"/>
              </a:rPr>
              <a:t>04</a:t>
            </a:r>
            <a:endParaRPr lang="en-US" sz="800" spc="90" dirty="0">
              <a:solidFill>
                <a:srgbClr val="1FB0F9"/>
              </a:solidFill>
              <a:latin typeface="MADE GoodTime Grotesk" panose="02000503000000020004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03E344-17C0-4D7A-9670-6CCE7E0347DE}"/>
              </a:ext>
            </a:extLst>
          </p:cNvPr>
          <p:cNvSpPr/>
          <p:nvPr/>
        </p:nvSpPr>
        <p:spPr>
          <a:xfrm>
            <a:off x="1944601" y="1737360"/>
            <a:ext cx="8302798" cy="338328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262CAD-3650-464A-A2A3-1F00F93EBB24}"/>
              </a:ext>
            </a:extLst>
          </p:cNvPr>
          <p:cNvSpPr txBox="1"/>
          <p:nvPr/>
        </p:nvSpPr>
        <p:spPr>
          <a:xfrm>
            <a:off x="2752853" y="2705725"/>
            <a:ext cx="135229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spc="90" dirty="0">
                <a:solidFill>
                  <a:srgbClr val="1FB0F9"/>
                </a:solidFill>
                <a:latin typeface="MADE GoodTime Grotesk" panose="02000503000000020004" pitchFamily="50" charset="0"/>
              </a:rPr>
              <a:t>02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318563-823C-4E9B-87C2-91665C827E90}"/>
              </a:ext>
            </a:extLst>
          </p:cNvPr>
          <p:cNvSpPr txBox="1"/>
          <p:nvPr/>
        </p:nvSpPr>
        <p:spPr>
          <a:xfrm>
            <a:off x="5842000" y="3165082"/>
            <a:ext cx="3464560" cy="89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spc="90">
                <a:solidFill>
                  <a:schemeClr val="bg1"/>
                </a:solidFill>
                <a:latin typeface="GeosansLight" panose="02000603020000020003" pitchFamily="2" charset="0"/>
              </a:rPr>
              <a:t>Asse dei linguaggi</a:t>
            </a:r>
          </a:p>
          <a:p>
            <a:pPr algn="ctr">
              <a:lnSpc>
                <a:spcPct val="150000"/>
              </a:lnSpc>
            </a:pPr>
            <a:r>
              <a:rPr lang="en-US" sz="1200" spc="90">
                <a:solidFill>
                  <a:schemeClr val="bg1"/>
                </a:solidFill>
                <a:latin typeface="GeosansLight" panose="02000603020000020003" pitchFamily="2" charset="0"/>
              </a:rPr>
              <a:t>Asse matematico</a:t>
            </a:r>
          </a:p>
          <a:p>
            <a:pPr algn="ctr">
              <a:lnSpc>
                <a:spcPct val="150000"/>
              </a:lnSpc>
            </a:pPr>
            <a:r>
              <a:rPr lang="en-US" sz="1200" spc="90">
                <a:solidFill>
                  <a:schemeClr val="bg1"/>
                </a:solidFill>
                <a:latin typeface="GeosansLight" panose="02000603020000020003" pitchFamily="2" charset="0"/>
              </a:rPr>
              <a:t>Asse scientifico-tecnologico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84061-CDEC-4F2E-83E4-5E09E8F4DCF8}"/>
              </a:ext>
            </a:extLst>
          </p:cNvPr>
          <p:cNvSpPr txBox="1"/>
          <p:nvPr/>
        </p:nvSpPr>
        <p:spPr>
          <a:xfrm>
            <a:off x="4899261" y="2363873"/>
            <a:ext cx="5282279" cy="506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spc="600" dirty="0" err="1">
                <a:solidFill>
                  <a:srgbClr val="F6F6F6"/>
                </a:solidFill>
                <a:latin typeface="MADE GoodTime Grotesk" panose="02000503000000020004" pitchFamily="50" charset="0"/>
              </a:rPr>
              <a:t>Programmazione</a:t>
            </a:r>
            <a:r>
              <a:rPr lang="en-US" sz="2000" spc="600" dirty="0">
                <a:solidFill>
                  <a:srgbClr val="F6F6F6"/>
                </a:solidFill>
                <a:latin typeface="MADE GoodTime Grotesk" panose="02000503000000020004" pitchFamily="50" charset="0"/>
              </a:rPr>
              <a:t> </a:t>
            </a:r>
            <a:r>
              <a:rPr lang="en-US" sz="2000" spc="600" dirty="0" err="1">
                <a:solidFill>
                  <a:srgbClr val="F6F6F6"/>
                </a:solidFill>
                <a:latin typeface="MADE GoodTime Grotesk" panose="02000503000000020004" pitchFamily="50" charset="0"/>
              </a:rPr>
              <a:t>disciplinare</a:t>
            </a:r>
            <a:endParaRPr lang="en-US" sz="2000" spc="600" dirty="0">
              <a:solidFill>
                <a:srgbClr val="F6F6F6"/>
              </a:solidFill>
              <a:latin typeface="MADE GoodTime Grotesk" panose="02000503000000020004" pitchFamily="50" charset="0"/>
            </a:endParaRPr>
          </a:p>
        </p:txBody>
      </p:sp>
      <p:sp>
        <p:nvSpPr>
          <p:cNvPr id="15" name="Oval 39">
            <a:extLst>
              <a:ext uri="{FF2B5EF4-FFF2-40B4-BE49-F238E27FC236}">
                <a16:creationId xmlns:a16="http://schemas.microsoft.com/office/drawing/2014/main" id="{E4B36408-F7A0-4CB1-853B-514295FC00EC}"/>
              </a:ext>
            </a:extLst>
          </p:cNvPr>
          <p:cNvSpPr/>
          <p:nvPr/>
        </p:nvSpPr>
        <p:spPr>
          <a:xfrm flipV="1">
            <a:off x="11714161" y="317057"/>
            <a:ext cx="161566" cy="161564"/>
          </a:xfrm>
          <a:prstGeom prst="ellipse">
            <a:avLst/>
          </a:prstGeom>
          <a:solidFill>
            <a:srgbClr val="1FB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3" name="TextBox 38">
            <a:extLst>
              <a:ext uri="{FF2B5EF4-FFF2-40B4-BE49-F238E27FC236}">
                <a16:creationId xmlns:a16="http://schemas.microsoft.com/office/drawing/2014/main" id="{B4AD5B26-E7AF-4666-BFED-A12AB002C99B}"/>
              </a:ext>
            </a:extLst>
          </p:cNvPr>
          <p:cNvSpPr txBox="1"/>
          <p:nvPr/>
        </p:nvSpPr>
        <p:spPr>
          <a:xfrm>
            <a:off x="7128588" y="251821"/>
            <a:ext cx="4432956" cy="257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it-IT" sz="800" b="1" spc="90">
                <a:solidFill>
                  <a:schemeClr val="bg1"/>
                </a:solidFill>
                <a:latin typeface="GeosansLight" panose="02000603020000020003" pitchFamily="2" charset="0"/>
              </a:rPr>
              <a:t>Panico, Greppi, Cruoglio, Casalnuovo, Albanese </a:t>
            </a:r>
            <a:r>
              <a:rPr lang="en-US" sz="800" spc="90">
                <a:solidFill>
                  <a:srgbClr val="F6F6F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800" b="1" spc="90">
                <a:solidFill>
                  <a:schemeClr val="bg1"/>
                </a:solidFill>
                <a:latin typeface="GeosansLight" panose="02000603020000020003" pitchFamily="2" charset="0"/>
              </a:rPr>
              <a:t>Didattica dell’Informatica</a:t>
            </a:r>
            <a:endParaRPr lang="en-US" sz="800" spc="90" dirty="0">
              <a:solidFill>
                <a:schemeClr val="bg1"/>
              </a:solidFill>
              <a:latin typeface="GeosansLight" panose="02000603020000020003" pitchFamily="2" charset="0"/>
            </a:endParaRPr>
          </a:p>
        </p:txBody>
      </p:sp>
      <p:sp>
        <p:nvSpPr>
          <p:cNvPr id="12" name="TextBox 36">
            <a:extLst>
              <a:ext uri="{FF2B5EF4-FFF2-40B4-BE49-F238E27FC236}">
                <a16:creationId xmlns:a16="http://schemas.microsoft.com/office/drawing/2014/main" id="{1BB19F01-6DAE-43F5-817B-C5D8F7CB22A1}"/>
              </a:ext>
            </a:extLst>
          </p:cNvPr>
          <p:cNvSpPr txBox="1"/>
          <p:nvPr/>
        </p:nvSpPr>
        <p:spPr>
          <a:xfrm>
            <a:off x="6178731" y="4632925"/>
            <a:ext cx="4152547" cy="423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spc="600" dirty="0" err="1">
                <a:solidFill>
                  <a:schemeClr val="bg1"/>
                </a:solidFill>
                <a:latin typeface="MADE GoodTime Grotesk" panose="02000503000000020004" pitchFamily="50" charset="0"/>
              </a:rPr>
              <a:t>M.Grigoletti</a:t>
            </a:r>
            <a:r>
              <a:rPr lang="en-US" sz="1600" spc="600" dirty="0">
                <a:solidFill>
                  <a:schemeClr val="bg1"/>
                </a:solidFill>
                <a:latin typeface="MADE GoodTime Grotesk" panose="02000503000000020004" pitchFamily="50" charset="0"/>
              </a:rPr>
              <a:t>- PORDENONE</a:t>
            </a:r>
          </a:p>
        </p:txBody>
      </p:sp>
    </p:spTree>
    <p:extLst>
      <p:ext uri="{BB962C8B-B14F-4D97-AF65-F5344CB8AC3E}">
        <p14:creationId xmlns:p14="http://schemas.microsoft.com/office/powerpoint/2010/main" val="282699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318563-823C-4E9B-87C2-91665C827E90}"/>
              </a:ext>
            </a:extLst>
          </p:cNvPr>
          <p:cNvSpPr txBox="1"/>
          <p:nvPr/>
        </p:nvSpPr>
        <p:spPr>
          <a:xfrm>
            <a:off x="1786709" y="1362084"/>
            <a:ext cx="8618582" cy="4116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it-IT" sz="1600" spc="90">
              <a:solidFill>
                <a:schemeClr val="bg1"/>
              </a:solidFill>
              <a:latin typeface="GeosansLight" panose="02000603020000020003" pitchFamily="2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Produrre testi di vario genere in base ai diversi scopi di comunicazione: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Ricercare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;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acquisire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;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selezionare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informazioni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generali e specifiche.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600" spc="90">
              <a:solidFill>
                <a:schemeClr val="bg1"/>
              </a:solidFill>
              <a:latin typeface="GeosansLight" panose="02000603020000020003" pitchFamily="2" charset="0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600" spc="90">
              <a:solidFill>
                <a:schemeClr val="bg1"/>
              </a:solidFill>
              <a:latin typeface="GeosansLight" panose="02000603020000020003" pitchFamily="2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Utilizzare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e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produrre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testi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multimediali: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Comprenderne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i prodotti della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comunicazione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audiovisiva;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Elaborare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prodotti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multimediali con tecnologie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digitali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it-IT" sz="1600" b="0" i="0" u="none" strike="noStrike" kern="1200" cap="none" spc="9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sansLight" panose="02000603020000020003" pitchFamily="2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49E09C-083D-4789-87DB-531B37BDA779}"/>
              </a:ext>
            </a:extLst>
          </p:cNvPr>
          <p:cNvSpPr txBox="1"/>
          <p:nvPr/>
        </p:nvSpPr>
        <p:spPr>
          <a:xfrm>
            <a:off x="288837" y="6379379"/>
            <a:ext cx="370293" cy="257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spc="90">
                <a:solidFill>
                  <a:srgbClr val="1FB0F9"/>
                </a:solidFill>
                <a:latin typeface="MADE GoodTime Grotesk" panose="02000503000000020004" pitchFamily="50" charset="0"/>
              </a:rPr>
              <a:t>05</a:t>
            </a:r>
            <a:endParaRPr lang="en-US" sz="800" spc="90" dirty="0">
              <a:solidFill>
                <a:srgbClr val="1FB0F9"/>
              </a:solidFill>
              <a:latin typeface="MADE GoodTime Grotesk" panose="02000503000000020004" pitchFamily="50" charset="0"/>
            </a:endParaRPr>
          </a:p>
        </p:txBody>
      </p:sp>
      <p:sp>
        <p:nvSpPr>
          <p:cNvPr id="23" name="Oval 39">
            <a:extLst>
              <a:ext uri="{FF2B5EF4-FFF2-40B4-BE49-F238E27FC236}">
                <a16:creationId xmlns:a16="http://schemas.microsoft.com/office/drawing/2014/main" id="{EF530C4F-B413-4AE7-A04B-24D94AB0522F}"/>
              </a:ext>
            </a:extLst>
          </p:cNvPr>
          <p:cNvSpPr/>
          <p:nvPr/>
        </p:nvSpPr>
        <p:spPr>
          <a:xfrm flipV="1">
            <a:off x="11714161" y="317057"/>
            <a:ext cx="161566" cy="161564"/>
          </a:xfrm>
          <a:prstGeom prst="ellipse">
            <a:avLst/>
          </a:prstGeom>
          <a:solidFill>
            <a:srgbClr val="1FB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TextBox 22">
            <a:extLst>
              <a:ext uri="{FF2B5EF4-FFF2-40B4-BE49-F238E27FC236}">
                <a16:creationId xmlns:a16="http://schemas.microsoft.com/office/drawing/2014/main" id="{A948B397-1E0A-4203-B67B-CC08FCC6DE4A}"/>
              </a:ext>
            </a:extLst>
          </p:cNvPr>
          <p:cNvSpPr txBox="1"/>
          <p:nvPr/>
        </p:nvSpPr>
        <p:spPr>
          <a:xfrm>
            <a:off x="2264229" y="475129"/>
            <a:ext cx="726515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spc="600">
                <a:solidFill>
                  <a:schemeClr val="bg1"/>
                </a:solidFill>
                <a:latin typeface="MADE GoodTime Grotesk" panose="02000503000000020004" pitchFamily="50" charset="0"/>
              </a:rPr>
              <a:t>Asse dei linguaggi</a:t>
            </a:r>
            <a:endParaRPr lang="en-US" sz="2400" spc="600" dirty="0">
              <a:solidFill>
                <a:srgbClr val="1FB0F9"/>
              </a:solidFill>
              <a:latin typeface="MADE GoodTime Grotesk" panose="02000503000000020004" pitchFamily="50" charset="0"/>
            </a:endParaRPr>
          </a:p>
        </p:txBody>
      </p:sp>
      <p:pic>
        <p:nvPicPr>
          <p:cNvPr id="2050" name="Picture 2" descr="Celebrating the European Day of Languages | Epthinktank | European  Parliament">
            <a:extLst>
              <a:ext uri="{FF2B5EF4-FFF2-40B4-BE49-F238E27FC236}">
                <a16:creationId xmlns:a16="http://schemas.microsoft.com/office/drawing/2014/main" id="{DAD2F9E7-AC07-4E3C-B5EC-84D04AC3A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146" y="2505075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38">
            <a:extLst>
              <a:ext uri="{FF2B5EF4-FFF2-40B4-BE49-F238E27FC236}">
                <a16:creationId xmlns:a16="http://schemas.microsoft.com/office/drawing/2014/main" id="{B281B07F-9959-4E7C-B326-6B1CD6438C8F}"/>
              </a:ext>
            </a:extLst>
          </p:cNvPr>
          <p:cNvSpPr txBox="1"/>
          <p:nvPr/>
        </p:nvSpPr>
        <p:spPr>
          <a:xfrm>
            <a:off x="7128588" y="251821"/>
            <a:ext cx="4432956" cy="257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it-IT" sz="800" b="1" spc="90">
                <a:solidFill>
                  <a:schemeClr val="bg1"/>
                </a:solidFill>
                <a:latin typeface="GeosansLight" panose="02000603020000020003" pitchFamily="2" charset="0"/>
              </a:rPr>
              <a:t>Panico, Greppi, Cruoglio, Casalnuovo, Albanese </a:t>
            </a:r>
            <a:r>
              <a:rPr lang="en-US" sz="800" spc="90">
                <a:solidFill>
                  <a:srgbClr val="F6F6F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800" b="1" spc="90">
                <a:solidFill>
                  <a:schemeClr val="bg1"/>
                </a:solidFill>
                <a:latin typeface="GeosansLight" panose="02000603020000020003" pitchFamily="2" charset="0"/>
              </a:rPr>
              <a:t>Didattica dell’Informatica</a:t>
            </a:r>
            <a:endParaRPr lang="en-US" sz="800" spc="90" dirty="0">
              <a:solidFill>
                <a:schemeClr val="bg1"/>
              </a:solidFill>
              <a:latin typeface="GeosansLight" panose="020006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80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318563-823C-4E9B-87C2-91665C827E90}"/>
              </a:ext>
            </a:extLst>
          </p:cNvPr>
          <p:cNvSpPr txBox="1"/>
          <p:nvPr/>
        </p:nvSpPr>
        <p:spPr>
          <a:xfrm>
            <a:off x="1786709" y="1362084"/>
            <a:ext cx="8618582" cy="4855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it-IT" sz="1600" spc="90">
              <a:solidFill>
                <a:schemeClr val="bg1"/>
              </a:solidFill>
              <a:latin typeface="GeosansLight" panose="02000603020000020003" pitchFamily="2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Utilizzare tecniche e procedure del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calcolo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, rappresentandole anche in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forma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grafica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: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Comprendere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il significato logico-operativo dei diversi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sistemi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numerici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;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Risolvere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brevi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espressioni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nei diversi insiemi numerici.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600" spc="90">
              <a:solidFill>
                <a:schemeClr val="bg1"/>
              </a:solidFill>
              <a:latin typeface="GeosansLight" panose="02000603020000020003" pitchFamily="2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it-IT" sz="1600" b="0" i="0" u="none" strike="noStrike" kern="1200" cap="none" spc="90" normalizeH="0" baseline="0" noProof="0">
                <a:ln>
                  <a:noFill/>
                </a:ln>
                <a:solidFill>
                  <a:srgbClr val="1FB0F9"/>
                </a:solidFill>
                <a:effectLst/>
                <a:uLnTx/>
                <a:uFillTx/>
                <a:latin typeface="GeosansLight" panose="02000603020000020003" pitchFamily="2" charset="0"/>
                <a:ea typeface="+mn-ea"/>
                <a:cs typeface="+mn-cs"/>
              </a:rPr>
              <a:t>Confrontare</a:t>
            </a:r>
            <a:r>
              <a:rPr kumimoji="0" lang="it-IT" sz="1600" b="0" i="0" u="none" strike="noStrike" kern="1200" cap="none" spc="9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sansLight" panose="02000603020000020003" pitchFamily="2" charset="0"/>
                <a:ea typeface="+mn-ea"/>
                <a:cs typeface="+mn-cs"/>
              </a:rPr>
              <a:t> ed </a:t>
            </a:r>
            <a:r>
              <a:rPr kumimoji="0" lang="it-IT" sz="1600" b="0" i="0" u="none" strike="noStrike" kern="1200" cap="none" spc="90" normalizeH="0" baseline="0" noProof="0">
                <a:ln>
                  <a:noFill/>
                </a:ln>
                <a:solidFill>
                  <a:srgbClr val="1FB0F9"/>
                </a:solidFill>
                <a:effectLst/>
                <a:uLnTx/>
                <a:uFillTx/>
                <a:latin typeface="GeosansLight" panose="02000603020000020003" pitchFamily="2" charset="0"/>
                <a:ea typeface="+mn-ea"/>
                <a:cs typeface="+mn-cs"/>
              </a:rPr>
              <a:t>analizzare</a:t>
            </a:r>
            <a:r>
              <a:rPr kumimoji="0" lang="it-IT" sz="1600" b="0" i="0" u="none" strike="noStrike" kern="1200" cap="none" spc="9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sansLight" panose="02000603020000020003" pitchFamily="2" charset="0"/>
                <a:ea typeface="+mn-ea"/>
                <a:cs typeface="+mn-cs"/>
              </a:rPr>
              <a:t> </a:t>
            </a:r>
            <a:r>
              <a:rPr kumimoji="0" lang="it-IT" sz="1600" b="0" i="0" u="none" strike="noStrike" kern="1200" cap="none" spc="90" normalizeH="0" baseline="0" noProof="0">
                <a:ln>
                  <a:noFill/>
                </a:ln>
                <a:solidFill>
                  <a:srgbClr val="1FB0F9"/>
                </a:solidFill>
                <a:effectLst/>
                <a:uLnTx/>
                <a:uFillTx/>
                <a:latin typeface="GeosansLight" panose="02000603020000020003" pitchFamily="2" charset="0"/>
                <a:ea typeface="+mn-ea"/>
                <a:cs typeface="+mn-cs"/>
              </a:rPr>
              <a:t>figure</a:t>
            </a:r>
            <a:r>
              <a:rPr kumimoji="0" lang="it-IT" sz="1600" b="0" i="0" u="none" strike="noStrike" kern="1200" cap="none" spc="9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sansLight" panose="02000603020000020003" pitchFamily="2" charset="0"/>
                <a:ea typeface="+mn-ea"/>
                <a:cs typeface="+mn-cs"/>
              </a:rPr>
              <a:t> geometriche, individuando </a:t>
            </a:r>
            <a:r>
              <a:rPr kumimoji="0" lang="it-IT" sz="1600" b="0" i="0" u="none" strike="noStrike" kern="1200" cap="none" spc="90" normalizeH="0" baseline="0" noProof="0">
                <a:ln>
                  <a:noFill/>
                </a:ln>
                <a:solidFill>
                  <a:srgbClr val="1FB0F9"/>
                </a:solidFill>
                <a:effectLst/>
                <a:uLnTx/>
                <a:uFillTx/>
                <a:latin typeface="GeosansLight" panose="02000603020000020003" pitchFamily="2" charset="0"/>
                <a:ea typeface="+mn-ea"/>
                <a:cs typeface="+mn-cs"/>
              </a:rPr>
              <a:t>relazioni</a:t>
            </a:r>
            <a:r>
              <a:rPr kumimoji="0" lang="it-IT" sz="1600" b="0" i="0" u="none" strike="noStrike" kern="1200" cap="none" spc="9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sansLight" panose="02000603020000020003" pitchFamily="2" charset="0"/>
                <a:ea typeface="+mn-ea"/>
                <a:cs typeface="+mn-cs"/>
              </a:rPr>
              <a:t> tra di esse: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Applicare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le principali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formule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;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it-IT" sz="1600" b="0" i="0" u="none" strike="noStrike" kern="1200" cap="none" spc="90" normalizeH="0" baseline="0" noProof="0">
                <a:ln>
                  <a:noFill/>
                </a:ln>
                <a:solidFill>
                  <a:srgbClr val="1FB0F9"/>
                </a:solidFill>
                <a:effectLst/>
                <a:uLnTx/>
                <a:uFillTx/>
                <a:latin typeface="GeosansLight" panose="02000603020000020003" pitchFamily="2" charset="0"/>
                <a:ea typeface="+mn-ea"/>
                <a:cs typeface="+mn-cs"/>
              </a:rPr>
              <a:t>Risolvere</a:t>
            </a:r>
            <a:r>
              <a:rPr kumimoji="0" lang="it-IT" sz="1600" b="0" i="0" u="none" strike="noStrike" kern="1200" cap="none" spc="9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sansLight" panose="02000603020000020003" pitchFamily="2" charset="0"/>
                <a:ea typeface="+mn-ea"/>
                <a:cs typeface="+mn-cs"/>
              </a:rPr>
              <a:t> </a:t>
            </a:r>
            <a:r>
              <a:rPr kumimoji="0" lang="it-IT" sz="1600" b="0" i="0" u="none" strike="noStrike" kern="1200" cap="none" spc="90" normalizeH="0" baseline="0" noProof="0">
                <a:ln>
                  <a:noFill/>
                </a:ln>
                <a:solidFill>
                  <a:srgbClr val="1FB0F9"/>
                </a:solidFill>
                <a:effectLst/>
                <a:uLnTx/>
                <a:uFillTx/>
                <a:latin typeface="GeosansLight" panose="02000603020000020003" pitchFamily="2" charset="0"/>
                <a:ea typeface="+mn-ea"/>
                <a:cs typeface="+mn-cs"/>
              </a:rPr>
              <a:t>problemi</a:t>
            </a:r>
            <a:r>
              <a:rPr kumimoji="0" lang="it-IT" sz="1600" b="0" i="0" u="none" strike="noStrike" kern="1200" cap="none" spc="9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sansLight" panose="02000603020000020003" pitchFamily="2" charset="0"/>
                <a:ea typeface="+mn-ea"/>
                <a:cs typeface="+mn-cs"/>
              </a:rPr>
              <a:t> di tipo geometrico.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600" spc="90">
              <a:solidFill>
                <a:schemeClr val="bg1"/>
              </a:solidFill>
              <a:latin typeface="GeosansLight" panose="02000603020000020003" pitchFamily="2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Individuare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strategie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appropriate per la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soluzione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di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problemi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: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Progettare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un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percorso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risolutivo in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tappe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, usando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modelli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e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grafici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;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Convalidare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i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risultati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conseguiti sia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empiricamente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sia con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argomentazioni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;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Tradurre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verso e da il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linguaggio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algebrico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49E09C-083D-4789-87DB-531B37BDA779}"/>
              </a:ext>
            </a:extLst>
          </p:cNvPr>
          <p:cNvSpPr txBox="1"/>
          <p:nvPr/>
        </p:nvSpPr>
        <p:spPr>
          <a:xfrm>
            <a:off x="288837" y="6379379"/>
            <a:ext cx="370293" cy="257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spc="90">
                <a:solidFill>
                  <a:srgbClr val="1FB0F9"/>
                </a:solidFill>
                <a:latin typeface="MADE GoodTime Grotesk" panose="02000503000000020004" pitchFamily="50" charset="0"/>
              </a:rPr>
              <a:t>06</a:t>
            </a:r>
            <a:endParaRPr lang="en-US" sz="800" spc="90" dirty="0">
              <a:solidFill>
                <a:srgbClr val="1FB0F9"/>
              </a:solidFill>
              <a:latin typeface="MADE GoodTime Grotesk" panose="02000503000000020004" pitchFamily="50" charset="0"/>
            </a:endParaRPr>
          </a:p>
        </p:txBody>
      </p:sp>
      <p:sp>
        <p:nvSpPr>
          <p:cNvPr id="23" name="Oval 39">
            <a:extLst>
              <a:ext uri="{FF2B5EF4-FFF2-40B4-BE49-F238E27FC236}">
                <a16:creationId xmlns:a16="http://schemas.microsoft.com/office/drawing/2014/main" id="{EF530C4F-B413-4AE7-A04B-24D94AB0522F}"/>
              </a:ext>
            </a:extLst>
          </p:cNvPr>
          <p:cNvSpPr/>
          <p:nvPr/>
        </p:nvSpPr>
        <p:spPr>
          <a:xfrm flipV="1">
            <a:off x="11714161" y="317057"/>
            <a:ext cx="161566" cy="161564"/>
          </a:xfrm>
          <a:prstGeom prst="ellipse">
            <a:avLst/>
          </a:prstGeom>
          <a:solidFill>
            <a:srgbClr val="1FB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TextBox 22">
            <a:extLst>
              <a:ext uri="{FF2B5EF4-FFF2-40B4-BE49-F238E27FC236}">
                <a16:creationId xmlns:a16="http://schemas.microsoft.com/office/drawing/2014/main" id="{A948B397-1E0A-4203-B67B-CC08FCC6DE4A}"/>
              </a:ext>
            </a:extLst>
          </p:cNvPr>
          <p:cNvSpPr txBox="1"/>
          <p:nvPr/>
        </p:nvSpPr>
        <p:spPr>
          <a:xfrm>
            <a:off x="2264229" y="475129"/>
            <a:ext cx="726515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spc="600">
                <a:solidFill>
                  <a:schemeClr val="bg1"/>
                </a:solidFill>
                <a:latin typeface="MADE GoodTime Grotesk" panose="02000503000000020004" pitchFamily="50" charset="0"/>
              </a:rPr>
              <a:t>Asse matematico</a:t>
            </a:r>
            <a:endParaRPr lang="en-US" sz="2400" spc="600" dirty="0">
              <a:solidFill>
                <a:srgbClr val="1FB0F9"/>
              </a:solidFill>
              <a:latin typeface="MADE GoodTime Grotesk" panose="02000503000000020004" pitchFamily="50" charset="0"/>
            </a:endParaRPr>
          </a:p>
        </p:txBody>
      </p:sp>
      <p:sp>
        <p:nvSpPr>
          <p:cNvPr id="11" name="TextBox 38">
            <a:extLst>
              <a:ext uri="{FF2B5EF4-FFF2-40B4-BE49-F238E27FC236}">
                <a16:creationId xmlns:a16="http://schemas.microsoft.com/office/drawing/2014/main" id="{5D2B93BD-CAA1-4046-9574-207A2A24FC15}"/>
              </a:ext>
            </a:extLst>
          </p:cNvPr>
          <p:cNvSpPr txBox="1"/>
          <p:nvPr/>
        </p:nvSpPr>
        <p:spPr>
          <a:xfrm>
            <a:off x="7128588" y="251821"/>
            <a:ext cx="4432956" cy="257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it-IT" sz="800" b="1" spc="90">
                <a:solidFill>
                  <a:schemeClr val="bg1"/>
                </a:solidFill>
                <a:latin typeface="GeosansLight" panose="02000603020000020003" pitchFamily="2" charset="0"/>
              </a:rPr>
              <a:t>Panico, Greppi, Cruoglio, Casalnuovo, Albanese </a:t>
            </a:r>
            <a:r>
              <a:rPr lang="en-US" sz="800" spc="90">
                <a:solidFill>
                  <a:srgbClr val="F6F6F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800" b="1" spc="90">
                <a:solidFill>
                  <a:schemeClr val="bg1"/>
                </a:solidFill>
                <a:latin typeface="GeosansLight" panose="02000603020000020003" pitchFamily="2" charset="0"/>
              </a:rPr>
              <a:t>Didattica dell’Informatica</a:t>
            </a:r>
            <a:endParaRPr lang="en-US" sz="800" spc="90" dirty="0">
              <a:solidFill>
                <a:schemeClr val="bg1"/>
              </a:solidFill>
              <a:latin typeface="GeosansLight" panose="020006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790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318563-823C-4E9B-87C2-91665C827E90}"/>
              </a:ext>
            </a:extLst>
          </p:cNvPr>
          <p:cNvSpPr txBox="1"/>
          <p:nvPr/>
        </p:nvSpPr>
        <p:spPr>
          <a:xfrm>
            <a:off x="1786709" y="1362084"/>
            <a:ext cx="8618582" cy="3378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it-IT" sz="1600" spc="90">
              <a:solidFill>
                <a:schemeClr val="bg1"/>
              </a:solidFill>
              <a:latin typeface="GeosansLight" panose="02000603020000020003" pitchFamily="2" charset="0"/>
            </a:endParaRPr>
          </a:p>
          <a:p>
            <a:pPr algn="just">
              <a:lnSpc>
                <a:spcPct val="150000"/>
              </a:lnSpc>
            </a:pPr>
            <a:endParaRPr lang="it-IT" sz="1600" spc="90">
              <a:solidFill>
                <a:schemeClr val="bg1"/>
              </a:solidFill>
              <a:latin typeface="GeosansLight" panose="02000603020000020003" pitchFamily="2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Essere consapevole delle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potenzialità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delle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tecnologie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nel contesto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culturale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e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sociale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: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Riconoscere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il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ruolo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della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tecnologia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nella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vita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di tutti i giorni;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Saper cogliere le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interazioni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tra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esigenze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di vita e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processi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tecnologici;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Adottare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semplici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progetti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per la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soluzione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di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problemi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pratici;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Saper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spiegare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il principio di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funzionamento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e la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struttura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dei principali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dispositivi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;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Utilizzare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le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funzioni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di base dei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siti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web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più comuni per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testi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 e </a:t>
            </a:r>
            <a:r>
              <a:rPr lang="it-IT" sz="1600" spc="90">
                <a:solidFill>
                  <a:srgbClr val="1FB0F9"/>
                </a:solidFill>
                <a:latin typeface="GeosansLight" panose="02000603020000020003" pitchFamily="2" charset="0"/>
              </a:rPr>
              <a:t>comunicazioni</a:t>
            </a:r>
            <a:r>
              <a:rPr lang="it-IT" sz="1600" spc="90">
                <a:solidFill>
                  <a:schemeClr val="bg1"/>
                </a:solidFill>
                <a:latin typeface="GeosansLight" panose="02000603020000020003" pitchFamily="2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it-IT" sz="1600" b="0" i="0" u="none" strike="noStrike" kern="1200" cap="none" spc="9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sansLight" panose="02000603020000020003" pitchFamily="2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49E09C-083D-4789-87DB-531B37BDA779}"/>
              </a:ext>
            </a:extLst>
          </p:cNvPr>
          <p:cNvSpPr txBox="1"/>
          <p:nvPr/>
        </p:nvSpPr>
        <p:spPr>
          <a:xfrm>
            <a:off x="288837" y="6379379"/>
            <a:ext cx="370293" cy="257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spc="90">
                <a:solidFill>
                  <a:srgbClr val="1FB0F9"/>
                </a:solidFill>
                <a:latin typeface="MADE GoodTime Grotesk" panose="02000503000000020004" pitchFamily="50" charset="0"/>
              </a:rPr>
              <a:t>07</a:t>
            </a:r>
            <a:endParaRPr lang="en-US" sz="800" spc="90" dirty="0">
              <a:solidFill>
                <a:srgbClr val="1FB0F9"/>
              </a:solidFill>
              <a:latin typeface="MADE GoodTime Grotesk" panose="02000503000000020004" pitchFamily="50" charset="0"/>
            </a:endParaRPr>
          </a:p>
        </p:txBody>
      </p:sp>
      <p:sp>
        <p:nvSpPr>
          <p:cNvPr id="23" name="Oval 39">
            <a:extLst>
              <a:ext uri="{FF2B5EF4-FFF2-40B4-BE49-F238E27FC236}">
                <a16:creationId xmlns:a16="http://schemas.microsoft.com/office/drawing/2014/main" id="{EF530C4F-B413-4AE7-A04B-24D94AB0522F}"/>
              </a:ext>
            </a:extLst>
          </p:cNvPr>
          <p:cNvSpPr/>
          <p:nvPr/>
        </p:nvSpPr>
        <p:spPr>
          <a:xfrm flipV="1">
            <a:off x="11714161" y="317057"/>
            <a:ext cx="161566" cy="161564"/>
          </a:xfrm>
          <a:prstGeom prst="ellipse">
            <a:avLst/>
          </a:prstGeom>
          <a:solidFill>
            <a:srgbClr val="1FB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TextBox 22">
            <a:extLst>
              <a:ext uri="{FF2B5EF4-FFF2-40B4-BE49-F238E27FC236}">
                <a16:creationId xmlns:a16="http://schemas.microsoft.com/office/drawing/2014/main" id="{A948B397-1E0A-4203-B67B-CC08FCC6DE4A}"/>
              </a:ext>
            </a:extLst>
          </p:cNvPr>
          <p:cNvSpPr txBox="1"/>
          <p:nvPr/>
        </p:nvSpPr>
        <p:spPr>
          <a:xfrm>
            <a:off x="2264229" y="475129"/>
            <a:ext cx="726515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spc="600">
                <a:solidFill>
                  <a:schemeClr val="bg1"/>
                </a:solidFill>
                <a:latin typeface="MADE GoodTime Grotesk" panose="02000503000000020004" pitchFamily="50" charset="0"/>
              </a:rPr>
              <a:t>Asse scientifico-tecnologico</a:t>
            </a:r>
            <a:endParaRPr lang="en-US" sz="2400" spc="600" dirty="0">
              <a:solidFill>
                <a:srgbClr val="1FB0F9"/>
              </a:solidFill>
              <a:latin typeface="MADE GoodTime Grotesk" panose="02000503000000020004" pitchFamily="50" charset="0"/>
            </a:endParaRPr>
          </a:p>
        </p:txBody>
      </p:sp>
      <p:pic>
        <p:nvPicPr>
          <p:cNvPr id="4098" name="Picture 2" descr="Engaging with Technology - GlobalFocus">
            <a:extLst>
              <a:ext uri="{FF2B5EF4-FFF2-40B4-BE49-F238E27FC236}">
                <a16:creationId xmlns:a16="http://schemas.microsoft.com/office/drawing/2014/main" id="{19252254-91A3-4EEA-8B47-0DFCB31D7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443758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38">
            <a:extLst>
              <a:ext uri="{FF2B5EF4-FFF2-40B4-BE49-F238E27FC236}">
                <a16:creationId xmlns:a16="http://schemas.microsoft.com/office/drawing/2014/main" id="{88B7F0CC-0373-4D38-9B01-6B26A9BCA7D9}"/>
              </a:ext>
            </a:extLst>
          </p:cNvPr>
          <p:cNvSpPr txBox="1"/>
          <p:nvPr/>
        </p:nvSpPr>
        <p:spPr>
          <a:xfrm>
            <a:off x="7128588" y="251821"/>
            <a:ext cx="4432956" cy="257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it-IT" sz="800" b="1" spc="90">
                <a:solidFill>
                  <a:schemeClr val="bg1"/>
                </a:solidFill>
                <a:latin typeface="GeosansLight" panose="02000603020000020003" pitchFamily="2" charset="0"/>
              </a:rPr>
              <a:t>Panico, Greppi, Cruoglio, Casalnuovo, Albanese </a:t>
            </a:r>
            <a:r>
              <a:rPr lang="en-US" sz="800" spc="90">
                <a:solidFill>
                  <a:srgbClr val="F6F6F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800" b="1" spc="90">
                <a:solidFill>
                  <a:schemeClr val="bg1"/>
                </a:solidFill>
                <a:latin typeface="GeosansLight" panose="02000603020000020003" pitchFamily="2" charset="0"/>
              </a:rPr>
              <a:t>Didattica dell’Informatica</a:t>
            </a:r>
            <a:endParaRPr lang="en-US" sz="800" spc="90" dirty="0">
              <a:solidFill>
                <a:schemeClr val="bg1"/>
              </a:solidFill>
              <a:latin typeface="GeosansLight" panose="020006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492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549E09C-083D-4789-87DB-531B37BDA779}"/>
              </a:ext>
            </a:extLst>
          </p:cNvPr>
          <p:cNvSpPr txBox="1"/>
          <p:nvPr/>
        </p:nvSpPr>
        <p:spPr>
          <a:xfrm>
            <a:off x="288837" y="6379379"/>
            <a:ext cx="370293" cy="257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spc="90">
                <a:solidFill>
                  <a:srgbClr val="1FB0F9"/>
                </a:solidFill>
                <a:latin typeface="MADE GoodTime Grotesk" panose="02000503000000020004" pitchFamily="50" charset="0"/>
              </a:rPr>
              <a:t>08</a:t>
            </a:r>
            <a:endParaRPr lang="en-US" sz="800" spc="90" dirty="0">
              <a:solidFill>
                <a:srgbClr val="1FB0F9"/>
              </a:solidFill>
              <a:latin typeface="MADE GoodTime Grotesk" panose="02000503000000020004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03E344-17C0-4D7A-9670-6CCE7E0347DE}"/>
              </a:ext>
            </a:extLst>
          </p:cNvPr>
          <p:cNvSpPr/>
          <p:nvPr/>
        </p:nvSpPr>
        <p:spPr>
          <a:xfrm>
            <a:off x="1944601" y="1737360"/>
            <a:ext cx="8302798" cy="338328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262CAD-3650-464A-A2A3-1F00F93EBB24}"/>
              </a:ext>
            </a:extLst>
          </p:cNvPr>
          <p:cNvSpPr txBox="1"/>
          <p:nvPr/>
        </p:nvSpPr>
        <p:spPr>
          <a:xfrm>
            <a:off x="2752853" y="2705725"/>
            <a:ext cx="13522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spc="90" dirty="0">
                <a:solidFill>
                  <a:srgbClr val="1FB0F9"/>
                </a:solidFill>
                <a:latin typeface="MADE GoodTime Grotesk" panose="02000503000000020004" pitchFamily="50" charset="0"/>
              </a:rPr>
              <a:t>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318563-823C-4E9B-87C2-91665C827E90}"/>
              </a:ext>
            </a:extLst>
          </p:cNvPr>
          <p:cNvSpPr txBox="1"/>
          <p:nvPr/>
        </p:nvSpPr>
        <p:spPr>
          <a:xfrm>
            <a:off x="5842000" y="3165082"/>
            <a:ext cx="3464560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spc="90">
                <a:solidFill>
                  <a:schemeClr val="bg1"/>
                </a:solidFill>
                <a:latin typeface="GeosansLight" panose="02000603020000020003" pitchFamily="2" charset="0"/>
              </a:rPr>
              <a:t>Primo anno</a:t>
            </a:r>
          </a:p>
          <a:p>
            <a:pPr algn="ctr">
              <a:lnSpc>
                <a:spcPct val="150000"/>
              </a:lnSpc>
            </a:pPr>
            <a:r>
              <a:rPr lang="en-US" sz="1200" spc="90">
                <a:solidFill>
                  <a:schemeClr val="bg1"/>
                </a:solidFill>
                <a:latin typeface="GeosansLight" panose="02000603020000020003" pitchFamily="2" charset="0"/>
              </a:rPr>
              <a:t>Secondo anno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84061-CDEC-4F2E-83E4-5E09E8F4DCF8}"/>
              </a:ext>
            </a:extLst>
          </p:cNvPr>
          <p:cNvSpPr txBox="1"/>
          <p:nvPr/>
        </p:nvSpPr>
        <p:spPr>
          <a:xfrm>
            <a:off x="5354554" y="2256755"/>
            <a:ext cx="4353115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spc="600">
                <a:solidFill>
                  <a:srgbClr val="F6F6F6"/>
                </a:solidFill>
                <a:latin typeface="MADE GoodTime Grotesk" panose="02000503000000020004" pitchFamily="50" charset="0"/>
              </a:rPr>
              <a:t>Indicazioni Nazionali</a:t>
            </a:r>
          </a:p>
        </p:txBody>
      </p:sp>
      <p:sp>
        <p:nvSpPr>
          <p:cNvPr id="15" name="Oval 39">
            <a:extLst>
              <a:ext uri="{FF2B5EF4-FFF2-40B4-BE49-F238E27FC236}">
                <a16:creationId xmlns:a16="http://schemas.microsoft.com/office/drawing/2014/main" id="{E4B36408-F7A0-4CB1-853B-514295FC00EC}"/>
              </a:ext>
            </a:extLst>
          </p:cNvPr>
          <p:cNvSpPr/>
          <p:nvPr/>
        </p:nvSpPr>
        <p:spPr>
          <a:xfrm flipV="1">
            <a:off x="11714161" y="317057"/>
            <a:ext cx="161566" cy="161564"/>
          </a:xfrm>
          <a:prstGeom prst="ellipse">
            <a:avLst/>
          </a:prstGeom>
          <a:solidFill>
            <a:srgbClr val="1FB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3" name="TextBox 38">
            <a:extLst>
              <a:ext uri="{FF2B5EF4-FFF2-40B4-BE49-F238E27FC236}">
                <a16:creationId xmlns:a16="http://schemas.microsoft.com/office/drawing/2014/main" id="{A37FE8DC-70FA-404F-99C5-5455C27B04B3}"/>
              </a:ext>
            </a:extLst>
          </p:cNvPr>
          <p:cNvSpPr txBox="1"/>
          <p:nvPr/>
        </p:nvSpPr>
        <p:spPr>
          <a:xfrm>
            <a:off x="7128588" y="251821"/>
            <a:ext cx="4432956" cy="257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it-IT" sz="800" b="1" spc="90">
                <a:solidFill>
                  <a:schemeClr val="bg1"/>
                </a:solidFill>
                <a:latin typeface="GeosansLight" panose="02000603020000020003" pitchFamily="2" charset="0"/>
              </a:rPr>
              <a:t>Panico, Greppi, Cruoglio, Casalnuovo, Albanese </a:t>
            </a:r>
            <a:r>
              <a:rPr lang="en-US" sz="800" spc="90">
                <a:solidFill>
                  <a:srgbClr val="F6F6F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800" b="1" spc="90">
                <a:solidFill>
                  <a:schemeClr val="bg1"/>
                </a:solidFill>
                <a:latin typeface="GeosansLight" panose="02000603020000020003" pitchFamily="2" charset="0"/>
              </a:rPr>
              <a:t>Didattica dell’Informatica</a:t>
            </a:r>
            <a:endParaRPr lang="en-US" sz="800" spc="90" dirty="0">
              <a:solidFill>
                <a:schemeClr val="bg1"/>
              </a:solidFill>
              <a:latin typeface="GeosansLight" panose="020006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053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821</Words>
  <Application>Microsoft Office PowerPoint</Application>
  <PresentationFormat>Widescreen</PresentationFormat>
  <Paragraphs>196</Paragraphs>
  <Slides>17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GeosansLight</vt:lpstr>
      <vt:lpstr>MADE GoodTime Grotesk</vt:lpstr>
      <vt:lpstr>Roboto</vt:lpstr>
      <vt:lpstr>Times New Roman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PAOLO PANICO</dc:creator>
  <cp:lastModifiedBy>MARIA GIOVANNA ALBANESE</cp:lastModifiedBy>
  <cp:revision>376</cp:revision>
  <dcterms:created xsi:type="dcterms:W3CDTF">2020-12-08T17:08:10Z</dcterms:created>
  <dcterms:modified xsi:type="dcterms:W3CDTF">2022-06-12T14:14:48Z</dcterms:modified>
</cp:coreProperties>
</file>