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tags/tag20.xml" ContentType="application/vnd.openxmlformats-officedocument.presentationml.tags+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tags/tag2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2"/>
  </p:notesMasterIdLst>
  <p:handoutMasterIdLst>
    <p:handoutMasterId r:id="rId43"/>
  </p:handoutMasterIdLst>
  <p:sldIdLst>
    <p:sldId id="280"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0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6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87" d="100"/>
          <a:sy n="87" d="100"/>
        </p:scale>
        <p:origin x="468"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244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t>9/29/2021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t>‹#›</a:t>
            </a:fld>
            <a:endParaRPr lang="en-US" dirty="0"/>
          </a:p>
        </p:txBody>
      </p:sp>
    </p:spTree>
    <p:extLst>
      <p:ext uri="{BB962C8B-B14F-4D97-AF65-F5344CB8AC3E}">
        <p14:creationId xmlns:p14="http://schemas.microsoft.com/office/powerpoint/2010/main" val="3788782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t>9/29/2021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t>‹#›</a:t>
            </a:fld>
            <a:endParaRPr lang="en-US" dirty="0"/>
          </a:p>
        </p:txBody>
      </p:sp>
    </p:spTree>
    <p:extLst>
      <p:ext uri="{BB962C8B-B14F-4D97-AF65-F5344CB8AC3E}">
        <p14:creationId xmlns:p14="http://schemas.microsoft.com/office/powerpoint/2010/main" val="120660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563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563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D6B4977-0364-4906-8A73-024F79F14233}" type="slidenum">
              <a:rPr lang="en-US" altLang="en-US" sz="1300"/>
              <a:pPr eaLnBrk="1" hangingPunct="1">
                <a:spcBef>
                  <a:spcPct val="0"/>
                </a:spcBef>
              </a:pPr>
              <a:t>2</a:t>
            </a:fld>
            <a:endParaRPr lang="en-US" altLang="en-US" sz="1300"/>
          </a:p>
        </p:txBody>
      </p:sp>
      <p:sp>
        <p:nvSpPr>
          <p:cNvPr id="56325" name="Rectangle 2"/>
          <p:cNvSpPr>
            <a:spLocks noGrp="1" noRot="1" noChangeAspect="1" noChangeArrowheads="1" noTextEdit="1"/>
          </p:cNvSpPr>
          <p:nvPr>
            <p:ph type="sldImg"/>
          </p:nvPr>
        </p:nvSpPr>
        <p:spPr>
          <a:xfrm>
            <a:off x="458788" y="720725"/>
            <a:ext cx="6400800" cy="3600450"/>
          </a:xfrm>
          <a:solidFill>
            <a:srgbClr val="FFFFFF"/>
          </a:solidFill>
          <a:ln/>
        </p:spPr>
      </p:sp>
      <p:sp>
        <p:nvSpPr>
          <p:cNvPr id="56326" name="Rectangle 3"/>
          <p:cNvSpPr>
            <a:spLocks noGrp="1"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lIns="96653" tIns="48326" rIns="96653" bIns="48326"/>
          <a:lstStyle/>
          <a:p>
            <a:pPr eaLnBrk="1" hangingPunct="1"/>
            <a:r>
              <a:rPr lang="en-US" altLang="ja-JP"/>
              <a:t>We will cover the basic string processing in this lesson, manipulating char and String data.</a:t>
            </a:r>
          </a:p>
        </p:txBody>
      </p:sp>
    </p:spTree>
    <p:extLst>
      <p:ext uri="{BB962C8B-B14F-4D97-AF65-F5344CB8AC3E}">
        <p14:creationId xmlns:p14="http://schemas.microsoft.com/office/powerpoint/2010/main" val="1845186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655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655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2C9ECAA-5B5B-4E0A-95B2-4ABA22732347}" type="slidenum">
              <a:rPr lang="en-US" altLang="en-US" sz="1300"/>
              <a:pPr eaLnBrk="1" hangingPunct="1">
                <a:spcBef>
                  <a:spcPct val="0"/>
                </a:spcBef>
              </a:pPr>
              <a:t>12</a:t>
            </a:fld>
            <a:endParaRPr lang="en-US" altLang="en-US" sz="1300"/>
          </a:p>
        </p:txBody>
      </p:sp>
      <p:sp>
        <p:nvSpPr>
          <p:cNvPr id="65541" name="Rectangle 2"/>
          <p:cNvSpPr>
            <a:spLocks noGrp="1" noRot="1" noChangeAspect="1" noChangeArrowheads="1" noTextEdit="1"/>
          </p:cNvSpPr>
          <p:nvPr>
            <p:ph type="sldImg"/>
          </p:nvPr>
        </p:nvSpPr>
        <p:spPr>
          <a:xfrm>
            <a:off x="458788" y="720725"/>
            <a:ext cx="6400800" cy="3600450"/>
          </a:xfrm>
          <a:solidFill>
            <a:srgbClr val="FFFFFF"/>
          </a:solidFill>
          <a:ln/>
        </p:spPr>
      </p:sp>
      <p:sp>
        <p:nvSpPr>
          <p:cNvPr id="65542" name="Rectangle 3"/>
          <p:cNvSpPr>
            <a:spLocks noGrp="1"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lIns="96653" tIns="48326" rIns="96653" bIns="48326"/>
          <a:lstStyle/>
          <a:p>
            <a:pPr eaLnBrk="1" hangingPunct="1"/>
            <a:r>
              <a:rPr lang="en-US" altLang="en-US" sz="1000"/>
              <a:t>Here are some examples:</a:t>
            </a:r>
          </a:p>
          <a:p>
            <a:pPr eaLnBrk="1" hangingPunct="1"/>
            <a:endParaRPr lang="en-US" altLang="en-US" sz="1000"/>
          </a:p>
          <a:p>
            <a:pPr eaLnBrk="1" hangingPunct="1"/>
            <a:r>
              <a:rPr lang="en-US" altLang="en-US" sz="1000"/>
              <a:t>String str1 = “Java”, str2 = “    Wow     “;</a:t>
            </a:r>
          </a:p>
          <a:p>
            <a:pPr eaLnBrk="1" hangingPunct="1"/>
            <a:endParaRPr lang="en-US" altLang="en-US" sz="1000"/>
          </a:p>
          <a:p>
            <a:pPr eaLnBrk="1" hangingPunct="1"/>
            <a:r>
              <a:rPr lang="en-US" altLang="en-US" sz="1000"/>
              <a:t>str1.compareTo( “Hello” );  //returns positive integer</a:t>
            </a:r>
          </a:p>
          <a:p>
            <a:pPr eaLnBrk="1" hangingPunct="1"/>
            <a:r>
              <a:rPr lang="en-US" altLang="en-US" sz="1000"/>
              <a:t>		    //because str1 &gt;= “Hello”</a:t>
            </a:r>
          </a:p>
          <a:p>
            <a:pPr eaLnBrk="1" hangingPunct="1"/>
            <a:r>
              <a:rPr lang="en-US" altLang="en-US" sz="1000"/>
              <a:t>str1.substring( 1, 4 );     //returns “ava”</a:t>
            </a:r>
          </a:p>
          <a:p>
            <a:pPr eaLnBrk="1" hangingPunct="1"/>
            <a:endParaRPr lang="en-US" altLang="en-US" sz="1000"/>
          </a:p>
          <a:p>
            <a:pPr eaLnBrk="1" hangingPunct="1"/>
            <a:r>
              <a:rPr lang="en-US" altLang="en-US" sz="1000"/>
              <a:t>str2.trim( )	    //returns “Wow”, str2 stays same</a:t>
            </a:r>
          </a:p>
          <a:p>
            <a:pPr eaLnBrk="1" hangingPunct="1"/>
            <a:endParaRPr lang="en-US" altLang="en-US" sz="1000"/>
          </a:p>
          <a:p>
            <a:pPr eaLnBrk="1" hangingPunct="1"/>
            <a:r>
              <a:rPr lang="en-US" altLang="en-US" sz="1000"/>
              <a:t>str1.startsWith( “Ja” );    //returns true</a:t>
            </a:r>
          </a:p>
          <a:p>
            <a:pPr eaLnBrk="1" hangingPunct="1"/>
            <a:endParaRPr lang="en-US" altLang="en-US" sz="1000"/>
          </a:p>
          <a:p>
            <a:pPr eaLnBrk="1" hangingPunct="1"/>
            <a:r>
              <a:rPr lang="en-US" altLang="en-US" sz="1000"/>
              <a:t>str1.endsWith( “avi” );     //returns false</a:t>
            </a:r>
          </a:p>
          <a:p>
            <a:pPr eaLnBrk="1" hangingPunct="1"/>
            <a:endParaRPr lang="en-US" altLang="en-US" sz="900">
              <a:latin typeface="Courier New" panose="02070309020205020404" pitchFamily="49" charset="0"/>
            </a:endParaRPr>
          </a:p>
        </p:txBody>
      </p:sp>
    </p:spTree>
    <p:extLst>
      <p:ext uri="{BB962C8B-B14F-4D97-AF65-F5344CB8AC3E}">
        <p14:creationId xmlns:p14="http://schemas.microsoft.com/office/powerpoint/2010/main" val="3275211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665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665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85DE7B3-DD33-4C1E-B023-A7BB7B9AC0DC}" type="slidenum">
              <a:rPr lang="en-US" altLang="en-US" sz="1300"/>
              <a:pPr eaLnBrk="1" hangingPunct="1">
                <a:spcBef>
                  <a:spcPct val="0"/>
                </a:spcBef>
              </a:pPr>
              <a:t>14</a:t>
            </a:fld>
            <a:endParaRPr lang="en-US" altLang="en-US" sz="1300"/>
          </a:p>
        </p:txBody>
      </p:sp>
      <p:sp>
        <p:nvSpPr>
          <p:cNvPr id="66565" name="Rectangle 2"/>
          <p:cNvSpPr>
            <a:spLocks noGrp="1" noRot="1" noChangeAspect="1" noChangeArrowheads="1" noTextEdit="1"/>
          </p:cNvSpPr>
          <p:nvPr>
            <p:ph type="sldImg"/>
          </p:nvPr>
        </p:nvSpPr>
        <p:spPr>
          <a:xfrm>
            <a:off x="458788" y="720725"/>
            <a:ext cx="6400800" cy="3600450"/>
          </a:xfrm>
          <a:ln/>
        </p:spPr>
      </p:sp>
      <p:sp>
        <p:nvSpPr>
          <p:cNvPr id="665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en-US"/>
              <a:t>By making String objects immutable, we can treat it much like a primitive data type for efficient processing. If we use the new operator to create a String object, a separate object is created as the top diagram illustrates. If we use a simple assignment as in the bottom diagram, then all literal constants refer to the same object. We can do this because String objects are immutable. If they are not, then making two references referring to the same string is problematic. What happens when someone changes "Java" to something else via word2. Then, word1 is also affected. Because the String objects are immutable, no one can make such changes. </a:t>
            </a:r>
          </a:p>
        </p:txBody>
      </p:sp>
    </p:spTree>
    <p:extLst>
      <p:ext uri="{BB962C8B-B14F-4D97-AF65-F5344CB8AC3E}">
        <p14:creationId xmlns:p14="http://schemas.microsoft.com/office/powerpoint/2010/main" val="361014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675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675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A28B81B-6641-42BC-9200-9E00DD6E8439}" type="slidenum">
              <a:rPr lang="en-US" altLang="en-US" sz="1300"/>
              <a:pPr eaLnBrk="1" hangingPunct="1">
                <a:spcBef>
                  <a:spcPct val="0"/>
                </a:spcBef>
              </a:pPr>
              <a:t>15</a:t>
            </a:fld>
            <a:endParaRPr lang="en-US" altLang="en-US" sz="1300"/>
          </a:p>
        </p:txBody>
      </p:sp>
      <p:sp>
        <p:nvSpPr>
          <p:cNvPr id="67589" name="Rectangle 2"/>
          <p:cNvSpPr>
            <a:spLocks noGrp="1" noRot="1" noChangeAspect="1" noChangeArrowheads="1" noTextEdit="1"/>
          </p:cNvSpPr>
          <p:nvPr>
            <p:ph type="sldImg"/>
          </p:nvPr>
        </p:nvSpPr>
        <p:spPr>
          <a:xfrm>
            <a:off x="469900" y="727075"/>
            <a:ext cx="6375400" cy="3586163"/>
          </a:xfrm>
          <a:ln/>
        </p:spPr>
      </p:sp>
      <p:sp>
        <p:nvSpPr>
          <p:cNvPr id="675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en-US"/>
          </a:p>
        </p:txBody>
      </p:sp>
    </p:spTree>
    <p:extLst>
      <p:ext uri="{BB962C8B-B14F-4D97-AF65-F5344CB8AC3E}">
        <p14:creationId xmlns:p14="http://schemas.microsoft.com/office/powerpoint/2010/main" val="717486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686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686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E939CBE-99FE-4006-B287-1F7FD27425BF}" type="slidenum">
              <a:rPr lang="en-US" altLang="en-US" sz="1300"/>
              <a:pPr eaLnBrk="1" hangingPunct="1">
                <a:spcBef>
                  <a:spcPct val="0"/>
                </a:spcBef>
              </a:pPr>
              <a:t>16</a:t>
            </a:fld>
            <a:endParaRPr lang="en-US" altLang="en-US" sz="1300"/>
          </a:p>
        </p:txBody>
      </p:sp>
      <p:sp>
        <p:nvSpPr>
          <p:cNvPr id="68613" name="Rectangle 2"/>
          <p:cNvSpPr>
            <a:spLocks noGrp="1" noRot="1" noChangeAspect="1" noChangeArrowheads="1" noTextEdit="1"/>
          </p:cNvSpPr>
          <p:nvPr>
            <p:ph type="sldImg"/>
          </p:nvPr>
        </p:nvSpPr>
        <p:spPr>
          <a:xfrm>
            <a:off x="469900" y="727075"/>
            <a:ext cx="6375400" cy="3586163"/>
          </a:xfrm>
          <a:ln/>
        </p:spPr>
      </p:sp>
      <p:sp>
        <p:nvSpPr>
          <p:cNvPr id="686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en-US"/>
          </a:p>
        </p:txBody>
      </p:sp>
    </p:spTree>
    <p:extLst>
      <p:ext uri="{BB962C8B-B14F-4D97-AF65-F5344CB8AC3E}">
        <p14:creationId xmlns:p14="http://schemas.microsoft.com/office/powerpoint/2010/main" val="1213326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696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696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6060EC6-1D21-4A96-A103-B660B34DA2FE}" type="slidenum">
              <a:rPr lang="en-US" altLang="en-US" sz="1300"/>
              <a:pPr eaLnBrk="1" hangingPunct="1">
                <a:spcBef>
                  <a:spcPct val="0"/>
                </a:spcBef>
              </a:pPr>
              <a:t>17</a:t>
            </a:fld>
            <a:endParaRPr lang="en-US" altLang="en-US" sz="1300"/>
          </a:p>
        </p:txBody>
      </p:sp>
      <p:sp>
        <p:nvSpPr>
          <p:cNvPr id="69637" name="Rectangle 2"/>
          <p:cNvSpPr>
            <a:spLocks noGrp="1" noRot="1" noChangeAspect="1" noChangeArrowheads="1" noTextEdit="1"/>
          </p:cNvSpPr>
          <p:nvPr>
            <p:ph type="sldImg"/>
          </p:nvPr>
        </p:nvSpPr>
        <p:spPr>
          <a:xfrm>
            <a:off x="469900" y="727075"/>
            <a:ext cx="6375400" cy="3586163"/>
          </a:xfrm>
          <a:ln/>
        </p:spPr>
      </p:sp>
      <p:sp>
        <p:nvSpPr>
          <p:cNvPr id="696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en-US"/>
          </a:p>
        </p:txBody>
      </p:sp>
    </p:spTree>
    <p:extLst>
      <p:ext uri="{BB962C8B-B14F-4D97-AF65-F5344CB8AC3E}">
        <p14:creationId xmlns:p14="http://schemas.microsoft.com/office/powerpoint/2010/main" val="804279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706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706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5A40270-B9CD-4488-995E-91864683EE0A}" type="slidenum">
              <a:rPr lang="en-US" altLang="en-US" sz="1300"/>
              <a:pPr eaLnBrk="1" hangingPunct="1">
                <a:spcBef>
                  <a:spcPct val="0"/>
                </a:spcBef>
              </a:pPr>
              <a:t>18</a:t>
            </a:fld>
            <a:endParaRPr lang="en-US" altLang="en-US" sz="1300"/>
          </a:p>
        </p:txBody>
      </p:sp>
      <p:sp>
        <p:nvSpPr>
          <p:cNvPr id="70661" name="Rectangle 2"/>
          <p:cNvSpPr>
            <a:spLocks noGrp="1" noRot="1" noChangeAspect="1" noChangeArrowheads="1" noTextEdit="1"/>
          </p:cNvSpPr>
          <p:nvPr>
            <p:ph type="sldImg"/>
          </p:nvPr>
        </p:nvSpPr>
        <p:spPr>
          <a:xfrm>
            <a:off x="469900" y="727075"/>
            <a:ext cx="6375400" cy="3586163"/>
          </a:xfrm>
          <a:ln/>
        </p:spPr>
      </p:sp>
      <p:sp>
        <p:nvSpPr>
          <p:cNvPr id="706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en-US"/>
          </a:p>
        </p:txBody>
      </p:sp>
    </p:spTree>
    <p:extLst>
      <p:ext uri="{BB962C8B-B14F-4D97-AF65-F5344CB8AC3E}">
        <p14:creationId xmlns:p14="http://schemas.microsoft.com/office/powerpoint/2010/main" val="1844980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716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716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B5B1E7D-FBEB-48CA-B566-D6ABA8FE0605}" type="slidenum">
              <a:rPr lang="en-US" altLang="en-US" sz="1300"/>
              <a:pPr eaLnBrk="1" hangingPunct="1">
                <a:spcBef>
                  <a:spcPct val="0"/>
                </a:spcBef>
              </a:pPr>
              <a:t>19</a:t>
            </a:fld>
            <a:endParaRPr lang="en-US" altLang="en-US" sz="1300"/>
          </a:p>
        </p:txBody>
      </p:sp>
      <p:sp>
        <p:nvSpPr>
          <p:cNvPr id="71685" name="Rectangle 2"/>
          <p:cNvSpPr>
            <a:spLocks noGrp="1" noRot="1" noChangeAspect="1" noChangeArrowheads="1" noTextEdit="1"/>
          </p:cNvSpPr>
          <p:nvPr>
            <p:ph type="sldImg"/>
          </p:nvPr>
        </p:nvSpPr>
        <p:spPr>
          <a:xfrm>
            <a:off x="469900" y="727075"/>
            <a:ext cx="6375400" cy="3586163"/>
          </a:xfrm>
          <a:ln/>
        </p:spPr>
      </p:sp>
      <p:sp>
        <p:nvSpPr>
          <p:cNvPr id="716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en-US"/>
          </a:p>
        </p:txBody>
      </p:sp>
    </p:spTree>
    <p:extLst>
      <p:ext uri="{BB962C8B-B14F-4D97-AF65-F5344CB8AC3E}">
        <p14:creationId xmlns:p14="http://schemas.microsoft.com/office/powerpoint/2010/main" val="2690486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727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727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E9C5CD5-C4B7-4445-BBE6-634EDF8EBD00}" type="slidenum">
              <a:rPr lang="en-US" altLang="en-US" sz="1300"/>
              <a:pPr eaLnBrk="1" hangingPunct="1">
                <a:spcBef>
                  <a:spcPct val="0"/>
                </a:spcBef>
              </a:pPr>
              <a:t>20</a:t>
            </a:fld>
            <a:endParaRPr lang="en-US" altLang="en-US" sz="1300"/>
          </a:p>
        </p:txBody>
      </p:sp>
      <p:sp>
        <p:nvSpPr>
          <p:cNvPr id="72709" name="Rectangle 2"/>
          <p:cNvSpPr>
            <a:spLocks noGrp="1" noRot="1" noChangeAspect="1" noChangeArrowheads="1" noTextEdit="1"/>
          </p:cNvSpPr>
          <p:nvPr>
            <p:ph type="sldImg"/>
          </p:nvPr>
        </p:nvSpPr>
        <p:spPr>
          <a:xfrm>
            <a:off x="469900" y="727075"/>
            <a:ext cx="6375400" cy="3586163"/>
          </a:xfrm>
          <a:ln/>
        </p:spPr>
      </p:sp>
      <p:sp>
        <p:nvSpPr>
          <p:cNvPr id="727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en-US"/>
          </a:p>
        </p:txBody>
      </p:sp>
    </p:spTree>
    <p:extLst>
      <p:ext uri="{BB962C8B-B14F-4D97-AF65-F5344CB8AC3E}">
        <p14:creationId xmlns:p14="http://schemas.microsoft.com/office/powerpoint/2010/main" val="2765611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737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737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152637B-C8F8-43C5-A745-4CC05CB070B1}" type="slidenum">
              <a:rPr lang="en-US" altLang="en-US" sz="1300"/>
              <a:pPr eaLnBrk="1" hangingPunct="1">
                <a:spcBef>
                  <a:spcPct val="0"/>
                </a:spcBef>
              </a:pPr>
              <a:t>21</a:t>
            </a:fld>
            <a:endParaRPr lang="en-US" altLang="en-US" sz="1300"/>
          </a:p>
        </p:txBody>
      </p:sp>
      <p:sp>
        <p:nvSpPr>
          <p:cNvPr id="73733" name="Rectangle 2"/>
          <p:cNvSpPr>
            <a:spLocks noGrp="1" noRot="1" noChangeAspect="1" noChangeArrowheads="1" noTextEdit="1"/>
          </p:cNvSpPr>
          <p:nvPr>
            <p:ph type="sldImg"/>
          </p:nvPr>
        </p:nvSpPr>
        <p:spPr>
          <a:xfrm>
            <a:off x="458788" y="720725"/>
            <a:ext cx="6400800" cy="3600450"/>
          </a:xfrm>
          <a:solidFill>
            <a:srgbClr val="FFFFFF"/>
          </a:solidFill>
          <a:ln/>
        </p:spPr>
      </p:sp>
      <p:sp>
        <p:nvSpPr>
          <p:cNvPr id="73734" name="Rectangle 3"/>
          <p:cNvSpPr>
            <a:spLocks noGrp="1" noChangeArrowheads="1"/>
          </p:cNvSpPr>
          <p:nvPr>
            <p:ph type="body" idx="1"/>
          </p:nvPr>
        </p:nvSpPr>
        <p:spPr>
          <a:solidFill>
            <a:srgbClr val="FFFFFF"/>
          </a:solidFill>
          <a:ln>
            <a:solidFill>
              <a:srgbClr val="000000"/>
            </a:solidFill>
          </a:ln>
        </p:spPr>
        <p:txBody>
          <a:bodyPr lIns="91432" tIns="45716" rIns="91432" bIns="45716"/>
          <a:lstStyle/>
          <a:p>
            <a:pPr eaLnBrk="1" hangingPunct="1"/>
            <a:r>
              <a:rPr lang="en-US" altLang="en-US"/>
              <a:t>We can use a pattern to represent a range of valid codes succintly. Without using the sample 3-digit pattern for computer science majors living on-campus, we must spell out 21 separate codes.</a:t>
            </a:r>
          </a:p>
        </p:txBody>
      </p:sp>
    </p:spTree>
    <p:extLst>
      <p:ext uri="{BB962C8B-B14F-4D97-AF65-F5344CB8AC3E}">
        <p14:creationId xmlns:p14="http://schemas.microsoft.com/office/powerpoint/2010/main" val="489430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747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747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C34BE8D-AA20-4791-A139-9E4CCAA0C73D}" type="slidenum">
              <a:rPr lang="en-US" altLang="en-US" sz="1300"/>
              <a:pPr eaLnBrk="1" hangingPunct="1">
                <a:spcBef>
                  <a:spcPct val="0"/>
                </a:spcBef>
              </a:pPr>
              <a:t>22</a:t>
            </a:fld>
            <a:endParaRPr lang="en-US" altLang="en-US" sz="1300"/>
          </a:p>
        </p:txBody>
      </p:sp>
      <p:sp>
        <p:nvSpPr>
          <p:cNvPr id="74757" name="Rectangle 2"/>
          <p:cNvSpPr>
            <a:spLocks noGrp="1" noRot="1" noChangeAspect="1" noChangeArrowheads="1" noTextEdit="1"/>
          </p:cNvSpPr>
          <p:nvPr>
            <p:ph type="sldImg"/>
          </p:nvPr>
        </p:nvSpPr>
        <p:spPr>
          <a:xfrm>
            <a:off x="458788" y="720725"/>
            <a:ext cx="6400800" cy="3600450"/>
          </a:xfrm>
          <a:solidFill>
            <a:srgbClr val="FFFFFF"/>
          </a:solidFill>
          <a:ln/>
        </p:spPr>
      </p:sp>
      <p:sp>
        <p:nvSpPr>
          <p:cNvPr id="74758" name="Rectangle 3"/>
          <p:cNvSpPr>
            <a:spLocks noGrp="1" noChangeArrowheads="1"/>
          </p:cNvSpPr>
          <p:nvPr>
            <p:ph type="body" idx="1"/>
          </p:nvPr>
        </p:nvSpPr>
        <p:spPr>
          <a:solidFill>
            <a:srgbClr val="FFFFFF"/>
          </a:solidFill>
          <a:ln>
            <a:solidFill>
              <a:srgbClr val="000000"/>
            </a:solidFill>
          </a:ln>
        </p:spPr>
        <p:txBody>
          <a:bodyPr lIns="91432" tIns="45716" rIns="91432" bIns="45716"/>
          <a:lstStyle/>
          <a:p>
            <a:pPr eaLnBrk="1" hangingPunct="1"/>
            <a:r>
              <a:rPr lang="en-US" altLang="en-US" i="1">
                <a:solidFill>
                  <a:srgbClr val="B2311C"/>
                </a:solidFill>
              </a:rPr>
              <a:t>Regular expression allows us to express a large set of “words” (any sequence of symbols) succinctly. We use specially designated symbols such as the asterisk to formulate regular expressions.</a:t>
            </a:r>
          </a:p>
          <a:p>
            <a:pPr eaLnBrk="1" hangingPunct="1"/>
            <a:endParaRPr lang="en-US" altLang="en-US"/>
          </a:p>
        </p:txBody>
      </p:sp>
    </p:spTree>
    <p:extLst>
      <p:ext uri="{BB962C8B-B14F-4D97-AF65-F5344CB8AC3E}">
        <p14:creationId xmlns:p14="http://schemas.microsoft.com/office/powerpoint/2010/main" val="518888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573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573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FA7655E-84C3-428B-899F-A95588149B39}" type="slidenum">
              <a:rPr lang="en-US" altLang="en-US" sz="1300"/>
              <a:pPr eaLnBrk="1" hangingPunct="1">
                <a:spcBef>
                  <a:spcPct val="0"/>
                </a:spcBef>
              </a:pPr>
              <a:t>3</a:t>
            </a:fld>
            <a:endParaRPr lang="en-US" altLang="en-US" sz="1300"/>
          </a:p>
        </p:txBody>
      </p:sp>
      <p:sp>
        <p:nvSpPr>
          <p:cNvPr id="57349" name="Rectangle 2"/>
          <p:cNvSpPr>
            <a:spLocks noGrp="1" noRot="1" noChangeAspect="1" noChangeArrowheads="1" noTextEdit="1"/>
          </p:cNvSpPr>
          <p:nvPr>
            <p:ph type="sldImg"/>
          </p:nvPr>
        </p:nvSpPr>
        <p:spPr>
          <a:xfrm>
            <a:off x="458788" y="720725"/>
            <a:ext cx="6400800" cy="3600450"/>
          </a:xfrm>
          <a:solidFill>
            <a:srgbClr val="FFFFFF"/>
          </a:solidFill>
          <a:ln/>
        </p:spPr>
      </p:sp>
      <p:sp>
        <p:nvSpPr>
          <p:cNvPr id="57350" name="Rectangle 3"/>
          <p:cNvSpPr>
            <a:spLocks noGrp="1" noChangeArrowheads="1"/>
          </p:cNvSpPr>
          <p:nvPr>
            <p:ph type="body" idx="1"/>
          </p:nvPr>
        </p:nvSpPr>
        <p:spPr>
          <a:solidFill>
            <a:srgbClr val="FFFFFF"/>
          </a:solidFill>
          <a:ln>
            <a:solidFill>
              <a:srgbClr val="000000"/>
            </a:solidFill>
          </a:ln>
        </p:spPr>
        <p:txBody>
          <a:bodyPr lIns="91432" tIns="45716" rIns="91432" bIns="45716"/>
          <a:lstStyle/>
          <a:p>
            <a:pPr eaLnBrk="1" hangingPunct="1"/>
            <a:endParaRPr lang="id-ID" altLang="en-US"/>
          </a:p>
        </p:txBody>
      </p:sp>
    </p:spTree>
    <p:extLst>
      <p:ext uri="{BB962C8B-B14F-4D97-AF65-F5344CB8AC3E}">
        <p14:creationId xmlns:p14="http://schemas.microsoft.com/office/powerpoint/2010/main" val="1346195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757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757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FE68598-C923-4516-B08E-860270FA3E06}" type="slidenum">
              <a:rPr lang="en-US" altLang="en-US" sz="1300"/>
              <a:pPr eaLnBrk="1" hangingPunct="1">
                <a:spcBef>
                  <a:spcPct val="0"/>
                </a:spcBef>
              </a:pPr>
              <a:t>23</a:t>
            </a:fld>
            <a:endParaRPr lang="en-US" altLang="en-US" sz="1300"/>
          </a:p>
        </p:txBody>
      </p:sp>
      <p:sp>
        <p:nvSpPr>
          <p:cNvPr id="75781" name="Rectangle 2"/>
          <p:cNvSpPr>
            <a:spLocks noGrp="1" noRot="1" noChangeAspect="1" noChangeArrowheads="1" noTextEdit="1"/>
          </p:cNvSpPr>
          <p:nvPr>
            <p:ph type="sldImg"/>
          </p:nvPr>
        </p:nvSpPr>
        <p:spPr>
          <a:xfrm>
            <a:off x="458788" y="720725"/>
            <a:ext cx="6400800" cy="3600450"/>
          </a:xfrm>
          <a:solidFill>
            <a:srgbClr val="FFFFFF"/>
          </a:solidFill>
          <a:ln/>
        </p:spPr>
      </p:sp>
      <p:sp>
        <p:nvSpPr>
          <p:cNvPr id="75782" name="Rectangle 3"/>
          <p:cNvSpPr>
            <a:spLocks noGrp="1" noChangeArrowheads="1"/>
          </p:cNvSpPr>
          <p:nvPr>
            <p:ph type="body" idx="1"/>
          </p:nvPr>
        </p:nvSpPr>
        <p:spPr>
          <a:solidFill>
            <a:srgbClr val="FFFFFF"/>
          </a:solidFill>
          <a:ln>
            <a:solidFill>
              <a:srgbClr val="000000"/>
            </a:solidFill>
          </a:ln>
        </p:spPr>
        <p:txBody>
          <a:bodyPr lIns="91432" tIns="45716" rIns="91432" bIns="45716"/>
          <a:lstStyle/>
          <a:p>
            <a:pPr eaLnBrk="1" hangingPunct="1"/>
            <a:r>
              <a:rPr lang="en-US" altLang="en-US"/>
              <a:t>Here are some examples of regular expressions.</a:t>
            </a:r>
          </a:p>
        </p:txBody>
      </p:sp>
    </p:spTree>
    <p:extLst>
      <p:ext uri="{BB962C8B-B14F-4D97-AF65-F5344CB8AC3E}">
        <p14:creationId xmlns:p14="http://schemas.microsoft.com/office/powerpoint/2010/main" val="563235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768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768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68AF49D-693E-4ABB-8C45-1FEA62C0C3E5}" type="slidenum">
              <a:rPr lang="en-US" altLang="en-US" sz="1300"/>
              <a:pPr eaLnBrk="1" hangingPunct="1">
                <a:spcBef>
                  <a:spcPct val="0"/>
                </a:spcBef>
              </a:pPr>
              <a:t>24</a:t>
            </a:fld>
            <a:endParaRPr lang="en-US" altLang="en-US" sz="1300"/>
          </a:p>
        </p:txBody>
      </p:sp>
      <p:sp>
        <p:nvSpPr>
          <p:cNvPr id="76805" name="Rectangle 2"/>
          <p:cNvSpPr>
            <a:spLocks noGrp="1" noRot="1" noChangeAspect="1" noChangeArrowheads="1" noTextEdit="1"/>
          </p:cNvSpPr>
          <p:nvPr>
            <p:ph type="sldImg"/>
          </p:nvPr>
        </p:nvSpPr>
        <p:spPr>
          <a:xfrm>
            <a:off x="458788" y="720725"/>
            <a:ext cx="6400800" cy="3600450"/>
          </a:xfrm>
          <a:solidFill>
            <a:srgbClr val="FFFFFF"/>
          </a:solidFill>
          <a:ln/>
        </p:spPr>
      </p:sp>
      <p:sp>
        <p:nvSpPr>
          <p:cNvPr id="76806" name="Rectangle 3"/>
          <p:cNvSpPr>
            <a:spLocks noGrp="1" noChangeArrowheads="1"/>
          </p:cNvSpPr>
          <p:nvPr>
            <p:ph type="body" idx="1"/>
          </p:nvPr>
        </p:nvSpPr>
        <p:spPr>
          <a:solidFill>
            <a:srgbClr val="FFFFFF"/>
          </a:solidFill>
          <a:ln>
            <a:solidFill>
              <a:srgbClr val="000000"/>
            </a:solidFill>
          </a:ln>
        </p:spPr>
        <p:txBody>
          <a:bodyPr lIns="91432" tIns="45716" rIns="91432" bIns="45716"/>
          <a:lstStyle/>
          <a:p>
            <a:pPr eaLnBrk="1" hangingPunct="1"/>
            <a:endParaRPr lang="id-ID" altLang="en-US"/>
          </a:p>
        </p:txBody>
      </p:sp>
    </p:spTree>
    <p:extLst>
      <p:ext uri="{BB962C8B-B14F-4D97-AF65-F5344CB8AC3E}">
        <p14:creationId xmlns:p14="http://schemas.microsoft.com/office/powerpoint/2010/main" val="4229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778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778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F4493F3-C400-457C-B67A-F836F7FF7B66}" type="slidenum">
              <a:rPr lang="en-US" altLang="en-US" sz="1300"/>
              <a:pPr eaLnBrk="1" hangingPunct="1">
                <a:spcBef>
                  <a:spcPct val="0"/>
                </a:spcBef>
              </a:pPr>
              <a:t>27</a:t>
            </a:fld>
            <a:endParaRPr lang="en-US" altLang="en-US" sz="1300"/>
          </a:p>
        </p:txBody>
      </p:sp>
      <p:sp>
        <p:nvSpPr>
          <p:cNvPr id="77829" name="Rectangle 2"/>
          <p:cNvSpPr>
            <a:spLocks noGrp="1" noRot="1" noChangeAspect="1" noChangeArrowheads="1" noTextEdit="1"/>
          </p:cNvSpPr>
          <p:nvPr>
            <p:ph type="sldImg"/>
          </p:nvPr>
        </p:nvSpPr>
        <p:spPr>
          <a:xfrm>
            <a:off x="458788" y="720725"/>
            <a:ext cx="6400800" cy="3600450"/>
          </a:xfrm>
          <a:solidFill>
            <a:srgbClr val="FFFFFF"/>
          </a:solidFill>
          <a:ln/>
        </p:spPr>
      </p:sp>
      <p:sp>
        <p:nvSpPr>
          <p:cNvPr id="77830" name="Rectangle 3"/>
          <p:cNvSpPr>
            <a:spLocks noGrp="1" noChangeArrowheads="1"/>
          </p:cNvSpPr>
          <p:nvPr>
            <p:ph type="body" idx="1"/>
          </p:nvPr>
        </p:nvSpPr>
        <p:spPr>
          <a:solidFill>
            <a:srgbClr val="FFFFFF"/>
          </a:solidFill>
          <a:ln>
            <a:solidFill>
              <a:srgbClr val="000000"/>
            </a:solidFill>
          </a:ln>
        </p:spPr>
        <p:txBody>
          <a:bodyPr lIns="91432" tIns="45716" rIns="91432" bIns="45716"/>
          <a:lstStyle/>
          <a:p>
            <a:pPr eaLnBrk="1" hangingPunct="1"/>
            <a:endParaRPr lang="id-ID" altLang="en-US"/>
          </a:p>
        </p:txBody>
      </p:sp>
    </p:spTree>
    <p:extLst>
      <p:ext uri="{BB962C8B-B14F-4D97-AF65-F5344CB8AC3E}">
        <p14:creationId xmlns:p14="http://schemas.microsoft.com/office/powerpoint/2010/main" val="3681028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788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788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FA02C7F-C175-4163-A1EF-FE39967E1761}" type="slidenum">
              <a:rPr lang="en-US" altLang="en-US" sz="1300"/>
              <a:pPr eaLnBrk="1" hangingPunct="1">
                <a:spcBef>
                  <a:spcPct val="0"/>
                </a:spcBef>
              </a:pPr>
              <a:t>28</a:t>
            </a:fld>
            <a:endParaRPr lang="en-US" altLang="en-US" sz="1300"/>
          </a:p>
        </p:txBody>
      </p:sp>
      <p:sp>
        <p:nvSpPr>
          <p:cNvPr id="78853" name="Rectangle 2"/>
          <p:cNvSpPr>
            <a:spLocks noGrp="1" noRot="1" noChangeAspect="1" noChangeArrowheads="1" noTextEdit="1"/>
          </p:cNvSpPr>
          <p:nvPr>
            <p:ph type="sldImg"/>
          </p:nvPr>
        </p:nvSpPr>
        <p:spPr>
          <a:xfrm>
            <a:off x="458788" y="720725"/>
            <a:ext cx="6400800" cy="3600450"/>
          </a:xfrm>
          <a:solidFill>
            <a:srgbClr val="FFFFFF"/>
          </a:solidFill>
          <a:ln/>
        </p:spPr>
      </p:sp>
      <p:sp>
        <p:nvSpPr>
          <p:cNvPr id="78854" name="Rectangle 3"/>
          <p:cNvSpPr>
            <a:spLocks noGrp="1" noChangeArrowheads="1"/>
          </p:cNvSpPr>
          <p:nvPr>
            <p:ph type="body" idx="1"/>
          </p:nvPr>
        </p:nvSpPr>
        <p:spPr>
          <a:solidFill>
            <a:srgbClr val="FFFFFF"/>
          </a:solidFill>
          <a:ln>
            <a:solidFill>
              <a:srgbClr val="000000"/>
            </a:solidFill>
          </a:ln>
        </p:spPr>
        <p:txBody>
          <a:bodyPr lIns="91432" tIns="45716" rIns="91432" bIns="45716"/>
          <a:lstStyle/>
          <a:p>
            <a:pPr eaLnBrk="1" hangingPunct="1"/>
            <a:endParaRPr lang="id-ID" altLang="en-US"/>
          </a:p>
        </p:txBody>
      </p:sp>
    </p:spTree>
    <p:extLst>
      <p:ext uri="{BB962C8B-B14F-4D97-AF65-F5344CB8AC3E}">
        <p14:creationId xmlns:p14="http://schemas.microsoft.com/office/powerpoint/2010/main" val="1693451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798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798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2CE2D36-DF54-41B9-866C-A3AED14F1D63}" type="slidenum">
              <a:rPr lang="en-US" altLang="en-US" sz="1300"/>
              <a:pPr eaLnBrk="1" hangingPunct="1">
                <a:spcBef>
                  <a:spcPct val="0"/>
                </a:spcBef>
              </a:pPr>
              <a:t>29</a:t>
            </a:fld>
            <a:endParaRPr lang="en-US" altLang="en-US" sz="1300"/>
          </a:p>
        </p:txBody>
      </p:sp>
      <p:sp>
        <p:nvSpPr>
          <p:cNvPr id="79877" name="Rectangle 2"/>
          <p:cNvSpPr>
            <a:spLocks noGrp="1" noRot="1" noChangeAspect="1" noChangeArrowheads="1" noTextEdit="1"/>
          </p:cNvSpPr>
          <p:nvPr>
            <p:ph type="sldImg"/>
          </p:nvPr>
        </p:nvSpPr>
        <p:spPr>
          <a:xfrm>
            <a:off x="458788" y="720725"/>
            <a:ext cx="6400800" cy="3600450"/>
          </a:xfrm>
          <a:solidFill>
            <a:srgbClr val="FFFFFF"/>
          </a:solidFill>
          <a:ln/>
        </p:spPr>
      </p:sp>
      <p:sp>
        <p:nvSpPr>
          <p:cNvPr id="79878" name="Rectangle 3"/>
          <p:cNvSpPr>
            <a:spLocks noGrp="1" noChangeArrowheads="1"/>
          </p:cNvSpPr>
          <p:nvPr>
            <p:ph type="body" idx="1"/>
          </p:nvPr>
        </p:nvSpPr>
        <p:spPr>
          <a:solidFill>
            <a:srgbClr val="FFFFFF"/>
          </a:solidFill>
          <a:ln>
            <a:solidFill>
              <a:srgbClr val="000000"/>
            </a:solidFill>
          </a:ln>
        </p:spPr>
        <p:txBody>
          <a:bodyPr lIns="91432" tIns="45716" rIns="91432" bIns="45716"/>
          <a:lstStyle/>
          <a:p>
            <a:pPr eaLnBrk="1" hangingPunct="1"/>
            <a:r>
              <a:rPr lang="en-US" altLang="en-US"/>
              <a:t>The start method returns the position in the string where the first character of the pattern is found.</a:t>
            </a:r>
          </a:p>
          <a:p>
            <a:pPr eaLnBrk="1" hangingPunct="1"/>
            <a:endParaRPr lang="en-US" altLang="en-US"/>
          </a:p>
          <a:p>
            <a:pPr eaLnBrk="1" hangingPunct="1"/>
            <a:r>
              <a:rPr lang="en-US" altLang="en-US"/>
              <a:t>The end method returns the value 1 more than the position in the string where the last character of the pattern is found.</a:t>
            </a:r>
          </a:p>
          <a:p>
            <a:pPr eaLnBrk="1" hangingPunct="1"/>
            <a:endParaRPr lang="en-US" altLang="en-US"/>
          </a:p>
        </p:txBody>
      </p:sp>
    </p:spTree>
    <p:extLst>
      <p:ext uri="{BB962C8B-B14F-4D97-AF65-F5344CB8AC3E}">
        <p14:creationId xmlns:p14="http://schemas.microsoft.com/office/powerpoint/2010/main" val="2575925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808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809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8111C08-00A4-4555-92B8-3DAA34F41EB4}" type="slidenum">
              <a:rPr lang="en-US" altLang="en-US" sz="1300"/>
              <a:pPr eaLnBrk="1" hangingPunct="1">
                <a:spcBef>
                  <a:spcPct val="0"/>
                </a:spcBef>
              </a:pPr>
              <a:t>30</a:t>
            </a:fld>
            <a:endParaRPr lang="en-US" altLang="en-US" sz="1300"/>
          </a:p>
        </p:txBody>
      </p:sp>
      <p:sp>
        <p:nvSpPr>
          <p:cNvPr id="80901" name="Rectangle 2"/>
          <p:cNvSpPr>
            <a:spLocks noGrp="1" noRot="1" noChangeAspect="1" noChangeArrowheads="1" noTextEdit="1"/>
          </p:cNvSpPr>
          <p:nvPr>
            <p:ph type="sldImg"/>
          </p:nvPr>
        </p:nvSpPr>
        <p:spPr>
          <a:xfrm>
            <a:off x="458788" y="720725"/>
            <a:ext cx="6400800" cy="3600450"/>
          </a:xfrm>
          <a:solidFill>
            <a:srgbClr val="FFFFFF"/>
          </a:solidFill>
          <a:ln/>
        </p:spPr>
      </p:sp>
      <p:sp>
        <p:nvSpPr>
          <p:cNvPr id="80902" name="Rectangle 3"/>
          <p:cNvSpPr>
            <a:spLocks noGrp="1" noChangeArrowheads="1"/>
          </p:cNvSpPr>
          <p:nvPr>
            <p:ph type="body" idx="1"/>
          </p:nvPr>
        </p:nvSpPr>
        <p:spPr>
          <a:solidFill>
            <a:srgbClr val="FFFFFF"/>
          </a:solidFill>
          <a:ln>
            <a:solidFill>
              <a:srgbClr val="000000"/>
            </a:solidFill>
          </a:ln>
        </p:spPr>
        <p:txBody>
          <a:bodyPr lIns="91432" tIns="45716" rIns="91432" bIns="45716"/>
          <a:lstStyle/>
          <a:p>
            <a:pPr eaLnBrk="1" hangingPunct="1"/>
            <a:r>
              <a:rPr lang="en-US" altLang="en-US"/>
              <a:t>If the situation calls for directing changing the contents of a string, then we use the StringBuffer class.</a:t>
            </a:r>
          </a:p>
        </p:txBody>
      </p:sp>
    </p:spTree>
    <p:extLst>
      <p:ext uri="{BB962C8B-B14F-4D97-AF65-F5344CB8AC3E}">
        <p14:creationId xmlns:p14="http://schemas.microsoft.com/office/powerpoint/2010/main" val="807380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819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819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81A333-02CB-4D3A-B450-3B5A462F7F7E}" type="slidenum">
              <a:rPr lang="en-US" altLang="en-US" sz="1300"/>
              <a:pPr eaLnBrk="1" hangingPunct="1">
                <a:spcBef>
                  <a:spcPct val="0"/>
                </a:spcBef>
              </a:pPr>
              <a:t>31</a:t>
            </a:fld>
            <a:endParaRPr lang="en-US" altLang="en-US" sz="1300"/>
          </a:p>
        </p:txBody>
      </p:sp>
      <p:sp>
        <p:nvSpPr>
          <p:cNvPr id="81925" name="Rectangle 2"/>
          <p:cNvSpPr>
            <a:spLocks noGrp="1" noRot="1" noChangeAspect="1" noChangeArrowheads="1" noTextEdit="1"/>
          </p:cNvSpPr>
          <p:nvPr>
            <p:ph type="sldImg"/>
          </p:nvPr>
        </p:nvSpPr>
        <p:spPr>
          <a:xfrm>
            <a:off x="458788" y="720725"/>
            <a:ext cx="6400800" cy="3600450"/>
          </a:xfrm>
          <a:solidFill>
            <a:srgbClr val="FFFFFF"/>
          </a:solidFill>
          <a:ln/>
        </p:spPr>
      </p:sp>
      <p:sp>
        <p:nvSpPr>
          <p:cNvPr id="81926" name="Rectangle 3"/>
          <p:cNvSpPr>
            <a:spLocks noGrp="1" noChangeArrowheads="1"/>
          </p:cNvSpPr>
          <p:nvPr>
            <p:ph type="body" idx="1"/>
          </p:nvPr>
        </p:nvSpPr>
        <p:spPr>
          <a:solidFill>
            <a:srgbClr val="FFFFFF"/>
          </a:solidFill>
          <a:ln>
            <a:solidFill>
              <a:srgbClr val="000000"/>
            </a:solidFill>
          </a:ln>
        </p:spPr>
        <p:txBody>
          <a:bodyPr lIns="91432" tIns="45716" rIns="91432" bIns="45716"/>
          <a:lstStyle/>
          <a:p>
            <a:pPr eaLnBrk="1" hangingPunct="1"/>
            <a:r>
              <a:rPr lang="en-US" altLang="en-US"/>
              <a:t>This sample code illustrates how the original string is changed. Notice that the String class does not include the setCharAt method. The method is only defined in the mutable StringBuffer class.</a:t>
            </a:r>
          </a:p>
        </p:txBody>
      </p:sp>
    </p:spTree>
    <p:extLst>
      <p:ext uri="{BB962C8B-B14F-4D97-AF65-F5344CB8AC3E}">
        <p14:creationId xmlns:p14="http://schemas.microsoft.com/office/powerpoint/2010/main" val="932325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829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829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A9E7EAF-8DC3-4DE2-829D-DEF346694A85}" type="slidenum">
              <a:rPr lang="en-US" altLang="en-US" sz="1300"/>
              <a:pPr eaLnBrk="1" hangingPunct="1">
                <a:spcBef>
                  <a:spcPct val="0"/>
                </a:spcBef>
              </a:pPr>
              <a:t>32</a:t>
            </a:fld>
            <a:endParaRPr lang="en-US" altLang="en-US" sz="1300"/>
          </a:p>
        </p:txBody>
      </p:sp>
      <p:sp>
        <p:nvSpPr>
          <p:cNvPr id="82949" name="Rectangle 2"/>
          <p:cNvSpPr>
            <a:spLocks noGrp="1" noRot="1" noChangeAspect="1" noChangeArrowheads="1" noTextEdit="1"/>
          </p:cNvSpPr>
          <p:nvPr>
            <p:ph type="sldImg"/>
          </p:nvPr>
        </p:nvSpPr>
        <p:spPr>
          <a:xfrm>
            <a:off x="458788" y="720725"/>
            <a:ext cx="6400800" cy="3600450"/>
          </a:xfrm>
          <a:solidFill>
            <a:srgbClr val="FFFFFF"/>
          </a:solidFill>
          <a:ln/>
        </p:spPr>
      </p:sp>
      <p:sp>
        <p:nvSpPr>
          <p:cNvPr id="82950" name="Rectangle 3"/>
          <p:cNvSpPr>
            <a:spLocks noGrp="1" noChangeArrowheads="1"/>
          </p:cNvSpPr>
          <p:nvPr>
            <p:ph type="body" idx="1"/>
          </p:nvPr>
        </p:nvSpPr>
        <p:spPr>
          <a:solidFill>
            <a:schemeClr val="bg1"/>
          </a:solidFill>
          <a:ln/>
          <a:extLst>
            <a:ext uri="{91240B29-F687-4F45-9708-019B960494DF}">
              <a14:hiddenLine xmlns:a14="http://schemas.microsoft.com/office/drawing/2010/main" w="9525">
                <a:solidFill>
                  <a:srgbClr val="000000"/>
                </a:solidFill>
                <a:miter lim="800000"/>
                <a:headEnd/>
                <a:tailEnd/>
              </a14:hiddenLine>
            </a:ext>
          </a:extLst>
        </p:spPr>
        <p:txBody>
          <a:bodyPr lIns="96653" tIns="48326" rIns="96653" bIns="48326"/>
          <a:lstStyle/>
          <a:p>
            <a:pPr eaLnBrk="1" hangingPunct="1"/>
            <a:r>
              <a:rPr lang="en-US" altLang="en-US" sz="1000"/>
              <a:t>Notice how the input routine is done. We are reading in a String object and converting it to a StringBuffer object, because we cannot simply assign a String object to a StringBuffer variable. </a:t>
            </a:r>
          </a:p>
          <a:p>
            <a:pPr eaLnBrk="1" hangingPunct="1"/>
            <a:r>
              <a:rPr lang="en-US" altLang="en-US" sz="1000"/>
              <a:t>For example, the following code is invalid:</a:t>
            </a:r>
          </a:p>
          <a:p>
            <a:pPr eaLnBrk="1" hangingPunct="1"/>
            <a:endParaRPr lang="en-US" altLang="en-US" sz="1000"/>
          </a:p>
          <a:p>
            <a:pPr eaLnBrk="1" hangingPunct="1"/>
            <a:r>
              <a:rPr lang="en-US" altLang="en-US" sz="1000"/>
              <a:t>	StringBuffer strBuffer = inputBox.getString( );</a:t>
            </a:r>
          </a:p>
          <a:p>
            <a:pPr eaLnBrk="1" hangingPunct="1"/>
            <a:endParaRPr lang="en-US" altLang="en-US" sz="1000"/>
          </a:p>
          <a:p>
            <a:pPr eaLnBrk="1" hangingPunct="1"/>
            <a:r>
              <a:rPr lang="en-US" altLang="en-US" sz="1000"/>
              <a:t>We are required to create a StringBuffer object from a String object as in</a:t>
            </a:r>
          </a:p>
          <a:p>
            <a:pPr eaLnBrk="1" hangingPunct="1"/>
            <a:endParaRPr lang="en-US" altLang="en-US" sz="1000"/>
          </a:p>
          <a:p>
            <a:pPr eaLnBrk="1" hangingPunct="1"/>
            <a:r>
              <a:rPr lang="en-US" altLang="en-US" sz="1000"/>
              <a:t>	String       str    = "Hello";</a:t>
            </a:r>
          </a:p>
          <a:p>
            <a:pPr eaLnBrk="1" hangingPunct="1"/>
            <a:r>
              <a:rPr lang="en-US" altLang="en-US" sz="1000"/>
              <a:t>	StringBuffer strBuf = new StringBuffer( str );</a:t>
            </a:r>
          </a:p>
          <a:p>
            <a:pPr eaLnBrk="1" hangingPunct="1"/>
            <a:endParaRPr lang="en-US" altLang="en-US" sz="1000"/>
          </a:p>
          <a:p>
            <a:pPr eaLnBrk="1" hangingPunct="1"/>
            <a:r>
              <a:rPr lang="en-US" altLang="en-US" sz="1000"/>
              <a:t>You cannot input StringBuffer objects. You have to input  String objects and convert them to StringBuffer objects.</a:t>
            </a:r>
            <a:endParaRPr lang="en-US" altLang="en-US" sz="1000" b="1" i="1">
              <a:latin typeface="Comic Sans MS" panose="030F0702030302020204" pitchFamily="66" charset="0"/>
            </a:endParaRPr>
          </a:p>
        </p:txBody>
      </p:sp>
    </p:spTree>
    <p:extLst>
      <p:ext uri="{BB962C8B-B14F-4D97-AF65-F5344CB8AC3E}">
        <p14:creationId xmlns:p14="http://schemas.microsoft.com/office/powerpoint/2010/main" val="3130914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839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839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711C91F4-2948-4219-B15A-8280F95F87CE}" type="slidenum">
              <a:rPr lang="en-US" altLang="en-US" sz="1300"/>
              <a:pPr eaLnBrk="1" hangingPunct="1">
                <a:spcBef>
                  <a:spcPct val="0"/>
                </a:spcBef>
              </a:pPr>
              <a:t>33</a:t>
            </a:fld>
            <a:endParaRPr lang="en-US" altLang="en-US" sz="1300"/>
          </a:p>
        </p:txBody>
      </p:sp>
      <p:sp>
        <p:nvSpPr>
          <p:cNvPr id="83973" name="Rectangle 2"/>
          <p:cNvSpPr>
            <a:spLocks noGrp="1" noRot="1" noChangeAspect="1" noChangeArrowheads="1" noTextEdit="1"/>
          </p:cNvSpPr>
          <p:nvPr>
            <p:ph type="sldImg"/>
          </p:nvPr>
        </p:nvSpPr>
        <p:spPr>
          <a:xfrm>
            <a:off x="458788" y="720725"/>
            <a:ext cx="6400800" cy="3600450"/>
          </a:xfrm>
          <a:solidFill>
            <a:srgbClr val="FFFFFF"/>
          </a:solidFill>
          <a:ln/>
        </p:spPr>
      </p:sp>
      <p:sp>
        <p:nvSpPr>
          <p:cNvPr id="83974" name="Rectangle 3"/>
          <p:cNvSpPr>
            <a:spLocks noGrp="1" noChangeArrowheads="1"/>
          </p:cNvSpPr>
          <p:nvPr>
            <p:ph type="body" idx="1"/>
          </p:nvPr>
        </p:nvSpPr>
        <p:spPr>
          <a:solidFill>
            <a:srgbClr val="FFFFFF"/>
          </a:solidFill>
          <a:ln>
            <a:solidFill>
              <a:srgbClr val="000000"/>
            </a:solidFill>
          </a:ln>
        </p:spPr>
        <p:txBody>
          <a:bodyPr lIns="91432" tIns="45716" rIns="91432" bIns="45716"/>
          <a:lstStyle/>
          <a:p>
            <a:pPr eaLnBrk="1" hangingPunct="1"/>
            <a:r>
              <a:rPr lang="en-US" altLang="en-US"/>
              <a:t>The append and insert are the two very useful methods of the StringBuffer class for string manipulation.</a:t>
            </a:r>
          </a:p>
        </p:txBody>
      </p:sp>
    </p:spTree>
    <p:extLst>
      <p:ext uri="{BB962C8B-B14F-4D97-AF65-F5344CB8AC3E}">
        <p14:creationId xmlns:p14="http://schemas.microsoft.com/office/powerpoint/2010/main" val="2561809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849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849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EFD1837-D1F3-4ED7-8234-532451F044DA}" type="slidenum">
              <a:rPr lang="en-US" altLang="en-US" sz="1300"/>
              <a:pPr eaLnBrk="1" hangingPunct="1">
                <a:spcBef>
                  <a:spcPct val="0"/>
                </a:spcBef>
              </a:pPr>
              <a:t>34</a:t>
            </a:fld>
            <a:endParaRPr lang="en-US" altLang="en-US" sz="1300"/>
          </a:p>
        </p:txBody>
      </p:sp>
      <p:sp>
        <p:nvSpPr>
          <p:cNvPr id="84997" name="Rectangle 2"/>
          <p:cNvSpPr>
            <a:spLocks noGrp="1" noRot="1" noChangeAspect="1" noChangeArrowheads="1" noTextEdit="1"/>
          </p:cNvSpPr>
          <p:nvPr>
            <p:ph type="sldImg"/>
          </p:nvPr>
        </p:nvSpPr>
        <p:spPr>
          <a:xfrm>
            <a:off x="469900" y="727075"/>
            <a:ext cx="6375400" cy="3586163"/>
          </a:xfrm>
          <a:ln/>
        </p:spPr>
      </p:sp>
      <p:sp>
        <p:nvSpPr>
          <p:cNvPr id="849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en-US"/>
          </a:p>
        </p:txBody>
      </p:sp>
    </p:spTree>
    <p:extLst>
      <p:ext uri="{BB962C8B-B14F-4D97-AF65-F5344CB8AC3E}">
        <p14:creationId xmlns:p14="http://schemas.microsoft.com/office/powerpoint/2010/main" val="2259794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583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583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B035CA1-3B8B-4775-9FA4-B0DB09C8CF17}" type="slidenum">
              <a:rPr lang="en-US" altLang="en-US" sz="1300"/>
              <a:pPr eaLnBrk="1" hangingPunct="1">
                <a:spcBef>
                  <a:spcPct val="0"/>
                </a:spcBef>
              </a:pPr>
              <a:t>4</a:t>
            </a:fld>
            <a:endParaRPr lang="en-US" altLang="en-US" sz="1300"/>
          </a:p>
        </p:txBody>
      </p:sp>
      <p:sp>
        <p:nvSpPr>
          <p:cNvPr id="58373" name="Rectangle 2"/>
          <p:cNvSpPr>
            <a:spLocks noGrp="1" noRot="1" noChangeAspect="1" noChangeArrowheads="1" noTextEdit="1"/>
          </p:cNvSpPr>
          <p:nvPr>
            <p:ph type="sldImg"/>
          </p:nvPr>
        </p:nvSpPr>
        <p:spPr>
          <a:xfrm>
            <a:off x="458788" y="720725"/>
            <a:ext cx="6400800" cy="3600450"/>
          </a:xfrm>
          <a:solidFill>
            <a:srgbClr val="FFFFFF"/>
          </a:solidFill>
          <a:ln/>
        </p:spPr>
      </p:sp>
      <p:sp>
        <p:nvSpPr>
          <p:cNvPr id="58374" name="Rectangle 3"/>
          <p:cNvSpPr>
            <a:spLocks noGrp="1"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lIns="96653" tIns="48326" rIns="96653" bIns="48326"/>
          <a:lstStyle/>
          <a:p>
            <a:pPr eaLnBrk="1" hangingPunct="1"/>
            <a:r>
              <a:rPr lang="en-US" altLang="en-US"/>
              <a:t>Characters can be stored in a computer memory using the ASCII encoding. The ASCII codes range from 0 to 127. The character 'A' is represented as 65, for example. The ASCII values from 0 to 32 are called nonprintable control characters. For example, ASCII code 04 eot stands for End of Transmission. We can use this character to signal the end of transmission of data when sending data over a communication line.</a:t>
            </a:r>
          </a:p>
          <a:p>
            <a:pPr eaLnBrk="1" hangingPunct="1"/>
            <a:endParaRPr lang="en-US" altLang="en-US"/>
          </a:p>
        </p:txBody>
      </p:sp>
    </p:spTree>
    <p:extLst>
      <p:ext uri="{BB962C8B-B14F-4D97-AF65-F5344CB8AC3E}">
        <p14:creationId xmlns:p14="http://schemas.microsoft.com/office/powerpoint/2010/main" val="29983443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860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860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D07B829-B658-4655-82E1-94401C6C2B4F}" type="slidenum">
              <a:rPr lang="en-US" altLang="en-US" sz="1300"/>
              <a:pPr eaLnBrk="1" hangingPunct="1">
                <a:spcBef>
                  <a:spcPct val="0"/>
                </a:spcBef>
              </a:pPr>
              <a:t>37</a:t>
            </a:fld>
            <a:endParaRPr lang="en-US" altLang="en-US" sz="1300"/>
          </a:p>
        </p:txBody>
      </p:sp>
      <p:sp>
        <p:nvSpPr>
          <p:cNvPr id="86021" name="Rectangle 2"/>
          <p:cNvSpPr>
            <a:spLocks noGrp="1" noRot="1" noChangeAspect="1" noChangeArrowheads="1" noTextEdit="1"/>
          </p:cNvSpPr>
          <p:nvPr>
            <p:ph type="sldImg"/>
          </p:nvPr>
        </p:nvSpPr>
        <p:spPr>
          <a:xfrm>
            <a:off x="469900" y="727075"/>
            <a:ext cx="6375400" cy="3586163"/>
          </a:xfrm>
          <a:ln/>
        </p:spPr>
      </p:sp>
      <p:sp>
        <p:nvSpPr>
          <p:cNvPr id="860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en-US"/>
          </a:p>
        </p:txBody>
      </p:sp>
    </p:spTree>
    <p:extLst>
      <p:ext uri="{BB962C8B-B14F-4D97-AF65-F5344CB8AC3E}">
        <p14:creationId xmlns:p14="http://schemas.microsoft.com/office/powerpoint/2010/main" val="9751089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870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870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DEE41FC-827A-4F98-8369-1C5C019EBE9E}" type="slidenum">
              <a:rPr lang="en-US" altLang="en-US" sz="1300"/>
              <a:pPr eaLnBrk="1" hangingPunct="1">
                <a:spcBef>
                  <a:spcPct val="0"/>
                </a:spcBef>
              </a:pPr>
              <a:t>38</a:t>
            </a:fld>
            <a:endParaRPr lang="en-US" altLang="en-US" sz="1300"/>
          </a:p>
        </p:txBody>
      </p:sp>
      <p:sp>
        <p:nvSpPr>
          <p:cNvPr id="87045" name="Rectangle 2"/>
          <p:cNvSpPr>
            <a:spLocks noGrp="1" noRot="1" noChangeAspect="1" noChangeArrowheads="1" noTextEdit="1"/>
          </p:cNvSpPr>
          <p:nvPr>
            <p:ph type="sldImg"/>
          </p:nvPr>
        </p:nvSpPr>
        <p:spPr>
          <a:xfrm>
            <a:off x="469900" y="727075"/>
            <a:ext cx="6375400" cy="3586163"/>
          </a:xfrm>
          <a:ln/>
        </p:spPr>
      </p:sp>
      <p:sp>
        <p:nvSpPr>
          <p:cNvPr id="870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en-US"/>
          </a:p>
        </p:txBody>
      </p:sp>
    </p:spTree>
    <p:extLst>
      <p:ext uri="{BB962C8B-B14F-4D97-AF65-F5344CB8AC3E}">
        <p14:creationId xmlns:p14="http://schemas.microsoft.com/office/powerpoint/2010/main" val="22210105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880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880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40F706C-3D4A-46EE-8312-010F9156F58E}" type="slidenum">
              <a:rPr lang="en-US" altLang="en-US" sz="1300"/>
              <a:pPr eaLnBrk="1" hangingPunct="1">
                <a:spcBef>
                  <a:spcPct val="0"/>
                </a:spcBef>
              </a:pPr>
              <a:t>39</a:t>
            </a:fld>
            <a:endParaRPr lang="en-US" altLang="en-US" sz="1300"/>
          </a:p>
        </p:txBody>
      </p:sp>
      <p:sp>
        <p:nvSpPr>
          <p:cNvPr id="88069" name="Rectangle 2"/>
          <p:cNvSpPr>
            <a:spLocks noGrp="1" noRot="1" noChangeAspect="1" noChangeArrowheads="1" noTextEdit="1"/>
          </p:cNvSpPr>
          <p:nvPr>
            <p:ph type="sldImg"/>
          </p:nvPr>
        </p:nvSpPr>
        <p:spPr>
          <a:xfrm>
            <a:off x="469900" y="727075"/>
            <a:ext cx="6375400" cy="3586163"/>
          </a:xfrm>
          <a:ln/>
        </p:spPr>
      </p:sp>
      <p:sp>
        <p:nvSpPr>
          <p:cNvPr id="880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en-US"/>
          </a:p>
        </p:txBody>
      </p:sp>
    </p:spTree>
    <p:extLst>
      <p:ext uri="{BB962C8B-B14F-4D97-AF65-F5344CB8AC3E}">
        <p14:creationId xmlns:p14="http://schemas.microsoft.com/office/powerpoint/2010/main" val="408182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593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593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3278FDB-90A4-42B6-B6D0-5E144B20D8BD}" type="slidenum">
              <a:rPr lang="en-US" altLang="en-US" sz="1300"/>
              <a:pPr eaLnBrk="1" hangingPunct="1">
                <a:spcBef>
                  <a:spcPct val="0"/>
                </a:spcBef>
              </a:pPr>
              <a:t>5</a:t>
            </a:fld>
            <a:endParaRPr lang="en-US" altLang="en-US" sz="1300"/>
          </a:p>
        </p:txBody>
      </p:sp>
      <p:sp>
        <p:nvSpPr>
          <p:cNvPr id="59397" name="Rectangle 2"/>
          <p:cNvSpPr>
            <a:spLocks noGrp="1" noRot="1" noChangeAspect="1" noChangeArrowheads="1" noTextEdit="1"/>
          </p:cNvSpPr>
          <p:nvPr>
            <p:ph type="sldImg"/>
          </p:nvPr>
        </p:nvSpPr>
        <p:spPr>
          <a:xfrm>
            <a:off x="458788" y="720725"/>
            <a:ext cx="6400800" cy="3600450"/>
          </a:xfrm>
          <a:solidFill>
            <a:srgbClr val="FFFFFF"/>
          </a:solidFill>
          <a:ln/>
        </p:spPr>
      </p:sp>
      <p:sp>
        <p:nvSpPr>
          <p:cNvPr id="59398" name="Rectangle 3"/>
          <p:cNvSpPr>
            <a:spLocks noGrp="1" noChangeArrowheads="1"/>
          </p:cNvSpPr>
          <p:nvPr>
            <p:ph type="body" idx="1"/>
          </p:nvPr>
        </p:nvSpPr>
        <p:spPr>
          <a:solidFill>
            <a:srgbClr val="FFFFFF"/>
          </a:solidFill>
          <a:ln>
            <a:solidFill>
              <a:srgbClr val="000000"/>
            </a:solidFill>
          </a:ln>
        </p:spPr>
        <p:txBody>
          <a:bodyPr lIns="91432" tIns="45716" rIns="91432" bIns="45716"/>
          <a:lstStyle/>
          <a:p>
            <a:pPr eaLnBrk="1" hangingPunct="1"/>
            <a:r>
              <a:rPr lang="en-US" altLang="en-US"/>
              <a:t>ASCII works well for English-language documents because all characters and punctuation marks are included in the ASCII codes. But ASCII codes cannot be used to represent character sets of other languages. To overcome this limitation, unicode encoding was proposed. Unicode uses two bytes to represent characters and adopts the same encoding for the first 127 values as the ASCII codes.</a:t>
            </a:r>
          </a:p>
          <a:p>
            <a:pPr eaLnBrk="1" hangingPunct="1"/>
            <a:endParaRPr lang="en-US" altLang="en-US"/>
          </a:p>
          <a:p>
            <a:pPr eaLnBrk="1" hangingPunct="1"/>
            <a:r>
              <a:rPr lang="en-US" altLang="en-US"/>
              <a:t>Encoding value of a character can be accessed by converting it to an int as the sample code illustrates.</a:t>
            </a:r>
          </a:p>
        </p:txBody>
      </p:sp>
    </p:spTree>
    <p:extLst>
      <p:ext uri="{BB962C8B-B14F-4D97-AF65-F5344CB8AC3E}">
        <p14:creationId xmlns:p14="http://schemas.microsoft.com/office/powerpoint/2010/main" val="1612994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604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604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224CC48-2A38-4D75-A650-F5321EC6755F}" type="slidenum">
              <a:rPr lang="en-US" altLang="en-US" sz="1300"/>
              <a:pPr eaLnBrk="1" hangingPunct="1">
                <a:spcBef>
                  <a:spcPct val="0"/>
                </a:spcBef>
              </a:pPr>
              <a:t>6</a:t>
            </a:fld>
            <a:endParaRPr lang="en-US" altLang="en-US" sz="1300"/>
          </a:p>
        </p:txBody>
      </p:sp>
      <p:sp>
        <p:nvSpPr>
          <p:cNvPr id="60421" name="Rectangle 2"/>
          <p:cNvSpPr>
            <a:spLocks noGrp="1" noRot="1" noChangeAspect="1" noChangeArrowheads="1" noTextEdit="1"/>
          </p:cNvSpPr>
          <p:nvPr>
            <p:ph type="sldImg"/>
          </p:nvPr>
        </p:nvSpPr>
        <p:spPr>
          <a:xfrm>
            <a:off x="458788" y="720725"/>
            <a:ext cx="6400800" cy="3600450"/>
          </a:xfrm>
          <a:solidFill>
            <a:srgbClr val="FFFFFF"/>
          </a:solidFill>
          <a:ln/>
        </p:spPr>
      </p:sp>
      <p:sp>
        <p:nvSpPr>
          <p:cNvPr id="60422" name="Rectangle 3"/>
          <p:cNvSpPr>
            <a:spLocks noGrp="1"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lIns="96653" tIns="48326" rIns="96653" bIns="48326"/>
          <a:lstStyle/>
          <a:p>
            <a:pPr eaLnBrk="1" hangingPunct="1"/>
            <a:endParaRPr lang="id-ID" altLang="en-US"/>
          </a:p>
        </p:txBody>
      </p:sp>
    </p:spTree>
    <p:extLst>
      <p:ext uri="{BB962C8B-B14F-4D97-AF65-F5344CB8AC3E}">
        <p14:creationId xmlns:p14="http://schemas.microsoft.com/office/powerpoint/2010/main" val="1841313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614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614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7A8E9A6A-7BE6-4FE1-8776-F6D363B640F4}" type="slidenum">
              <a:rPr lang="en-US" altLang="en-US" sz="1300"/>
              <a:pPr eaLnBrk="1" hangingPunct="1">
                <a:spcBef>
                  <a:spcPct val="0"/>
                </a:spcBef>
              </a:pPr>
              <a:t>8</a:t>
            </a:fld>
            <a:endParaRPr lang="en-US" altLang="en-US" sz="1300"/>
          </a:p>
        </p:txBody>
      </p:sp>
      <p:sp>
        <p:nvSpPr>
          <p:cNvPr id="61445" name="Rectangle 2"/>
          <p:cNvSpPr>
            <a:spLocks noGrp="1" noRot="1" noChangeAspect="1" noChangeArrowheads="1" noTextEdit="1"/>
          </p:cNvSpPr>
          <p:nvPr>
            <p:ph type="sldImg"/>
          </p:nvPr>
        </p:nvSpPr>
        <p:spPr>
          <a:xfrm>
            <a:off x="458788" y="720725"/>
            <a:ext cx="6400800" cy="3600450"/>
          </a:xfrm>
          <a:solidFill>
            <a:srgbClr val="FFFFFF"/>
          </a:solidFill>
          <a:ln/>
        </p:spPr>
      </p:sp>
      <p:sp>
        <p:nvSpPr>
          <p:cNvPr id="61446" name="Rectangle 3"/>
          <p:cNvSpPr>
            <a:spLocks noGrp="1" noChangeArrowheads="1"/>
          </p:cNvSpPr>
          <p:nvPr>
            <p:ph type="body" idx="1"/>
          </p:nvPr>
        </p:nvSpPr>
        <p:spPr>
          <a:solidFill>
            <a:srgbClr val="FFFFFF"/>
          </a:solidFill>
          <a:ln>
            <a:solidFill>
              <a:srgbClr val="000000"/>
            </a:solidFill>
          </a:ln>
        </p:spPr>
        <p:txBody>
          <a:bodyPr lIns="91432" tIns="45716" rIns="91432" bIns="45716"/>
          <a:lstStyle/>
          <a:p>
            <a:pPr eaLnBrk="1" hangingPunct="1"/>
            <a:r>
              <a:rPr lang="en-US" altLang="en-US"/>
              <a:t>We introduced the String class in Chapter 2. We will study additional String methods.</a:t>
            </a:r>
          </a:p>
        </p:txBody>
      </p:sp>
    </p:spTree>
    <p:extLst>
      <p:ext uri="{BB962C8B-B14F-4D97-AF65-F5344CB8AC3E}">
        <p14:creationId xmlns:p14="http://schemas.microsoft.com/office/powerpoint/2010/main" val="3420203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624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624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77B22BFD-AEE8-4B35-9632-7BCE541328E4}" type="slidenum">
              <a:rPr lang="en-US" altLang="en-US" sz="1300"/>
              <a:pPr eaLnBrk="1" hangingPunct="1">
                <a:spcBef>
                  <a:spcPct val="0"/>
                </a:spcBef>
              </a:pPr>
              <a:t>9</a:t>
            </a:fld>
            <a:endParaRPr lang="en-US" altLang="en-US" sz="1300"/>
          </a:p>
        </p:txBody>
      </p:sp>
      <p:sp>
        <p:nvSpPr>
          <p:cNvPr id="62469" name="Rectangle 2"/>
          <p:cNvSpPr>
            <a:spLocks noGrp="1" noRot="1" noChangeAspect="1" noChangeArrowheads="1" noTextEdit="1"/>
          </p:cNvSpPr>
          <p:nvPr>
            <p:ph type="sldImg"/>
          </p:nvPr>
        </p:nvSpPr>
        <p:spPr>
          <a:xfrm>
            <a:off x="458788" y="720725"/>
            <a:ext cx="6400800" cy="3600450"/>
          </a:xfrm>
          <a:solidFill>
            <a:srgbClr val="FFFFFF"/>
          </a:solidFill>
          <a:ln/>
        </p:spPr>
      </p:sp>
      <p:sp>
        <p:nvSpPr>
          <p:cNvPr id="62470" name="Rectangle 3"/>
          <p:cNvSpPr>
            <a:spLocks noGrp="1"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lIns="96653" tIns="48326" rIns="96653" bIns="48326"/>
          <a:lstStyle/>
          <a:p>
            <a:pPr eaLnBrk="1" hangingPunct="1"/>
            <a:endParaRPr lang="id-ID" altLang="en-US"/>
          </a:p>
        </p:txBody>
      </p:sp>
    </p:spTree>
    <p:extLst>
      <p:ext uri="{BB962C8B-B14F-4D97-AF65-F5344CB8AC3E}">
        <p14:creationId xmlns:p14="http://schemas.microsoft.com/office/powerpoint/2010/main" val="376250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634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634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3361F43-5E96-4133-A727-8AFA69C8437F}" type="slidenum">
              <a:rPr lang="en-US" altLang="en-US" sz="1300"/>
              <a:pPr eaLnBrk="1" hangingPunct="1">
                <a:spcBef>
                  <a:spcPct val="0"/>
                </a:spcBef>
              </a:pPr>
              <a:t>10</a:t>
            </a:fld>
            <a:endParaRPr lang="en-US" altLang="en-US" sz="1300"/>
          </a:p>
        </p:txBody>
      </p:sp>
      <p:sp>
        <p:nvSpPr>
          <p:cNvPr id="63493" name="Rectangle 2"/>
          <p:cNvSpPr>
            <a:spLocks noGrp="1" noRot="1" noChangeAspect="1" noChangeArrowheads="1" noTextEdit="1"/>
          </p:cNvSpPr>
          <p:nvPr>
            <p:ph type="sldImg"/>
          </p:nvPr>
        </p:nvSpPr>
        <p:spPr>
          <a:xfrm>
            <a:off x="458788" y="720725"/>
            <a:ext cx="6400800" cy="3600450"/>
          </a:xfrm>
          <a:solidFill>
            <a:srgbClr val="FFFFFF"/>
          </a:solidFill>
          <a:ln/>
        </p:spPr>
      </p:sp>
      <p:sp>
        <p:nvSpPr>
          <p:cNvPr id="63494" name="Rectangle 3"/>
          <p:cNvSpPr>
            <a:spLocks noGrp="1"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lIns="96653" tIns="48326" rIns="96653" bIns="48326"/>
          <a:lstStyle/>
          <a:p>
            <a:pPr eaLnBrk="1" hangingPunct="1">
              <a:tabLst>
                <a:tab pos="396875" algn="l"/>
                <a:tab pos="741363" algn="l"/>
                <a:tab pos="1371600" algn="l"/>
                <a:tab pos="1828800" algn="l"/>
                <a:tab pos="2174875" algn="l"/>
              </a:tabLst>
            </a:pPr>
            <a:r>
              <a:rPr lang="en-US" altLang="en-US" sz="1000"/>
              <a:t>This sample code counts the number of vowels in a given input.</a:t>
            </a:r>
          </a:p>
          <a:p>
            <a:pPr eaLnBrk="1" hangingPunct="1">
              <a:tabLst>
                <a:tab pos="396875" algn="l"/>
                <a:tab pos="741363" algn="l"/>
                <a:tab pos="1371600" algn="l"/>
                <a:tab pos="1828800" algn="l"/>
                <a:tab pos="2174875" algn="l"/>
              </a:tabLst>
            </a:pPr>
            <a:endParaRPr lang="en-US" altLang="en-US" sz="1000"/>
          </a:p>
          <a:p>
            <a:pPr eaLnBrk="1" hangingPunct="1">
              <a:tabLst>
                <a:tab pos="396875" algn="l"/>
                <a:tab pos="741363" algn="l"/>
                <a:tab pos="1371600" algn="l"/>
                <a:tab pos="1828800" algn="l"/>
                <a:tab pos="2174875" algn="l"/>
              </a:tabLst>
            </a:pPr>
            <a:r>
              <a:rPr lang="en-US" altLang="en-US" sz="1000"/>
              <a:t>Using the toUpperCase method, that converts all alphabetic characters to uppercase, we can rewrite the code as</a:t>
            </a:r>
          </a:p>
          <a:p>
            <a:pPr eaLnBrk="1" hangingPunct="1">
              <a:tabLst>
                <a:tab pos="396875" algn="l"/>
                <a:tab pos="741363" algn="l"/>
                <a:tab pos="1371600" algn="l"/>
                <a:tab pos="1828800" algn="l"/>
                <a:tab pos="2174875" algn="l"/>
              </a:tabLst>
            </a:pPr>
            <a:endParaRPr lang="en-US" altLang="en-US" sz="1000"/>
          </a:p>
          <a:p>
            <a:pPr eaLnBrk="1" hangingPunct="1">
              <a:tabLst>
                <a:tab pos="396875" algn="l"/>
                <a:tab pos="741363" algn="l"/>
                <a:tab pos="1371600" algn="l"/>
                <a:tab pos="1828800" algn="l"/>
                <a:tab pos="2174875" algn="l"/>
              </a:tabLst>
            </a:pPr>
            <a:r>
              <a:rPr lang="en-US" altLang="en-US" sz="1000"/>
              <a:t>char 		letter;</a:t>
            </a:r>
          </a:p>
          <a:p>
            <a:pPr eaLnBrk="1" hangingPunct="1">
              <a:tabLst>
                <a:tab pos="396875" algn="l"/>
                <a:tab pos="741363" algn="l"/>
                <a:tab pos="1371600" algn="l"/>
                <a:tab pos="1828800" algn="l"/>
                <a:tab pos="2174875" algn="l"/>
              </a:tabLst>
            </a:pPr>
            <a:r>
              <a:rPr lang="en-US" altLang="en-US" sz="1000"/>
              <a:t>String 	name = inputBox.getString("What is your name?");</a:t>
            </a:r>
          </a:p>
          <a:p>
            <a:pPr eaLnBrk="1" hangingPunct="1">
              <a:tabLst>
                <a:tab pos="396875" algn="l"/>
                <a:tab pos="741363" algn="l"/>
                <a:tab pos="1371600" algn="l"/>
                <a:tab pos="1828800" algn="l"/>
                <a:tab pos="2174875" algn="l"/>
              </a:tabLst>
            </a:pPr>
            <a:r>
              <a:rPr lang="en-US" altLang="en-US" sz="1000"/>
              <a:t>int 		numberOfCharacters = name.length();</a:t>
            </a:r>
          </a:p>
          <a:p>
            <a:pPr eaLnBrk="1" hangingPunct="1">
              <a:tabLst>
                <a:tab pos="396875" algn="l"/>
                <a:tab pos="741363" algn="l"/>
                <a:tab pos="1371600" algn="l"/>
                <a:tab pos="1828800" algn="l"/>
                <a:tab pos="2174875" algn="l"/>
              </a:tabLst>
            </a:pPr>
            <a:r>
              <a:rPr lang="en-US" altLang="en-US" sz="1000"/>
              <a:t>int 		vowelCount	= 0;</a:t>
            </a:r>
          </a:p>
          <a:p>
            <a:pPr eaLnBrk="1" hangingPunct="1">
              <a:tabLst>
                <a:tab pos="396875" algn="l"/>
                <a:tab pos="741363" algn="l"/>
                <a:tab pos="1371600" algn="l"/>
                <a:tab pos="1828800" algn="l"/>
                <a:tab pos="2174875" algn="l"/>
              </a:tabLst>
            </a:pPr>
            <a:r>
              <a:rPr lang="en-US" altLang="en-US" sz="1000"/>
              <a:t>String		nameUpper = name.toUpperCase();</a:t>
            </a:r>
          </a:p>
          <a:p>
            <a:pPr eaLnBrk="1" hangingPunct="1">
              <a:tabLst>
                <a:tab pos="396875" algn="l"/>
                <a:tab pos="741363" algn="l"/>
                <a:tab pos="1371600" algn="l"/>
                <a:tab pos="1828800" algn="l"/>
                <a:tab pos="2174875" algn="l"/>
              </a:tabLst>
            </a:pPr>
            <a:endParaRPr lang="en-US" altLang="en-US" sz="1000"/>
          </a:p>
          <a:p>
            <a:pPr eaLnBrk="1" hangingPunct="1">
              <a:tabLst>
                <a:tab pos="396875" algn="l"/>
                <a:tab pos="741363" algn="l"/>
                <a:tab pos="1371600" algn="l"/>
                <a:tab pos="1828800" algn="l"/>
                <a:tab pos="2174875" algn="l"/>
              </a:tabLst>
            </a:pPr>
            <a:r>
              <a:rPr lang="en-US" altLang="en-US" sz="1000"/>
              <a:t>for (int i = 0; i &lt; numberOfCharacters; i++) {</a:t>
            </a:r>
          </a:p>
          <a:p>
            <a:pPr eaLnBrk="1" hangingPunct="1">
              <a:tabLst>
                <a:tab pos="396875" algn="l"/>
                <a:tab pos="741363" algn="l"/>
                <a:tab pos="1371600" algn="l"/>
                <a:tab pos="1828800" algn="l"/>
                <a:tab pos="2174875" algn="l"/>
              </a:tabLst>
            </a:pPr>
            <a:endParaRPr lang="en-US" altLang="en-US" sz="1000"/>
          </a:p>
          <a:p>
            <a:pPr eaLnBrk="1" hangingPunct="1">
              <a:tabLst>
                <a:tab pos="396875" algn="l"/>
                <a:tab pos="741363" algn="l"/>
                <a:tab pos="1371600" algn="l"/>
                <a:tab pos="1828800" algn="l"/>
                <a:tab pos="2174875" algn="l"/>
              </a:tabLst>
            </a:pPr>
            <a:r>
              <a:rPr lang="en-US" altLang="en-US" sz="1000"/>
              <a:t>	letter = nameUpper.charAt(i);</a:t>
            </a:r>
          </a:p>
          <a:p>
            <a:pPr eaLnBrk="1" hangingPunct="1">
              <a:tabLst>
                <a:tab pos="396875" algn="l"/>
                <a:tab pos="741363" algn="l"/>
                <a:tab pos="1371600" algn="l"/>
                <a:tab pos="1828800" algn="l"/>
                <a:tab pos="2174875" algn="l"/>
              </a:tabLst>
            </a:pPr>
            <a:endParaRPr lang="en-US" altLang="en-US" sz="1000"/>
          </a:p>
          <a:p>
            <a:pPr eaLnBrk="1" hangingPunct="1">
              <a:tabLst>
                <a:tab pos="396875" algn="l"/>
                <a:tab pos="741363" algn="l"/>
                <a:tab pos="1371600" algn="l"/>
                <a:tab pos="1828800" algn="l"/>
                <a:tab pos="2174875" algn="l"/>
              </a:tabLst>
            </a:pPr>
            <a:r>
              <a:rPr lang="en-US" altLang="en-US" sz="1000"/>
              <a:t>	if (	letter == 'A' ||</a:t>
            </a:r>
          </a:p>
          <a:p>
            <a:pPr eaLnBrk="1" hangingPunct="1">
              <a:tabLst>
                <a:tab pos="396875" algn="l"/>
                <a:tab pos="741363" algn="l"/>
                <a:tab pos="1371600" algn="l"/>
                <a:tab pos="1828800" algn="l"/>
                <a:tab pos="2174875" algn="l"/>
              </a:tabLst>
            </a:pPr>
            <a:r>
              <a:rPr lang="en-US" altLang="en-US" sz="1000"/>
              <a:t>		letter == 'E' ||</a:t>
            </a:r>
          </a:p>
          <a:p>
            <a:pPr eaLnBrk="1" hangingPunct="1">
              <a:tabLst>
                <a:tab pos="396875" algn="l"/>
                <a:tab pos="741363" algn="l"/>
                <a:tab pos="1371600" algn="l"/>
                <a:tab pos="1828800" algn="l"/>
                <a:tab pos="2174875" algn="l"/>
              </a:tabLst>
            </a:pPr>
            <a:r>
              <a:rPr lang="en-US" altLang="en-US" sz="1000"/>
              <a:t>		letter == 'I' ||</a:t>
            </a:r>
          </a:p>
          <a:p>
            <a:pPr eaLnBrk="1" hangingPunct="1">
              <a:tabLst>
                <a:tab pos="396875" algn="l"/>
                <a:tab pos="741363" algn="l"/>
                <a:tab pos="1371600" algn="l"/>
                <a:tab pos="1828800" algn="l"/>
                <a:tab pos="2174875" algn="l"/>
              </a:tabLst>
            </a:pPr>
            <a:r>
              <a:rPr lang="en-US" altLang="en-US" sz="1000"/>
              <a:t>		letter == 'O' ||</a:t>
            </a:r>
          </a:p>
          <a:p>
            <a:pPr eaLnBrk="1" hangingPunct="1">
              <a:tabLst>
                <a:tab pos="396875" algn="l"/>
                <a:tab pos="741363" algn="l"/>
                <a:tab pos="1371600" algn="l"/>
                <a:tab pos="1828800" algn="l"/>
                <a:tab pos="2174875" algn="l"/>
              </a:tabLst>
            </a:pPr>
            <a:r>
              <a:rPr lang="en-US" altLang="en-US" sz="1000"/>
              <a:t>		letter == 'U' 		 ) {	</a:t>
            </a:r>
          </a:p>
          <a:p>
            <a:pPr eaLnBrk="1" hangingPunct="1">
              <a:tabLst>
                <a:tab pos="396875" algn="l"/>
                <a:tab pos="741363" algn="l"/>
                <a:tab pos="1371600" algn="l"/>
                <a:tab pos="1828800" algn="l"/>
                <a:tab pos="2174875" algn="l"/>
              </a:tabLst>
            </a:pPr>
            <a:r>
              <a:rPr lang="en-US" altLang="en-US" sz="1000"/>
              <a:t>		  vowelCount++;</a:t>
            </a:r>
          </a:p>
          <a:p>
            <a:pPr eaLnBrk="1" hangingPunct="1">
              <a:tabLst>
                <a:tab pos="396875" algn="l"/>
                <a:tab pos="741363" algn="l"/>
                <a:tab pos="1371600" algn="l"/>
                <a:tab pos="1828800" algn="l"/>
                <a:tab pos="2174875" algn="l"/>
              </a:tabLst>
            </a:pPr>
            <a:r>
              <a:rPr lang="en-US" altLang="en-US" sz="1000"/>
              <a:t>	}</a:t>
            </a:r>
          </a:p>
          <a:p>
            <a:pPr eaLnBrk="1" hangingPunct="1">
              <a:tabLst>
                <a:tab pos="396875" algn="l"/>
                <a:tab pos="741363" algn="l"/>
                <a:tab pos="1371600" algn="l"/>
                <a:tab pos="1828800" algn="l"/>
                <a:tab pos="2174875" algn="l"/>
              </a:tabLst>
            </a:pPr>
            <a:r>
              <a:rPr lang="en-US" altLang="en-US" sz="1000"/>
              <a:t>}</a:t>
            </a:r>
          </a:p>
          <a:p>
            <a:pPr eaLnBrk="1" hangingPunct="1">
              <a:tabLst>
                <a:tab pos="396875" algn="l"/>
                <a:tab pos="741363" algn="l"/>
                <a:tab pos="1371600" algn="l"/>
                <a:tab pos="1828800" algn="l"/>
                <a:tab pos="2174875" algn="l"/>
              </a:tabLst>
            </a:pPr>
            <a:endParaRPr lang="en-US" altLang="en-US" sz="1000"/>
          </a:p>
          <a:p>
            <a:pPr eaLnBrk="1" hangingPunct="1">
              <a:tabLst>
                <a:tab pos="396875" algn="l"/>
                <a:tab pos="741363" algn="l"/>
                <a:tab pos="1371600" algn="l"/>
                <a:tab pos="1828800" algn="l"/>
                <a:tab pos="2174875" algn="l"/>
              </a:tabLst>
            </a:pPr>
            <a:r>
              <a:rPr lang="en-US" altLang="en-US" sz="1000"/>
              <a:t>System.out.print(name + ", your name has " + vowelCount + " vowels");</a:t>
            </a:r>
            <a:endParaRPr lang="en-US" altLang="en-US" sz="800">
              <a:latin typeface="Courier New" panose="02070309020205020404" pitchFamily="49" charset="0"/>
            </a:endParaRPr>
          </a:p>
        </p:txBody>
      </p:sp>
    </p:spTree>
    <p:extLst>
      <p:ext uri="{BB962C8B-B14F-4D97-AF65-F5344CB8AC3E}">
        <p14:creationId xmlns:p14="http://schemas.microsoft.com/office/powerpoint/2010/main" val="999886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Intro to OOP with Java, C. Thomas Wu</a:t>
            </a:r>
          </a:p>
        </p:txBody>
      </p:sp>
      <p:sp>
        <p:nvSpPr>
          <p:cNvPr id="645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©The McGraw-Hill Companies, Inc.</a:t>
            </a:r>
          </a:p>
        </p:txBody>
      </p:sp>
      <p:sp>
        <p:nvSpPr>
          <p:cNvPr id="645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FE780AA-4809-4E7A-8F01-BDDB119FD9F7}" type="slidenum">
              <a:rPr lang="en-US" altLang="en-US" sz="1300"/>
              <a:pPr eaLnBrk="1" hangingPunct="1">
                <a:spcBef>
                  <a:spcPct val="0"/>
                </a:spcBef>
              </a:pPr>
              <a:t>11</a:t>
            </a:fld>
            <a:endParaRPr lang="en-US" altLang="en-US" sz="1300"/>
          </a:p>
        </p:txBody>
      </p:sp>
      <p:sp>
        <p:nvSpPr>
          <p:cNvPr id="64517" name="Rectangle 2"/>
          <p:cNvSpPr>
            <a:spLocks noGrp="1" noRot="1" noChangeAspect="1" noChangeArrowheads="1" noTextEdit="1"/>
          </p:cNvSpPr>
          <p:nvPr>
            <p:ph type="sldImg"/>
          </p:nvPr>
        </p:nvSpPr>
        <p:spPr>
          <a:xfrm>
            <a:off x="458788" y="720725"/>
            <a:ext cx="6400800" cy="3600450"/>
          </a:xfrm>
          <a:solidFill>
            <a:srgbClr val="FFFFFF"/>
          </a:solidFill>
          <a:ln/>
        </p:spPr>
      </p:sp>
      <p:sp>
        <p:nvSpPr>
          <p:cNvPr id="64518" name="Rectangle 3"/>
          <p:cNvSpPr>
            <a:spLocks noGrp="1"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lIns="96653" tIns="48326" rIns="96653" bIns="48326"/>
          <a:lstStyle/>
          <a:p>
            <a:pPr eaLnBrk="1" hangingPunct="1">
              <a:tabLst>
                <a:tab pos="396875" algn="l"/>
                <a:tab pos="741363" algn="l"/>
                <a:tab pos="1371600" algn="l"/>
                <a:tab pos="1828800" algn="l"/>
                <a:tab pos="2174875" algn="l"/>
              </a:tabLst>
            </a:pPr>
            <a:r>
              <a:rPr lang="en-US" altLang="en-US" sz="1000"/>
              <a:t>This sample code counts the number of times the word 'Java' is entered.</a:t>
            </a:r>
          </a:p>
          <a:p>
            <a:pPr eaLnBrk="1" hangingPunct="1">
              <a:tabLst>
                <a:tab pos="396875" algn="l"/>
                <a:tab pos="741363" algn="l"/>
                <a:tab pos="1371600" algn="l"/>
                <a:tab pos="1828800" algn="l"/>
                <a:tab pos="2174875" algn="l"/>
              </a:tabLst>
            </a:pPr>
            <a:endParaRPr lang="en-US" altLang="en-US" sz="1000"/>
          </a:p>
          <a:p>
            <a:pPr eaLnBrk="1" hangingPunct="1">
              <a:tabLst>
                <a:tab pos="396875" algn="l"/>
                <a:tab pos="741363" algn="l"/>
                <a:tab pos="1371600" algn="l"/>
                <a:tab pos="1828800" algn="l"/>
                <a:tab pos="2174875" algn="l"/>
              </a:tabLst>
            </a:pPr>
            <a:r>
              <a:rPr lang="en-US" altLang="en-US" sz="1000"/>
              <a:t>Notice that we wrote</a:t>
            </a:r>
          </a:p>
          <a:p>
            <a:pPr eaLnBrk="1" hangingPunct="1">
              <a:tabLst>
                <a:tab pos="396875" algn="l"/>
                <a:tab pos="741363" algn="l"/>
                <a:tab pos="1371600" algn="l"/>
                <a:tab pos="1828800" algn="l"/>
                <a:tab pos="2174875" algn="l"/>
              </a:tabLst>
            </a:pPr>
            <a:r>
              <a:rPr lang="en-US" altLang="en-US" sz="1000"/>
              <a:t>			word.equals( “STOP”)</a:t>
            </a:r>
          </a:p>
          <a:p>
            <a:pPr eaLnBrk="1" hangingPunct="1">
              <a:tabLst>
                <a:tab pos="396875" algn="l"/>
                <a:tab pos="741363" algn="l"/>
                <a:tab pos="1371600" algn="l"/>
                <a:tab pos="1828800" algn="l"/>
                <a:tab pos="2174875" algn="l"/>
              </a:tabLst>
            </a:pPr>
            <a:endParaRPr lang="en-US" altLang="en-US" sz="1000"/>
          </a:p>
          <a:p>
            <a:pPr eaLnBrk="1" hangingPunct="1">
              <a:tabLst>
                <a:tab pos="396875" algn="l"/>
                <a:tab pos="741363" algn="l"/>
                <a:tab pos="1371600" algn="l"/>
                <a:tab pos="1828800" algn="l"/>
                <a:tab pos="2174875" algn="l"/>
              </a:tabLst>
            </a:pPr>
            <a:r>
              <a:rPr lang="en-US" altLang="en-US" sz="1000"/>
              <a:t>not</a:t>
            </a:r>
          </a:p>
          <a:p>
            <a:pPr eaLnBrk="1" hangingPunct="1">
              <a:tabLst>
                <a:tab pos="396875" algn="l"/>
                <a:tab pos="741363" algn="l"/>
                <a:tab pos="1371600" algn="l"/>
                <a:tab pos="1828800" algn="l"/>
                <a:tab pos="2174875" algn="l"/>
              </a:tabLst>
            </a:pPr>
            <a:r>
              <a:rPr lang="en-US" altLang="en-US" sz="1000"/>
              <a:t>			 word == “STOP”</a:t>
            </a:r>
          </a:p>
          <a:p>
            <a:pPr eaLnBrk="1" hangingPunct="1">
              <a:tabLst>
                <a:tab pos="396875" algn="l"/>
                <a:tab pos="741363" algn="l"/>
                <a:tab pos="1371600" algn="l"/>
                <a:tab pos="1828800" algn="l"/>
                <a:tab pos="2174875" algn="l"/>
              </a:tabLst>
            </a:pPr>
            <a:endParaRPr lang="en-US" altLang="en-US" sz="1000"/>
          </a:p>
          <a:p>
            <a:pPr eaLnBrk="1" hangingPunct="1">
              <a:tabLst>
                <a:tab pos="396875" algn="l"/>
                <a:tab pos="741363" algn="l"/>
                <a:tab pos="1371600" algn="l"/>
                <a:tab pos="1828800" algn="l"/>
                <a:tab pos="2174875" algn="l"/>
              </a:tabLst>
            </a:pPr>
            <a:r>
              <a:rPr lang="en-US" altLang="en-US" sz="1000"/>
              <a:t>We described the differences in Lesson 5-2. In this situation, we need to use 'equals' because we are testing whether two String objects have the same sequence of characters.</a:t>
            </a:r>
          </a:p>
          <a:p>
            <a:pPr eaLnBrk="1" hangingPunct="1">
              <a:tabLst>
                <a:tab pos="396875" algn="l"/>
                <a:tab pos="741363" algn="l"/>
                <a:tab pos="1371600" algn="l"/>
                <a:tab pos="1828800" algn="l"/>
                <a:tab pos="2174875" algn="l"/>
              </a:tabLst>
            </a:pPr>
            <a:endParaRPr lang="en-US" altLang="en-US" sz="1000"/>
          </a:p>
          <a:p>
            <a:pPr eaLnBrk="1" hangingPunct="1">
              <a:tabLst>
                <a:tab pos="396875" algn="l"/>
                <a:tab pos="741363" algn="l"/>
                <a:tab pos="1371600" algn="l"/>
                <a:tab pos="1828800" algn="l"/>
                <a:tab pos="2174875" algn="l"/>
              </a:tabLst>
            </a:pPr>
            <a:endParaRPr lang="en-US" altLang="en-US" sz="800">
              <a:latin typeface="Courier New" panose="02070309020205020404" pitchFamily="49" charset="0"/>
            </a:endParaRPr>
          </a:p>
        </p:txBody>
      </p:sp>
    </p:spTree>
    <p:extLst>
      <p:ext uri="{BB962C8B-B14F-4D97-AF65-F5344CB8AC3E}">
        <p14:creationId xmlns:p14="http://schemas.microsoft.com/office/powerpoint/2010/main" val="1959357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solidFill>
            <a:schemeClr val="accent1">
              <a:lumMod val="75000"/>
            </a:schemeClr>
          </a:solidFill>
        </p:spPr>
        <p:txBody>
          <a:bodyPr lIns="0" tIns="0" rIns="0" bIns="0">
            <a:noAutofit/>
          </a:bodyPr>
          <a:lstStyle>
            <a:lvl1pPr>
              <a:defRPr sz="1400">
                <a:solidFill>
                  <a:srgbClr val="FFFFFF"/>
                </a:solidFill>
              </a:defRPr>
            </a:lvl1pPr>
          </a:lstStyle>
          <a:p>
            <a:fld id="{401CF334-2D5C-4859-84A6-CA7E6E43FAEB}" type="slidenum">
              <a:rPr lang="en-US" smtClean="0"/>
              <a:t>‹#›</a:t>
            </a:fld>
            <a:endParaRPr lang="en-US" dirty="0"/>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49BF3EA-1A78-4F07-BDC0-C8A1BD461199}" type="datetimeFigureOut">
              <a:rPr lang="en-US" smtClean="0"/>
              <a:t>9/29/2021</a:t>
            </a:fld>
            <a:endParaRPr lang="en-US" dirty="0"/>
          </a:p>
        </p:txBody>
      </p:sp>
    </p:spTree>
    <p:extLst>
      <p:ext uri="{BB962C8B-B14F-4D97-AF65-F5344CB8AC3E}">
        <p14:creationId xmlns:p14="http://schemas.microsoft.com/office/powerpoint/2010/main" val="240069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9/29/2021</a:t>
            </a:fld>
            <a:endParaRPr lang="en-US" dirty="0"/>
          </a:p>
        </p:txBody>
      </p:sp>
    </p:spTree>
    <p:extLst>
      <p:ext uri="{BB962C8B-B14F-4D97-AF65-F5344CB8AC3E}">
        <p14:creationId xmlns:p14="http://schemas.microsoft.com/office/powerpoint/2010/main" val="320773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9/29/2021</a:t>
            </a:fld>
            <a:endParaRPr lang="en-US" dirty="0"/>
          </a:p>
        </p:txBody>
      </p:sp>
    </p:spTree>
    <p:extLst>
      <p:ext uri="{BB962C8B-B14F-4D97-AF65-F5344CB8AC3E}">
        <p14:creationId xmlns:p14="http://schemas.microsoft.com/office/powerpoint/2010/main" val="39235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9855200" cy="762000"/>
          </a:xfrm>
        </p:spPr>
        <p:txBody>
          <a:bodyPr/>
          <a:lstStyle/>
          <a:p>
            <a:r>
              <a:rPr lang="en-US"/>
              <a:t>Click to edit Master title style</a:t>
            </a:r>
            <a:endParaRPr lang="id-ID"/>
          </a:p>
        </p:txBody>
      </p:sp>
      <p:sp>
        <p:nvSpPr>
          <p:cNvPr id="3" name="Table Placeholder 2"/>
          <p:cNvSpPr>
            <a:spLocks noGrp="1"/>
          </p:cNvSpPr>
          <p:nvPr>
            <p:ph type="tbl" idx="1"/>
          </p:nvPr>
        </p:nvSpPr>
        <p:spPr>
          <a:xfrm>
            <a:off x="406400" y="1447800"/>
            <a:ext cx="11379200" cy="4648200"/>
          </a:xfrm>
        </p:spPr>
        <p:txBody>
          <a:bodyPr/>
          <a:lstStyle/>
          <a:p>
            <a:pPr lvl="0"/>
            <a:endParaRPr lang="id-ID" noProof="0"/>
          </a:p>
        </p:txBody>
      </p:sp>
      <p:sp>
        <p:nvSpPr>
          <p:cNvPr id="4" name="Footer Placeholder 3"/>
          <p:cNvSpPr>
            <a:spLocks noGrp="1"/>
          </p:cNvSpPr>
          <p:nvPr>
            <p:ph type="ftr" sz="quarter" idx="10"/>
          </p:nvPr>
        </p:nvSpPr>
        <p:spPr/>
        <p:txBody>
          <a:bodyPr/>
          <a:lstStyle>
            <a:lvl1pPr>
              <a:defRPr>
                <a:solidFill>
                  <a:schemeClr val="tx1"/>
                </a:solidFill>
              </a:defRPr>
            </a:lvl1pPr>
          </a:lstStyle>
          <a:p>
            <a:pPr>
              <a:defRPr/>
            </a:pPr>
            <a:endParaRPr lang="en-US"/>
          </a:p>
          <a:p>
            <a:pPr>
              <a:defRPr/>
            </a:pPr>
            <a:endParaRPr lang="en-US"/>
          </a:p>
        </p:txBody>
      </p:sp>
      <p:sp>
        <p:nvSpPr>
          <p:cNvPr id="5" name="Slide Number Placeholder 4"/>
          <p:cNvSpPr>
            <a:spLocks noGrp="1"/>
          </p:cNvSpPr>
          <p:nvPr>
            <p:ph type="sldNum" sz="quarter" idx="11"/>
          </p:nvPr>
        </p:nvSpPr>
        <p:spPr/>
        <p:txBody>
          <a:bodyPr/>
          <a:lstStyle>
            <a:lvl1pPr>
              <a:defRPr>
                <a:solidFill>
                  <a:schemeClr val="tx1"/>
                </a:solidFill>
                <a:latin typeface="Times New Roman" panose="02020603050405020304" pitchFamily="18" charset="0"/>
              </a:defRPr>
            </a:lvl1pPr>
          </a:lstStyle>
          <a:p>
            <a:endParaRPr lang="en-US" altLang="en-US"/>
          </a:p>
          <a:p>
            <a:r>
              <a:rPr lang="en-US" altLang="en-US"/>
              <a:t> </a:t>
            </a:r>
            <a:fld id="{90063643-9743-4351-A358-A4E8C67EBFBC}" type="slidenum">
              <a:rPr lang="en-US" altLang="en-US"/>
              <a:pPr/>
              <a:t>‹#›</a:t>
            </a:fld>
            <a:endParaRPr lang="en-US" altLang="en-US"/>
          </a:p>
        </p:txBody>
      </p:sp>
    </p:spTree>
    <p:extLst>
      <p:ext uri="{BB962C8B-B14F-4D97-AF65-F5344CB8AC3E}">
        <p14:creationId xmlns:p14="http://schemas.microsoft.com/office/powerpoint/2010/main" val="2640945006"/>
      </p:ext>
    </p:extLst>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9/29/2021</a:t>
            </a:fld>
            <a:endParaRPr lang="en-US" dirty="0"/>
          </a:p>
        </p:txBody>
      </p:sp>
    </p:spTree>
    <p:extLst>
      <p:ext uri="{BB962C8B-B14F-4D97-AF65-F5344CB8AC3E}">
        <p14:creationId xmlns:p14="http://schemas.microsoft.com/office/powerpoint/2010/main" val="131643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6" name="Slide Number Placeholder 5"/>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9/29/2021</a:t>
            </a:fld>
            <a:endParaRPr lang="en-US" dirty="0"/>
          </a:p>
        </p:txBody>
      </p:sp>
    </p:spTree>
    <p:extLst>
      <p:ext uri="{BB962C8B-B14F-4D97-AF65-F5344CB8AC3E}">
        <p14:creationId xmlns:p14="http://schemas.microsoft.com/office/powerpoint/2010/main" val="290822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9/29/2021</a:t>
            </a:fld>
            <a:endParaRPr lang="en-US" dirty="0"/>
          </a:p>
        </p:txBody>
      </p:sp>
    </p:spTree>
    <p:extLst>
      <p:ext uri="{BB962C8B-B14F-4D97-AF65-F5344CB8AC3E}">
        <p14:creationId xmlns:p14="http://schemas.microsoft.com/office/powerpoint/2010/main" val="3658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9/29/2021</a:t>
            </a:fld>
            <a:endParaRPr lang="en-US" dirty="0"/>
          </a:p>
        </p:txBody>
      </p:sp>
    </p:spTree>
    <p:extLst>
      <p:ext uri="{BB962C8B-B14F-4D97-AF65-F5344CB8AC3E}">
        <p14:creationId xmlns:p14="http://schemas.microsoft.com/office/powerpoint/2010/main" val="91127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9/29/2021</a:t>
            </a:fld>
            <a:endParaRPr lang="en-US" dirty="0"/>
          </a:p>
        </p:txBody>
      </p:sp>
    </p:spTree>
    <p:extLst>
      <p:ext uri="{BB962C8B-B14F-4D97-AF65-F5344CB8AC3E}">
        <p14:creationId xmlns:p14="http://schemas.microsoft.com/office/powerpoint/2010/main" val="16130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9/29/2021</a:t>
            </a:fld>
            <a:endParaRPr lang="en-US" dirty="0"/>
          </a:p>
        </p:txBody>
      </p:sp>
    </p:spTree>
    <p:extLst>
      <p:ext uri="{BB962C8B-B14F-4D97-AF65-F5344CB8AC3E}">
        <p14:creationId xmlns:p14="http://schemas.microsoft.com/office/powerpoint/2010/main" val="7115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endParaRPr kumimoji="0"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9/29/2021</a:t>
            </a:fld>
            <a:endParaRPr lang="en-US" dirty="0"/>
          </a:p>
        </p:txBody>
      </p:sp>
    </p:spTree>
    <p:extLst>
      <p:ext uri="{BB962C8B-B14F-4D97-AF65-F5344CB8AC3E}">
        <p14:creationId xmlns:p14="http://schemas.microsoft.com/office/powerpoint/2010/main" val="35662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endParaRPr kumimoji="0" lang="en-US" dirty="0"/>
          </a:p>
        </p:txBody>
      </p:sp>
      <p:sp>
        <p:nvSpPr>
          <p:cNvPr id="3" name="Picture Placeholder 2" descr="An empty placeholder to add an image. Click on the placeholder and select the image that you wish to add"/>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7" name="Slide Number Placeholder 6"/>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9/29/2021</a:t>
            </a:fld>
            <a:endParaRPr lang="en-US" dirty="0"/>
          </a:p>
        </p:txBody>
      </p:sp>
    </p:spTree>
    <p:extLst>
      <p:ext uri="{BB962C8B-B14F-4D97-AF65-F5344CB8AC3E}">
        <p14:creationId xmlns:p14="http://schemas.microsoft.com/office/powerpoint/2010/main" val="372657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1CF334-2D5C-4859-84A6-CA7E6E43FAEB}" type="slidenum">
              <a:rPr lang="en-US" smtClean="0"/>
              <a:t>‹#›</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dirty="0"/>
              <a:t>Add a footer</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49BF3EA-1A78-4F07-BDC0-C8A1BD461199}" type="datetimeFigureOut">
              <a:rPr lang="en-US" smtClean="0"/>
              <a:t>9/29/2021</a:t>
            </a:fld>
            <a:endParaRPr lang="en-US" dirty="0"/>
          </a:p>
        </p:txBody>
      </p:sp>
    </p:spTree>
    <p:extLst>
      <p:ext uri="{BB962C8B-B14F-4D97-AF65-F5344CB8AC3E}">
        <p14:creationId xmlns:p14="http://schemas.microsoft.com/office/powerpoint/2010/main" val="39309707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hyperlink" Target="file:///\\btemp\b" TargetMode="Externa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3.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a:t>STRING MANIPULATION</a:t>
            </a:r>
          </a:p>
        </p:txBody>
      </p:sp>
      <p:sp>
        <p:nvSpPr>
          <p:cNvPr id="4" name="Subtitle 3"/>
          <p:cNvSpPr>
            <a:spLocks noGrp="1"/>
          </p:cNvSpPr>
          <p:nvPr>
            <p:ph type="subTitle" idx="1"/>
          </p:nvPr>
        </p:nvSpPr>
        <p:spPr/>
        <p:txBody>
          <a:bodyPr>
            <a:normAutofit/>
          </a:bodyPr>
          <a:lstStyle/>
          <a:p>
            <a:endParaRPr lang="de-DE" dirty="0"/>
          </a:p>
        </p:txBody>
      </p:sp>
      <p:sp>
        <p:nvSpPr>
          <p:cNvPr id="6" name="TextBox 5"/>
          <p:cNvSpPr txBox="1"/>
          <p:nvPr/>
        </p:nvSpPr>
        <p:spPr>
          <a:xfrm flipH="1">
            <a:off x="7590970" y="6159856"/>
            <a:ext cx="2670629" cy="369332"/>
          </a:xfrm>
          <a:prstGeom prst="rect">
            <a:avLst/>
          </a:prstGeom>
          <a:noFill/>
          <a:ln>
            <a:noFill/>
          </a:ln>
        </p:spPr>
        <p:txBody>
          <a:bodyPr wrap="square" rtlCol="0" anchor="ctr" anchorCtr="1">
            <a:spAutoFit/>
          </a:bodyPr>
          <a:lstStyle/>
          <a:p>
            <a:r>
              <a:rPr lang="en-US" dirty="0"/>
              <a:t>Benedictus Herry Suharto</a:t>
            </a:r>
          </a:p>
        </p:txBody>
      </p:sp>
    </p:spTree>
    <p:extLst>
      <p:ext uri="{BB962C8B-B14F-4D97-AF65-F5344CB8AC3E}">
        <p14:creationId xmlns:p14="http://schemas.microsoft.com/office/powerpoint/2010/main" val="15660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235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175B6210-214C-41E6-BD41-504013B11A4F}" type="slidenum">
              <a:rPr lang="en-US" altLang="en-US" sz="1000">
                <a:solidFill>
                  <a:srgbClr val="996633"/>
                </a:solidFill>
              </a:rPr>
              <a:pPr eaLnBrk="1" hangingPunct="1">
                <a:spcBef>
                  <a:spcPct val="0"/>
                </a:spcBef>
                <a:buFontTx/>
                <a:buNone/>
              </a:pPr>
              <a:t>10</a:t>
            </a:fld>
            <a:endParaRPr lang="en-US" altLang="en-US" sz="1000">
              <a:solidFill>
                <a:srgbClr val="996633"/>
              </a:solidFill>
            </a:endParaRPr>
          </a:p>
        </p:txBody>
      </p:sp>
      <p:sp>
        <p:nvSpPr>
          <p:cNvPr id="23556" name="Rectangle 1026"/>
          <p:cNvSpPr>
            <a:spLocks noGrp="1" noChangeArrowheads="1"/>
          </p:cNvSpPr>
          <p:nvPr>
            <p:ph type="title"/>
          </p:nvPr>
        </p:nvSpPr>
        <p:spPr>
          <a:xfrm>
            <a:off x="829663" y="119348"/>
            <a:ext cx="10363200" cy="904307"/>
          </a:xfrm>
        </p:spPr>
        <p:txBody>
          <a:bodyPr/>
          <a:lstStyle/>
          <a:p>
            <a:pPr eaLnBrk="1" hangingPunct="1"/>
            <a:r>
              <a:rPr lang="en-US" altLang="en-US" dirty="0" err="1"/>
              <a:t>Contoh</a:t>
            </a:r>
            <a:r>
              <a:rPr lang="en-US" altLang="en-US" dirty="0"/>
              <a:t> : </a:t>
            </a:r>
            <a:r>
              <a:rPr lang="en-US" altLang="en-US" dirty="0" err="1"/>
              <a:t>menghitung</a:t>
            </a:r>
            <a:r>
              <a:rPr lang="en-US" altLang="en-US" dirty="0"/>
              <a:t> </a:t>
            </a:r>
            <a:r>
              <a:rPr lang="en-US" altLang="en-US" dirty="0" err="1"/>
              <a:t>vokal</a:t>
            </a:r>
            <a:endParaRPr lang="en-US" altLang="en-US" dirty="0"/>
          </a:p>
        </p:txBody>
      </p:sp>
      <p:grpSp>
        <p:nvGrpSpPr>
          <p:cNvPr id="23557" name="Group 1027"/>
          <p:cNvGrpSpPr>
            <a:grpSpLocks/>
          </p:cNvGrpSpPr>
          <p:nvPr/>
        </p:nvGrpSpPr>
        <p:grpSpPr bwMode="auto">
          <a:xfrm>
            <a:off x="2133600" y="1143001"/>
            <a:ext cx="8051800" cy="4968875"/>
            <a:chOff x="210" y="708"/>
            <a:chExt cx="5072" cy="3130"/>
          </a:xfrm>
        </p:grpSpPr>
        <p:grpSp>
          <p:nvGrpSpPr>
            <p:cNvPr id="23559" name="Group 1028"/>
            <p:cNvGrpSpPr>
              <a:grpSpLocks/>
            </p:cNvGrpSpPr>
            <p:nvPr/>
          </p:nvGrpSpPr>
          <p:grpSpPr bwMode="auto">
            <a:xfrm>
              <a:off x="210" y="708"/>
              <a:ext cx="5072" cy="3130"/>
              <a:chOff x="235" y="650"/>
              <a:chExt cx="5072" cy="3130"/>
            </a:xfrm>
          </p:grpSpPr>
          <p:sp>
            <p:nvSpPr>
              <p:cNvPr id="23561" name="Rectangle 1029"/>
              <p:cNvSpPr>
                <a:spLocks noChangeArrowheads="1"/>
              </p:cNvSpPr>
              <p:nvPr/>
            </p:nvSpPr>
            <p:spPr bwMode="auto">
              <a:xfrm>
                <a:off x="235" y="650"/>
                <a:ext cx="5072" cy="313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sp>
            <p:nvSpPr>
              <p:cNvPr id="23562" name="Rectangle 1030"/>
              <p:cNvSpPr>
                <a:spLocks noChangeArrowheads="1"/>
              </p:cNvSpPr>
              <p:nvPr/>
            </p:nvSpPr>
            <p:spPr bwMode="auto">
              <a:xfrm>
                <a:off x="311" y="784"/>
                <a:ext cx="4918" cy="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tabLst>
                    <a:tab pos="457200" algn="l"/>
                    <a:tab pos="974725" algn="l"/>
                    <a:tab pos="1257300" algn="l"/>
                    <a:tab pos="1828800" algn="l"/>
                    <a:tab pos="2057400" algn="l"/>
                    <a:tab pos="2286000" algn="l"/>
                    <a:tab pos="3027363" algn="l"/>
                  </a:tabLst>
                  <a:defRPr sz="2800">
                    <a:solidFill>
                      <a:srgbClr val="003399"/>
                    </a:solidFill>
                    <a:latin typeface="Arial" panose="020B0604020202020204" pitchFamily="34" charset="0"/>
                  </a:defRPr>
                </a:lvl1pPr>
                <a:lvl2pPr marL="742950" indent="-285750" eaLnBrk="0" hangingPunct="0">
                  <a:spcBef>
                    <a:spcPct val="20000"/>
                  </a:spcBef>
                  <a:buChar char="–"/>
                  <a:tabLst>
                    <a:tab pos="457200" algn="l"/>
                    <a:tab pos="974725" algn="l"/>
                    <a:tab pos="1257300" algn="l"/>
                    <a:tab pos="1828800" algn="l"/>
                    <a:tab pos="2057400" algn="l"/>
                    <a:tab pos="2286000" algn="l"/>
                    <a:tab pos="3027363" algn="l"/>
                  </a:tabLst>
                  <a:defRPr sz="2400">
                    <a:solidFill>
                      <a:srgbClr val="990033"/>
                    </a:solidFill>
                    <a:latin typeface="Arial" panose="020B0604020202020204" pitchFamily="34" charset="0"/>
                  </a:defRPr>
                </a:lvl2pPr>
                <a:lvl3pPr marL="1143000" indent="-228600" eaLnBrk="0" hangingPunct="0">
                  <a:spcBef>
                    <a:spcPct val="20000"/>
                  </a:spcBef>
                  <a:buChar char="•"/>
                  <a:tabLst>
                    <a:tab pos="457200" algn="l"/>
                    <a:tab pos="974725" algn="l"/>
                    <a:tab pos="1257300" algn="l"/>
                    <a:tab pos="1828800" algn="l"/>
                    <a:tab pos="2057400" algn="l"/>
                    <a:tab pos="2286000" algn="l"/>
                    <a:tab pos="3027363" algn="l"/>
                  </a:tabLst>
                  <a:defRPr sz="2000">
                    <a:solidFill>
                      <a:srgbClr val="003399"/>
                    </a:solidFill>
                    <a:latin typeface="Arial" panose="020B0604020202020204" pitchFamily="34" charset="0"/>
                  </a:defRPr>
                </a:lvl3pPr>
                <a:lvl4pPr marL="1600200" indent="-228600" eaLnBrk="0" hangingPunct="0">
                  <a:spcBef>
                    <a:spcPct val="20000"/>
                  </a:spcBef>
                  <a:buChar char="–"/>
                  <a:tabLst>
                    <a:tab pos="457200" algn="l"/>
                    <a:tab pos="974725" algn="l"/>
                    <a:tab pos="1257300" algn="l"/>
                    <a:tab pos="1828800" algn="l"/>
                    <a:tab pos="2057400" algn="l"/>
                    <a:tab pos="2286000" algn="l"/>
                    <a:tab pos="3027363" algn="l"/>
                  </a:tabLst>
                  <a:defRPr>
                    <a:solidFill>
                      <a:srgbClr val="996633"/>
                    </a:solidFill>
                    <a:latin typeface="Times New Roman" panose="02020603050405020304" pitchFamily="18" charset="0"/>
                  </a:defRPr>
                </a:lvl4pPr>
                <a:lvl5pPr marL="2057400" indent="-228600" eaLnBrk="0" hangingPunct="0">
                  <a:spcBef>
                    <a:spcPct val="20000"/>
                  </a:spcBef>
                  <a:buChar char="»"/>
                  <a:tabLst>
                    <a:tab pos="457200" algn="l"/>
                    <a:tab pos="974725" algn="l"/>
                    <a:tab pos="1257300" algn="l"/>
                    <a:tab pos="1828800" algn="l"/>
                    <a:tab pos="2057400" algn="l"/>
                    <a:tab pos="2286000" algn="l"/>
                    <a:tab pos="3027363" algn="l"/>
                  </a:tabLst>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tabLst>
                    <a:tab pos="457200" algn="l"/>
                    <a:tab pos="974725" algn="l"/>
                    <a:tab pos="1257300" algn="l"/>
                    <a:tab pos="1828800" algn="l"/>
                    <a:tab pos="2057400" algn="l"/>
                    <a:tab pos="2286000" algn="l"/>
                    <a:tab pos="3027363" algn="l"/>
                  </a:tabLs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tabLst>
                    <a:tab pos="457200" algn="l"/>
                    <a:tab pos="974725" algn="l"/>
                    <a:tab pos="1257300" algn="l"/>
                    <a:tab pos="1828800" algn="l"/>
                    <a:tab pos="2057400" algn="l"/>
                    <a:tab pos="2286000" algn="l"/>
                    <a:tab pos="3027363" algn="l"/>
                  </a:tabLs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tabLst>
                    <a:tab pos="457200" algn="l"/>
                    <a:tab pos="974725" algn="l"/>
                    <a:tab pos="1257300" algn="l"/>
                    <a:tab pos="1828800" algn="l"/>
                    <a:tab pos="2057400" algn="l"/>
                    <a:tab pos="2286000" algn="l"/>
                    <a:tab pos="3027363" algn="l"/>
                  </a:tabLs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tabLst>
                    <a:tab pos="457200" algn="l"/>
                    <a:tab pos="974725" algn="l"/>
                    <a:tab pos="1257300" algn="l"/>
                    <a:tab pos="1828800" algn="l"/>
                    <a:tab pos="2057400" algn="l"/>
                    <a:tab pos="2286000" algn="l"/>
                    <a:tab pos="3027363" algn="l"/>
                  </a:tabLst>
                  <a:defRPr>
                    <a:solidFill>
                      <a:srgbClr val="996633"/>
                    </a:solidFill>
                    <a:latin typeface="Times New Roman" panose="02020603050405020304" pitchFamily="18" charset="0"/>
                  </a:defRPr>
                </a:lvl9pPr>
              </a:lstStyle>
              <a:p>
                <a:pPr eaLnBrk="1" hangingPunct="1">
                  <a:lnSpc>
                    <a:spcPct val="80000"/>
                  </a:lnSpc>
                  <a:spcBef>
                    <a:spcPct val="50000"/>
                  </a:spcBef>
                  <a:buFontTx/>
                  <a:buNone/>
                </a:pPr>
                <a:r>
                  <a:rPr lang="en-US" altLang="en-US" sz="1400" dirty="0">
                    <a:solidFill>
                      <a:srgbClr val="0033CC"/>
                    </a:solidFill>
                    <a:latin typeface="Courier New" panose="02070309020205020404" pitchFamily="49" charset="0"/>
                    <a:ea typeface="ＭＳ Ｐゴシック" panose="020B0600070205080204" pitchFamily="34" charset="-128"/>
                  </a:rPr>
                  <a:t>char</a:t>
                </a:r>
                <a:r>
                  <a:rPr lang="en-US" altLang="en-US" sz="1400" dirty="0">
                    <a:solidFill>
                      <a:schemeClr val="tx1"/>
                    </a:solidFill>
                    <a:latin typeface="Courier New" panose="02070309020205020404" pitchFamily="49" charset="0"/>
                    <a:ea typeface="ＭＳ Ｐゴシック" panose="020B0600070205080204" pitchFamily="34" charset="-128"/>
                  </a:rPr>
                  <a:t> 	letter;</a:t>
                </a:r>
              </a:p>
              <a:p>
                <a:pPr eaLnBrk="1" hangingPunct="1">
                  <a:lnSpc>
                    <a:spcPct val="80000"/>
                  </a:lnSpc>
                  <a:spcBef>
                    <a:spcPct val="50000"/>
                  </a:spcBef>
                  <a:buFontTx/>
                  <a:buNone/>
                </a:pPr>
                <a:r>
                  <a:rPr lang="en-US" altLang="en-US" sz="1400" dirty="0">
                    <a:solidFill>
                      <a:schemeClr val="tx1"/>
                    </a:solidFill>
                    <a:latin typeface="Courier New" panose="02070309020205020404" pitchFamily="49" charset="0"/>
                    <a:ea typeface="ＭＳ Ｐゴシック" panose="020B0600070205080204" pitchFamily="34" charset="-128"/>
                  </a:rPr>
                  <a:t>String 	name = </a:t>
                </a:r>
                <a:r>
                  <a:rPr lang="en-US" altLang="en-US" sz="1400" dirty="0" err="1">
                    <a:solidFill>
                      <a:schemeClr val="tx1"/>
                    </a:solidFill>
                    <a:latin typeface="Courier New" panose="02070309020205020404" pitchFamily="49" charset="0"/>
                    <a:ea typeface="ＭＳ Ｐゴシック" panose="020B0600070205080204" pitchFamily="34" charset="-128"/>
                  </a:rPr>
                  <a:t>JOptionPane.showInputDialog</a:t>
                </a:r>
                <a:r>
                  <a:rPr lang="en-US" altLang="en-US" sz="1400" dirty="0">
                    <a:solidFill>
                      <a:schemeClr val="tx1"/>
                    </a:solidFill>
                    <a:latin typeface="Courier New" panose="02070309020205020404" pitchFamily="49" charset="0"/>
                    <a:ea typeface="ＭＳ Ｐゴシック" panose="020B0600070205080204" pitchFamily="34" charset="-128"/>
                  </a:rPr>
                  <a:t>(</a:t>
                </a:r>
                <a:r>
                  <a:rPr lang="en-US" altLang="en-US" sz="1400" dirty="0" err="1">
                    <a:solidFill>
                      <a:schemeClr val="tx1"/>
                    </a:solidFill>
                    <a:latin typeface="Courier New" panose="02070309020205020404" pitchFamily="49" charset="0"/>
                    <a:ea typeface="ＭＳ Ｐゴシック" panose="020B0600070205080204" pitchFamily="34" charset="-128"/>
                  </a:rPr>
                  <a:t>null,</a:t>
                </a:r>
                <a:r>
                  <a:rPr lang="en-US" altLang="en-US" sz="1400" dirty="0" err="1">
                    <a:solidFill>
                      <a:srgbClr val="0066CC"/>
                    </a:solidFill>
                    <a:latin typeface="Courier New" panose="02070309020205020404" pitchFamily="49" charset="0"/>
                    <a:ea typeface="ＭＳ Ｐゴシック" panose="020B0600070205080204" pitchFamily="34" charset="-128"/>
                  </a:rPr>
                  <a:t>"Your</a:t>
                </a:r>
                <a:r>
                  <a:rPr lang="en-US" altLang="en-US" sz="1400" dirty="0">
                    <a:solidFill>
                      <a:srgbClr val="0066CC"/>
                    </a:solidFill>
                    <a:latin typeface="Courier New" panose="02070309020205020404" pitchFamily="49" charset="0"/>
                    <a:ea typeface="ＭＳ Ｐゴシック" panose="020B0600070205080204" pitchFamily="34" charset="-128"/>
                  </a:rPr>
                  <a:t> name:"</a:t>
                </a:r>
                <a:r>
                  <a:rPr lang="en-US" altLang="en-US" sz="1400" dirty="0">
                    <a:solidFill>
                      <a:schemeClr val="tx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400" dirty="0" err="1">
                    <a:solidFill>
                      <a:srgbClr val="0033CC"/>
                    </a:solidFill>
                    <a:latin typeface="Courier New" panose="02070309020205020404" pitchFamily="49" charset="0"/>
                    <a:ea typeface="ＭＳ Ｐゴシック" panose="020B0600070205080204" pitchFamily="34" charset="-128"/>
                  </a:rPr>
                  <a:t>int</a:t>
                </a: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err="1">
                    <a:solidFill>
                      <a:schemeClr val="tx1"/>
                    </a:solidFill>
                    <a:latin typeface="Courier New" panose="02070309020205020404" pitchFamily="49" charset="0"/>
                    <a:ea typeface="ＭＳ Ｐゴシック" panose="020B0600070205080204" pitchFamily="34" charset="-128"/>
                  </a:rPr>
                  <a:t>numberOfCharacters</a:t>
                </a:r>
                <a:r>
                  <a:rPr lang="en-US" altLang="en-US" sz="1400" dirty="0">
                    <a:solidFill>
                      <a:schemeClr val="tx1"/>
                    </a:solidFill>
                    <a:latin typeface="Courier New" panose="02070309020205020404" pitchFamily="49" charset="0"/>
                    <a:ea typeface="ＭＳ Ｐゴシック" panose="020B0600070205080204" pitchFamily="34" charset="-128"/>
                  </a:rPr>
                  <a:t> 	= </a:t>
                </a:r>
                <a:r>
                  <a:rPr lang="en-US" altLang="en-US" sz="1400" dirty="0" err="1">
                    <a:solidFill>
                      <a:schemeClr val="tx1"/>
                    </a:solidFill>
                    <a:latin typeface="Courier New" panose="02070309020205020404" pitchFamily="49" charset="0"/>
                    <a:ea typeface="ＭＳ Ｐゴシック" panose="020B0600070205080204" pitchFamily="34" charset="-128"/>
                  </a:rPr>
                  <a:t>name.length</a:t>
                </a:r>
                <a:r>
                  <a:rPr lang="en-US" altLang="en-US" sz="1400" dirty="0">
                    <a:solidFill>
                      <a:srgbClr val="A50021"/>
                    </a:solidFill>
                    <a:latin typeface="Courier New" panose="02070309020205020404" pitchFamily="49" charset="0"/>
                    <a:ea typeface="ＭＳ Ｐゴシック" panose="020B0600070205080204" pitchFamily="34" charset="-128"/>
                  </a:rPr>
                  <a:t>()</a:t>
                </a:r>
                <a:r>
                  <a:rPr lang="en-US" altLang="en-US" sz="1400" dirty="0">
                    <a:solidFill>
                      <a:schemeClr val="tx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400" dirty="0" err="1">
                    <a:solidFill>
                      <a:srgbClr val="0033CC"/>
                    </a:solidFill>
                    <a:latin typeface="Courier New" panose="02070309020205020404" pitchFamily="49" charset="0"/>
                    <a:ea typeface="ＭＳ Ｐゴシック" panose="020B0600070205080204" pitchFamily="34" charset="-128"/>
                  </a:rPr>
                  <a:t>int</a:t>
                </a: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err="1">
                    <a:solidFill>
                      <a:schemeClr val="tx1"/>
                    </a:solidFill>
                    <a:latin typeface="Courier New" panose="02070309020205020404" pitchFamily="49" charset="0"/>
                    <a:ea typeface="ＭＳ Ｐゴシック" panose="020B0600070205080204" pitchFamily="34" charset="-128"/>
                  </a:rPr>
                  <a:t>vowelCount</a:t>
                </a:r>
                <a:r>
                  <a:rPr lang="en-US" altLang="en-US" sz="1400" dirty="0">
                    <a:solidFill>
                      <a:schemeClr val="tx1"/>
                    </a:solidFill>
                    <a:latin typeface="Courier New" panose="02070309020205020404" pitchFamily="49" charset="0"/>
                    <a:ea typeface="ＭＳ Ｐゴシック" panose="020B0600070205080204" pitchFamily="34" charset="-128"/>
                  </a:rPr>
                  <a:t>		= 0;</a:t>
                </a:r>
                <a:br>
                  <a:rPr lang="en-US" altLang="en-US" sz="1400" dirty="0">
                    <a:solidFill>
                      <a:schemeClr val="tx1"/>
                    </a:solidFill>
                    <a:latin typeface="Courier New" panose="02070309020205020404" pitchFamily="49" charset="0"/>
                    <a:ea typeface="ＭＳ Ｐゴシック" panose="020B0600070205080204" pitchFamily="34" charset="-128"/>
                  </a:rPr>
                </a:br>
                <a:endParaRPr lang="en-US" altLang="en-US" sz="1400" dirty="0">
                  <a:solidFill>
                    <a:schemeClr val="tx1"/>
                  </a:solidFill>
                  <a:latin typeface="Courier New" panose="02070309020205020404" pitchFamily="49" charset="0"/>
                  <a:ea typeface="ＭＳ Ｐゴシック" panose="020B0600070205080204" pitchFamily="34" charset="-128"/>
                </a:endParaRPr>
              </a:p>
              <a:p>
                <a:pPr eaLnBrk="1" hangingPunct="1">
                  <a:lnSpc>
                    <a:spcPct val="80000"/>
                  </a:lnSpc>
                  <a:spcBef>
                    <a:spcPct val="50000"/>
                  </a:spcBef>
                  <a:buFontTx/>
                  <a:buNone/>
                </a:pPr>
                <a:r>
                  <a:rPr lang="en-US" altLang="en-US" sz="1400" dirty="0">
                    <a:solidFill>
                      <a:srgbClr val="0033CC"/>
                    </a:solidFill>
                    <a:latin typeface="Courier New" panose="02070309020205020404" pitchFamily="49" charset="0"/>
                    <a:ea typeface="ＭＳ Ｐゴシック" panose="020B0600070205080204" pitchFamily="34" charset="-128"/>
                  </a:rPr>
                  <a:t>for</a:t>
                </a: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a:solidFill>
                      <a:srgbClr val="A50021"/>
                    </a:solidFill>
                    <a:latin typeface="Courier New" panose="02070309020205020404" pitchFamily="49" charset="0"/>
                    <a:ea typeface="ＭＳ Ｐゴシック" panose="020B0600070205080204" pitchFamily="34" charset="-128"/>
                  </a:rPr>
                  <a:t>(</a:t>
                </a:r>
                <a:r>
                  <a:rPr lang="en-US" altLang="en-US" sz="1400" dirty="0" err="1">
                    <a:solidFill>
                      <a:srgbClr val="0033CC"/>
                    </a:solidFill>
                    <a:latin typeface="Courier New" panose="02070309020205020404" pitchFamily="49" charset="0"/>
                    <a:ea typeface="ＭＳ Ｐゴシック" panose="020B0600070205080204" pitchFamily="34" charset="-128"/>
                  </a:rPr>
                  <a:t>int</a:t>
                </a: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err="1">
                    <a:solidFill>
                      <a:schemeClr val="tx1"/>
                    </a:solidFill>
                    <a:latin typeface="Courier New" panose="02070309020205020404" pitchFamily="49" charset="0"/>
                    <a:ea typeface="ＭＳ Ｐゴシック" panose="020B0600070205080204" pitchFamily="34" charset="-128"/>
                  </a:rPr>
                  <a:t>i</a:t>
                </a:r>
                <a:r>
                  <a:rPr lang="en-US" altLang="en-US" sz="1400" dirty="0">
                    <a:solidFill>
                      <a:schemeClr val="tx1"/>
                    </a:solidFill>
                    <a:latin typeface="Courier New" panose="02070309020205020404" pitchFamily="49" charset="0"/>
                    <a:ea typeface="ＭＳ Ｐゴシック" panose="020B0600070205080204" pitchFamily="34" charset="-128"/>
                  </a:rPr>
                  <a:t> = 0; </a:t>
                </a:r>
                <a:r>
                  <a:rPr lang="en-US" altLang="en-US" sz="1400" dirty="0" err="1">
                    <a:solidFill>
                      <a:schemeClr val="tx1"/>
                    </a:solidFill>
                    <a:latin typeface="Courier New" panose="02070309020205020404" pitchFamily="49" charset="0"/>
                    <a:ea typeface="ＭＳ Ｐゴシック" panose="020B0600070205080204" pitchFamily="34" charset="-128"/>
                  </a:rPr>
                  <a:t>i</a:t>
                </a:r>
                <a:r>
                  <a:rPr lang="en-US" altLang="en-US" sz="1400" dirty="0">
                    <a:solidFill>
                      <a:schemeClr val="tx1"/>
                    </a:solidFill>
                    <a:latin typeface="Courier New" panose="02070309020205020404" pitchFamily="49" charset="0"/>
                    <a:ea typeface="ＭＳ Ｐゴシック" panose="020B0600070205080204" pitchFamily="34" charset="-128"/>
                  </a:rPr>
                  <a:t> &lt; </a:t>
                </a:r>
                <a:r>
                  <a:rPr lang="en-US" altLang="en-US" sz="1400" dirty="0" err="1">
                    <a:solidFill>
                      <a:schemeClr val="tx1"/>
                    </a:solidFill>
                    <a:latin typeface="Courier New" panose="02070309020205020404" pitchFamily="49" charset="0"/>
                    <a:ea typeface="ＭＳ Ｐゴシック" panose="020B0600070205080204" pitchFamily="34" charset="-128"/>
                  </a:rPr>
                  <a:t>numberOfCharacters</a:t>
                </a: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err="1">
                    <a:solidFill>
                      <a:schemeClr val="tx1"/>
                    </a:solidFill>
                    <a:latin typeface="Courier New" panose="02070309020205020404" pitchFamily="49" charset="0"/>
                    <a:ea typeface="ＭＳ Ｐゴシック" panose="020B0600070205080204" pitchFamily="34" charset="-128"/>
                  </a:rPr>
                  <a:t>i</a:t>
                </a:r>
                <a:r>
                  <a:rPr lang="en-US" altLang="en-US" sz="1400" dirty="0">
                    <a:solidFill>
                      <a:schemeClr val="tx1"/>
                    </a:solidFill>
                    <a:latin typeface="Courier New" panose="02070309020205020404" pitchFamily="49" charset="0"/>
                    <a:ea typeface="ＭＳ Ｐゴシック" panose="020B0600070205080204" pitchFamily="34" charset="-128"/>
                  </a:rPr>
                  <a:t>++</a:t>
                </a:r>
                <a:r>
                  <a:rPr lang="en-US" altLang="en-US" sz="1400" dirty="0">
                    <a:solidFill>
                      <a:srgbClr val="A50021"/>
                    </a:solidFill>
                    <a:latin typeface="Courier New" panose="02070309020205020404" pitchFamily="49" charset="0"/>
                    <a:ea typeface="ＭＳ Ｐゴシック" panose="020B0600070205080204" pitchFamily="34" charset="-128"/>
                  </a:rPr>
                  <a:t>) {</a:t>
                </a:r>
                <a:r>
                  <a:rPr lang="en-US" altLang="en-US" sz="1400" dirty="0">
                    <a:solidFill>
                      <a:schemeClr val="tx1"/>
                    </a:solidFill>
                    <a:latin typeface="Courier New" panose="02070309020205020404" pitchFamily="49" charset="0"/>
                    <a:ea typeface="ＭＳ Ｐゴシック" panose="020B0600070205080204" pitchFamily="34" charset="-128"/>
                  </a:rPr>
                  <a:t>	</a:t>
                </a:r>
              </a:p>
              <a:p>
                <a:pPr eaLnBrk="1" hangingPunct="1">
                  <a:lnSpc>
                    <a:spcPct val="80000"/>
                  </a:lnSpc>
                  <a:spcBef>
                    <a:spcPct val="50000"/>
                  </a:spcBef>
                  <a:buFontTx/>
                  <a:buNone/>
                </a:pPr>
                <a:r>
                  <a:rPr lang="en-US" altLang="en-US" sz="1400" dirty="0">
                    <a:solidFill>
                      <a:schemeClr val="tx1"/>
                    </a:solidFill>
                    <a:latin typeface="Courier New" panose="02070309020205020404" pitchFamily="49" charset="0"/>
                    <a:ea typeface="ＭＳ Ｐゴシック" panose="020B0600070205080204" pitchFamily="34" charset="-128"/>
                  </a:rPr>
                  <a:t>	letter = </a:t>
                </a:r>
                <a:r>
                  <a:rPr lang="en-US" altLang="en-US" sz="1400" dirty="0" err="1">
                    <a:solidFill>
                      <a:schemeClr val="tx1"/>
                    </a:solidFill>
                    <a:latin typeface="Courier New" panose="02070309020205020404" pitchFamily="49" charset="0"/>
                    <a:ea typeface="ＭＳ Ｐゴシック" panose="020B0600070205080204" pitchFamily="34" charset="-128"/>
                  </a:rPr>
                  <a:t>name.charAt</a:t>
                </a:r>
                <a:r>
                  <a:rPr lang="en-US" altLang="en-US" sz="1400" dirty="0">
                    <a:solidFill>
                      <a:srgbClr val="A50021"/>
                    </a:solidFill>
                    <a:latin typeface="Courier New" panose="02070309020205020404" pitchFamily="49" charset="0"/>
                    <a:ea typeface="ＭＳ Ｐゴシック" panose="020B0600070205080204" pitchFamily="34" charset="-128"/>
                  </a:rPr>
                  <a:t>(</a:t>
                </a:r>
                <a:r>
                  <a:rPr lang="en-US" altLang="en-US" sz="1400" dirty="0" err="1">
                    <a:solidFill>
                      <a:schemeClr val="tx1"/>
                    </a:solidFill>
                    <a:latin typeface="Courier New" panose="02070309020205020404" pitchFamily="49" charset="0"/>
                    <a:ea typeface="ＭＳ Ｐゴシック" panose="020B0600070205080204" pitchFamily="34" charset="-128"/>
                  </a:rPr>
                  <a:t>i</a:t>
                </a:r>
                <a:r>
                  <a:rPr lang="en-US" altLang="en-US" sz="1400" dirty="0">
                    <a:solidFill>
                      <a:srgbClr val="A50021"/>
                    </a:solidFill>
                    <a:latin typeface="Courier New" panose="02070309020205020404" pitchFamily="49" charset="0"/>
                    <a:ea typeface="ＭＳ Ｐゴシック" panose="020B0600070205080204" pitchFamily="34" charset="-128"/>
                  </a:rPr>
                  <a:t>)</a:t>
                </a:r>
                <a:r>
                  <a:rPr lang="en-US" altLang="en-US" sz="1400" dirty="0">
                    <a:solidFill>
                      <a:schemeClr val="tx1"/>
                    </a:solidFill>
                    <a:latin typeface="Courier New" panose="02070309020205020404" pitchFamily="49" charset="0"/>
                    <a:ea typeface="ＭＳ Ｐゴシック" panose="020B0600070205080204" pitchFamily="34" charset="-128"/>
                  </a:rPr>
                  <a:t>;</a:t>
                </a:r>
                <a:br>
                  <a:rPr lang="en-US" altLang="en-US" sz="1400" dirty="0">
                    <a:solidFill>
                      <a:schemeClr val="tx1"/>
                    </a:solidFill>
                    <a:latin typeface="Courier New" panose="02070309020205020404" pitchFamily="49" charset="0"/>
                    <a:ea typeface="ＭＳ Ｐゴシック" panose="020B0600070205080204" pitchFamily="34" charset="-128"/>
                  </a:rPr>
                </a:br>
                <a:endParaRPr lang="en-US" altLang="en-US" sz="1400" dirty="0">
                  <a:solidFill>
                    <a:schemeClr val="tx1"/>
                  </a:solidFill>
                  <a:latin typeface="Courier New" panose="02070309020205020404" pitchFamily="49" charset="0"/>
                  <a:ea typeface="ＭＳ Ｐゴシック" panose="020B0600070205080204" pitchFamily="34" charset="-128"/>
                </a:endParaRPr>
              </a:p>
              <a:p>
                <a:pPr eaLnBrk="1" hangingPunct="1">
                  <a:lnSpc>
                    <a:spcPct val="80000"/>
                  </a:lnSpc>
                  <a:spcBef>
                    <a:spcPct val="50000"/>
                  </a:spcBef>
                  <a:buFontTx/>
                  <a:buNone/>
                </a:pP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a:solidFill>
                      <a:srgbClr val="0033CC"/>
                    </a:solidFill>
                    <a:latin typeface="Courier New" panose="02070309020205020404" pitchFamily="49" charset="0"/>
                    <a:ea typeface="ＭＳ Ｐゴシック" panose="020B0600070205080204" pitchFamily="34" charset="-128"/>
                  </a:rPr>
                  <a:t>if</a:t>
                </a: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a:solidFill>
                      <a:srgbClr val="A50021"/>
                    </a:solidFill>
                    <a:latin typeface="Courier New" panose="02070309020205020404" pitchFamily="49" charset="0"/>
                    <a:ea typeface="ＭＳ Ｐゴシック" panose="020B0600070205080204" pitchFamily="34" charset="-128"/>
                  </a:rPr>
                  <a:t>(</a:t>
                </a:r>
                <a:r>
                  <a:rPr lang="en-US" altLang="en-US" sz="1400" dirty="0">
                    <a:solidFill>
                      <a:schemeClr val="tx1"/>
                    </a:solidFill>
                    <a:latin typeface="Courier New" panose="02070309020205020404" pitchFamily="49" charset="0"/>
                    <a:ea typeface="ＭＳ Ｐゴシック" panose="020B0600070205080204" pitchFamily="34" charset="-128"/>
                  </a:rPr>
                  <a:t>		letter == </a:t>
                </a:r>
                <a:r>
                  <a:rPr lang="en-US" altLang="en-US" sz="1400" dirty="0">
                    <a:solidFill>
                      <a:srgbClr val="0066CC"/>
                    </a:solidFill>
                    <a:latin typeface="Courier New" panose="02070309020205020404" pitchFamily="49" charset="0"/>
                    <a:ea typeface="ＭＳ Ｐゴシック" panose="020B0600070205080204" pitchFamily="34" charset="-128"/>
                  </a:rPr>
                  <a:t>'a'</a:t>
                </a:r>
                <a:r>
                  <a:rPr lang="en-US" altLang="en-US" sz="1400" dirty="0">
                    <a:solidFill>
                      <a:schemeClr val="tx1"/>
                    </a:solidFill>
                    <a:latin typeface="Courier New" panose="02070309020205020404" pitchFamily="49" charset="0"/>
                    <a:ea typeface="ＭＳ Ｐゴシック" panose="020B0600070205080204" pitchFamily="34" charset="-128"/>
                  </a:rPr>
                  <a:t> || letter == </a:t>
                </a:r>
                <a:r>
                  <a:rPr lang="en-US" altLang="en-US" sz="1400" dirty="0">
                    <a:solidFill>
                      <a:srgbClr val="0066CC"/>
                    </a:solidFill>
                    <a:latin typeface="Courier New" panose="02070309020205020404" pitchFamily="49" charset="0"/>
                    <a:ea typeface="ＭＳ Ｐゴシック" panose="020B0600070205080204" pitchFamily="34" charset="-128"/>
                  </a:rPr>
                  <a:t>'A'</a:t>
                </a:r>
                <a:r>
                  <a:rPr lang="en-US" altLang="en-US" sz="1400" dirty="0">
                    <a:solidFill>
                      <a:schemeClr val="tx1"/>
                    </a:solidFill>
                    <a:latin typeface="Courier New" panose="02070309020205020404" pitchFamily="49" charset="0"/>
                    <a:ea typeface="ＭＳ Ｐゴシック" panose="020B0600070205080204" pitchFamily="34" charset="-128"/>
                  </a:rPr>
                  <a:t> ||</a:t>
                </a:r>
              </a:p>
              <a:p>
                <a:pPr eaLnBrk="1" hangingPunct="1">
                  <a:lnSpc>
                    <a:spcPct val="80000"/>
                  </a:lnSpc>
                  <a:spcBef>
                    <a:spcPct val="50000"/>
                  </a:spcBef>
                  <a:buFontTx/>
                  <a:buNone/>
                </a:pPr>
                <a:r>
                  <a:rPr lang="en-US" altLang="en-US" sz="1400" dirty="0">
                    <a:solidFill>
                      <a:schemeClr val="tx1"/>
                    </a:solidFill>
                    <a:latin typeface="Courier New" panose="02070309020205020404" pitchFamily="49" charset="0"/>
                    <a:ea typeface="ＭＳ Ｐゴシック" panose="020B0600070205080204" pitchFamily="34" charset="-128"/>
                  </a:rPr>
                  <a:t>		 	letter == </a:t>
                </a:r>
                <a:r>
                  <a:rPr lang="en-US" altLang="en-US" sz="1400" dirty="0">
                    <a:solidFill>
                      <a:srgbClr val="0066CC"/>
                    </a:solidFill>
                    <a:latin typeface="Courier New" panose="02070309020205020404" pitchFamily="49" charset="0"/>
                    <a:ea typeface="ＭＳ Ｐゴシック" panose="020B0600070205080204" pitchFamily="34" charset="-128"/>
                  </a:rPr>
                  <a:t>'e'</a:t>
                </a:r>
                <a:r>
                  <a:rPr lang="en-US" altLang="en-US" sz="1400" dirty="0">
                    <a:solidFill>
                      <a:schemeClr val="tx1"/>
                    </a:solidFill>
                    <a:latin typeface="Courier New" panose="02070309020205020404" pitchFamily="49" charset="0"/>
                    <a:ea typeface="ＭＳ Ｐゴシック" panose="020B0600070205080204" pitchFamily="34" charset="-128"/>
                  </a:rPr>
                  <a:t> || letter == </a:t>
                </a:r>
                <a:r>
                  <a:rPr lang="en-US" altLang="en-US" sz="1400" dirty="0">
                    <a:solidFill>
                      <a:srgbClr val="0066CC"/>
                    </a:solidFill>
                    <a:latin typeface="Courier New" panose="02070309020205020404" pitchFamily="49" charset="0"/>
                    <a:ea typeface="ＭＳ Ｐゴシック" panose="020B0600070205080204" pitchFamily="34" charset="-128"/>
                  </a:rPr>
                  <a:t>'E'</a:t>
                </a:r>
                <a:r>
                  <a:rPr lang="en-US" altLang="en-US" sz="1400" dirty="0">
                    <a:solidFill>
                      <a:schemeClr val="tx1"/>
                    </a:solidFill>
                    <a:latin typeface="Courier New" panose="02070309020205020404" pitchFamily="49" charset="0"/>
                    <a:ea typeface="ＭＳ Ｐゴシック" panose="020B0600070205080204" pitchFamily="34" charset="-128"/>
                  </a:rPr>
                  <a:t> ||</a:t>
                </a:r>
              </a:p>
              <a:p>
                <a:pPr eaLnBrk="1" hangingPunct="1">
                  <a:lnSpc>
                    <a:spcPct val="80000"/>
                  </a:lnSpc>
                  <a:spcBef>
                    <a:spcPct val="50000"/>
                  </a:spcBef>
                  <a:buFontTx/>
                  <a:buNone/>
                </a:pPr>
                <a:r>
                  <a:rPr lang="en-US" altLang="en-US" sz="1400" dirty="0">
                    <a:solidFill>
                      <a:schemeClr val="tx1"/>
                    </a:solidFill>
                    <a:latin typeface="Courier New" panose="02070309020205020404" pitchFamily="49" charset="0"/>
                    <a:ea typeface="ＭＳ Ｐゴシック" panose="020B0600070205080204" pitchFamily="34" charset="-128"/>
                  </a:rPr>
                  <a:t>		 	letter == </a:t>
                </a:r>
                <a:r>
                  <a:rPr lang="en-US" altLang="en-US" sz="1400" dirty="0">
                    <a:solidFill>
                      <a:srgbClr val="0066CC"/>
                    </a:solidFill>
                    <a:latin typeface="Courier New" panose="02070309020205020404" pitchFamily="49" charset="0"/>
                    <a:ea typeface="ＭＳ Ｐゴシック" panose="020B0600070205080204" pitchFamily="34" charset="-128"/>
                  </a:rPr>
                  <a:t>'</a:t>
                </a:r>
                <a:r>
                  <a:rPr lang="en-US" altLang="en-US" sz="1400" dirty="0" err="1">
                    <a:solidFill>
                      <a:srgbClr val="0066CC"/>
                    </a:solidFill>
                    <a:latin typeface="Courier New" panose="02070309020205020404" pitchFamily="49" charset="0"/>
                    <a:ea typeface="ＭＳ Ｐゴシック" panose="020B0600070205080204" pitchFamily="34" charset="-128"/>
                  </a:rPr>
                  <a:t>i</a:t>
                </a:r>
                <a:r>
                  <a:rPr lang="en-US" altLang="en-US" sz="1400" dirty="0">
                    <a:solidFill>
                      <a:srgbClr val="0066CC"/>
                    </a:solidFill>
                    <a:latin typeface="Courier New" panose="02070309020205020404" pitchFamily="49" charset="0"/>
                    <a:ea typeface="ＭＳ Ｐゴシック" panose="020B0600070205080204" pitchFamily="34" charset="-128"/>
                  </a:rPr>
                  <a:t>'</a:t>
                </a:r>
                <a:r>
                  <a:rPr lang="en-US" altLang="en-US" sz="1400" dirty="0">
                    <a:solidFill>
                      <a:schemeClr val="tx1"/>
                    </a:solidFill>
                    <a:latin typeface="Courier New" panose="02070309020205020404" pitchFamily="49" charset="0"/>
                    <a:ea typeface="ＭＳ Ｐゴシック" panose="020B0600070205080204" pitchFamily="34" charset="-128"/>
                  </a:rPr>
                  <a:t> || letter == </a:t>
                </a:r>
                <a:r>
                  <a:rPr lang="en-US" altLang="en-US" sz="1400" dirty="0">
                    <a:solidFill>
                      <a:srgbClr val="0066CC"/>
                    </a:solidFill>
                    <a:latin typeface="Courier New" panose="02070309020205020404" pitchFamily="49" charset="0"/>
                    <a:ea typeface="ＭＳ Ｐゴシック" panose="020B0600070205080204" pitchFamily="34" charset="-128"/>
                  </a:rPr>
                  <a:t>'I'</a:t>
                </a:r>
                <a:r>
                  <a:rPr lang="en-US" altLang="en-US" sz="1400" dirty="0">
                    <a:solidFill>
                      <a:schemeClr val="tx1"/>
                    </a:solidFill>
                    <a:latin typeface="Courier New" panose="02070309020205020404" pitchFamily="49" charset="0"/>
                    <a:ea typeface="ＭＳ Ｐゴシック" panose="020B0600070205080204" pitchFamily="34" charset="-128"/>
                  </a:rPr>
                  <a:t> ||</a:t>
                </a:r>
              </a:p>
              <a:p>
                <a:pPr eaLnBrk="1" hangingPunct="1">
                  <a:lnSpc>
                    <a:spcPct val="80000"/>
                  </a:lnSpc>
                  <a:spcBef>
                    <a:spcPct val="50000"/>
                  </a:spcBef>
                  <a:buFontTx/>
                  <a:buNone/>
                </a:pPr>
                <a:r>
                  <a:rPr lang="en-US" altLang="en-US" sz="1400" dirty="0">
                    <a:solidFill>
                      <a:schemeClr val="tx1"/>
                    </a:solidFill>
                    <a:latin typeface="Courier New" panose="02070309020205020404" pitchFamily="49" charset="0"/>
                    <a:ea typeface="ＭＳ Ｐゴシック" panose="020B0600070205080204" pitchFamily="34" charset="-128"/>
                  </a:rPr>
                  <a:t>		 	letter == </a:t>
                </a:r>
                <a:r>
                  <a:rPr lang="en-US" altLang="en-US" sz="1400" dirty="0">
                    <a:solidFill>
                      <a:srgbClr val="0066CC"/>
                    </a:solidFill>
                    <a:latin typeface="Courier New" panose="02070309020205020404" pitchFamily="49" charset="0"/>
                    <a:ea typeface="ＭＳ Ｐゴシック" panose="020B0600070205080204" pitchFamily="34" charset="-128"/>
                  </a:rPr>
                  <a:t>'o'</a:t>
                </a:r>
                <a:r>
                  <a:rPr lang="en-US" altLang="en-US" sz="1400" dirty="0">
                    <a:solidFill>
                      <a:schemeClr val="tx1"/>
                    </a:solidFill>
                    <a:latin typeface="Courier New" panose="02070309020205020404" pitchFamily="49" charset="0"/>
                    <a:ea typeface="ＭＳ Ｐゴシック" panose="020B0600070205080204" pitchFamily="34" charset="-128"/>
                  </a:rPr>
                  <a:t> || letter == </a:t>
                </a:r>
                <a:r>
                  <a:rPr lang="en-US" altLang="en-US" sz="1400" dirty="0">
                    <a:solidFill>
                      <a:srgbClr val="0066CC"/>
                    </a:solidFill>
                    <a:latin typeface="Courier New" panose="02070309020205020404" pitchFamily="49" charset="0"/>
                    <a:ea typeface="ＭＳ Ｐゴシック" panose="020B0600070205080204" pitchFamily="34" charset="-128"/>
                  </a:rPr>
                  <a:t>'O'</a:t>
                </a:r>
                <a:r>
                  <a:rPr lang="en-US" altLang="en-US" sz="1400" dirty="0">
                    <a:solidFill>
                      <a:schemeClr val="tx1"/>
                    </a:solidFill>
                    <a:latin typeface="Courier New" panose="02070309020205020404" pitchFamily="49" charset="0"/>
                    <a:ea typeface="ＭＳ Ｐゴシック" panose="020B0600070205080204" pitchFamily="34" charset="-128"/>
                  </a:rPr>
                  <a:t> ||</a:t>
                </a:r>
              </a:p>
              <a:p>
                <a:pPr eaLnBrk="1" hangingPunct="1">
                  <a:lnSpc>
                    <a:spcPct val="80000"/>
                  </a:lnSpc>
                  <a:spcBef>
                    <a:spcPct val="50000"/>
                  </a:spcBef>
                  <a:buFontTx/>
                  <a:buNone/>
                </a:pPr>
                <a:r>
                  <a:rPr lang="en-US" altLang="en-US" sz="1400" dirty="0">
                    <a:solidFill>
                      <a:schemeClr val="tx1"/>
                    </a:solidFill>
                    <a:latin typeface="Courier New" panose="02070309020205020404" pitchFamily="49" charset="0"/>
                    <a:ea typeface="ＭＳ Ｐゴシック" panose="020B0600070205080204" pitchFamily="34" charset="-128"/>
                  </a:rPr>
                  <a:t>		 	letter == </a:t>
                </a:r>
                <a:r>
                  <a:rPr lang="en-US" altLang="en-US" sz="1400" dirty="0">
                    <a:solidFill>
                      <a:srgbClr val="0066CC"/>
                    </a:solidFill>
                    <a:latin typeface="Courier New" panose="02070309020205020404" pitchFamily="49" charset="0"/>
                    <a:ea typeface="ＭＳ Ｐゴシック" panose="020B0600070205080204" pitchFamily="34" charset="-128"/>
                  </a:rPr>
                  <a:t>'u'</a:t>
                </a:r>
                <a:r>
                  <a:rPr lang="en-US" altLang="en-US" sz="1400" dirty="0">
                    <a:solidFill>
                      <a:schemeClr val="tx1"/>
                    </a:solidFill>
                    <a:latin typeface="Courier New" panose="02070309020205020404" pitchFamily="49" charset="0"/>
                    <a:ea typeface="ＭＳ Ｐゴシック" panose="020B0600070205080204" pitchFamily="34" charset="-128"/>
                  </a:rPr>
                  <a:t> || letter == </a:t>
                </a:r>
                <a:r>
                  <a:rPr lang="en-US" altLang="en-US" sz="1400" dirty="0">
                    <a:solidFill>
                      <a:srgbClr val="0066CC"/>
                    </a:solidFill>
                    <a:latin typeface="Courier New" panose="02070309020205020404" pitchFamily="49" charset="0"/>
                    <a:ea typeface="ＭＳ Ｐゴシック" panose="020B0600070205080204" pitchFamily="34" charset="-128"/>
                  </a:rPr>
                  <a:t>'U'</a:t>
                </a: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a:solidFill>
                      <a:srgbClr val="A50021"/>
                    </a:solidFill>
                    <a:latin typeface="Courier New" panose="02070309020205020404" pitchFamily="49" charset="0"/>
                    <a:ea typeface="ＭＳ Ｐゴシック" panose="020B0600070205080204" pitchFamily="34" charset="-128"/>
                  </a:rPr>
                  <a:t>) {</a:t>
                </a:r>
                <a:r>
                  <a:rPr lang="en-US" altLang="en-US" sz="1400" dirty="0">
                    <a:solidFill>
                      <a:schemeClr val="tx1"/>
                    </a:solidFill>
                    <a:latin typeface="Courier New" panose="02070309020205020404" pitchFamily="49" charset="0"/>
                    <a:ea typeface="ＭＳ Ｐゴシック" panose="020B0600070205080204" pitchFamily="34" charset="-128"/>
                  </a:rPr>
                  <a:t>		</a:t>
                </a:r>
              </a:p>
              <a:p>
                <a:pPr eaLnBrk="1" hangingPunct="1">
                  <a:lnSpc>
                    <a:spcPct val="80000"/>
                  </a:lnSpc>
                  <a:spcBef>
                    <a:spcPct val="50000"/>
                  </a:spcBef>
                  <a:buFontTx/>
                  <a:buNone/>
                </a:pP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err="1">
                    <a:solidFill>
                      <a:schemeClr val="tx1"/>
                    </a:solidFill>
                    <a:latin typeface="Courier New" panose="02070309020205020404" pitchFamily="49" charset="0"/>
                    <a:ea typeface="ＭＳ Ｐゴシック" panose="020B0600070205080204" pitchFamily="34" charset="-128"/>
                  </a:rPr>
                  <a:t>vowelCount</a:t>
                </a:r>
                <a:r>
                  <a:rPr lang="en-US" altLang="en-US" sz="1400" dirty="0">
                    <a:solidFill>
                      <a:schemeClr val="tx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a:solidFill>
                      <a:srgbClr val="A5002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400" dirty="0">
                    <a:solidFill>
                      <a:srgbClr val="A5002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400" dirty="0" err="1">
                    <a:solidFill>
                      <a:schemeClr val="tx1"/>
                    </a:solidFill>
                    <a:latin typeface="Courier New" panose="02070309020205020404" pitchFamily="49" charset="0"/>
                    <a:ea typeface="ＭＳ Ｐゴシック" panose="020B0600070205080204" pitchFamily="34" charset="-128"/>
                  </a:rPr>
                  <a:t>System.out.print</a:t>
                </a:r>
                <a:r>
                  <a:rPr lang="en-US" altLang="en-US" sz="1400" dirty="0">
                    <a:solidFill>
                      <a:srgbClr val="A50021"/>
                    </a:solidFill>
                    <a:latin typeface="Courier New" panose="02070309020205020404" pitchFamily="49" charset="0"/>
                    <a:ea typeface="ＭＳ Ｐゴシック" panose="020B0600070205080204" pitchFamily="34" charset="-128"/>
                  </a:rPr>
                  <a:t>(</a:t>
                </a:r>
                <a:r>
                  <a:rPr lang="en-US" altLang="en-US" sz="1400" dirty="0">
                    <a:solidFill>
                      <a:schemeClr val="tx1"/>
                    </a:solidFill>
                    <a:latin typeface="Courier New" panose="02070309020205020404" pitchFamily="49" charset="0"/>
                    <a:ea typeface="ＭＳ Ｐゴシック" panose="020B0600070205080204" pitchFamily="34" charset="-128"/>
                  </a:rPr>
                  <a:t>name + </a:t>
                </a:r>
                <a:r>
                  <a:rPr lang="en-US" altLang="en-US" sz="1400" dirty="0">
                    <a:solidFill>
                      <a:srgbClr val="0066CC"/>
                    </a:solidFill>
                    <a:latin typeface="Courier New" panose="02070309020205020404" pitchFamily="49" charset="0"/>
                    <a:ea typeface="ＭＳ Ｐゴシック" panose="020B0600070205080204" pitchFamily="34" charset="-128"/>
                  </a:rPr>
                  <a:t>", your name has "</a:t>
                </a:r>
                <a:r>
                  <a:rPr lang="en-US" altLang="en-US" sz="1400" dirty="0">
                    <a:solidFill>
                      <a:schemeClr val="tx1"/>
                    </a:solidFill>
                    <a:latin typeface="Courier New" panose="02070309020205020404" pitchFamily="49" charset="0"/>
                    <a:ea typeface="ＭＳ Ｐゴシック" panose="020B0600070205080204" pitchFamily="34" charset="-128"/>
                  </a:rPr>
                  <a:t> + </a:t>
                </a:r>
                <a:r>
                  <a:rPr lang="en-US" altLang="en-US" sz="1400" dirty="0" err="1">
                    <a:solidFill>
                      <a:schemeClr val="tx1"/>
                    </a:solidFill>
                    <a:latin typeface="Courier New" panose="02070309020205020404" pitchFamily="49" charset="0"/>
                    <a:ea typeface="ＭＳ Ｐゴシック" panose="020B0600070205080204" pitchFamily="34" charset="-128"/>
                  </a:rPr>
                  <a:t>vowelCount</a:t>
                </a:r>
                <a:r>
                  <a:rPr lang="en-US" altLang="en-US" sz="1400" dirty="0">
                    <a:solidFill>
                      <a:schemeClr val="tx1"/>
                    </a:solidFill>
                    <a:latin typeface="Courier New" panose="02070309020205020404" pitchFamily="49" charset="0"/>
                    <a:ea typeface="ＭＳ Ｐゴシック" panose="020B0600070205080204" pitchFamily="34" charset="-128"/>
                  </a:rPr>
                  <a:t> + </a:t>
                </a:r>
                <a:r>
                  <a:rPr lang="en-US" altLang="en-US" sz="1400" dirty="0">
                    <a:solidFill>
                      <a:srgbClr val="0066CC"/>
                    </a:solidFill>
                    <a:latin typeface="Courier New" panose="02070309020205020404" pitchFamily="49" charset="0"/>
                    <a:ea typeface="ＭＳ Ｐゴシック" panose="020B0600070205080204" pitchFamily="34" charset="-128"/>
                  </a:rPr>
                  <a:t>" vowels"</a:t>
                </a:r>
                <a:r>
                  <a:rPr lang="en-US" altLang="en-US" sz="1400" dirty="0">
                    <a:solidFill>
                      <a:srgbClr val="A50021"/>
                    </a:solidFill>
                    <a:latin typeface="Courier New" panose="02070309020205020404" pitchFamily="49" charset="0"/>
                    <a:ea typeface="ＭＳ Ｐゴシック" panose="020B0600070205080204" pitchFamily="34" charset="-128"/>
                  </a:rPr>
                  <a:t>)</a:t>
                </a:r>
                <a:r>
                  <a:rPr lang="en-US" altLang="en-US" sz="1400" dirty="0">
                    <a:solidFill>
                      <a:schemeClr val="tx1"/>
                    </a:solidFill>
                    <a:latin typeface="Courier New" panose="02070309020205020404" pitchFamily="49" charset="0"/>
                    <a:ea typeface="ＭＳ Ｐゴシック" panose="020B0600070205080204" pitchFamily="34" charset="-128"/>
                  </a:rPr>
                  <a:t>;</a:t>
                </a:r>
              </a:p>
            </p:txBody>
          </p:sp>
        </p:grpSp>
        <p:sp>
          <p:nvSpPr>
            <p:cNvPr id="23560" name="AutoShape 1031"/>
            <p:cNvSpPr>
              <a:spLocks noChangeArrowheads="1"/>
            </p:cNvSpPr>
            <p:nvPr/>
          </p:nvSpPr>
          <p:spPr bwMode="auto">
            <a:xfrm>
              <a:off x="3957" y="1562"/>
              <a:ext cx="1201" cy="638"/>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ja-JP" sz="1400">
                  <a:solidFill>
                    <a:srgbClr val="000000"/>
                  </a:solidFill>
                  <a:ea typeface="ＭＳ Ｐゴシック" panose="020B0600070205080204" pitchFamily="34" charset="-128"/>
                </a:rPr>
                <a:t>Kode program untuk menghitung jumlah vokal dalam masukan string.</a:t>
              </a:r>
            </a:p>
          </p:txBody>
        </p:sp>
      </p:grpSp>
      <p:sp>
        <p:nvSpPr>
          <p:cNvPr id="79880" name="Text Box 1032"/>
          <p:cNvSpPr txBox="1">
            <a:spLocks noChangeArrowheads="1"/>
          </p:cNvSpPr>
          <p:nvPr/>
        </p:nvSpPr>
        <p:spPr bwMode="auto">
          <a:xfrm>
            <a:off x="1947863" y="6211888"/>
            <a:ext cx="6869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000">
                <a:solidFill>
                  <a:srgbClr val="A50021"/>
                </a:solidFill>
              </a:rPr>
              <a:t>Contoh program : Ch9CountVowels dan</a:t>
            </a:r>
            <a:r>
              <a:rPr lang="en-US" altLang="en-US" sz="2400">
                <a:solidFill>
                  <a:srgbClr val="A50021"/>
                </a:solidFill>
                <a:latin typeface="Times New Roman" panose="02020603050405020304" pitchFamily="18" charset="0"/>
              </a:rPr>
              <a:t> </a:t>
            </a:r>
            <a:r>
              <a:rPr lang="en-US" altLang="en-US" sz="2000">
                <a:solidFill>
                  <a:srgbClr val="A50021"/>
                </a:solidFill>
              </a:rPr>
              <a:t>Ch9CountVowels2</a:t>
            </a:r>
          </a:p>
        </p:txBody>
      </p:sp>
    </p:spTree>
    <p:custDataLst>
      <p:tags r:id="rId1"/>
    </p:custDataLst>
    <p:extLst>
      <p:ext uri="{BB962C8B-B14F-4D97-AF65-F5344CB8AC3E}">
        <p14:creationId xmlns:p14="http://schemas.microsoft.com/office/powerpoint/2010/main" val="1361214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9880"/>
                                        </p:tgtEl>
                                        <p:attrNameLst>
                                          <p:attrName>style.visibility</p:attrName>
                                        </p:attrNameLst>
                                      </p:cBhvr>
                                      <p:to>
                                        <p:strVal val="visible"/>
                                      </p:to>
                                    </p:set>
                                    <p:animEffect transition="in" filter="dissolve">
                                      <p:cBhvr>
                                        <p:cTn id="7" dur="500"/>
                                        <p:tgtEl>
                                          <p:spTgt spid="79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245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BEC69EC8-8826-47DC-868F-DBEB9302C130}" type="slidenum">
              <a:rPr lang="en-US" altLang="en-US" sz="1000">
                <a:solidFill>
                  <a:srgbClr val="996633"/>
                </a:solidFill>
              </a:rPr>
              <a:pPr eaLnBrk="1" hangingPunct="1">
                <a:spcBef>
                  <a:spcPct val="0"/>
                </a:spcBef>
                <a:buFontTx/>
                <a:buNone/>
              </a:pPr>
              <a:t>11</a:t>
            </a:fld>
            <a:endParaRPr lang="en-US" altLang="en-US" sz="1000">
              <a:solidFill>
                <a:srgbClr val="996633"/>
              </a:solidFill>
            </a:endParaRPr>
          </a:p>
        </p:txBody>
      </p:sp>
      <p:sp>
        <p:nvSpPr>
          <p:cNvPr id="24580" name="Rectangle 1026"/>
          <p:cNvSpPr>
            <a:spLocks noGrp="1" noChangeArrowheads="1"/>
          </p:cNvSpPr>
          <p:nvPr>
            <p:ph type="title"/>
          </p:nvPr>
        </p:nvSpPr>
        <p:spPr>
          <a:xfrm>
            <a:off x="1219200" y="274638"/>
            <a:ext cx="10363200" cy="871538"/>
          </a:xfrm>
        </p:spPr>
        <p:txBody>
          <a:bodyPr/>
          <a:lstStyle/>
          <a:p>
            <a:pPr eaLnBrk="1" hangingPunct="1"/>
            <a:r>
              <a:rPr lang="en-US" altLang="en-US" dirty="0" err="1"/>
              <a:t>Contoh</a:t>
            </a:r>
            <a:r>
              <a:rPr lang="en-US" altLang="en-US" dirty="0"/>
              <a:t> : </a:t>
            </a:r>
            <a:r>
              <a:rPr lang="en-US" altLang="en-US" dirty="0" err="1"/>
              <a:t>menghitung</a:t>
            </a:r>
            <a:r>
              <a:rPr lang="en-US" altLang="en-US" dirty="0"/>
              <a:t> kata ‘Java’ </a:t>
            </a:r>
          </a:p>
        </p:txBody>
      </p:sp>
      <p:grpSp>
        <p:nvGrpSpPr>
          <p:cNvPr id="24581" name="Group 1027"/>
          <p:cNvGrpSpPr>
            <a:grpSpLocks/>
          </p:cNvGrpSpPr>
          <p:nvPr/>
        </p:nvGrpSpPr>
        <p:grpSpPr bwMode="auto">
          <a:xfrm>
            <a:off x="2590800" y="1447801"/>
            <a:ext cx="7329488" cy="4632325"/>
            <a:chOff x="210" y="708"/>
            <a:chExt cx="5072" cy="3130"/>
          </a:xfrm>
        </p:grpSpPr>
        <p:sp>
          <p:nvSpPr>
            <p:cNvPr id="24587" name="Rectangle 1028"/>
            <p:cNvSpPr>
              <a:spLocks noChangeArrowheads="1"/>
            </p:cNvSpPr>
            <p:nvPr/>
          </p:nvSpPr>
          <p:spPr bwMode="auto">
            <a:xfrm>
              <a:off x="210" y="708"/>
              <a:ext cx="5072" cy="313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sp>
          <p:nvSpPr>
            <p:cNvPr id="24588" name="Rectangle 1029"/>
            <p:cNvSpPr>
              <a:spLocks noChangeArrowheads="1"/>
            </p:cNvSpPr>
            <p:nvPr/>
          </p:nvSpPr>
          <p:spPr bwMode="auto">
            <a:xfrm>
              <a:off x="286" y="758"/>
              <a:ext cx="4918" cy="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tabLst>
                  <a:tab pos="457200" algn="l"/>
                  <a:tab pos="974725" algn="l"/>
                  <a:tab pos="1257300" algn="l"/>
                  <a:tab pos="1828800" algn="l"/>
                  <a:tab pos="2057400" algn="l"/>
                  <a:tab pos="2286000" algn="l"/>
                  <a:tab pos="2854325" algn="l"/>
                </a:tabLst>
                <a:defRPr sz="2800">
                  <a:solidFill>
                    <a:srgbClr val="003399"/>
                  </a:solidFill>
                  <a:latin typeface="Arial" panose="020B0604020202020204" pitchFamily="34" charset="0"/>
                </a:defRPr>
              </a:lvl1pPr>
              <a:lvl2pPr marL="742950" indent="-285750" eaLnBrk="0" hangingPunct="0">
                <a:spcBef>
                  <a:spcPct val="20000"/>
                </a:spcBef>
                <a:buChar char="–"/>
                <a:tabLst>
                  <a:tab pos="457200" algn="l"/>
                  <a:tab pos="974725" algn="l"/>
                  <a:tab pos="1257300" algn="l"/>
                  <a:tab pos="1828800" algn="l"/>
                  <a:tab pos="2057400" algn="l"/>
                  <a:tab pos="2286000" algn="l"/>
                  <a:tab pos="2854325" algn="l"/>
                </a:tabLst>
                <a:defRPr sz="2400">
                  <a:solidFill>
                    <a:srgbClr val="990033"/>
                  </a:solidFill>
                  <a:latin typeface="Arial" panose="020B0604020202020204" pitchFamily="34" charset="0"/>
                </a:defRPr>
              </a:lvl2pPr>
              <a:lvl3pPr marL="1143000" indent="-228600" eaLnBrk="0" hangingPunct="0">
                <a:spcBef>
                  <a:spcPct val="20000"/>
                </a:spcBef>
                <a:buChar char="•"/>
                <a:tabLst>
                  <a:tab pos="457200" algn="l"/>
                  <a:tab pos="974725" algn="l"/>
                  <a:tab pos="1257300" algn="l"/>
                  <a:tab pos="1828800" algn="l"/>
                  <a:tab pos="2057400" algn="l"/>
                  <a:tab pos="2286000" algn="l"/>
                  <a:tab pos="2854325" algn="l"/>
                </a:tabLst>
                <a:defRPr sz="2000">
                  <a:solidFill>
                    <a:srgbClr val="003399"/>
                  </a:solidFill>
                  <a:latin typeface="Arial" panose="020B0604020202020204" pitchFamily="34" charset="0"/>
                </a:defRPr>
              </a:lvl3pPr>
              <a:lvl4pPr marL="1600200" indent="-228600" eaLnBrk="0" hangingPunct="0">
                <a:spcBef>
                  <a:spcPct val="20000"/>
                </a:spcBef>
                <a:buChar char="–"/>
                <a:tabLst>
                  <a:tab pos="457200" algn="l"/>
                  <a:tab pos="974725" algn="l"/>
                  <a:tab pos="1257300" algn="l"/>
                  <a:tab pos="1828800" algn="l"/>
                  <a:tab pos="2057400" algn="l"/>
                  <a:tab pos="2286000" algn="l"/>
                  <a:tab pos="2854325" algn="l"/>
                </a:tabLst>
                <a:defRPr>
                  <a:solidFill>
                    <a:srgbClr val="996633"/>
                  </a:solidFill>
                  <a:latin typeface="Times New Roman" panose="02020603050405020304" pitchFamily="18" charset="0"/>
                </a:defRPr>
              </a:lvl4pPr>
              <a:lvl5pPr marL="2057400" indent="-228600" eaLnBrk="0" hangingPunct="0">
                <a:spcBef>
                  <a:spcPct val="20000"/>
                </a:spcBef>
                <a:buChar char="»"/>
                <a:tabLst>
                  <a:tab pos="457200" algn="l"/>
                  <a:tab pos="974725" algn="l"/>
                  <a:tab pos="1257300" algn="l"/>
                  <a:tab pos="1828800" algn="l"/>
                  <a:tab pos="2057400" algn="l"/>
                  <a:tab pos="2286000" algn="l"/>
                  <a:tab pos="2854325" algn="l"/>
                </a:tabLst>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tabLst>
                  <a:tab pos="457200" algn="l"/>
                  <a:tab pos="974725" algn="l"/>
                  <a:tab pos="1257300" algn="l"/>
                  <a:tab pos="1828800" algn="l"/>
                  <a:tab pos="2057400" algn="l"/>
                  <a:tab pos="2286000" algn="l"/>
                  <a:tab pos="2854325" algn="l"/>
                </a:tabLs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tabLst>
                  <a:tab pos="457200" algn="l"/>
                  <a:tab pos="974725" algn="l"/>
                  <a:tab pos="1257300" algn="l"/>
                  <a:tab pos="1828800" algn="l"/>
                  <a:tab pos="2057400" algn="l"/>
                  <a:tab pos="2286000" algn="l"/>
                  <a:tab pos="2854325" algn="l"/>
                </a:tabLs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tabLst>
                  <a:tab pos="457200" algn="l"/>
                  <a:tab pos="974725" algn="l"/>
                  <a:tab pos="1257300" algn="l"/>
                  <a:tab pos="1828800" algn="l"/>
                  <a:tab pos="2057400" algn="l"/>
                  <a:tab pos="2286000" algn="l"/>
                  <a:tab pos="2854325" algn="l"/>
                </a:tabLs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tabLst>
                  <a:tab pos="457200" algn="l"/>
                  <a:tab pos="974725" algn="l"/>
                  <a:tab pos="1257300" algn="l"/>
                  <a:tab pos="1828800" algn="l"/>
                  <a:tab pos="2057400" algn="l"/>
                  <a:tab pos="2286000" algn="l"/>
                  <a:tab pos="2854325" algn="l"/>
                </a:tabLst>
                <a:defRPr>
                  <a:solidFill>
                    <a:srgbClr val="996633"/>
                  </a:solidFill>
                  <a:latin typeface="Times New Roman" panose="02020603050405020304" pitchFamily="18" charset="0"/>
                </a:defRPr>
              </a:lvl9pPr>
            </a:lstStyle>
            <a:p>
              <a:pPr eaLnBrk="1" hangingPunct="1">
                <a:lnSpc>
                  <a:spcPct val="80000"/>
                </a:lnSpc>
                <a:spcBef>
                  <a:spcPct val="50000"/>
                </a:spcBef>
                <a:buFontTx/>
                <a:buNone/>
              </a:pPr>
              <a:r>
                <a:rPr lang="en-US" altLang="en-US" sz="1400">
                  <a:solidFill>
                    <a:srgbClr val="0033CC"/>
                  </a:solidFill>
                  <a:latin typeface="Courier New" panose="02070309020205020404" pitchFamily="49" charset="0"/>
                  <a:ea typeface="ＭＳ Ｐゴシック" panose="020B0600070205080204" pitchFamily="34" charset="-128"/>
                </a:rPr>
                <a:t>int</a:t>
              </a:r>
              <a:r>
                <a:rPr lang="en-US" altLang="en-US" sz="1400">
                  <a:solidFill>
                    <a:schemeClr val="tx1"/>
                  </a:solidFill>
                  <a:latin typeface="Courier New" panose="02070309020205020404" pitchFamily="49" charset="0"/>
                  <a:ea typeface="ＭＳ Ｐゴシック" panose="020B0600070205080204" pitchFamily="34" charset="-128"/>
                </a:rPr>
                <a:t> 			javaCount 	= 0;</a:t>
              </a:r>
            </a:p>
            <a:p>
              <a:pPr eaLnBrk="1" hangingPunct="1">
                <a:lnSpc>
                  <a:spcPct val="80000"/>
                </a:lnSpc>
                <a:spcBef>
                  <a:spcPct val="50000"/>
                </a:spcBef>
                <a:buFontTx/>
                <a:buNone/>
              </a:pPr>
              <a:r>
                <a:rPr lang="en-US" altLang="en-US" sz="1400">
                  <a:solidFill>
                    <a:srgbClr val="0033CC"/>
                  </a:solidFill>
                  <a:latin typeface="Courier New" panose="02070309020205020404" pitchFamily="49" charset="0"/>
                  <a:ea typeface="ＭＳ Ｐゴシック" panose="020B0600070205080204" pitchFamily="34" charset="-128"/>
                </a:rPr>
                <a:t>boolean</a:t>
              </a:r>
              <a:r>
                <a:rPr lang="en-US" altLang="en-US" sz="1400">
                  <a:solidFill>
                    <a:schemeClr val="tx1"/>
                  </a:solidFill>
                  <a:latin typeface="Courier New" panose="02070309020205020404" pitchFamily="49" charset="0"/>
                  <a:ea typeface="ＭＳ Ｐゴシック" panose="020B0600070205080204" pitchFamily="34" charset="-128"/>
                </a:rPr>
                <a:t> 		repeat 			= </a:t>
              </a:r>
              <a:r>
                <a:rPr lang="en-US" altLang="en-US" sz="1400">
                  <a:solidFill>
                    <a:srgbClr val="0033CC"/>
                  </a:solidFill>
                  <a:latin typeface="Courier New" panose="02070309020205020404" pitchFamily="49" charset="0"/>
                  <a:ea typeface="ＭＳ Ｐゴシック" panose="020B0600070205080204" pitchFamily="34" charset="-128"/>
                </a:rPr>
                <a:t>true</a:t>
              </a:r>
              <a:r>
                <a:rPr lang="en-US" altLang="en-US" sz="1400">
                  <a:solidFill>
                    <a:schemeClr val="tx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400">
                  <a:solidFill>
                    <a:schemeClr val="tx1"/>
                  </a:solidFill>
                  <a:latin typeface="Courier New" panose="02070309020205020404" pitchFamily="49" charset="0"/>
                  <a:ea typeface="ＭＳ Ｐゴシック" panose="020B0600070205080204" pitchFamily="34" charset="-128"/>
                </a:rPr>
                <a:t>String 		word;</a:t>
              </a:r>
            </a:p>
            <a:p>
              <a:pPr eaLnBrk="1" hangingPunct="1">
                <a:lnSpc>
                  <a:spcPct val="80000"/>
                </a:lnSpc>
                <a:spcBef>
                  <a:spcPct val="50000"/>
                </a:spcBef>
                <a:buFontTx/>
                <a:buNone/>
              </a:pPr>
              <a:endParaRPr lang="en-US" altLang="en-US" sz="1400">
                <a:solidFill>
                  <a:schemeClr val="tx1"/>
                </a:solidFill>
                <a:latin typeface="Courier New" panose="02070309020205020404" pitchFamily="49" charset="0"/>
                <a:ea typeface="ＭＳ Ｐゴシック" panose="020B0600070205080204" pitchFamily="34" charset="-128"/>
              </a:endParaRPr>
            </a:p>
            <a:p>
              <a:pPr eaLnBrk="1" hangingPunct="1">
                <a:lnSpc>
                  <a:spcPct val="80000"/>
                </a:lnSpc>
                <a:spcBef>
                  <a:spcPct val="50000"/>
                </a:spcBef>
                <a:buFontTx/>
                <a:buNone/>
              </a:pPr>
              <a:r>
                <a:rPr lang="en-US" altLang="en-US" sz="1400">
                  <a:solidFill>
                    <a:srgbClr val="0033CC"/>
                  </a:solidFill>
                  <a:latin typeface="Courier New" panose="02070309020205020404" pitchFamily="49" charset="0"/>
                  <a:ea typeface="ＭＳ Ｐゴシック" panose="020B0600070205080204" pitchFamily="34" charset="-128"/>
                </a:rPr>
                <a:t>while</a:t>
              </a:r>
              <a:r>
                <a:rPr lang="en-US" altLang="en-US" sz="1400">
                  <a:solidFill>
                    <a:schemeClr val="tx1"/>
                  </a:solidFill>
                  <a:latin typeface="Courier New" panose="02070309020205020404" pitchFamily="49" charset="0"/>
                  <a:ea typeface="ＭＳ Ｐゴシック" panose="020B0600070205080204" pitchFamily="34" charset="-128"/>
                </a:rPr>
                <a:t> </a:t>
              </a:r>
              <a:r>
                <a:rPr lang="en-US" altLang="en-US" sz="1400">
                  <a:solidFill>
                    <a:srgbClr val="A50021"/>
                  </a:solidFill>
                  <a:latin typeface="Courier New" panose="02070309020205020404" pitchFamily="49" charset="0"/>
                  <a:ea typeface="ＭＳ Ｐゴシック" panose="020B0600070205080204" pitchFamily="34" charset="-128"/>
                </a:rPr>
                <a:t>(</a:t>
              </a:r>
              <a:r>
                <a:rPr lang="en-US" altLang="en-US" sz="1400">
                  <a:solidFill>
                    <a:schemeClr val="tx1"/>
                  </a:solidFill>
                  <a:latin typeface="Courier New" panose="02070309020205020404" pitchFamily="49" charset="0"/>
                  <a:ea typeface="ＭＳ Ｐゴシック" panose="020B0600070205080204" pitchFamily="34" charset="-128"/>
                </a:rPr>
                <a:t> repeat </a:t>
              </a:r>
              <a:r>
                <a:rPr lang="en-US" altLang="en-US" sz="1400">
                  <a:solidFill>
                    <a:srgbClr val="A50021"/>
                  </a:solidFill>
                  <a:latin typeface="Courier New" panose="02070309020205020404" pitchFamily="49" charset="0"/>
                  <a:ea typeface="ＭＳ Ｐゴシック" panose="020B0600070205080204" pitchFamily="34" charset="-128"/>
                </a:rPr>
                <a:t>) {</a:t>
              </a:r>
            </a:p>
            <a:p>
              <a:pPr eaLnBrk="1" hangingPunct="1">
                <a:lnSpc>
                  <a:spcPct val="80000"/>
                </a:lnSpc>
                <a:spcBef>
                  <a:spcPct val="50000"/>
                </a:spcBef>
                <a:buFontTx/>
                <a:buNone/>
              </a:pPr>
              <a:endParaRPr lang="en-US" altLang="en-US" sz="1400">
                <a:solidFill>
                  <a:schemeClr val="tx1"/>
                </a:solidFill>
                <a:latin typeface="Courier New" panose="02070309020205020404" pitchFamily="49" charset="0"/>
                <a:ea typeface="ＭＳ Ｐゴシック" panose="020B0600070205080204" pitchFamily="34" charset="-128"/>
              </a:endParaRPr>
            </a:p>
            <a:p>
              <a:pPr eaLnBrk="1" hangingPunct="1">
                <a:lnSpc>
                  <a:spcPct val="80000"/>
                </a:lnSpc>
                <a:spcBef>
                  <a:spcPct val="50000"/>
                </a:spcBef>
                <a:buFontTx/>
                <a:buNone/>
              </a:pPr>
              <a:r>
                <a:rPr lang="en-US" altLang="en-US" sz="1400">
                  <a:solidFill>
                    <a:schemeClr val="tx1"/>
                  </a:solidFill>
                  <a:latin typeface="Courier New" panose="02070309020205020404" pitchFamily="49" charset="0"/>
                  <a:ea typeface="ＭＳ Ｐゴシック" panose="020B0600070205080204" pitchFamily="34" charset="-128"/>
                </a:rPr>
                <a:t>	word = JOptionPane.showInputDialog</a:t>
              </a:r>
              <a:r>
                <a:rPr lang="en-US" altLang="en-US" sz="1400">
                  <a:solidFill>
                    <a:srgbClr val="A50021"/>
                  </a:solidFill>
                  <a:latin typeface="Courier New" panose="02070309020205020404" pitchFamily="49" charset="0"/>
                  <a:ea typeface="ＭＳ Ｐゴシック" panose="020B0600070205080204" pitchFamily="34" charset="-128"/>
                </a:rPr>
                <a:t>(</a:t>
              </a:r>
              <a:r>
                <a:rPr lang="en-US" altLang="en-US" sz="1400">
                  <a:solidFill>
                    <a:srgbClr val="0033CC"/>
                  </a:solidFill>
                  <a:latin typeface="Courier New" panose="02070309020205020404" pitchFamily="49" charset="0"/>
                  <a:ea typeface="ＭＳ Ｐゴシック" panose="020B0600070205080204" pitchFamily="34" charset="-128"/>
                </a:rPr>
                <a:t>null</a:t>
              </a:r>
              <a:r>
                <a:rPr lang="en-US" altLang="en-US" sz="1400">
                  <a:solidFill>
                    <a:schemeClr val="tx1"/>
                  </a:solidFill>
                  <a:latin typeface="Courier New" panose="02070309020205020404" pitchFamily="49" charset="0"/>
                  <a:ea typeface="ＭＳ Ｐゴシック" panose="020B0600070205080204" pitchFamily="34" charset="-128"/>
                </a:rPr>
                <a:t>,</a:t>
              </a:r>
              <a:r>
                <a:rPr lang="en-US" altLang="en-US" sz="1400">
                  <a:solidFill>
                    <a:srgbClr val="0066CC"/>
                  </a:solidFill>
                  <a:latin typeface="Courier New" panose="02070309020205020404" pitchFamily="49" charset="0"/>
                  <a:ea typeface="ＭＳ Ｐゴシック" panose="020B0600070205080204" pitchFamily="34" charset="-128"/>
                </a:rPr>
                <a:t>"Next word:"</a:t>
              </a:r>
              <a:r>
                <a:rPr lang="en-US" altLang="en-US" sz="1400">
                  <a:solidFill>
                    <a:srgbClr val="A50021"/>
                  </a:solidFill>
                  <a:latin typeface="Courier New" panose="02070309020205020404" pitchFamily="49" charset="0"/>
                  <a:ea typeface="ＭＳ Ｐゴシック" panose="020B0600070205080204" pitchFamily="34" charset="-128"/>
                </a:rPr>
                <a:t>)</a:t>
              </a:r>
              <a:r>
                <a:rPr lang="en-US" altLang="en-US" sz="1400">
                  <a:solidFill>
                    <a:schemeClr val="tx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400">
                  <a:solidFill>
                    <a:schemeClr val="tx1"/>
                  </a:solidFill>
                  <a:latin typeface="Courier New" panose="02070309020205020404" pitchFamily="49" charset="0"/>
                  <a:ea typeface="ＭＳ Ｐゴシック" panose="020B0600070205080204" pitchFamily="34" charset="-128"/>
                </a:rPr>
                <a:t>	</a:t>
              </a:r>
            </a:p>
            <a:p>
              <a:pPr eaLnBrk="1" hangingPunct="1">
                <a:lnSpc>
                  <a:spcPct val="80000"/>
                </a:lnSpc>
                <a:spcBef>
                  <a:spcPct val="50000"/>
                </a:spcBef>
                <a:buFontTx/>
                <a:buNone/>
              </a:pPr>
              <a:r>
                <a:rPr lang="en-US" altLang="en-US" sz="1400">
                  <a:solidFill>
                    <a:schemeClr val="tx1"/>
                  </a:solidFill>
                  <a:latin typeface="Courier New" panose="02070309020205020404" pitchFamily="49" charset="0"/>
                  <a:ea typeface="ＭＳ Ｐゴシック" panose="020B0600070205080204" pitchFamily="34" charset="-128"/>
                </a:rPr>
                <a:t>	</a:t>
              </a:r>
              <a:r>
                <a:rPr lang="en-US" altLang="en-US" sz="1400">
                  <a:solidFill>
                    <a:srgbClr val="0033CC"/>
                  </a:solidFill>
                  <a:latin typeface="Courier New" panose="02070309020205020404" pitchFamily="49" charset="0"/>
                  <a:ea typeface="ＭＳ Ｐゴシック" panose="020B0600070205080204" pitchFamily="34" charset="-128"/>
                </a:rPr>
                <a:t>if</a:t>
              </a:r>
              <a:r>
                <a:rPr lang="en-US" altLang="en-US" sz="1400">
                  <a:solidFill>
                    <a:schemeClr val="tx1"/>
                  </a:solidFill>
                  <a:latin typeface="Courier New" panose="02070309020205020404" pitchFamily="49" charset="0"/>
                  <a:ea typeface="ＭＳ Ｐゴシック" panose="020B0600070205080204" pitchFamily="34" charset="-128"/>
                </a:rPr>
                <a:t> </a:t>
              </a:r>
              <a:r>
                <a:rPr lang="en-US" altLang="en-US" sz="1400">
                  <a:solidFill>
                    <a:srgbClr val="A50021"/>
                  </a:solidFill>
                  <a:latin typeface="Courier New" panose="02070309020205020404" pitchFamily="49" charset="0"/>
                  <a:ea typeface="ＭＳ Ｐゴシック" panose="020B0600070205080204" pitchFamily="34" charset="-128"/>
                </a:rPr>
                <a:t>(</a:t>
              </a:r>
              <a:r>
                <a:rPr lang="en-US" altLang="en-US" sz="1400">
                  <a:solidFill>
                    <a:schemeClr val="tx1"/>
                  </a:solidFill>
                  <a:latin typeface="Courier New" panose="02070309020205020404" pitchFamily="49" charset="0"/>
                  <a:ea typeface="ＭＳ Ｐゴシック" panose="020B0600070205080204" pitchFamily="34" charset="-128"/>
                </a:rPr>
                <a:t> word.equals</a:t>
              </a:r>
              <a:r>
                <a:rPr lang="en-US" altLang="en-US" sz="1400">
                  <a:solidFill>
                    <a:srgbClr val="A50021"/>
                  </a:solidFill>
                  <a:latin typeface="Courier New" panose="02070309020205020404" pitchFamily="49" charset="0"/>
                  <a:ea typeface="ＭＳ Ｐゴシック" panose="020B0600070205080204" pitchFamily="34" charset="-128"/>
                </a:rPr>
                <a:t>(</a:t>
              </a:r>
              <a:r>
                <a:rPr lang="en-US" altLang="en-US" sz="1400">
                  <a:solidFill>
                    <a:srgbClr val="0066CC"/>
                  </a:solidFill>
                  <a:latin typeface="Courier New" panose="02070309020205020404" pitchFamily="49" charset="0"/>
                  <a:ea typeface="ＭＳ Ｐゴシック" panose="020B0600070205080204" pitchFamily="34" charset="-128"/>
                </a:rPr>
                <a:t>"STOP"</a:t>
              </a:r>
              <a:r>
                <a:rPr lang="en-US" altLang="en-US" sz="1400">
                  <a:solidFill>
                    <a:srgbClr val="A50021"/>
                  </a:solidFill>
                  <a:latin typeface="Courier New" panose="02070309020205020404" pitchFamily="49" charset="0"/>
                  <a:ea typeface="ＭＳ Ｐゴシック" panose="020B0600070205080204" pitchFamily="34" charset="-128"/>
                </a:rPr>
                <a:t>) )</a:t>
              </a:r>
              <a:r>
                <a:rPr lang="en-US" altLang="en-US" sz="1400">
                  <a:solidFill>
                    <a:schemeClr val="tx1"/>
                  </a:solidFill>
                  <a:latin typeface="Courier New" panose="02070309020205020404" pitchFamily="49" charset="0"/>
                  <a:ea typeface="ＭＳ Ｐゴシック" panose="020B0600070205080204" pitchFamily="34" charset="-128"/>
                </a:rPr>
                <a:t>	 </a:t>
              </a:r>
              <a:r>
                <a:rPr lang="en-US" altLang="en-US" sz="1400">
                  <a:solidFill>
                    <a:srgbClr val="A5002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400">
                  <a:solidFill>
                    <a:schemeClr val="tx1"/>
                  </a:solidFill>
                  <a:latin typeface="Courier New" panose="02070309020205020404" pitchFamily="49" charset="0"/>
                  <a:ea typeface="ＭＳ Ｐゴシック" panose="020B0600070205080204" pitchFamily="34" charset="-128"/>
                </a:rPr>
                <a:t>		repeat = false;</a:t>
              </a:r>
            </a:p>
            <a:p>
              <a:pPr eaLnBrk="1" hangingPunct="1">
                <a:lnSpc>
                  <a:spcPct val="80000"/>
                </a:lnSpc>
                <a:spcBef>
                  <a:spcPct val="50000"/>
                </a:spcBef>
                <a:buFontTx/>
                <a:buNone/>
              </a:pPr>
              <a:endParaRPr lang="en-US" altLang="en-US" sz="1400">
                <a:solidFill>
                  <a:schemeClr val="tx1"/>
                </a:solidFill>
                <a:latin typeface="Courier New" panose="02070309020205020404" pitchFamily="49" charset="0"/>
                <a:ea typeface="ＭＳ Ｐゴシック" panose="020B0600070205080204" pitchFamily="34" charset="-128"/>
              </a:endParaRPr>
            </a:p>
            <a:p>
              <a:pPr eaLnBrk="1" hangingPunct="1">
                <a:lnSpc>
                  <a:spcPct val="80000"/>
                </a:lnSpc>
                <a:spcBef>
                  <a:spcPct val="50000"/>
                </a:spcBef>
                <a:buFontTx/>
                <a:buNone/>
              </a:pPr>
              <a:r>
                <a:rPr lang="en-US" altLang="en-US" sz="1400">
                  <a:solidFill>
                    <a:schemeClr val="tx1"/>
                  </a:solidFill>
                  <a:latin typeface="Courier New" panose="02070309020205020404" pitchFamily="49" charset="0"/>
                  <a:ea typeface="ＭＳ Ｐゴシック" panose="020B0600070205080204" pitchFamily="34" charset="-128"/>
                </a:rPr>
                <a:t>	</a:t>
              </a:r>
              <a:r>
                <a:rPr lang="en-US" altLang="en-US" sz="1400">
                  <a:solidFill>
                    <a:srgbClr val="A50021"/>
                  </a:solidFill>
                  <a:latin typeface="Courier New" panose="02070309020205020404" pitchFamily="49" charset="0"/>
                  <a:ea typeface="ＭＳ Ｐゴシック" panose="020B0600070205080204" pitchFamily="34" charset="-128"/>
                </a:rPr>
                <a:t>}</a:t>
              </a:r>
              <a:r>
                <a:rPr lang="en-US" altLang="en-US" sz="1400">
                  <a:solidFill>
                    <a:schemeClr val="tx1"/>
                  </a:solidFill>
                  <a:latin typeface="Courier New" panose="02070309020205020404" pitchFamily="49" charset="0"/>
                  <a:ea typeface="ＭＳ Ｐゴシック" panose="020B0600070205080204" pitchFamily="34" charset="-128"/>
                </a:rPr>
                <a:t> </a:t>
              </a:r>
              <a:r>
                <a:rPr lang="en-US" altLang="en-US" sz="1400">
                  <a:solidFill>
                    <a:srgbClr val="0033CC"/>
                  </a:solidFill>
                  <a:latin typeface="Courier New" panose="02070309020205020404" pitchFamily="49" charset="0"/>
                  <a:ea typeface="ＭＳ Ｐゴシック" panose="020B0600070205080204" pitchFamily="34" charset="-128"/>
                </a:rPr>
                <a:t>else if</a:t>
              </a:r>
              <a:r>
                <a:rPr lang="en-US" altLang="en-US" sz="1400">
                  <a:solidFill>
                    <a:schemeClr val="tx1"/>
                  </a:solidFill>
                  <a:latin typeface="Courier New" panose="02070309020205020404" pitchFamily="49" charset="0"/>
                  <a:ea typeface="ＭＳ Ｐゴシック" panose="020B0600070205080204" pitchFamily="34" charset="-128"/>
                </a:rPr>
                <a:t> </a:t>
              </a:r>
              <a:r>
                <a:rPr lang="en-US" altLang="en-US" sz="1400">
                  <a:solidFill>
                    <a:srgbClr val="A50021"/>
                  </a:solidFill>
                  <a:latin typeface="Courier New" panose="02070309020205020404" pitchFamily="49" charset="0"/>
                  <a:ea typeface="ＭＳ Ｐゴシック" panose="020B0600070205080204" pitchFamily="34" charset="-128"/>
                </a:rPr>
                <a:t>(</a:t>
              </a:r>
              <a:r>
                <a:rPr lang="en-US" altLang="en-US" sz="1400">
                  <a:solidFill>
                    <a:schemeClr val="tx1"/>
                  </a:solidFill>
                  <a:latin typeface="Courier New" panose="02070309020205020404" pitchFamily="49" charset="0"/>
                  <a:ea typeface="ＭＳ Ｐゴシック" panose="020B0600070205080204" pitchFamily="34" charset="-128"/>
                </a:rPr>
                <a:t> word.equalsIgnoreCase</a:t>
              </a:r>
              <a:r>
                <a:rPr lang="en-US" altLang="en-US" sz="1400">
                  <a:solidFill>
                    <a:srgbClr val="A50021"/>
                  </a:solidFill>
                  <a:latin typeface="Courier New" panose="02070309020205020404" pitchFamily="49" charset="0"/>
                  <a:ea typeface="ＭＳ Ｐゴシック" panose="020B0600070205080204" pitchFamily="34" charset="-128"/>
                </a:rPr>
                <a:t>(</a:t>
              </a:r>
              <a:r>
                <a:rPr lang="en-US" altLang="en-US" sz="1400">
                  <a:solidFill>
                    <a:srgbClr val="0066CC"/>
                  </a:solidFill>
                  <a:latin typeface="Courier New" panose="02070309020205020404" pitchFamily="49" charset="0"/>
                  <a:ea typeface="ＭＳ Ｐゴシック" panose="020B0600070205080204" pitchFamily="34" charset="-128"/>
                </a:rPr>
                <a:t>"Java"</a:t>
              </a:r>
              <a:r>
                <a:rPr lang="en-US" altLang="en-US" sz="1400">
                  <a:solidFill>
                    <a:srgbClr val="A50021"/>
                  </a:solidFill>
                  <a:latin typeface="Courier New" panose="02070309020205020404" pitchFamily="49" charset="0"/>
                  <a:ea typeface="ＭＳ Ｐゴシック" panose="020B0600070205080204" pitchFamily="34" charset="-128"/>
                </a:rPr>
                <a:t>) ) {</a:t>
              </a:r>
            </a:p>
            <a:p>
              <a:pPr eaLnBrk="1" hangingPunct="1">
                <a:lnSpc>
                  <a:spcPct val="80000"/>
                </a:lnSpc>
                <a:spcBef>
                  <a:spcPct val="50000"/>
                </a:spcBef>
                <a:buFontTx/>
                <a:buNone/>
              </a:pPr>
              <a:r>
                <a:rPr lang="en-US" altLang="en-US" sz="1400">
                  <a:solidFill>
                    <a:schemeClr val="tx1"/>
                  </a:solidFill>
                  <a:latin typeface="Courier New" panose="02070309020205020404" pitchFamily="49" charset="0"/>
                  <a:ea typeface="ＭＳ Ｐゴシック" panose="020B0600070205080204" pitchFamily="34" charset="-128"/>
                </a:rPr>
                <a:t>		javaCount++;</a:t>
              </a:r>
            </a:p>
            <a:p>
              <a:pPr eaLnBrk="1" hangingPunct="1">
                <a:lnSpc>
                  <a:spcPct val="80000"/>
                </a:lnSpc>
                <a:spcBef>
                  <a:spcPct val="50000"/>
                </a:spcBef>
                <a:buFontTx/>
                <a:buNone/>
              </a:pPr>
              <a:r>
                <a:rPr lang="en-US" altLang="en-US" sz="1400">
                  <a:solidFill>
                    <a:schemeClr val="tx1"/>
                  </a:solidFill>
                  <a:latin typeface="Courier New" panose="02070309020205020404" pitchFamily="49" charset="0"/>
                  <a:ea typeface="ＭＳ Ｐゴシック" panose="020B0600070205080204" pitchFamily="34" charset="-128"/>
                </a:rPr>
                <a:t>	</a:t>
              </a:r>
              <a:r>
                <a:rPr lang="en-US" altLang="en-US" sz="1400">
                  <a:solidFill>
                    <a:srgbClr val="A5002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endParaRPr lang="en-US" altLang="en-US" sz="1400">
                <a:solidFill>
                  <a:schemeClr val="tx1"/>
                </a:solidFill>
                <a:latin typeface="Courier New" panose="02070309020205020404" pitchFamily="49" charset="0"/>
                <a:ea typeface="ＭＳ Ｐゴシック" panose="020B0600070205080204" pitchFamily="34" charset="-128"/>
              </a:endParaRPr>
            </a:p>
            <a:p>
              <a:pPr eaLnBrk="1" hangingPunct="1">
                <a:lnSpc>
                  <a:spcPct val="80000"/>
                </a:lnSpc>
                <a:spcBef>
                  <a:spcPct val="50000"/>
                </a:spcBef>
                <a:buFontTx/>
                <a:buNone/>
              </a:pPr>
              <a:r>
                <a:rPr lang="en-US" altLang="en-US" sz="1400">
                  <a:solidFill>
                    <a:srgbClr val="A50021"/>
                  </a:solidFill>
                  <a:latin typeface="Courier New" panose="02070309020205020404" pitchFamily="49" charset="0"/>
                  <a:ea typeface="ＭＳ Ｐゴシック" panose="020B0600070205080204" pitchFamily="34" charset="-128"/>
                </a:rPr>
                <a:t>}</a:t>
              </a:r>
            </a:p>
          </p:txBody>
        </p:sp>
      </p:grpSp>
      <p:sp>
        <p:nvSpPr>
          <p:cNvPr id="24582" name="AutoShape 1030"/>
          <p:cNvSpPr>
            <a:spLocks noChangeArrowheads="1"/>
          </p:cNvSpPr>
          <p:nvPr/>
        </p:nvSpPr>
        <p:spPr bwMode="auto">
          <a:xfrm>
            <a:off x="7146925" y="1731963"/>
            <a:ext cx="2495550" cy="1084262"/>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ja-JP" sz="1400">
                <a:solidFill>
                  <a:schemeClr val="tx1"/>
                </a:solidFill>
                <a:ea typeface="ＭＳ Ｐゴシック" panose="020B0600070205080204" pitchFamily="34" charset="-128"/>
              </a:rPr>
              <a:t>Setelah membaca kata, dilanjutkan dengan menghitung berapa kali kata Java muncul dalam masukan.</a:t>
            </a:r>
            <a:endParaRPr lang="en-US" altLang="ja-JP" sz="1400">
              <a:solidFill>
                <a:srgbClr val="000000"/>
              </a:solidFill>
              <a:ea typeface="ＭＳ Ｐゴシック" panose="020B0600070205080204" pitchFamily="34" charset="-128"/>
            </a:endParaRPr>
          </a:p>
        </p:txBody>
      </p:sp>
      <p:grpSp>
        <p:nvGrpSpPr>
          <p:cNvPr id="3" name="Group 1031"/>
          <p:cNvGrpSpPr>
            <a:grpSpLocks/>
          </p:cNvGrpSpPr>
          <p:nvPr/>
        </p:nvGrpSpPr>
        <p:grpSpPr bwMode="auto">
          <a:xfrm>
            <a:off x="5486401" y="3733801"/>
            <a:ext cx="4124325" cy="708025"/>
            <a:chOff x="2393" y="2253"/>
            <a:chExt cx="2598" cy="446"/>
          </a:xfrm>
        </p:grpSpPr>
        <p:sp>
          <p:nvSpPr>
            <p:cNvPr id="24585" name="AutoShape 1032"/>
            <p:cNvSpPr>
              <a:spLocks noChangeArrowheads="1"/>
            </p:cNvSpPr>
            <p:nvPr/>
          </p:nvSpPr>
          <p:spPr bwMode="auto">
            <a:xfrm>
              <a:off x="3457" y="2253"/>
              <a:ext cx="1534" cy="446"/>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ja-JP" sz="1400">
                  <a:solidFill>
                    <a:schemeClr val="tx1"/>
                  </a:solidFill>
                  <a:ea typeface="ＭＳ Ｐゴシック" panose="020B0600070205080204" pitchFamily="34" charset="-128"/>
                </a:rPr>
                <a:t>Pelajari bagaimana perbandingan dilakukan.</a:t>
              </a:r>
              <a:endParaRPr lang="en-US" altLang="ja-JP" sz="1400">
                <a:solidFill>
                  <a:srgbClr val="000000"/>
                </a:solidFill>
                <a:ea typeface="ＭＳ Ｐゴシック" panose="020B0600070205080204" pitchFamily="34" charset="-128"/>
              </a:endParaRPr>
            </a:p>
          </p:txBody>
        </p:sp>
        <p:sp>
          <p:nvSpPr>
            <p:cNvPr id="24586" name="Freeform 1033"/>
            <p:cNvSpPr>
              <a:spLocks/>
            </p:cNvSpPr>
            <p:nvPr/>
          </p:nvSpPr>
          <p:spPr bwMode="auto">
            <a:xfrm>
              <a:off x="2393" y="2413"/>
              <a:ext cx="1063" cy="96"/>
            </a:xfrm>
            <a:custGeom>
              <a:avLst/>
              <a:gdLst>
                <a:gd name="T0" fmla="*/ 1063 w 1063"/>
                <a:gd name="T1" fmla="*/ 96 h 96"/>
                <a:gd name="T2" fmla="*/ 263 w 1063"/>
                <a:gd name="T3" fmla="*/ 96 h 96"/>
                <a:gd name="T4" fmla="*/ 0 w 1063"/>
                <a:gd name="T5" fmla="*/ 0 h 96"/>
                <a:gd name="T6" fmla="*/ 0 60000 65536"/>
                <a:gd name="T7" fmla="*/ 0 60000 65536"/>
                <a:gd name="T8" fmla="*/ 0 60000 65536"/>
                <a:gd name="T9" fmla="*/ 0 w 1063"/>
                <a:gd name="T10" fmla="*/ 0 h 96"/>
                <a:gd name="T11" fmla="*/ 1063 w 1063"/>
                <a:gd name="T12" fmla="*/ 96 h 96"/>
              </a:gdLst>
              <a:ahLst/>
              <a:cxnLst>
                <a:cxn ang="T6">
                  <a:pos x="T0" y="T1"/>
                </a:cxn>
                <a:cxn ang="T7">
                  <a:pos x="T2" y="T3"/>
                </a:cxn>
                <a:cxn ang="T8">
                  <a:pos x="T4" y="T5"/>
                </a:cxn>
              </a:cxnLst>
              <a:rect l="T9" t="T10" r="T11" b="T12"/>
              <a:pathLst>
                <a:path w="1063" h="96">
                  <a:moveTo>
                    <a:pt x="1063" y="96"/>
                  </a:moveTo>
                  <a:lnTo>
                    <a:pt x="263" y="96"/>
                  </a:lnTo>
                  <a:lnTo>
                    <a:pt x="0" y="0"/>
                  </a:lnTo>
                </a:path>
              </a:pathLst>
            </a:custGeom>
            <a:noFill/>
            <a:ln w="3810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81930" name="Text Box 1034"/>
          <p:cNvSpPr txBox="1">
            <a:spLocks noChangeArrowheads="1"/>
          </p:cNvSpPr>
          <p:nvPr/>
        </p:nvSpPr>
        <p:spPr bwMode="auto">
          <a:xfrm>
            <a:off x="1947864" y="6257926"/>
            <a:ext cx="8054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000">
                <a:solidFill>
                  <a:srgbClr val="A50021"/>
                </a:solidFill>
              </a:rPr>
              <a:t>Contoh program : </a:t>
            </a:r>
            <a:r>
              <a:rPr lang="en-US" altLang="en-US" sz="2000">
                <a:solidFill>
                  <a:srgbClr val="990033"/>
                </a:solidFill>
              </a:rPr>
              <a:t>Ch9CountJava, Ch9CountWords, Ch9ExtractWords</a:t>
            </a:r>
          </a:p>
        </p:txBody>
      </p:sp>
    </p:spTree>
    <p:custDataLst>
      <p:tags r:id="rId1"/>
    </p:custDataLst>
    <p:extLst>
      <p:ext uri="{BB962C8B-B14F-4D97-AF65-F5344CB8AC3E}">
        <p14:creationId xmlns:p14="http://schemas.microsoft.com/office/powerpoint/2010/main" val="229563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930"/>
                                        </p:tgtEl>
                                        <p:attrNameLst>
                                          <p:attrName>style.visibility</p:attrName>
                                        </p:attrNameLst>
                                      </p:cBhvr>
                                      <p:to>
                                        <p:strVal val="visible"/>
                                      </p:to>
                                    </p:set>
                                    <p:animEffect transition="in" filter="dissolve">
                                      <p:cBhvr>
                                        <p:cTn id="12" dur="500"/>
                                        <p:tgtEl>
                                          <p:spTgt spid="81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2560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33B82C7D-0FE0-48B4-9B81-D1321C2FF400}" type="slidenum">
              <a:rPr lang="en-US" altLang="en-US" sz="1000">
                <a:solidFill>
                  <a:srgbClr val="996633"/>
                </a:solidFill>
              </a:rPr>
              <a:pPr eaLnBrk="1" hangingPunct="1">
                <a:spcBef>
                  <a:spcPct val="0"/>
                </a:spcBef>
                <a:buFontTx/>
                <a:buNone/>
              </a:pPr>
              <a:t>12</a:t>
            </a:fld>
            <a:endParaRPr lang="en-US" altLang="en-US" sz="1000">
              <a:solidFill>
                <a:srgbClr val="996633"/>
              </a:solidFill>
            </a:endParaRPr>
          </a:p>
        </p:txBody>
      </p:sp>
      <p:sp>
        <p:nvSpPr>
          <p:cNvPr id="25604" name="Rectangle 1026"/>
          <p:cNvSpPr>
            <a:spLocks noGrp="1" noChangeArrowheads="1"/>
          </p:cNvSpPr>
          <p:nvPr>
            <p:ph type="title"/>
          </p:nvPr>
        </p:nvSpPr>
        <p:spPr>
          <a:xfrm>
            <a:off x="552091" y="201167"/>
            <a:ext cx="10547229" cy="864049"/>
          </a:xfrm>
        </p:spPr>
        <p:txBody>
          <a:bodyPr/>
          <a:lstStyle/>
          <a:p>
            <a:pPr eaLnBrk="1" hangingPunct="1"/>
            <a:r>
              <a:rPr lang="en-US" altLang="en-US" dirty="0"/>
              <a:t>Operator String Lain</a:t>
            </a:r>
          </a:p>
        </p:txBody>
      </p:sp>
      <p:graphicFrame>
        <p:nvGraphicFramePr>
          <p:cNvPr id="84017" name="Group 1073"/>
          <p:cNvGraphicFramePr>
            <a:graphicFrameLocks noGrp="1"/>
          </p:cNvGraphicFramePr>
          <p:nvPr>
            <p:extLst>
              <p:ext uri="{D42A27DB-BD31-4B8C-83A1-F6EECF244321}">
                <p14:modId xmlns:p14="http://schemas.microsoft.com/office/powerpoint/2010/main" val="3645919068"/>
              </p:ext>
            </p:extLst>
          </p:nvPr>
        </p:nvGraphicFramePr>
        <p:xfrm>
          <a:off x="888522" y="1102677"/>
          <a:ext cx="10714006" cy="5526723"/>
        </p:xfrm>
        <a:graphic>
          <a:graphicData uri="http://schemas.openxmlformats.org/drawingml/2006/table">
            <a:tbl>
              <a:tblPr>
                <a:tableStyleId>{16D9F66E-5EB9-4882-86FB-DCBF35E3C3E4}</a:tableStyleId>
              </a:tblPr>
              <a:tblGrid>
                <a:gridCol w="2588094">
                  <a:extLst>
                    <a:ext uri="{9D8B030D-6E8A-4147-A177-3AD203B41FA5}">
                      <a16:colId xmlns:a16="http://schemas.microsoft.com/office/drawing/2014/main" val="20000"/>
                    </a:ext>
                  </a:extLst>
                </a:gridCol>
                <a:gridCol w="8125912">
                  <a:extLst>
                    <a:ext uri="{9D8B030D-6E8A-4147-A177-3AD203B41FA5}">
                      <a16:colId xmlns:a16="http://schemas.microsoft.com/office/drawing/2014/main" val="2000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Method</a:t>
                      </a:r>
                      <a:endParaRPr kumimoji="0" lang="en-US" sz="2400" b="0" i="0" u="none" strike="noStrike" cap="none" normalizeH="0" baseline="0" dirty="0">
                        <a:ln>
                          <a:noFill/>
                        </a:ln>
                        <a:solidFill>
                          <a:srgbClr val="F7FDFF"/>
                        </a:solidFill>
                        <a:effectLst/>
                        <a:latin typeface="Arial" pitchFamily="34" charset="0"/>
                      </a:endParaRPr>
                    </a:p>
                  </a:txBody>
                  <a:tcPr horzOverflow="overflow">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Meaning</a:t>
                      </a:r>
                      <a:endParaRPr kumimoji="0" lang="en-US" sz="2400" b="0" i="0" u="none" strike="noStrike" cap="none" normalizeH="0" baseline="0" dirty="0">
                        <a:ln>
                          <a:noFill/>
                        </a:ln>
                        <a:solidFill>
                          <a:srgbClr val="F7FDFF"/>
                        </a:solidFill>
                        <a:effectLst/>
                        <a:latin typeface="Arial" pitchFamily="34" charset="0"/>
                      </a:endParaRPr>
                    </a:p>
                  </a:txBody>
                  <a:tcPr horzOverflow="overflow">
                    <a:solidFill>
                      <a:schemeClr val="accent6">
                        <a:lumMod val="40000"/>
                        <a:lumOff val="60000"/>
                      </a:schemeClr>
                    </a:solidFill>
                  </a:tcPr>
                </a:tc>
                <a:extLst>
                  <a:ext uri="{0D108BD9-81ED-4DB2-BD59-A6C34878D82A}">
                    <a16:rowId xmlns:a16="http://schemas.microsoft.com/office/drawing/2014/main" val="10000"/>
                  </a:ext>
                </a:extLst>
              </a:tr>
              <a:tr h="6400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a:ln>
                            <a:noFill/>
                          </a:ln>
                          <a:effectLst/>
                        </a:rPr>
                        <a:t>compareTo</a:t>
                      </a:r>
                      <a:endParaRPr kumimoji="0" lang="en-US" sz="2400" b="0" i="0" u="none" strike="noStrike" cap="none" normalizeH="0" baseline="0">
                        <a:ln>
                          <a:noFill/>
                        </a:ln>
                        <a:solidFill>
                          <a:srgbClr val="003399"/>
                        </a:solidFill>
                        <a:effectLst/>
                        <a:latin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err="1">
                          <a:ln>
                            <a:noFill/>
                          </a:ln>
                          <a:effectLst/>
                        </a:rPr>
                        <a:t>Membandingkan</a:t>
                      </a:r>
                      <a:r>
                        <a:rPr kumimoji="0" lang="en-US" sz="2000" u="none" strike="noStrike" cap="none" normalizeH="0" baseline="0" dirty="0">
                          <a:ln>
                            <a:noFill/>
                          </a:ln>
                          <a:effectLst/>
                        </a:rPr>
                        <a:t> 2 string.</a:t>
                      </a:r>
                      <a:br>
                        <a:rPr kumimoji="0" lang="en-US" sz="2000" u="none" strike="noStrike" cap="none" normalizeH="0" baseline="0" dirty="0">
                          <a:ln>
                            <a:noFill/>
                          </a:ln>
                          <a:effectLst/>
                        </a:rPr>
                      </a:br>
                      <a:r>
                        <a:rPr kumimoji="0" lang="en-US" sz="2000" u="none" strike="noStrike" cap="none" normalizeH="0" baseline="0" dirty="0">
                          <a:ln>
                            <a:noFill/>
                          </a:ln>
                          <a:effectLst/>
                        </a:rPr>
                        <a:t>	str1.compareTo( str2 )</a:t>
                      </a:r>
                      <a:endParaRPr kumimoji="0" lang="en-US" sz="2000" b="0" i="0" u="none" strike="noStrike" cap="none" normalizeH="0" baseline="0" dirty="0">
                        <a:ln>
                          <a:noFill/>
                        </a:ln>
                        <a:solidFill>
                          <a:srgbClr val="003399"/>
                        </a:solidFill>
                        <a:effectLst/>
                        <a:latin typeface="Courier New" pitchFamily="49" charset="0"/>
                      </a:endParaRPr>
                    </a:p>
                  </a:txBody>
                  <a:tcPr horzOverflow="overflow"/>
                </a:tc>
                <a:extLst>
                  <a:ext uri="{0D108BD9-81ED-4DB2-BD59-A6C34878D82A}">
                    <a16:rowId xmlns:a16="http://schemas.microsoft.com/office/drawing/2014/main" val="10001"/>
                  </a:ext>
                </a:extLst>
              </a:tr>
              <a:tr h="641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rPr>
                        <a:t>substring(</a:t>
                      </a:r>
                      <a:r>
                        <a:rPr kumimoji="0" lang="en-US" sz="1800" u="none" strike="noStrike" cap="none" normalizeH="0" baseline="0" dirty="0" err="1">
                          <a:ln>
                            <a:noFill/>
                          </a:ln>
                          <a:effectLst/>
                        </a:rPr>
                        <a:t>indexAwal</a:t>
                      </a:r>
                      <a:r>
                        <a:rPr kumimoji="0" lang="en-US" sz="1800" u="none" strike="noStrike" cap="none" normalizeH="0" baseline="0" dirty="0">
                          <a:ln>
                            <a:noFill/>
                          </a:ln>
                          <a:effectLst/>
                        </a:rPr>
                        <a:t>, </a:t>
                      </a:r>
                      <a:r>
                        <a:rPr kumimoji="0" lang="en-US" sz="1800" u="none" strike="noStrike" cap="none" normalizeH="0" baseline="0" dirty="0" err="1">
                          <a:ln>
                            <a:noFill/>
                          </a:ln>
                          <a:effectLst/>
                        </a:rPr>
                        <a:t>indexAkhir</a:t>
                      </a:r>
                      <a:r>
                        <a:rPr kumimoji="0" lang="en-US" sz="1800" u="none" strike="noStrike" cap="none" normalizeH="0" baseline="0" dirty="0">
                          <a:ln>
                            <a:noFill/>
                          </a:ln>
                          <a:effectLst/>
                        </a:rPr>
                        <a:t>)</a:t>
                      </a:r>
                      <a:endParaRPr kumimoji="0" lang="en-US" sz="1800" b="0" i="0" u="none" strike="noStrike" cap="none" normalizeH="0" baseline="0" dirty="0">
                        <a:ln>
                          <a:noFill/>
                        </a:ln>
                        <a:solidFill>
                          <a:srgbClr val="003399"/>
                        </a:solidFill>
                        <a:effectLst/>
                        <a:latin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err="1">
                          <a:ln>
                            <a:noFill/>
                          </a:ln>
                          <a:effectLst/>
                        </a:rPr>
                        <a:t>Mengambil</a:t>
                      </a:r>
                      <a:r>
                        <a:rPr kumimoji="0" lang="en-US" sz="2000" u="none" strike="noStrike" cap="none" normalizeH="0" baseline="0" dirty="0">
                          <a:ln>
                            <a:noFill/>
                          </a:ln>
                          <a:effectLst/>
                        </a:rPr>
                        <a:t> substring </a:t>
                      </a:r>
                      <a:r>
                        <a:rPr kumimoji="0" lang="en-US" sz="2000" u="none" strike="noStrike" cap="none" normalizeH="0" baseline="0" dirty="0" err="1">
                          <a:ln>
                            <a:noFill/>
                          </a:ln>
                          <a:effectLst/>
                        </a:rPr>
                        <a:t>dari</a:t>
                      </a:r>
                      <a:r>
                        <a:rPr kumimoji="0" lang="en-US" sz="2000" u="none" strike="noStrike" cap="none" normalizeH="0" baseline="0" dirty="0">
                          <a:ln>
                            <a:noFill/>
                          </a:ln>
                          <a:effectLst/>
                        </a:rPr>
                        <a:t> </a:t>
                      </a:r>
                      <a:r>
                        <a:rPr kumimoji="0" lang="en-US" sz="2000" u="none" strike="noStrike" cap="none" normalizeH="0" baseline="0" dirty="0" err="1">
                          <a:ln>
                            <a:noFill/>
                          </a:ln>
                          <a:effectLst/>
                        </a:rPr>
                        <a:t>sebuah</a:t>
                      </a:r>
                      <a:r>
                        <a:rPr kumimoji="0" lang="en-US" sz="2000" u="none" strike="noStrike" cap="none" normalizeH="0" baseline="0" dirty="0">
                          <a:ln>
                            <a:noFill/>
                          </a:ln>
                          <a:effectLst/>
                        </a:rPr>
                        <a:t> string.</a:t>
                      </a:r>
                      <a:br>
                        <a:rPr kumimoji="0" lang="en-US" sz="2000" u="none" strike="noStrike" cap="none" normalizeH="0" baseline="0" dirty="0">
                          <a:ln>
                            <a:noFill/>
                          </a:ln>
                          <a:effectLst/>
                        </a:rPr>
                      </a:br>
                      <a:r>
                        <a:rPr kumimoji="0" lang="en-US" sz="2000" u="none" strike="noStrike" cap="none" normalizeH="0" baseline="0" dirty="0">
                          <a:ln>
                            <a:noFill/>
                          </a:ln>
                          <a:effectLst/>
                        </a:rPr>
                        <a:t>	str1.substring( 1, 4 )</a:t>
                      </a:r>
                      <a:endParaRPr kumimoji="0" lang="en-US" sz="2000" b="0" i="0" u="none" strike="noStrike" cap="none" normalizeH="0" baseline="0" dirty="0">
                        <a:ln>
                          <a:noFill/>
                        </a:ln>
                        <a:solidFill>
                          <a:srgbClr val="003399"/>
                        </a:solidFill>
                        <a:effectLst/>
                        <a:latin typeface="Courier New" pitchFamily="49" charset="0"/>
                      </a:endParaRPr>
                    </a:p>
                  </a:txBody>
                  <a:tcPr horzOverflow="overflow"/>
                </a:tc>
                <a:extLst>
                  <a:ext uri="{0D108BD9-81ED-4DB2-BD59-A6C34878D82A}">
                    <a16:rowId xmlns:a16="http://schemas.microsoft.com/office/drawing/2014/main" val="10002"/>
                  </a:ext>
                </a:extLst>
              </a:tr>
              <a:tr h="6400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a:ln>
                            <a:noFill/>
                          </a:ln>
                          <a:effectLst/>
                        </a:rPr>
                        <a:t>trim</a:t>
                      </a:r>
                      <a:endParaRPr kumimoji="0" lang="en-US" sz="2400" b="0" i="0" u="none" strike="noStrike" cap="none" normalizeH="0" baseline="0">
                        <a:ln>
                          <a:noFill/>
                        </a:ln>
                        <a:solidFill>
                          <a:srgbClr val="003399"/>
                        </a:solidFill>
                        <a:effectLst/>
                        <a:latin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err="1">
                          <a:ln>
                            <a:noFill/>
                          </a:ln>
                          <a:effectLst/>
                        </a:rPr>
                        <a:t>Menghilangkan</a:t>
                      </a:r>
                      <a:r>
                        <a:rPr kumimoji="0" lang="en-US" sz="2000" u="none" strike="noStrike" cap="none" normalizeH="0" baseline="0" dirty="0">
                          <a:ln>
                            <a:noFill/>
                          </a:ln>
                          <a:effectLst/>
                        </a:rPr>
                        <a:t> </a:t>
                      </a:r>
                      <a:r>
                        <a:rPr kumimoji="0" lang="en-US" sz="2000" u="none" strike="noStrike" cap="none" normalizeH="0" baseline="0" dirty="0" err="1">
                          <a:ln>
                            <a:noFill/>
                          </a:ln>
                          <a:effectLst/>
                        </a:rPr>
                        <a:t>spasi</a:t>
                      </a:r>
                      <a:r>
                        <a:rPr kumimoji="0" lang="en-US" sz="2000" u="none" strike="noStrike" cap="none" normalizeH="0" baseline="0" dirty="0">
                          <a:ln>
                            <a:noFill/>
                          </a:ln>
                          <a:effectLst/>
                        </a:rPr>
                        <a:t> </a:t>
                      </a:r>
                      <a:r>
                        <a:rPr kumimoji="0" lang="en-US" sz="2000" u="none" strike="noStrike" cap="none" normalizeH="0" baseline="0" dirty="0" err="1">
                          <a:ln>
                            <a:noFill/>
                          </a:ln>
                          <a:effectLst/>
                        </a:rPr>
                        <a:t>di</a:t>
                      </a:r>
                      <a:r>
                        <a:rPr kumimoji="0" lang="en-US" sz="2000" u="none" strike="noStrike" cap="none" normalizeH="0" baseline="0" dirty="0">
                          <a:ln>
                            <a:noFill/>
                          </a:ln>
                          <a:effectLst/>
                        </a:rPr>
                        <a:t> </a:t>
                      </a:r>
                      <a:r>
                        <a:rPr kumimoji="0" lang="en-US" sz="2000" u="none" strike="noStrike" cap="none" normalizeH="0" baseline="0" dirty="0" err="1">
                          <a:ln>
                            <a:noFill/>
                          </a:ln>
                          <a:effectLst/>
                        </a:rPr>
                        <a:t>depan</a:t>
                      </a:r>
                      <a:r>
                        <a:rPr kumimoji="0" lang="en-US" sz="2000" u="none" strike="noStrike" cap="none" normalizeH="0" baseline="0" dirty="0">
                          <a:ln>
                            <a:noFill/>
                          </a:ln>
                          <a:effectLst/>
                        </a:rPr>
                        <a:t> </a:t>
                      </a:r>
                      <a:r>
                        <a:rPr kumimoji="0" lang="en-US" sz="2000" u="none" strike="noStrike" cap="none" normalizeH="0" baseline="0" dirty="0" err="1">
                          <a:ln>
                            <a:noFill/>
                          </a:ln>
                          <a:effectLst/>
                        </a:rPr>
                        <a:t>dan</a:t>
                      </a:r>
                      <a:r>
                        <a:rPr kumimoji="0" lang="en-US" sz="2000" u="none" strike="noStrike" cap="none" normalizeH="0" baseline="0" dirty="0">
                          <a:ln>
                            <a:noFill/>
                          </a:ln>
                          <a:effectLst/>
                        </a:rPr>
                        <a:t> </a:t>
                      </a:r>
                      <a:r>
                        <a:rPr kumimoji="0" lang="en-US" sz="2000" u="none" strike="noStrike" cap="none" normalizeH="0" baseline="0" dirty="0" err="1">
                          <a:ln>
                            <a:noFill/>
                          </a:ln>
                          <a:effectLst/>
                        </a:rPr>
                        <a:t>di</a:t>
                      </a:r>
                      <a:r>
                        <a:rPr kumimoji="0" lang="en-US" sz="2000" u="none" strike="noStrike" cap="none" normalizeH="0" baseline="0" dirty="0">
                          <a:ln>
                            <a:noFill/>
                          </a:ln>
                          <a:effectLst/>
                        </a:rPr>
                        <a:t> </a:t>
                      </a:r>
                      <a:r>
                        <a:rPr kumimoji="0" lang="en-US" sz="2000" u="none" strike="noStrike" cap="none" normalizeH="0" baseline="0" dirty="0" err="1">
                          <a:ln>
                            <a:noFill/>
                          </a:ln>
                          <a:effectLst/>
                        </a:rPr>
                        <a:t>belakang</a:t>
                      </a:r>
                      <a:r>
                        <a:rPr kumimoji="0" lang="en-US" sz="2000" u="none" strike="noStrike" cap="none" normalizeH="0" baseline="0" dirty="0">
                          <a:ln>
                            <a:noFill/>
                          </a:ln>
                          <a:effectLst/>
                        </a:rPr>
                        <a:t> </a:t>
                      </a:r>
                      <a:r>
                        <a:rPr kumimoji="0" lang="en-US" sz="2000" u="none" strike="noStrike" cap="none" normalizeH="0" baseline="0" dirty="0" err="1">
                          <a:ln>
                            <a:noFill/>
                          </a:ln>
                          <a:effectLst/>
                        </a:rPr>
                        <a:t>kata</a:t>
                      </a:r>
                      <a:r>
                        <a:rPr kumimoji="0" lang="en-US" sz="2000" u="none" strike="noStrike" cap="none" normalizeH="0" baseline="0" dirty="0">
                          <a:ln>
                            <a:noFill/>
                          </a:ln>
                          <a:effectLst/>
                        </a:rPr>
                        <a:t>.</a:t>
                      </a:r>
                      <a:br>
                        <a:rPr kumimoji="0" lang="en-US" sz="2000" u="none" strike="noStrike" cap="none" normalizeH="0" baseline="0" dirty="0">
                          <a:ln>
                            <a:noFill/>
                          </a:ln>
                          <a:effectLst/>
                        </a:rPr>
                      </a:br>
                      <a:r>
                        <a:rPr kumimoji="0" lang="en-US" sz="2000" u="none" strike="noStrike" cap="none" normalizeH="0" baseline="0" dirty="0">
                          <a:ln>
                            <a:noFill/>
                          </a:ln>
                          <a:effectLst/>
                        </a:rPr>
                        <a:t>	str1.trim( )</a:t>
                      </a:r>
                      <a:endParaRPr kumimoji="0" lang="en-US" sz="2000" b="0" i="0" u="none" strike="noStrike" cap="none" normalizeH="0" baseline="0" dirty="0">
                        <a:ln>
                          <a:noFill/>
                        </a:ln>
                        <a:solidFill>
                          <a:srgbClr val="003399"/>
                        </a:solidFill>
                        <a:effectLst/>
                        <a:latin typeface="Courier New" pitchFamily="49" charset="0"/>
                      </a:endParaRPr>
                    </a:p>
                  </a:txBody>
                  <a:tcPr horzOverflow="overflow"/>
                </a:tc>
                <a:extLst>
                  <a:ext uri="{0D108BD9-81ED-4DB2-BD59-A6C34878D82A}">
                    <a16:rowId xmlns:a16="http://schemas.microsoft.com/office/drawing/2014/main" val="10003"/>
                  </a:ext>
                </a:extLst>
              </a:tr>
              <a:tr h="650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a:ln>
                            <a:noFill/>
                          </a:ln>
                          <a:effectLst/>
                        </a:rPr>
                        <a:t>valueOf</a:t>
                      </a:r>
                      <a:endParaRPr kumimoji="0" lang="en-US" sz="2400" b="0" i="0" u="none" strike="noStrike" cap="none" normalizeH="0" baseline="0">
                        <a:ln>
                          <a:noFill/>
                        </a:ln>
                        <a:solidFill>
                          <a:srgbClr val="003399"/>
                        </a:solidFill>
                        <a:effectLst/>
                        <a:latin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err="1">
                          <a:ln>
                            <a:noFill/>
                          </a:ln>
                          <a:effectLst/>
                        </a:rPr>
                        <a:t>Mengubah</a:t>
                      </a:r>
                      <a:r>
                        <a:rPr kumimoji="0" lang="en-US" sz="2000" u="none" strike="noStrike" cap="none" normalizeH="0" baseline="0" dirty="0">
                          <a:ln>
                            <a:noFill/>
                          </a:ln>
                          <a:effectLst/>
                        </a:rPr>
                        <a:t> </a:t>
                      </a:r>
                      <a:r>
                        <a:rPr kumimoji="0" lang="en-US" sz="2000" u="none" strike="noStrike" cap="none" normalizeH="0" baseline="0" dirty="0" err="1">
                          <a:ln>
                            <a:noFill/>
                          </a:ln>
                          <a:effectLst/>
                        </a:rPr>
                        <a:t>nilai</a:t>
                      </a:r>
                      <a:r>
                        <a:rPr kumimoji="0" lang="en-US" sz="2000" u="none" strike="noStrike" cap="none" normalizeH="0" baseline="0" dirty="0">
                          <a:ln>
                            <a:noFill/>
                          </a:ln>
                          <a:effectLst/>
                        </a:rPr>
                        <a:t> data </a:t>
                      </a:r>
                      <a:r>
                        <a:rPr kumimoji="0" lang="en-US" sz="2000" u="none" strike="noStrike" cap="none" normalizeH="0" baseline="0" dirty="0" err="1">
                          <a:ln>
                            <a:noFill/>
                          </a:ln>
                          <a:effectLst/>
                        </a:rPr>
                        <a:t>primitif</a:t>
                      </a:r>
                      <a:r>
                        <a:rPr kumimoji="0" lang="en-US" sz="2000" u="none" strike="noStrike" cap="none" normalizeH="0" baseline="0" dirty="0">
                          <a:ln>
                            <a:noFill/>
                          </a:ln>
                          <a:effectLst/>
                        </a:rPr>
                        <a:t> </a:t>
                      </a:r>
                      <a:r>
                        <a:rPr kumimoji="0" lang="en-US" sz="2000" u="none" strike="noStrike" cap="none" normalizeH="0" baseline="0" dirty="0" err="1">
                          <a:ln>
                            <a:noFill/>
                          </a:ln>
                          <a:effectLst/>
                        </a:rPr>
                        <a:t>ke</a:t>
                      </a:r>
                      <a:r>
                        <a:rPr kumimoji="0" lang="en-US" sz="2000" u="none" strike="noStrike" cap="none" normalizeH="0" baseline="0" dirty="0">
                          <a:ln>
                            <a:noFill/>
                          </a:ln>
                          <a:effectLst/>
                        </a:rPr>
                        <a:t> </a:t>
                      </a:r>
                      <a:r>
                        <a:rPr kumimoji="0" lang="en-US" sz="2000" u="none" strike="noStrike" cap="none" normalizeH="0" baseline="0" dirty="0" err="1">
                          <a:ln>
                            <a:noFill/>
                          </a:ln>
                          <a:effectLst/>
                        </a:rPr>
                        <a:t>sebuah</a:t>
                      </a:r>
                      <a:r>
                        <a:rPr kumimoji="0" lang="en-US" sz="2000" u="none" strike="noStrike" cap="none" normalizeH="0" baseline="0" dirty="0">
                          <a:ln>
                            <a:noFill/>
                          </a:ln>
                          <a:effectLst/>
                        </a:rPr>
                        <a:t> string.</a:t>
                      </a:r>
                      <a:br>
                        <a:rPr kumimoji="0" lang="en-US" sz="2000" u="none" strike="noStrike" cap="none" normalizeH="0" baseline="0" dirty="0">
                          <a:ln>
                            <a:noFill/>
                          </a:ln>
                          <a:effectLst/>
                        </a:rPr>
                      </a:br>
                      <a:r>
                        <a:rPr kumimoji="0" lang="en-US" sz="2000" u="none" strike="noStrike" cap="none" normalizeH="0" baseline="0" dirty="0">
                          <a:ln>
                            <a:noFill/>
                          </a:ln>
                          <a:effectLst/>
                        </a:rPr>
                        <a:t>	</a:t>
                      </a:r>
                      <a:r>
                        <a:rPr kumimoji="0" lang="en-US" sz="2000" u="none" strike="noStrike" cap="none" normalizeH="0" baseline="0" dirty="0" err="1">
                          <a:ln>
                            <a:noFill/>
                          </a:ln>
                          <a:effectLst/>
                        </a:rPr>
                        <a:t>String.valueOf</a:t>
                      </a:r>
                      <a:r>
                        <a:rPr kumimoji="0" lang="en-US" sz="2000" u="none" strike="noStrike" cap="none" normalizeH="0" baseline="0" dirty="0">
                          <a:ln>
                            <a:noFill/>
                          </a:ln>
                          <a:effectLst/>
                        </a:rPr>
                        <a:t>( 123.4565 )</a:t>
                      </a:r>
                      <a:endParaRPr kumimoji="0" lang="en-US" sz="2000" b="0" i="0" u="none" strike="noStrike" cap="none" normalizeH="0" baseline="0" dirty="0">
                        <a:ln>
                          <a:noFill/>
                        </a:ln>
                        <a:solidFill>
                          <a:srgbClr val="003399"/>
                        </a:solidFill>
                        <a:effectLst/>
                        <a:latin typeface="Courier New" pitchFamily="49" charset="0"/>
                      </a:endParaRPr>
                    </a:p>
                  </a:txBody>
                  <a:tcPr horzOverflow="overflow"/>
                </a:tc>
                <a:extLst>
                  <a:ext uri="{0D108BD9-81ED-4DB2-BD59-A6C34878D82A}">
                    <a16:rowId xmlns:a16="http://schemas.microsoft.com/office/drawing/2014/main" val="10004"/>
                  </a:ext>
                </a:extLst>
              </a:tr>
              <a:tr h="6400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a:ln>
                            <a:noFill/>
                          </a:ln>
                          <a:effectLst/>
                        </a:rPr>
                        <a:t>startsWith</a:t>
                      </a:r>
                      <a:endParaRPr kumimoji="0" lang="en-US" sz="2400" b="0" i="0" u="none" strike="noStrike" cap="none" normalizeH="0" baseline="0">
                        <a:ln>
                          <a:noFill/>
                        </a:ln>
                        <a:solidFill>
                          <a:srgbClr val="003399"/>
                        </a:solidFill>
                        <a:effectLst/>
                        <a:latin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err="1">
                          <a:ln>
                            <a:noFill/>
                          </a:ln>
                          <a:effectLst/>
                        </a:rPr>
                        <a:t>Mengembalikan</a:t>
                      </a:r>
                      <a:r>
                        <a:rPr kumimoji="0" lang="en-US" sz="2000" u="none" strike="noStrike" cap="none" normalizeH="0" baseline="0" dirty="0">
                          <a:ln>
                            <a:noFill/>
                          </a:ln>
                          <a:effectLst/>
                        </a:rPr>
                        <a:t> true </a:t>
                      </a:r>
                      <a:r>
                        <a:rPr kumimoji="0" lang="en-US" sz="2000" u="none" strike="noStrike" cap="none" normalizeH="0" baseline="0" dirty="0" err="1">
                          <a:ln>
                            <a:noFill/>
                          </a:ln>
                          <a:effectLst/>
                        </a:rPr>
                        <a:t>jika</a:t>
                      </a:r>
                      <a:r>
                        <a:rPr kumimoji="0" lang="en-US" sz="2000" u="none" strike="noStrike" cap="none" normalizeH="0" baseline="0" dirty="0">
                          <a:ln>
                            <a:noFill/>
                          </a:ln>
                          <a:effectLst/>
                        </a:rPr>
                        <a:t> string </a:t>
                      </a:r>
                      <a:r>
                        <a:rPr kumimoji="0" lang="en-US" sz="2000" u="none" strike="noStrike" cap="none" normalizeH="0" baseline="0" dirty="0" err="1">
                          <a:ln>
                            <a:noFill/>
                          </a:ln>
                          <a:effectLst/>
                        </a:rPr>
                        <a:t>dimulai</a:t>
                      </a:r>
                      <a:r>
                        <a:rPr kumimoji="0" lang="en-US" sz="2000" u="none" strike="noStrike" cap="none" normalizeH="0" baseline="0" dirty="0">
                          <a:ln>
                            <a:noFill/>
                          </a:ln>
                          <a:effectLst/>
                        </a:rPr>
                        <a:t> </a:t>
                      </a:r>
                      <a:r>
                        <a:rPr kumimoji="0" lang="en-US" sz="2000" u="none" strike="noStrike" cap="none" normalizeH="0" baseline="0" dirty="0" err="1">
                          <a:ln>
                            <a:noFill/>
                          </a:ln>
                          <a:effectLst/>
                        </a:rPr>
                        <a:t>dengan</a:t>
                      </a:r>
                      <a:r>
                        <a:rPr kumimoji="0" lang="en-US" sz="2000" u="none" strike="noStrike" cap="none" normalizeH="0" baseline="0" dirty="0">
                          <a:ln>
                            <a:noFill/>
                          </a:ln>
                          <a:effectLst/>
                        </a:rPr>
                        <a:t> string </a:t>
                      </a:r>
                      <a:r>
                        <a:rPr kumimoji="0" lang="en-US" sz="2000" u="none" strike="noStrike" cap="none" normalizeH="0" baseline="0" dirty="0" err="1">
                          <a:ln>
                            <a:noFill/>
                          </a:ln>
                          <a:effectLst/>
                        </a:rPr>
                        <a:t>tertentu</a:t>
                      </a:r>
                      <a:r>
                        <a:rPr kumimoji="0" lang="en-US" sz="2000" u="none" strike="noStrike" cap="none" normalizeH="0" baseline="0" dirty="0">
                          <a:ln>
                            <a:noFill/>
                          </a:ln>
                          <a:effectLst/>
                        </a:rPr>
                        <a:t>.</a:t>
                      </a:r>
                      <a:br>
                        <a:rPr kumimoji="0" lang="en-US" sz="2000" u="none" strike="noStrike" cap="none" normalizeH="0" baseline="0" dirty="0">
                          <a:ln>
                            <a:noFill/>
                          </a:ln>
                          <a:effectLst/>
                        </a:rPr>
                      </a:br>
                      <a:r>
                        <a:rPr kumimoji="0" lang="en-US" sz="2000" u="none" strike="noStrike" cap="none" normalizeH="0" baseline="0" dirty="0">
                          <a:ln>
                            <a:noFill/>
                          </a:ln>
                          <a:effectLst/>
                        </a:rPr>
                        <a:t>	str1.startsWith( str2 )</a:t>
                      </a:r>
                      <a:endParaRPr kumimoji="0" lang="en-US" sz="2000" b="0" i="0" u="none" strike="noStrike" cap="none" normalizeH="0" baseline="0" dirty="0">
                        <a:ln>
                          <a:noFill/>
                        </a:ln>
                        <a:solidFill>
                          <a:srgbClr val="003399"/>
                        </a:solidFill>
                        <a:effectLst/>
                        <a:latin typeface="Courier New" pitchFamily="49" charset="0"/>
                      </a:endParaRPr>
                    </a:p>
                  </a:txBody>
                  <a:tcPr horzOverflow="overflow"/>
                </a:tc>
                <a:extLst>
                  <a:ext uri="{0D108BD9-81ED-4DB2-BD59-A6C34878D82A}">
                    <a16:rowId xmlns:a16="http://schemas.microsoft.com/office/drawing/2014/main" val="10005"/>
                  </a:ext>
                </a:extLst>
              </a:tr>
              <a:tr h="741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a:ln>
                            <a:noFill/>
                          </a:ln>
                          <a:effectLst/>
                        </a:rPr>
                        <a:t>endsWith</a:t>
                      </a:r>
                      <a:endParaRPr kumimoji="0" lang="en-US" sz="2400" b="0" i="0" u="none" strike="noStrike" cap="none" normalizeH="0" baseline="0">
                        <a:ln>
                          <a:noFill/>
                        </a:ln>
                        <a:solidFill>
                          <a:srgbClr val="003399"/>
                        </a:solidFill>
                        <a:effectLst/>
                        <a:latin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err="1">
                          <a:ln>
                            <a:noFill/>
                          </a:ln>
                          <a:effectLst/>
                        </a:rPr>
                        <a:t>Mengembalikan</a:t>
                      </a:r>
                      <a:r>
                        <a:rPr kumimoji="0" lang="en-US" sz="2000" u="none" strike="noStrike" cap="none" normalizeH="0" baseline="0" dirty="0">
                          <a:ln>
                            <a:noFill/>
                          </a:ln>
                          <a:effectLst/>
                        </a:rPr>
                        <a:t> true </a:t>
                      </a:r>
                      <a:r>
                        <a:rPr kumimoji="0" lang="en-US" sz="2000" u="none" strike="noStrike" cap="none" normalizeH="0" baseline="0" dirty="0" err="1">
                          <a:ln>
                            <a:noFill/>
                          </a:ln>
                          <a:effectLst/>
                        </a:rPr>
                        <a:t>jika</a:t>
                      </a:r>
                      <a:r>
                        <a:rPr kumimoji="0" lang="en-US" sz="2000" u="none" strike="noStrike" cap="none" normalizeH="0" baseline="0" dirty="0">
                          <a:ln>
                            <a:noFill/>
                          </a:ln>
                          <a:effectLst/>
                        </a:rPr>
                        <a:t> string </a:t>
                      </a:r>
                      <a:r>
                        <a:rPr kumimoji="0" lang="en-US" sz="2000" u="none" strike="noStrike" cap="none" normalizeH="0" baseline="0" dirty="0" err="1">
                          <a:ln>
                            <a:noFill/>
                          </a:ln>
                          <a:effectLst/>
                        </a:rPr>
                        <a:t>diakhiri</a:t>
                      </a:r>
                      <a:r>
                        <a:rPr kumimoji="0" lang="en-US" sz="2000" u="none" strike="noStrike" cap="none" normalizeH="0" baseline="0" dirty="0">
                          <a:ln>
                            <a:noFill/>
                          </a:ln>
                          <a:effectLst/>
                        </a:rPr>
                        <a:t> </a:t>
                      </a:r>
                      <a:r>
                        <a:rPr kumimoji="0" lang="en-US" sz="2000" u="none" strike="noStrike" cap="none" normalizeH="0" baseline="0" dirty="0" err="1">
                          <a:ln>
                            <a:noFill/>
                          </a:ln>
                          <a:effectLst/>
                        </a:rPr>
                        <a:t>dengan</a:t>
                      </a:r>
                      <a:r>
                        <a:rPr kumimoji="0" lang="en-US" sz="2000" u="none" strike="noStrike" cap="none" normalizeH="0" baseline="0" dirty="0">
                          <a:ln>
                            <a:noFill/>
                          </a:ln>
                          <a:effectLst/>
                        </a:rPr>
                        <a:t> string </a:t>
                      </a:r>
                      <a:r>
                        <a:rPr kumimoji="0" lang="en-US" sz="2000" u="none" strike="noStrike" cap="none" normalizeH="0" baseline="0" dirty="0" err="1">
                          <a:ln>
                            <a:noFill/>
                          </a:ln>
                          <a:effectLst/>
                        </a:rPr>
                        <a:t>tertentu</a:t>
                      </a:r>
                      <a:r>
                        <a:rPr kumimoji="0" lang="en-US" sz="2000" u="none" strike="noStrike" cap="none" normalizeH="0" baseline="0" dirty="0">
                          <a:ln>
                            <a:noFill/>
                          </a:ln>
                          <a:effectLst/>
                        </a:rPr>
                        <a:t>.</a:t>
                      </a:r>
                      <a:br>
                        <a:rPr kumimoji="0" lang="en-US" sz="2000" u="none" strike="noStrike" cap="none" normalizeH="0" baseline="0" dirty="0">
                          <a:ln>
                            <a:noFill/>
                          </a:ln>
                          <a:effectLst/>
                        </a:rPr>
                      </a:br>
                      <a:r>
                        <a:rPr kumimoji="0" lang="en-US" sz="2000" u="none" strike="noStrike" cap="none" normalizeH="0" baseline="0" dirty="0">
                          <a:ln>
                            <a:noFill/>
                          </a:ln>
                          <a:effectLst/>
                        </a:rPr>
                        <a:t>	str1.endsWith( str2 )</a:t>
                      </a:r>
                      <a:endParaRPr kumimoji="0" lang="en-US" sz="2000" b="0" i="0" u="none" strike="noStrike" cap="none" normalizeH="0" baseline="0" dirty="0">
                        <a:ln>
                          <a:noFill/>
                        </a:ln>
                        <a:solidFill>
                          <a:srgbClr val="003399"/>
                        </a:solidFill>
                        <a:effectLst/>
                        <a:latin typeface="Courier New" pitchFamily="49" charset="0"/>
                      </a:endParaRPr>
                    </a:p>
                  </a:txBody>
                  <a:tcPr horzOverflow="overflow"/>
                </a:tc>
                <a:extLst>
                  <a:ext uri="{0D108BD9-81ED-4DB2-BD59-A6C34878D82A}">
                    <a16:rowId xmlns:a16="http://schemas.microsoft.com/office/drawing/2014/main" val="10006"/>
                  </a:ext>
                </a:extLst>
              </a:tr>
              <a:tr h="8229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err="1">
                          <a:ln>
                            <a:noFill/>
                          </a:ln>
                          <a:effectLst/>
                        </a:rPr>
                        <a:t>indexOf</a:t>
                      </a:r>
                      <a:r>
                        <a:rPr kumimoji="0" lang="en-US" sz="2400" u="none" strike="noStrike" cap="none" normalizeH="0" baseline="0" dirty="0">
                          <a:ln>
                            <a:noFill/>
                          </a:ln>
                          <a:effectLst/>
                        </a:rPr>
                        <a:t>(</a:t>
                      </a:r>
                      <a:r>
                        <a:rPr kumimoji="0" lang="en-US" sz="2400" u="none" strike="noStrike" cap="none" normalizeH="0" baseline="0" dirty="0" err="1">
                          <a:ln>
                            <a:noFill/>
                          </a:ln>
                          <a:effectLst/>
                        </a:rPr>
                        <a:t>str</a:t>
                      </a:r>
                      <a:r>
                        <a:rPr kumimoji="0" lang="en-US" sz="2400" u="none" strike="noStrike" cap="none" normalizeH="0" baseline="0" dirty="0">
                          <a:ln>
                            <a:noFill/>
                          </a:ln>
                          <a:effectLst/>
                        </a:rPr>
                        <a:t>), </a:t>
                      </a:r>
                      <a:r>
                        <a:rPr kumimoji="0" lang="en-US" sz="2400" u="none" strike="noStrike" cap="none" normalizeH="0" baseline="0" dirty="0" err="1">
                          <a:ln>
                            <a:noFill/>
                          </a:ln>
                          <a:effectLst/>
                        </a:rPr>
                        <a:t>lastIndexOf</a:t>
                      </a:r>
                      <a:endParaRPr kumimoji="0" lang="en-US" sz="2400" b="0" i="0" u="none" strike="noStrike" cap="none" normalizeH="0" baseline="0" dirty="0">
                        <a:ln>
                          <a:noFill/>
                        </a:ln>
                        <a:solidFill>
                          <a:srgbClr val="003399"/>
                        </a:solidFill>
                        <a:effectLst/>
                        <a:latin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mn-lt"/>
                        </a:rPr>
                        <a:t>Mengembalikan</a:t>
                      </a:r>
                      <a:r>
                        <a:rPr kumimoji="0" lang="en-US" sz="2000" b="0" i="0" u="none" strike="noStrike" cap="none" normalizeH="0" baseline="0" dirty="0">
                          <a:ln>
                            <a:noFill/>
                          </a:ln>
                          <a:solidFill>
                            <a:schemeClr val="tx1"/>
                          </a:solidFill>
                          <a:effectLst/>
                          <a:latin typeface="+mn-lt"/>
                        </a:rPr>
                        <a:t> </a:t>
                      </a:r>
                      <a:r>
                        <a:rPr kumimoji="0" lang="en-US" sz="2000" b="0" i="0" u="none" strike="noStrike" cap="none" normalizeH="0" baseline="0" dirty="0" err="1">
                          <a:ln>
                            <a:noFill/>
                          </a:ln>
                          <a:solidFill>
                            <a:schemeClr val="tx1"/>
                          </a:solidFill>
                          <a:effectLst/>
                          <a:latin typeface="+mn-lt"/>
                        </a:rPr>
                        <a:t>indeks</a:t>
                      </a:r>
                      <a:r>
                        <a:rPr kumimoji="0" lang="en-US" sz="2000" b="0" i="0" u="none" strike="noStrike" cap="none" normalizeH="0" baseline="0" dirty="0">
                          <a:ln>
                            <a:noFill/>
                          </a:ln>
                          <a:solidFill>
                            <a:schemeClr val="tx1"/>
                          </a:solidFill>
                          <a:effectLst/>
                          <a:latin typeface="+mn-lt"/>
                        </a:rPr>
                        <a:t> </a:t>
                      </a:r>
                      <a:r>
                        <a:rPr kumimoji="0" lang="en-US" sz="2000" b="0" i="0" u="none" strike="noStrike" cap="none" normalizeH="0" baseline="0" dirty="0" err="1">
                          <a:ln>
                            <a:noFill/>
                          </a:ln>
                          <a:solidFill>
                            <a:schemeClr val="tx1"/>
                          </a:solidFill>
                          <a:effectLst/>
                          <a:latin typeface="+mn-lt"/>
                        </a:rPr>
                        <a:t>kemunculan</a:t>
                      </a:r>
                      <a:r>
                        <a:rPr kumimoji="0" lang="en-US" sz="2000" b="0" i="0" u="none" strike="noStrike" cap="none" normalizeH="0" baseline="0" dirty="0">
                          <a:ln>
                            <a:noFill/>
                          </a:ln>
                          <a:solidFill>
                            <a:schemeClr val="tx1"/>
                          </a:solidFill>
                          <a:effectLst/>
                          <a:latin typeface="+mn-lt"/>
                        </a:rPr>
                        <a:t> string </a:t>
                      </a:r>
                      <a:r>
                        <a:rPr kumimoji="0" lang="en-US" sz="2000" b="0" i="0" u="none" strike="noStrike" cap="none" normalizeH="0" baseline="0" dirty="0" err="1">
                          <a:ln>
                            <a:noFill/>
                          </a:ln>
                          <a:solidFill>
                            <a:schemeClr val="tx1"/>
                          </a:solidFill>
                          <a:effectLst/>
                          <a:latin typeface="+mn-lt"/>
                        </a:rPr>
                        <a:t>str</a:t>
                      </a:r>
                      <a:r>
                        <a:rPr kumimoji="0" lang="en-US" sz="2000" b="0" i="0" u="none" strike="noStrike" cap="none" normalizeH="0" baseline="0" dirty="0">
                          <a:ln>
                            <a:noFill/>
                          </a:ln>
                          <a:solidFill>
                            <a:schemeClr val="tx1"/>
                          </a:solidFill>
                          <a:effectLst/>
                          <a:latin typeface="+mn-lt"/>
                        </a:rPr>
                        <a:t> </a:t>
                      </a:r>
                      <a:r>
                        <a:rPr kumimoji="0" lang="en-US" sz="2000" b="0" i="0" u="none" strike="noStrike" cap="none" normalizeH="0" baseline="0" dirty="0" err="1">
                          <a:ln>
                            <a:noFill/>
                          </a:ln>
                          <a:solidFill>
                            <a:schemeClr val="tx1"/>
                          </a:solidFill>
                          <a:effectLst/>
                          <a:latin typeface="+mn-lt"/>
                        </a:rPr>
                        <a:t>dalam</a:t>
                      </a:r>
                      <a:r>
                        <a:rPr kumimoji="0" lang="en-US" sz="2000" b="0" i="0" u="none" strike="noStrike" cap="none" normalizeH="0" baseline="0" dirty="0">
                          <a:ln>
                            <a:noFill/>
                          </a:ln>
                          <a:solidFill>
                            <a:schemeClr val="tx1"/>
                          </a:solidFill>
                          <a:effectLst/>
                          <a:latin typeface="+mn-lt"/>
                        </a:rPr>
                        <a:t> string yang lain</a:t>
                      </a:r>
                      <a:endParaRPr kumimoji="0" lang="id-ID"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415369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266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E96D50E0-C20F-4CB7-847C-149150ABDCBA}" type="slidenum">
              <a:rPr lang="en-US" altLang="en-US" sz="1000">
                <a:solidFill>
                  <a:srgbClr val="996633"/>
                </a:solidFill>
              </a:rPr>
              <a:pPr eaLnBrk="1" hangingPunct="1">
                <a:spcBef>
                  <a:spcPct val="0"/>
                </a:spcBef>
                <a:buFontTx/>
                <a:buNone/>
              </a:pPr>
              <a:t>13</a:t>
            </a:fld>
            <a:endParaRPr lang="en-US" altLang="en-US" sz="1000">
              <a:solidFill>
                <a:srgbClr val="996633"/>
              </a:solidFill>
            </a:endParaRPr>
          </a:p>
        </p:txBody>
      </p:sp>
      <p:sp>
        <p:nvSpPr>
          <p:cNvPr id="26628" name="Rectangle 2"/>
          <p:cNvSpPr>
            <a:spLocks noGrp="1" noChangeArrowheads="1"/>
          </p:cNvSpPr>
          <p:nvPr>
            <p:ph type="title"/>
          </p:nvPr>
        </p:nvSpPr>
        <p:spPr>
          <a:xfrm>
            <a:off x="448574" y="145242"/>
            <a:ext cx="10840528" cy="1001712"/>
          </a:xfrm>
        </p:spPr>
        <p:txBody>
          <a:bodyPr/>
          <a:lstStyle/>
          <a:p>
            <a:pPr eaLnBrk="1" hangingPunct="1"/>
            <a:r>
              <a:rPr lang="en-US" altLang="en-US" dirty="0"/>
              <a:t>Immutable</a:t>
            </a:r>
          </a:p>
        </p:txBody>
      </p:sp>
      <p:sp>
        <p:nvSpPr>
          <p:cNvPr id="26629" name="Rectangle 3"/>
          <p:cNvSpPr>
            <a:spLocks noGrp="1" noChangeArrowheads="1"/>
          </p:cNvSpPr>
          <p:nvPr>
            <p:ph type="body" idx="1"/>
          </p:nvPr>
        </p:nvSpPr>
        <p:spPr>
          <a:xfrm>
            <a:off x="879894" y="1447799"/>
            <a:ext cx="10998680" cy="4935747"/>
          </a:xfrm>
        </p:spPr>
        <p:txBody>
          <a:bodyPr/>
          <a:lstStyle/>
          <a:p>
            <a:pPr marL="457200" indent="-457200" algn="just">
              <a:lnSpc>
                <a:spcPct val="90000"/>
              </a:lnSpc>
            </a:pPr>
            <a:r>
              <a:rPr lang="en-US" altLang="en-US" dirty="0">
                <a:cs typeface="Times New Roman" panose="02020603050405020304" pitchFamily="18" charset="0"/>
              </a:rPr>
              <a:t>Strings </a:t>
            </a:r>
            <a:r>
              <a:rPr lang="en-US" altLang="en-US" dirty="0" err="1">
                <a:cs typeface="Times New Roman" panose="02020603050405020304" pitchFamily="18" charset="0"/>
              </a:rPr>
              <a:t>bersifat</a:t>
            </a:r>
            <a:r>
              <a:rPr lang="en-US" altLang="en-US" dirty="0">
                <a:cs typeface="Times New Roman" panose="02020603050405020304" pitchFamily="18" charset="0"/>
              </a:rPr>
              <a:t> immutable. </a:t>
            </a:r>
            <a:r>
              <a:rPr lang="en-US" altLang="en-US" dirty="0" err="1">
                <a:cs typeface="Times New Roman" panose="02020603050405020304" pitchFamily="18" charset="0"/>
              </a:rPr>
              <a:t>Artinya</a:t>
            </a:r>
            <a:r>
              <a:rPr lang="en-US" altLang="en-US" dirty="0">
                <a:cs typeface="Times New Roman" panose="02020603050405020304" pitchFamily="18" charset="0"/>
              </a:rPr>
              <a:t> </a:t>
            </a:r>
            <a:r>
              <a:rPr lang="en-US" altLang="en-US" dirty="0" err="1">
                <a:cs typeface="Times New Roman" panose="02020603050405020304" pitchFamily="18" charset="0"/>
              </a:rPr>
              <a:t>sekali</a:t>
            </a:r>
            <a:r>
              <a:rPr lang="en-US" altLang="en-US" dirty="0">
                <a:cs typeface="Times New Roman" panose="02020603050405020304" pitchFamily="18" charset="0"/>
              </a:rPr>
              <a:t> String </a:t>
            </a:r>
            <a:r>
              <a:rPr lang="en-US" altLang="en-US" dirty="0" err="1">
                <a:cs typeface="Times New Roman" panose="02020603050405020304" pitchFamily="18" charset="0"/>
              </a:rPr>
              <a:t>dibuat</a:t>
            </a:r>
            <a:r>
              <a:rPr lang="en-US" altLang="en-US" dirty="0">
                <a:cs typeface="Times New Roman" panose="02020603050405020304" pitchFamily="18" charset="0"/>
              </a:rPr>
              <a:t> </a:t>
            </a:r>
            <a:r>
              <a:rPr lang="en-US" altLang="en-US" dirty="0" err="1">
                <a:cs typeface="Times New Roman" panose="02020603050405020304" pitchFamily="18" charset="0"/>
              </a:rPr>
              <a:t>maka</a:t>
            </a:r>
            <a:r>
              <a:rPr lang="en-US" altLang="en-US" dirty="0">
                <a:cs typeface="Times New Roman" panose="02020603050405020304" pitchFamily="18" charset="0"/>
              </a:rPr>
              <a:t> </a:t>
            </a:r>
            <a:r>
              <a:rPr lang="en-US" altLang="en-US" dirty="0" err="1">
                <a:cs typeface="Times New Roman" panose="02020603050405020304" pitchFamily="18" charset="0"/>
              </a:rPr>
              <a:t>tidak</a:t>
            </a:r>
            <a:r>
              <a:rPr lang="en-US" altLang="en-US" dirty="0">
                <a:cs typeface="Times New Roman" panose="02020603050405020304" pitchFamily="18" charset="0"/>
              </a:rPr>
              <a:t> </a:t>
            </a:r>
            <a:r>
              <a:rPr lang="en-US" altLang="en-US" dirty="0" err="1">
                <a:cs typeface="Times New Roman" panose="02020603050405020304" pitchFamily="18" charset="0"/>
              </a:rPr>
              <a:t>dapat</a:t>
            </a:r>
            <a:r>
              <a:rPr lang="en-US" altLang="en-US" dirty="0">
                <a:cs typeface="Times New Roman" panose="02020603050405020304" pitchFamily="18" charset="0"/>
              </a:rPr>
              <a:t>  </a:t>
            </a:r>
            <a:r>
              <a:rPr lang="en-US" altLang="en-US" dirty="0" err="1">
                <a:cs typeface="Times New Roman" panose="02020603050405020304" pitchFamily="18" charset="0"/>
              </a:rPr>
              <a:t>diubah</a:t>
            </a:r>
            <a:r>
              <a:rPr lang="en-US" altLang="en-US" dirty="0">
                <a:cs typeface="Times New Roman" panose="02020603050405020304" pitchFamily="18" charset="0"/>
              </a:rPr>
              <a:t>.</a:t>
            </a:r>
          </a:p>
          <a:p>
            <a:pPr marL="457200" indent="-457200" algn="just">
              <a:lnSpc>
                <a:spcPct val="90000"/>
              </a:lnSpc>
            </a:pPr>
            <a:r>
              <a:rPr lang="en-US" altLang="en-US" dirty="0">
                <a:cs typeface="Times New Roman" panose="02020603050405020304" pitchFamily="18" charset="0"/>
              </a:rPr>
              <a:t>Java </a:t>
            </a:r>
            <a:r>
              <a:rPr lang="en-US" altLang="en-US" dirty="0" err="1">
                <a:cs typeface="Times New Roman" panose="02020603050405020304" pitchFamily="18" charset="0"/>
              </a:rPr>
              <a:t>akan</a:t>
            </a:r>
            <a:r>
              <a:rPr lang="en-US" altLang="en-US" dirty="0">
                <a:cs typeface="Times New Roman" panose="02020603050405020304" pitchFamily="18" charset="0"/>
              </a:rPr>
              <a:t> </a:t>
            </a:r>
            <a:r>
              <a:rPr lang="en-US" altLang="en-US" dirty="0" err="1">
                <a:cs typeface="Times New Roman" panose="02020603050405020304" pitchFamily="18" charset="0"/>
              </a:rPr>
              <a:t>menyimpan</a:t>
            </a:r>
            <a:r>
              <a:rPr lang="en-US" altLang="en-US" dirty="0">
                <a:cs typeface="Times New Roman" panose="02020603050405020304" pitchFamily="18" charset="0"/>
              </a:rPr>
              <a:t> string yang </a:t>
            </a:r>
            <a:r>
              <a:rPr lang="en-US" altLang="en-US" dirty="0" err="1">
                <a:cs typeface="Times New Roman" panose="02020603050405020304" pitchFamily="18" charset="0"/>
              </a:rPr>
              <a:t>sama</a:t>
            </a:r>
            <a:r>
              <a:rPr lang="en-US" altLang="en-US" dirty="0">
                <a:cs typeface="Times New Roman" panose="02020603050405020304" pitchFamily="18" charset="0"/>
              </a:rPr>
              <a:t> </a:t>
            </a:r>
            <a:r>
              <a:rPr lang="en-US" altLang="en-US" dirty="0" err="1">
                <a:cs typeface="Times New Roman" panose="02020603050405020304" pitchFamily="18" charset="0"/>
              </a:rPr>
              <a:t>dalam</a:t>
            </a:r>
            <a:r>
              <a:rPr lang="en-US" altLang="en-US" dirty="0">
                <a:cs typeface="Times New Roman" panose="02020603050405020304" pitchFamily="18" charset="0"/>
              </a:rPr>
              <a:t> </a:t>
            </a:r>
            <a:r>
              <a:rPr lang="en-US" altLang="en-US" dirty="0" err="1">
                <a:cs typeface="Times New Roman" panose="02020603050405020304" pitchFamily="18" charset="0"/>
              </a:rPr>
              <a:t>lokasi</a:t>
            </a:r>
            <a:r>
              <a:rPr lang="en-US" altLang="en-US" dirty="0">
                <a:cs typeface="Times New Roman" panose="02020603050405020304" pitchFamily="18" charset="0"/>
              </a:rPr>
              <a:t> </a:t>
            </a:r>
            <a:r>
              <a:rPr lang="en-US" altLang="en-US" dirty="0" err="1">
                <a:cs typeface="Times New Roman" panose="02020603050405020304" pitchFamily="18" charset="0"/>
              </a:rPr>
              <a:t>memori</a:t>
            </a:r>
            <a:r>
              <a:rPr lang="en-US" altLang="en-US" dirty="0">
                <a:cs typeface="Times New Roman" panose="02020603050405020304" pitchFamily="18" charset="0"/>
              </a:rPr>
              <a:t> yang </a:t>
            </a:r>
            <a:r>
              <a:rPr lang="en-US" altLang="en-US" dirty="0" err="1">
                <a:cs typeface="Times New Roman" panose="02020603050405020304" pitchFamily="18" charset="0"/>
              </a:rPr>
              <a:t>sama</a:t>
            </a:r>
            <a:r>
              <a:rPr lang="en-US" altLang="en-US" dirty="0">
                <a:cs typeface="Times New Roman" panose="02020603050405020304" pitchFamily="18" charset="0"/>
              </a:rPr>
              <a:t>, </a:t>
            </a:r>
            <a:r>
              <a:rPr lang="en-US" altLang="en-US" dirty="0" err="1">
                <a:cs typeface="Times New Roman" panose="02020603050405020304" pitchFamily="18" charset="0"/>
              </a:rPr>
              <a:t>meskipun</a:t>
            </a:r>
            <a:r>
              <a:rPr lang="en-US" altLang="en-US" dirty="0">
                <a:cs typeface="Times New Roman" panose="02020603050405020304" pitchFamily="18" charset="0"/>
              </a:rPr>
              <a:t> </a:t>
            </a:r>
            <a:r>
              <a:rPr lang="en-US" altLang="en-US" dirty="0" err="1">
                <a:cs typeface="Times New Roman" panose="02020603050405020304" pitchFamily="18" charset="0"/>
              </a:rPr>
              <a:t>tidak</a:t>
            </a:r>
            <a:r>
              <a:rPr lang="en-US" altLang="en-US" dirty="0">
                <a:cs typeface="Times New Roman" panose="02020603050405020304" pitchFamily="18" charset="0"/>
              </a:rPr>
              <a:t> </a:t>
            </a:r>
            <a:r>
              <a:rPr lang="en-US" altLang="en-US" dirty="0" err="1">
                <a:cs typeface="Times New Roman" panose="02020603050405020304" pitchFamily="18" charset="0"/>
              </a:rPr>
              <a:t>dijamin</a:t>
            </a:r>
            <a:r>
              <a:rPr lang="en-US" altLang="en-US" dirty="0">
                <a:cs typeface="Times New Roman" panose="02020603050405020304" pitchFamily="18" charset="0"/>
              </a:rPr>
              <a:t> </a:t>
            </a:r>
            <a:r>
              <a:rPr lang="en-US" altLang="en-US" dirty="0" err="1">
                <a:cs typeface="Times New Roman" panose="02020603050405020304" pitchFamily="18" charset="0"/>
              </a:rPr>
              <a:t>semua</a:t>
            </a:r>
            <a:r>
              <a:rPr lang="en-US" altLang="en-US" dirty="0">
                <a:cs typeface="Times New Roman" panose="02020603050405020304" pitchFamily="18" charset="0"/>
              </a:rPr>
              <a:t> string yang </a:t>
            </a:r>
            <a:r>
              <a:rPr lang="en-US" altLang="en-US" dirty="0" err="1">
                <a:cs typeface="Times New Roman" panose="02020603050405020304" pitchFamily="18" charset="0"/>
              </a:rPr>
              <a:t>sama</a:t>
            </a:r>
            <a:r>
              <a:rPr lang="en-US" altLang="en-US" dirty="0">
                <a:cs typeface="Times New Roman" panose="02020603050405020304" pitchFamily="18" charset="0"/>
              </a:rPr>
              <a:t> </a:t>
            </a:r>
            <a:r>
              <a:rPr lang="en-US" altLang="en-US" dirty="0" err="1">
                <a:cs typeface="Times New Roman" panose="02020603050405020304" pitchFamily="18" charset="0"/>
              </a:rPr>
              <a:t>akan</a:t>
            </a:r>
            <a:r>
              <a:rPr lang="en-US" altLang="en-US" dirty="0">
                <a:cs typeface="Times New Roman" panose="02020603050405020304" pitchFamily="18" charset="0"/>
              </a:rPr>
              <a:t> </a:t>
            </a:r>
            <a:r>
              <a:rPr lang="en-US" altLang="en-US" dirty="0" err="1">
                <a:cs typeface="Times New Roman" panose="02020603050405020304" pitchFamily="18" charset="0"/>
              </a:rPr>
              <a:t>disimpan</a:t>
            </a:r>
            <a:r>
              <a:rPr lang="en-US" altLang="en-US" dirty="0">
                <a:cs typeface="Times New Roman" panose="02020603050405020304" pitchFamily="18" charset="0"/>
              </a:rPr>
              <a:t> </a:t>
            </a:r>
            <a:r>
              <a:rPr lang="en-US" altLang="en-US" dirty="0" err="1">
                <a:cs typeface="Times New Roman" panose="02020603050405020304" pitchFamily="18" charset="0"/>
              </a:rPr>
              <a:t>dalam</a:t>
            </a:r>
            <a:r>
              <a:rPr lang="en-US" altLang="en-US" dirty="0">
                <a:cs typeface="Times New Roman" panose="02020603050405020304" pitchFamily="18" charset="0"/>
              </a:rPr>
              <a:t> </a:t>
            </a:r>
            <a:r>
              <a:rPr lang="en-US" altLang="en-US" dirty="0" err="1">
                <a:cs typeface="Times New Roman" panose="02020603050405020304" pitchFamily="18" charset="0"/>
              </a:rPr>
              <a:t>lokasi</a:t>
            </a:r>
            <a:r>
              <a:rPr lang="en-US" altLang="en-US" dirty="0">
                <a:cs typeface="Times New Roman" panose="02020603050405020304" pitchFamily="18" charset="0"/>
              </a:rPr>
              <a:t> </a:t>
            </a:r>
            <a:r>
              <a:rPr lang="en-US" altLang="en-US" dirty="0" err="1">
                <a:cs typeface="Times New Roman" panose="02020603050405020304" pitchFamily="18" charset="0"/>
              </a:rPr>
              <a:t>memori</a:t>
            </a:r>
            <a:r>
              <a:rPr lang="en-US" altLang="en-US" dirty="0">
                <a:cs typeface="Times New Roman" panose="02020603050405020304" pitchFamily="18" charset="0"/>
              </a:rPr>
              <a:t> yang </a:t>
            </a:r>
            <a:r>
              <a:rPr lang="en-US" altLang="en-US" dirty="0" err="1">
                <a:cs typeface="Times New Roman" panose="02020603050405020304" pitchFamily="18" charset="0"/>
              </a:rPr>
              <a:t>sama</a:t>
            </a:r>
            <a:r>
              <a:rPr lang="en-US" altLang="en-US" dirty="0">
                <a:cs typeface="Times New Roman" panose="02020603050405020304" pitchFamily="18" charset="0"/>
              </a:rPr>
              <a:t>. </a:t>
            </a:r>
          </a:p>
          <a:p>
            <a:pPr marL="457200" indent="-457200" algn="just">
              <a:lnSpc>
                <a:spcPct val="90000"/>
              </a:lnSpc>
            </a:pPr>
            <a:r>
              <a:rPr lang="en-US" altLang="en-US" dirty="0" err="1">
                <a:cs typeface="Times New Roman" panose="02020603050405020304" pitchFamily="18" charset="0"/>
              </a:rPr>
              <a:t>Digunakan</a:t>
            </a:r>
            <a:r>
              <a:rPr lang="en-US" altLang="en-US" dirty="0">
                <a:cs typeface="Times New Roman" panose="02020603050405020304" pitchFamily="18" charset="0"/>
              </a:rPr>
              <a:t> method </a:t>
            </a:r>
            <a:r>
              <a:rPr lang="en-US" altLang="en-US" u="sng" dirty="0">
                <a:cs typeface="Times New Roman" panose="02020603050405020304" pitchFamily="18" charset="0"/>
              </a:rPr>
              <a:t>equals</a:t>
            </a:r>
            <a:r>
              <a:rPr lang="en-US" altLang="en-US" dirty="0">
                <a:cs typeface="Times New Roman" panose="02020603050405020304" pitchFamily="18" charset="0"/>
              </a:rPr>
              <a:t> </a:t>
            </a:r>
            <a:r>
              <a:rPr lang="en-US" altLang="en-US" dirty="0" err="1">
                <a:cs typeface="Times New Roman" panose="02020603050405020304" pitchFamily="18" charset="0"/>
              </a:rPr>
              <a:t>untuk</a:t>
            </a:r>
            <a:r>
              <a:rPr lang="en-US" altLang="en-US" dirty="0">
                <a:cs typeface="Times New Roman" panose="02020603050405020304" pitchFamily="18" charset="0"/>
              </a:rPr>
              <a:t> </a:t>
            </a:r>
            <a:r>
              <a:rPr lang="en-US" altLang="en-US" dirty="0" err="1">
                <a:cs typeface="Times New Roman" panose="02020603050405020304" pitchFamily="18" charset="0"/>
              </a:rPr>
              <a:t>mencek</a:t>
            </a:r>
            <a:r>
              <a:rPr lang="en-US" altLang="en-US" dirty="0">
                <a:cs typeface="Times New Roman" panose="02020603050405020304" pitchFamily="18" charset="0"/>
              </a:rPr>
              <a:t> </a:t>
            </a:r>
            <a:r>
              <a:rPr lang="en-US" altLang="en-US" dirty="0" err="1">
                <a:cs typeface="Times New Roman" panose="02020603050405020304" pitchFamily="18" charset="0"/>
              </a:rPr>
              <a:t>apakah</a:t>
            </a:r>
            <a:r>
              <a:rPr lang="en-US" altLang="en-US" dirty="0">
                <a:cs typeface="Times New Roman" panose="02020603050405020304" pitchFamily="18" charset="0"/>
              </a:rPr>
              <a:t> </a:t>
            </a:r>
            <a:r>
              <a:rPr lang="en-US" altLang="en-US" dirty="0" err="1">
                <a:cs typeface="Times New Roman" panose="02020603050405020304" pitchFamily="18" charset="0"/>
              </a:rPr>
              <a:t>dua</a:t>
            </a:r>
            <a:r>
              <a:rPr lang="en-US" altLang="en-US" dirty="0">
                <a:cs typeface="Times New Roman" panose="02020603050405020304" pitchFamily="18" charset="0"/>
              </a:rPr>
              <a:t> string </a:t>
            </a:r>
            <a:r>
              <a:rPr lang="en-US" altLang="en-US" dirty="0" err="1">
                <a:cs typeface="Times New Roman" panose="02020603050405020304" pitchFamily="18" charset="0"/>
              </a:rPr>
              <a:t>memiliki</a:t>
            </a:r>
            <a:r>
              <a:rPr lang="en-US" altLang="en-US" dirty="0">
                <a:cs typeface="Times New Roman" panose="02020603050405020304" pitchFamily="18" charset="0"/>
              </a:rPr>
              <a:t> </a:t>
            </a:r>
            <a:r>
              <a:rPr lang="en-US" altLang="en-US" dirty="0" err="1">
                <a:cs typeface="Times New Roman" panose="02020603050405020304" pitchFamily="18" charset="0"/>
              </a:rPr>
              <a:t>isi</a:t>
            </a:r>
            <a:r>
              <a:rPr lang="en-US" altLang="en-US" dirty="0">
                <a:cs typeface="Times New Roman" panose="02020603050405020304" pitchFamily="18" charset="0"/>
              </a:rPr>
              <a:t> yang </a:t>
            </a:r>
            <a:r>
              <a:rPr lang="en-US" altLang="en-US" dirty="0" err="1">
                <a:cs typeface="Times New Roman" panose="02020603050405020304" pitchFamily="18" charset="0"/>
              </a:rPr>
              <a:t>sama</a:t>
            </a:r>
            <a:r>
              <a:rPr lang="en-US" altLang="en-US" dirty="0">
                <a:cs typeface="Times New Roman" panose="02020603050405020304" pitchFamily="18" charset="0"/>
              </a:rPr>
              <a:t>.</a:t>
            </a:r>
          </a:p>
          <a:p>
            <a:pPr marL="457200" indent="-457200" algn="just">
              <a:lnSpc>
                <a:spcPct val="90000"/>
              </a:lnSpc>
            </a:pPr>
            <a:r>
              <a:rPr lang="en-US" altLang="en-US" dirty="0">
                <a:cs typeface="Times New Roman" panose="02020603050405020304" pitchFamily="18" charset="0"/>
              </a:rPr>
              <a:t>Operator  </a:t>
            </a:r>
            <a:r>
              <a:rPr lang="en-US" altLang="en-US" b="1" dirty="0">
                <a:cs typeface="Times New Roman" panose="02020603050405020304" pitchFamily="18" charset="0"/>
              </a:rPr>
              <a:t>==</a:t>
            </a:r>
            <a:r>
              <a:rPr lang="en-US" altLang="en-US" dirty="0">
                <a:cs typeface="Times New Roman" panose="02020603050405020304" pitchFamily="18" charset="0"/>
              </a:rPr>
              <a:t> </a:t>
            </a:r>
            <a:r>
              <a:rPr lang="en-US" altLang="en-US" dirty="0" err="1">
                <a:cs typeface="Times New Roman" panose="02020603050405020304" pitchFamily="18" charset="0"/>
              </a:rPr>
              <a:t>untuk</a:t>
            </a:r>
            <a:r>
              <a:rPr lang="en-US" altLang="en-US" dirty="0">
                <a:cs typeface="Times New Roman" panose="02020603050405020304" pitchFamily="18" charset="0"/>
              </a:rPr>
              <a:t> </a:t>
            </a:r>
            <a:r>
              <a:rPr lang="en-US" altLang="en-US" dirty="0" err="1">
                <a:cs typeface="Times New Roman" panose="02020603050405020304" pitchFamily="18" charset="0"/>
              </a:rPr>
              <a:t>mencek</a:t>
            </a:r>
            <a:r>
              <a:rPr lang="en-US" altLang="en-US" dirty="0">
                <a:cs typeface="Times New Roman" panose="02020603050405020304" pitchFamily="18" charset="0"/>
              </a:rPr>
              <a:t> </a:t>
            </a:r>
            <a:r>
              <a:rPr lang="en-US" altLang="en-US" dirty="0" err="1">
                <a:cs typeface="Times New Roman" panose="02020603050405020304" pitchFamily="18" charset="0"/>
              </a:rPr>
              <a:t>jika</a:t>
            </a:r>
            <a:r>
              <a:rPr lang="en-US" altLang="en-US" dirty="0">
                <a:cs typeface="Times New Roman" panose="02020603050405020304" pitchFamily="18" charset="0"/>
              </a:rPr>
              <a:t> </a:t>
            </a:r>
            <a:r>
              <a:rPr lang="en-US" altLang="en-US" dirty="0" err="1">
                <a:cs typeface="Times New Roman" panose="02020603050405020304" pitchFamily="18" charset="0"/>
              </a:rPr>
              <a:t>dua</a:t>
            </a:r>
            <a:r>
              <a:rPr lang="en-US" altLang="en-US" dirty="0">
                <a:cs typeface="Times New Roman" panose="02020603050405020304" pitchFamily="18" charset="0"/>
              </a:rPr>
              <a:t> string </a:t>
            </a:r>
            <a:r>
              <a:rPr lang="en-US" altLang="en-US" dirty="0" err="1">
                <a:cs typeface="Times New Roman" panose="02020603050405020304" pitchFamily="18" charset="0"/>
              </a:rPr>
              <a:t>memiliki</a:t>
            </a:r>
            <a:r>
              <a:rPr lang="en-US" altLang="en-US" dirty="0">
                <a:cs typeface="Times New Roman" panose="02020603050405020304" pitchFamily="18" charset="0"/>
              </a:rPr>
              <a:t> </a:t>
            </a:r>
            <a:r>
              <a:rPr lang="en-US" altLang="en-US" dirty="0" err="1">
                <a:cs typeface="Times New Roman" panose="02020603050405020304" pitchFamily="18" charset="0"/>
              </a:rPr>
              <a:t>referensi</a:t>
            </a:r>
            <a:r>
              <a:rPr lang="en-US" altLang="en-US" dirty="0">
                <a:cs typeface="Times New Roman" panose="02020603050405020304" pitchFamily="18" charset="0"/>
              </a:rPr>
              <a:t> yang </a:t>
            </a:r>
            <a:r>
              <a:rPr lang="en-US" altLang="en-US" dirty="0" err="1">
                <a:cs typeface="Times New Roman" panose="02020603050405020304" pitchFamily="18" charset="0"/>
              </a:rPr>
              <a:t>sama</a:t>
            </a:r>
            <a:r>
              <a:rPr lang="en-US" altLang="en-US" dirty="0">
                <a:cs typeface="Times New Roman" panose="02020603050405020304" pitchFamily="18" charset="0"/>
              </a:rPr>
              <a:t> (</a:t>
            </a:r>
            <a:r>
              <a:rPr lang="en-US" altLang="en-US" dirty="0" err="1">
                <a:cs typeface="Times New Roman" panose="02020603050405020304" pitchFamily="18" charset="0"/>
              </a:rPr>
              <a:t>menunjuk</a:t>
            </a:r>
            <a:r>
              <a:rPr lang="en-US" altLang="en-US" dirty="0">
                <a:cs typeface="Times New Roman" panose="02020603050405020304" pitchFamily="18" charset="0"/>
              </a:rPr>
              <a:t> </a:t>
            </a:r>
            <a:r>
              <a:rPr lang="en-US" altLang="en-US" dirty="0" err="1">
                <a:cs typeface="Times New Roman" panose="02020603050405020304" pitchFamily="18" charset="0"/>
              </a:rPr>
              <a:t>ke</a:t>
            </a:r>
            <a:r>
              <a:rPr lang="en-US" altLang="en-US" dirty="0">
                <a:cs typeface="Times New Roman" panose="02020603050405020304" pitchFamily="18" charset="0"/>
              </a:rPr>
              <a:t> </a:t>
            </a:r>
            <a:r>
              <a:rPr lang="en-US" altLang="en-US" dirty="0" err="1">
                <a:cs typeface="Times New Roman" panose="02020603050405020304" pitchFamily="18" charset="0"/>
              </a:rPr>
              <a:t>lokasi</a:t>
            </a:r>
            <a:r>
              <a:rPr lang="en-US" altLang="en-US" dirty="0">
                <a:cs typeface="Times New Roman" panose="02020603050405020304" pitchFamily="18" charset="0"/>
              </a:rPr>
              <a:t> </a:t>
            </a:r>
            <a:r>
              <a:rPr lang="en-US" altLang="en-US" dirty="0" err="1">
                <a:cs typeface="Times New Roman" panose="02020603050405020304" pitchFamily="18" charset="0"/>
              </a:rPr>
              <a:t>memori</a:t>
            </a:r>
            <a:r>
              <a:rPr lang="en-US" altLang="en-US" dirty="0">
                <a:cs typeface="Times New Roman" panose="02020603050405020304" pitchFamily="18" charset="0"/>
              </a:rPr>
              <a:t> yang </a:t>
            </a:r>
            <a:r>
              <a:rPr lang="en-US" altLang="en-US" dirty="0" err="1">
                <a:cs typeface="Times New Roman" panose="02020603050405020304" pitchFamily="18" charset="0"/>
              </a:rPr>
              <a:t>sama</a:t>
            </a:r>
            <a:r>
              <a:rPr lang="en-US" altLang="en-US" dirty="0">
                <a:cs typeface="Times New Roman" panose="02020603050405020304" pitchFamily="18" charset="0"/>
              </a:rPr>
              <a:t>)</a:t>
            </a:r>
            <a:endParaRPr lang="en-US" altLang="en-US" dirty="0"/>
          </a:p>
          <a:p>
            <a:pPr marL="457200" indent="-457200">
              <a:lnSpc>
                <a:spcPct val="90000"/>
              </a:lnSpc>
            </a:pPr>
            <a:endParaRPr lang="en-US" altLang="en-US" dirty="0"/>
          </a:p>
        </p:txBody>
      </p:sp>
    </p:spTree>
    <p:extLst>
      <p:ext uri="{BB962C8B-B14F-4D97-AF65-F5344CB8AC3E}">
        <p14:creationId xmlns:p14="http://schemas.microsoft.com/office/powerpoint/2010/main" val="375830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2765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9193E23C-0D6B-4D4D-9301-81CB7047841D}" type="slidenum">
              <a:rPr lang="en-US" altLang="en-US" sz="1000">
                <a:solidFill>
                  <a:srgbClr val="996633"/>
                </a:solidFill>
              </a:rPr>
              <a:pPr eaLnBrk="1" hangingPunct="1">
                <a:spcBef>
                  <a:spcPct val="0"/>
                </a:spcBef>
                <a:buFontTx/>
                <a:buNone/>
              </a:pPr>
              <a:t>14</a:t>
            </a:fld>
            <a:endParaRPr lang="en-US" altLang="en-US" sz="1000">
              <a:solidFill>
                <a:srgbClr val="996633"/>
              </a:solidFill>
            </a:endParaRPr>
          </a:p>
        </p:txBody>
      </p:sp>
      <p:pic>
        <p:nvPicPr>
          <p:cNvPr id="119810" name="Picture 2" descr="wu18847_0903"/>
          <p:cNvPicPr>
            <a:picLocks noChangeAspect="1" noChangeArrowheads="1"/>
          </p:cNvPicPr>
          <p:nvPr/>
        </p:nvPicPr>
        <p:blipFill>
          <a:blip r:embed="rId4">
            <a:extLst>
              <a:ext uri="{28A0092B-C50C-407E-A947-70E740481C1C}">
                <a14:useLocalDpi xmlns:a14="http://schemas.microsoft.com/office/drawing/2010/main" val="0"/>
              </a:ext>
            </a:extLst>
          </a:blip>
          <a:srcRect t="52527"/>
          <a:stretch>
            <a:fillRect/>
          </a:stretch>
        </p:blipFill>
        <p:spPr bwMode="auto">
          <a:xfrm>
            <a:off x="1981199" y="3657601"/>
            <a:ext cx="9214679" cy="2569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1" name="Picture 3" descr="wu18847_0903"/>
          <p:cNvPicPr>
            <a:picLocks noChangeAspect="1" noChangeArrowheads="1"/>
          </p:cNvPicPr>
          <p:nvPr/>
        </p:nvPicPr>
        <p:blipFill>
          <a:blip r:embed="rId4">
            <a:extLst>
              <a:ext uri="{28A0092B-C50C-407E-A947-70E740481C1C}">
                <a14:useLocalDpi xmlns:a14="http://schemas.microsoft.com/office/drawing/2010/main" val="0"/>
              </a:ext>
            </a:extLst>
          </a:blip>
          <a:srcRect b="56743"/>
          <a:stretch>
            <a:fillRect/>
          </a:stretch>
        </p:blipFill>
        <p:spPr bwMode="auto">
          <a:xfrm>
            <a:off x="1981200" y="1142999"/>
            <a:ext cx="9214678"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4"/>
          <p:cNvSpPr>
            <a:spLocks noGrp="1" noChangeArrowheads="1"/>
          </p:cNvSpPr>
          <p:nvPr>
            <p:ph type="title"/>
          </p:nvPr>
        </p:nvSpPr>
        <p:spPr>
          <a:xfrm>
            <a:off x="632604" y="118317"/>
            <a:ext cx="10363200" cy="851647"/>
          </a:xfrm>
        </p:spPr>
        <p:txBody>
          <a:bodyPr/>
          <a:lstStyle/>
          <a:p>
            <a:pPr eaLnBrk="1" hangingPunct="1"/>
            <a:r>
              <a:rPr lang="en-US" altLang="en-US" dirty="0" err="1"/>
              <a:t>Pengaruh</a:t>
            </a:r>
            <a:r>
              <a:rPr lang="en-US" altLang="en-US" dirty="0"/>
              <a:t> </a:t>
            </a:r>
            <a:r>
              <a:rPr lang="en-US" altLang="en-US" dirty="0" err="1"/>
              <a:t>dari</a:t>
            </a:r>
            <a:r>
              <a:rPr lang="en-US" altLang="en-US" dirty="0"/>
              <a:t> Immutability</a:t>
            </a:r>
          </a:p>
        </p:txBody>
      </p:sp>
      <p:grpSp>
        <p:nvGrpSpPr>
          <p:cNvPr id="2" name="Group 5"/>
          <p:cNvGrpSpPr>
            <a:grpSpLocks/>
          </p:cNvGrpSpPr>
          <p:nvPr/>
        </p:nvGrpSpPr>
        <p:grpSpPr bwMode="auto">
          <a:xfrm>
            <a:off x="4876810" y="3886200"/>
            <a:ext cx="1524004" cy="1066800"/>
            <a:chOff x="2112" y="2448"/>
            <a:chExt cx="960" cy="672"/>
          </a:xfrm>
        </p:grpSpPr>
        <p:sp>
          <p:nvSpPr>
            <p:cNvPr id="27656" name="Rectangle 6"/>
            <p:cNvSpPr>
              <a:spLocks noChangeArrowheads="1"/>
            </p:cNvSpPr>
            <p:nvPr/>
          </p:nvSpPr>
          <p:spPr bwMode="auto">
            <a:xfrm>
              <a:off x="2112" y="2448"/>
              <a:ext cx="960" cy="672"/>
            </a:xfrm>
            <a:prstGeom prst="rect">
              <a:avLst/>
            </a:prstGeom>
            <a:solidFill>
              <a:schemeClr val="bg1"/>
            </a:solidFill>
            <a:ln w="9525">
              <a:solidFill>
                <a:srgbClr val="990033"/>
              </a:solidFill>
              <a:miter lim="800000"/>
              <a:headEnd/>
              <a:tailEnd/>
            </a:ln>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sp>
          <p:nvSpPr>
            <p:cNvPr id="27657" name="Text Box 7"/>
            <p:cNvSpPr txBox="1">
              <a:spLocks noChangeArrowheads="1"/>
            </p:cNvSpPr>
            <p:nvPr/>
          </p:nvSpPr>
          <p:spPr bwMode="auto">
            <a:xfrm>
              <a:off x="2160" y="2496"/>
              <a:ext cx="91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1200" dirty="0">
                  <a:solidFill>
                    <a:srgbClr val="990033"/>
                  </a:solidFill>
                </a:rPr>
                <a:t>Cara </a:t>
              </a:r>
              <a:r>
                <a:rPr lang="en-US" altLang="en-US" sz="1200" dirty="0" err="1">
                  <a:solidFill>
                    <a:srgbClr val="990033"/>
                  </a:solidFill>
                </a:rPr>
                <a:t>ini</a:t>
              </a:r>
              <a:r>
                <a:rPr lang="en-US" altLang="en-US" sz="1200" dirty="0">
                  <a:solidFill>
                    <a:srgbClr val="990033"/>
                  </a:solidFill>
                </a:rPr>
                <a:t> </a:t>
              </a:r>
              <a:r>
                <a:rPr lang="en-US" altLang="en-US" sz="1200" dirty="0" err="1">
                  <a:solidFill>
                    <a:srgbClr val="990033"/>
                  </a:solidFill>
                </a:rPr>
                <a:t>dapat</a:t>
              </a:r>
              <a:r>
                <a:rPr lang="en-US" altLang="en-US" sz="1200" dirty="0">
                  <a:solidFill>
                    <a:srgbClr val="990033"/>
                  </a:solidFill>
                </a:rPr>
                <a:t> </a:t>
              </a:r>
              <a:r>
                <a:rPr lang="en-US" altLang="en-US" sz="1200" dirty="0" err="1">
                  <a:solidFill>
                    <a:srgbClr val="990033"/>
                  </a:solidFill>
                </a:rPr>
                <a:t>ditulis</a:t>
              </a:r>
              <a:r>
                <a:rPr lang="en-US" altLang="en-US" sz="1200" dirty="0">
                  <a:solidFill>
                    <a:srgbClr val="990033"/>
                  </a:solidFill>
                </a:rPr>
                <a:t> </a:t>
              </a:r>
              <a:r>
                <a:rPr lang="en-US" altLang="en-US" sz="1200" dirty="0" err="1">
                  <a:solidFill>
                    <a:srgbClr val="990033"/>
                  </a:solidFill>
                </a:rPr>
                <a:t>karena</a:t>
              </a:r>
              <a:r>
                <a:rPr lang="en-US" altLang="en-US" sz="1200" dirty="0">
                  <a:solidFill>
                    <a:srgbClr val="990033"/>
                  </a:solidFill>
                </a:rPr>
                <a:t> String objects </a:t>
              </a:r>
            </a:p>
            <a:p>
              <a:pPr eaLnBrk="1" hangingPunct="1">
                <a:spcBef>
                  <a:spcPct val="0"/>
                </a:spcBef>
                <a:buFontTx/>
                <a:buNone/>
              </a:pPr>
              <a:r>
                <a:rPr lang="en-US" altLang="en-US" sz="1200" dirty="0" err="1">
                  <a:solidFill>
                    <a:srgbClr val="990033"/>
                  </a:solidFill>
                </a:rPr>
                <a:t>Adalah</a:t>
              </a:r>
              <a:r>
                <a:rPr lang="en-US" altLang="en-US" sz="1200" dirty="0">
                  <a:solidFill>
                    <a:srgbClr val="990033"/>
                  </a:solidFill>
                </a:rPr>
                <a:t> immutable.</a:t>
              </a:r>
            </a:p>
          </p:txBody>
        </p:sp>
      </p:grpSp>
    </p:spTree>
    <p:custDataLst>
      <p:tags r:id="rId1"/>
    </p:custDataLst>
    <p:extLst>
      <p:ext uri="{BB962C8B-B14F-4D97-AF65-F5344CB8AC3E}">
        <p14:creationId xmlns:p14="http://schemas.microsoft.com/office/powerpoint/2010/main" val="283396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9811"/>
                                        </p:tgtEl>
                                        <p:attrNameLst>
                                          <p:attrName>style.visibility</p:attrName>
                                        </p:attrNameLst>
                                      </p:cBhvr>
                                      <p:to>
                                        <p:strVal val="visible"/>
                                      </p:to>
                                    </p:set>
                                    <p:animEffect transition="in" filter="dissolve">
                                      <p:cBhvr>
                                        <p:cTn id="7" dur="500"/>
                                        <p:tgtEl>
                                          <p:spTgt spid="1198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9810"/>
                                        </p:tgtEl>
                                        <p:attrNameLst>
                                          <p:attrName>style.visibility</p:attrName>
                                        </p:attrNameLst>
                                      </p:cBhvr>
                                      <p:to>
                                        <p:strVal val="visible"/>
                                      </p:to>
                                    </p:set>
                                    <p:animEffect transition="in" filter="dissolve">
                                      <p:cBhvr>
                                        <p:cTn id="12" dur="500"/>
                                        <p:tgtEl>
                                          <p:spTgt spid="119810"/>
                                        </p:tgtEl>
                                      </p:cBhvr>
                                    </p:animEffect>
                                  </p:childTnLst>
                                </p:cTn>
                              </p:par>
                            </p:childTnLst>
                          </p:cTn>
                        </p:par>
                        <p:par>
                          <p:cTn id="13" fill="hold" nodeType="afterGroup">
                            <p:stCondLst>
                              <p:cond delay="500"/>
                            </p:stCondLst>
                            <p:childTnLst>
                              <p:par>
                                <p:cTn id="14" presetID="9" presetClass="entr" presetSubtype="0" fill="hold" nodeType="afterEffect">
                                  <p:stCondLst>
                                    <p:cond delay="100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286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D92406FD-6D6F-411A-927A-ED32CBD044F9}" type="slidenum">
              <a:rPr lang="en-US" altLang="en-US" sz="1000">
                <a:solidFill>
                  <a:srgbClr val="996633"/>
                </a:solidFill>
              </a:rPr>
              <a:pPr eaLnBrk="1" hangingPunct="1">
                <a:spcBef>
                  <a:spcPct val="0"/>
                </a:spcBef>
                <a:buFontTx/>
                <a:buNone/>
              </a:pPr>
              <a:t>15</a:t>
            </a:fld>
            <a:endParaRPr lang="en-US" altLang="en-US" sz="1000">
              <a:solidFill>
                <a:srgbClr val="996633"/>
              </a:solidFill>
            </a:endParaRPr>
          </a:p>
        </p:txBody>
      </p:sp>
      <p:sp>
        <p:nvSpPr>
          <p:cNvPr id="28676" name="Rectangle 2"/>
          <p:cNvSpPr>
            <a:spLocks noGrp="1" noChangeArrowheads="1"/>
          </p:cNvSpPr>
          <p:nvPr>
            <p:ph type="title"/>
          </p:nvPr>
        </p:nvSpPr>
        <p:spPr>
          <a:xfrm>
            <a:off x="528128" y="124724"/>
            <a:ext cx="9169400" cy="980176"/>
          </a:xfrm>
          <a:noFill/>
        </p:spPr>
        <p:txBody>
          <a:bodyPr lIns="92075" tIns="46038" rIns="92075" bIns="46038" anchor="b" anchorCtr="0">
            <a:normAutofit/>
          </a:bodyPr>
          <a:lstStyle/>
          <a:p>
            <a:pPr eaLnBrk="1" hangingPunct="1"/>
            <a:r>
              <a:rPr lang="en-US" altLang="en-US" dirty="0" err="1"/>
              <a:t>Membandingkan</a:t>
            </a:r>
            <a:r>
              <a:rPr lang="en-US" altLang="en-US" dirty="0"/>
              <a:t> String</a:t>
            </a:r>
          </a:p>
        </p:txBody>
      </p:sp>
      <p:sp>
        <p:nvSpPr>
          <p:cNvPr id="28677" name="Rectangle 3"/>
          <p:cNvSpPr>
            <a:spLocks noGrp="1" noChangeArrowheads="1"/>
          </p:cNvSpPr>
          <p:nvPr>
            <p:ph type="body" idx="1"/>
          </p:nvPr>
        </p:nvSpPr>
        <p:spPr>
          <a:xfrm>
            <a:off x="2057400" y="1295400"/>
            <a:ext cx="8229600" cy="5181600"/>
          </a:xfrm>
          <a:noFill/>
        </p:spPr>
        <p:txBody>
          <a:bodyPr vert="horz" lIns="92075" tIns="46038" rIns="92075" bIns="46038">
            <a:normAutofit/>
          </a:bodyPr>
          <a:lstStyle/>
          <a:p>
            <a:pPr marL="0" indent="0" eaLnBrk="1" hangingPunct="1">
              <a:lnSpc>
                <a:spcPct val="90000"/>
              </a:lnSpc>
              <a:buNone/>
            </a:pPr>
            <a:r>
              <a:rPr lang="en-US" altLang="en-US" sz="2400" dirty="0">
                <a:latin typeface="Courier New" panose="02070309020205020404" pitchFamily="49" charset="0"/>
              </a:rPr>
              <a:t>equals</a:t>
            </a:r>
          </a:p>
          <a:p>
            <a:pPr marL="0" indent="0">
              <a:lnSpc>
                <a:spcPct val="90000"/>
              </a:lnSpc>
              <a:buNone/>
            </a:pPr>
            <a:endParaRPr lang="en-US" altLang="en-US" sz="2400" dirty="0">
              <a:latin typeface="Courier New" panose="02070309020205020404" pitchFamily="49" charset="0"/>
            </a:endParaRPr>
          </a:p>
          <a:p>
            <a:pPr marL="0" indent="0">
              <a:lnSpc>
                <a:spcPct val="90000"/>
              </a:lnSpc>
              <a:spcBef>
                <a:spcPct val="0"/>
              </a:spcBef>
              <a:buNone/>
            </a:pPr>
            <a:r>
              <a:rPr lang="en-US" altLang="en-US" sz="2400" dirty="0">
                <a:latin typeface="Courier New" panose="02070309020205020404" pitchFamily="49" charset="0"/>
              </a:rPr>
              <a:t>	String s1 = "Welcome";</a:t>
            </a:r>
          </a:p>
          <a:p>
            <a:pPr marL="0" indent="0">
              <a:lnSpc>
                <a:spcPct val="90000"/>
              </a:lnSpc>
              <a:buNone/>
            </a:pPr>
            <a:r>
              <a:rPr lang="en-US" altLang="en-US" sz="2400" dirty="0">
                <a:latin typeface="Courier New" panose="02070309020205020404" pitchFamily="49" charset="0"/>
              </a:rPr>
              <a:t>	String s2 = "welcome";</a:t>
            </a:r>
          </a:p>
          <a:p>
            <a:pPr marL="0" indent="0">
              <a:lnSpc>
                <a:spcPct val="90000"/>
              </a:lnSpc>
              <a:buNone/>
            </a:pPr>
            <a:r>
              <a:rPr lang="en-US" altLang="en-US" sz="2400" dirty="0">
                <a:latin typeface="Courier New" panose="02070309020205020404" pitchFamily="49" charset="0"/>
              </a:rPr>
              <a:t>	</a:t>
            </a:r>
          </a:p>
          <a:p>
            <a:pPr marL="0" indent="0">
              <a:lnSpc>
                <a:spcPct val="90000"/>
              </a:lnSpc>
              <a:buNone/>
            </a:pPr>
            <a:r>
              <a:rPr lang="en-US" altLang="en-US" sz="2400" dirty="0">
                <a:latin typeface="Courier New" panose="02070309020205020404" pitchFamily="49" charset="0"/>
              </a:rPr>
              <a:t>  if (s1.equals(s2))</a:t>
            </a:r>
          </a:p>
          <a:p>
            <a:pPr marL="0" indent="0">
              <a:lnSpc>
                <a:spcPct val="90000"/>
              </a:lnSpc>
              <a:buNone/>
            </a:pPr>
            <a:r>
              <a:rPr lang="en-US" altLang="en-US" sz="2400" dirty="0">
                <a:latin typeface="Courier New" panose="02070309020205020404" pitchFamily="49" charset="0"/>
              </a:rPr>
              <a:t>  {  </a:t>
            </a:r>
            <a:r>
              <a:rPr lang="en-US" altLang="en-US" sz="2000" dirty="0">
                <a:latin typeface="Courier New" panose="02070309020205020404" pitchFamily="49" charset="0"/>
              </a:rPr>
              <a:t>// s1 </a:t>
            </a:r>
            <a:r>
              <a:rPr lang="en-US" altLang="en-US" sz="2000" dirty="0" err="1">
                <a:latin typeface="Courier New" panose="02070309020205020404" pitchFamily="49" charset="0"/>
              </a:rPr>
              <a:t>dan</a:t>
            </a:r>
            <a:r>
              <a:rPr lang="en-US" altLang="en-US" sz="2000" dirty="0">
                <a:latin typeface="Courier New" panose="02070309020205020404" pitchFamily="49" charset="0"/>
              </a:rPr>
              <a:t> s2 </a:t>
            </a:r>
            <a:r>
              <a:rPr lang="en-US" altLang="en-US" sz="2000" dirty="0" err="1">
                <a:latin typeface="Courier New" panose="02070309020205020404" pitchFamily="49" charset="0"/>
              </a:rPr>
              <a:t>memiliki</a:t>
            </a:r>
            <a:r>
              <a:rPr lang="en-US" altLang="en-US" sz="2000" dirty="0">
                <a:latin typeface="Courier New" panose="02070309020205020404" pitchFamily="49" charset="0"/>
              </a:rPr>
              <a:t> </a:t>
            </a:r>
            <a:r>
              <a:rPr lang="en-US" altLang="en-US" sz="2000" dirty="0" err="1">
                <a:latin typeface="Courier New" panose="02070309020205020404" pitchFamily="49" charset="0"/>
              </a:rPr>
              <a:t>konten</a:t>
            </a:r>
            <a:r>
              <a:rPr lang="en-US" altLang="en-US" sz="2000" dirty="0">
                <a:latin typeface="Courier New" panose="02070309020205020404" pitchFamily="49" charset="0"/>
              </a:rPr>
              <a:t> </a:t>
            </a:r>
            <a:r>
              <a:rPr lang="en-US" altLang="en-US" sz="2000" dirty="0" err="1">
                <a:latin typeface="Courier New" panose="02070309020205020404" pitchFamily="49" charset="0"/>
              </a:rPr>
              <a:t>sama</a:t>
            </a:r>
            <a:r>
              <a:rPr lang="en-US" altLang="en-US" sz="2400" dirty="0">
                <a:latin typeface="Courier New" panose="02070309020205020404" pitchFamily="49" charset="0"/>
              </a:rPr>
              <a:t>  }</a:t>
            </a:r>
          </a:p>
          <a:p>
            <a:pPr marL="0" indent="0">
              <a:lnSpc>
                <a:spcPct val="90000"/>
              </a:lnSpc>
              <a:buNone/>
            </a:pPr>
            <a:r>
              <a:rPr lang="en-US" altLang="en-US" sz="2400" dirty="0">
                <a:latin typeface="Courier New" panose="02070309020205020404" pitchFamily="49" charset="0"/>
              </a:rPr>
              <a:t> </a:t>
            </a:r>
          </a:p>
          <a:p>
            <a:pPr marL="0" indent="0">
              <a:lnSpc>
                <a:spcPct val="90000"/>
              </a:lnSpc>
              <a:buNone/>
            </a:pPr>
            <a:r>
              <a:rPr lang="en-US" altLang="en-US" sz="2400" dirty="0">
                <a:latin typeface="Courier New" panose="02070309020205020404" pitchFamily="49" charset="0"/>
              </a:rPr>
              <a:t>  if (s1 == s2) </a:t>
            </a:r>
          </a:p>
          <a:p>
            <a:pPr marL="0" indent="0">
              <a:lnSpc>
                <a:spcPct val="90000"/>
              </a:lnSpc>
              <a:buNone/>
            </a:pPr>
            <a:r>
              <a:rPr lang="en-US" altLang="en-US" sz="2400" dirty="0">
                <a:latin typeface="Courier New" panose="02070309020205020404" pitchFamily="49" charset="0"/>
              </a:rPr>
              <a:t>  {</a:t>
            </a:r>
          </a:p>
          <a:p>
            <a:pPr marL="0" indent="0">
              <a:lnSpc>
                <a:spcPct val="90000"/>
              </a:lnSpc>
              <a:buNone/>
            </a:pPr>
            <a:r>
              <a:rPr lang="en-US" altLang="en-US" sz="1800" dirty="0">
                <a:latin typeface="Courier New" panose="02070309020205020404" pitchFamily="49" charset="0"/>
              </a:rPr>
              <a:t>    // s1 </a:t>
            </a:r>
            <a:r>
              <a:rPr lang="en-US" altLang="en-US" sz="1800" dirty="0" err="1">
                <a:latin typeface="Courier New" panose="02070309020205020404" pitchFamily="49" charset="0"/>
              </a:rPr>
              <a:t>dan</a:t>
            </a:r>
            <a:r>
              <a:rPr lang="en-US" altLang="en-US" sz="1800" dirty="0">
                <a:latin typeface="Courier New" panose="02070309020205020404" pitchFamily="49" charset="0"/>
              </a:rPr>
              <a:t> s2 </a:t>
            </a:r>
            <a:r>
              <a:rPr lang="en-US" altLang="en-US" sz="1800" dirty="0" err="1">
                <a:latin typeface="Courier New" panose="02070309020205020404" pitchFamily="49" charset="0"/>
              </a:rPr>
              <a:t>memiliki</a:t>
            </a:r>
            <a:r>
              <a:rPr lang="en-US" altLang="en-US" sz="1800" dirty="0">
                <a:latin typeface="Courier New" panose="02070309020205020404" pitchFamily="49" charset="0"/>
              </a:rPr>
              <a:t> </a:t>
            </a:r>
            <a:r>
              <a:rPr lang="en-US" altLang="en-US" sz="1800" dirty="0" err="1">
                <a:latin typeface="Courier New" panose="02070309020205020404" pitchFamily="49" charset="0"/>
              </a:rPr>
              <a:t>referensi</a:t>
            </a:r>
            <a:r>
              <a:rPr lang="en-US" altLang="en-US" sz="1800" dirty="0">
                <a:latin typeface="Courier New" panose="02070309020205020404" pitchFamily="49" charset="0"/>
              </a:rPr>
              <a:t> </a:t>
            </a:r>
            <a:r>
              <a:rPr lang="en-US" altLang="en-US" sz="1800" dirty="0" err="1">
                <a:latin typeface="Courier New" panose="02070309020205020404" pitchFamily="49" charset="0"/>
              </a:rPr>
              <a:t>sama</a:t>
            </a:r>
            <a:r>
              <a:rPr lang="en-US" altLang="en-US" sz="1800" dirty="0">
                <a:latin typeface="Courier New" panose="02070309020205020404" pitchFamily="49" charset="0"/>
              </a:rPr>
              <a:t> </a:t>
            </a:r>
            <a:r>
              <a:rPr lang="en-US" altLang="en-US" sz="2400" dirty="0">
                <a:latin typeface="Courier New" panose="02070309020205020404" pitchFamily="49" charset="0"/>
              </a:rPr>
              <a:t> </a:t>
            </a:r>
          </a:p>
          <a:p>
            <a:pPr marL="0" indent="0">
              <a:lnSpc>
                <a:spcPct val="90000"/>
              </a:lnSpc>
              <a:buNone/>
            </a:pPr>
            <a:r>
              <a:rPr lang="en-US" altLang="en-US" sz="2400" dirty="0">
                <a:latin typeface="Courier New" panose="02070309020205020404" pitchFamily="49" charset="0"/>
              </a:rPr>
              <a:t>  }</a:t>
            </a:r>
          </a:p>
          <a:p>
            <a:pPr marL="0" indent="0">
              <a:lnSpc>
                <a:spcPct val="90000"/>
              </a:lnSpc>
              <a:buNone/>
            </a:pPr>
            <a:endParaRPr lang="en-US" altLang="en-US" sz="2800" dirty="0"/>
          </a:p>
        </p:txBody>
      </p:sp>
    </p:spTree>
    <p:extLst>
      <p:ext uri="{BB962C8B-B14F-4D97-AF65-F5344CB8AC3E}">
        <p14:creationId xmlns:p14="http://schemas.microsoft.com/office/powerpoint/2010/main" val="18782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296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B9FCB982-29BF-413A-B54F-0C94B58D0DEC}" type="slidenum">
              <a:rPr lang="en-US" altLang="en-US" sz="1000">
                <a:solidFill>
                  <a:srgbClr val="996633"/>
                </a:solidFill>
              </a:rPr>
              <a:pPr eaLnBrk="1" hangingPunct="1">
                <a:spcBef>
                  <a:spcPct val="0"/>
                </a:spcBef>
                <a:buFontTx/>
                <a:buNone/>
              </a:pPr>
              <a:t>16</a:t>
            </a:fld>
            <a:endParaRPr lang="en-US" altLang="en-US" sz="1000">
              <a:solidFill>
                <a:srgbClr val="996633"/>
              </a:solidFill>
            </a:endParaRPr>
          </a:p>
        </p:txBody>
      </p:sp>
      <p:sp>
        <p:nvSpPr>
          <p:cNvPr id="29700" name="Rectangle 2"/>
          <p:cNvSpPr>
            <a:spLocks noGrp="1" noChangeArrowheads="1"/>
          </p:cNvSpPr>
          <p:nvPr>
            <p:ph type="title"/>
          </p:nvPr>
        </p:nvSpPr>
        <p:spPr>
          <a:xfrm>
            <a:off x="267419" y="284672"/>
            <a:ext cx="9714781" cy="858328"/>
          </a:xfrm>
          <a:noFill/>
        </p:spPr>
        <p:txBody>
          <a:bodyPr lIns="92075" tIns="46038" rIns="92075" bIns="46038" anchor="b" anchorCtr="0">
            <a:normAutofit/>
          </a:bodyPr>
          <a:lstStyle/>
          <a:p>
            <a:pPr eaLnBrk="1" hangingPunct="1"/>
            <a:r>
              <a:rPr lang="en-US" altLang="en-US" dirty="0" err="1"/>
              <a:t>Membandingkan</a:t>
            </a:r>
            <a:r>
              <a:rPr lang="en-US" altLang="en-US" dirty="0"/>
              <a:t> </a:t>
            </a:r>
            <a:r>
              <a:rPr lang="en-US" altLang="en-US" dirty="0" err="1"/>
              <a:t>dengan</a:t>
            </a:r>
            <a:r>
              <a:rPr lang="en-US" altLang="en-US" dirty="0"/>
              <a:t> </a:t>
            </a:r>
            <a:r>
              <a:rPr lang="en-US" altLang="en-US" dirty="0" err="1"/>
              <a:t>CompareTo</a:t>
            </a:r>
            <a:endParaRPr lang="en-US" altLang="en-US" dirty="0"/>
          </a:p>
        </p:txBody>
      </p:sp>
      <p:sp>
        <p:nvSpPr>
          <p:cNvPr id="29701" name="Rectangle 3"/>
          <p:cNvSpPr>
            <a:spLocks noGrp="1" noChangeArrowheads="1"/>
          </p:cNvSpPr>
          <p:nvPr>
            <p:ph type="body" idx="1"/>
          </p:nvPr>
        </p:nvSpPr>
        <p:spPr>
          <a:xfrm>
            <a:off x="2057399" y="1295400"/>
            <a:ext cx="9225951" cy="5181600"/>
          </a:xfrm>
          <a:noFill/>
        </p:spPr>
        <p:txBody>
          <a:bodyPr vert="horz" lIns="92075" tIns="46038" rIns="92075" bIns="46038">
            <a:normAutofit/>
          </a:bodyPr>
          <a:lstStyle/>
          <a:p>
            <a:pPr eaLnBrk="1" hangingPunct="1">
              <a:lnSpc>
                <a:spcPct val="80000"/>
              </a:lnSpc>
            </a:pPr>
            <a:r>
              <a:rPr lang="en-US" altLang="en-US" sz="2200" dirty="0" err="1">
                <a:latin typeface="Courier New" panose="02070309020205020404" pitchFamily="49" charset="0"/>
              </a:rPr>
              <a:t>compareTo</a:t>
            </a:r>
            <a:r>
              <a:rPr lang="en-US" altLang="en-US" sz="2200" dirty="0">
                <a:latin typeface="Courier New" panose="02070309020205020404" pitchFamily="49" charset="0"/>
              </a:rPr>
              <a:t>(Object object)</a:t>
            </a:r>
          </a:p>
          <a:p>
            <a:pPr eaLnBrk="1" hangingPunct="1">
              <a:lnSpc>
                <a:spcPct val="80000"/>
              </a:lnSpc>
              <a:buFontTx/>
              <a:buNone/>
            </a:pPr>
            <a:endParaRPr lang="en-US" altLang="en-US" sz="2200" dirty="0">
              <a:latin typeface="Courier New" panose="02070309020205020404" pitchFamily="49" charset="0"/>
            </a:endParaRPr>
          </a:p>
          <a:p>
            <a:pPr eaLnBrk="1" hangingPunct="1">
              <a:lnSpc>
                <a:spcPct val="80000"/>
              </a:lnSpc>
              <a:spcBef>
                <a:spcPct val="0"/>
              </a:spcBef>
              <a:buFontTx/>
              <a:buNone/>
            </a:pPr>
            <a:r>
              <a:rPr lang="en-US" altLang="en-US" sz="2000" dirty="0">
                <a:latin typeface="Courier New" panose="02070309020205020404" pitchFamily="49" charset="0"/>
              </a:rPr>
              <a:t>	String s1 = “</a:t>
            </a:r>
            <a:r>
              <a:rPr lang="en-US" altLang="en-US" sz="2000" dirty="0" err="1">
                <a:latin typeface="Courier New" panose="02070309020205020404" pitchFamily="49" charset="0"/>
              </a:rPr>
              <a:t>abc</a:t>
            </a:r>
            <a:r>
              <a:rPr lang="en-US" altLang="en-US" sz="2000" dirty="0">
                <a:latin typeface="Courier New" panose="02070309020205020404" pitchFamily="49" charset="0"/>
              </a:rPr>
              <a:t>";</a:t>
            </a:r>
          </a:p>
          <a:p>
            <a:pPr eaLnBrk="1" hangingPunct="1">
              <a:lnSpc>
                <a:spcPct val="80000"/>
              </a:lnSpc>
              <a:buFontTx/>
              <a:buNone/>
            </a:pPr>
            <a:r>
              <a:rPr lang="en-US" altLang="en-US" sz="2000" dirty="0">
                <a:latin typeface="Courier New" panose="02070309020205020404" pitchFamily="49" charset="0"/>
              </a:rPr>
              <a:t>	String s2 = “</a:t>
            </a:r>
            <a:r>
              <a:rPr lang="en-US" altLang="en-US" sz="2000" dirty="0" err="1">
                <a:latin typeface="Courier New" panose="02070309020205020404" pitchFamily="49" charset="0"/>
              </a:rPr>
              <a:t>abg</a:t>
            </a:r>
            <a:r>
              <a:rPr lang="en-US" altLang="en-US" sz="2000" dirty="0">
                <a:latin typeface="Courier New" panose="02070309020205020404" pitchFamily="49" charset="0"/>
              </a:rPr>
              <a:t>";</a:t>
            </a:r>
          </a:p>
          <a:p>
            <a:pPr eaLnBrk="1" hangingPunct="1">
              <a:lnSpc>
                <a:spcPct val="80000"/>
              </a:lnSpc>
              <a:buFontTx/>
              <a:buNone/>
            </a:pPr>
            <a:r>
              <a:rPr lang="en-US" altLang="en-US" sz="2000" dirty="0">
                <a:latin typeface="Courier New" panose="02070309020205020404" pitchFamily="49" charset="0"/>
              </a:rPr>
              <a:t>	</a:t>
            </a:r>
          </a:p>
          <a:p>
            <a:pPr eaLnBrk="1" hangingPunct="1">
              <a:lnSpc>
                <a:spcPct val="80000"/>
              </a:lnSpc>
              <a:buFontTx/>
              <a:buNone/>
            </a:pPr>
            <a:r>
              <a:rPr lang="en-US" altLang="en-US" sz="2000" dirty="0">
                <a:latin typeface="Courier New" panose="02070309020205020404" pitchFamily="49" charset="0"/>
              </a:rPr>
              <a:t>  if (s1.compareTo(s2) &gt; 0)</a:t>
            </a:r>
          </a:p>
          <a:p>
            <a:pPr eaLnBrk="1" hangingPunct="1">
              <a:lnSpc>
                <a:spcPct val="80000"/>
              </a:lnSpc>
              <a:buFontTx/>
              <a:buNone/>
            </a:pPr>
            <a:r>
              <a:rPr lang="en-US" altLang="en-US" sz="2000" dirty="0">
                <a:latin typeface="Courier New" panose="02070309020205020404" pitchFamily="49" charset="0"/>
              </a:rPr>
              <a:t>  {  // </a:t>
            </a:r>
            <a:r>
              <a:rPr lang="en-US" altLang="en-US" sz="1800" dirty="0">
                <a:latin typeface="Courier New" panose="02070309020205020404" pitchFamily="49" charset="0"/>
              </a:rPr>
              <a:t>s1 is greater than s2 lexicographically</a:t>
            </a:r>
            <a:r>
              <a:rPr lang="en-US" altLang="en-US" sz="2000" dirty="0">
                <a:latin typeface="Courier New" panose="02070309020205020404" pitchFamily="49" charset="0"/>
              </a:rPr>
              <a:t> }</a:t>
            </a:r>
          </a:p>
          <a:p>
            <a:pPr eaLnBrk="1" hangingPunct="1">
              <a:lnSpc>
                <a:spcPct val="80000"/>
              </a:lnSpc>
              <a:buFontTx/>
              <a:buNone/>
            </a:pPr>
            <a:r>
              <a:rPr lang="en-US" altLang="en-US" sz="2000" dirty="0">
                <a:latin typeface="Courier New" panose="02070309020205020404" pitchFamily="49" charset="0"/>
              </a:rPr>
              <a:t>  else if (s1.compareTo(s2) == 0)</a:t>
            </a:r>
          </a:p>
          <a:p>
            <a:pPr eaLnBrk="1" hangingPunct="1">
              <a:lnSpc>
                <a:spcPct val="80000"/>
              </a:lnSpc>
              <a:buFontTx/>
              <a:buNone/>
            </a:pPr>
            <a:r>
              <a:rPr lang="en-US" altLang="en-US" sz="2200" dirty="0">
                <a:latin typeface="Courier New" panose="02070309020205020404" pitchFamily="49" charset="0"/>
              </a:rPr>
              <a:t>  {</a:t>
            </a:r>
            <a:r>
              <a:rPr lang="en-US" altLang="en-US" sz="2000" dirty="0">
                <a:latin typeface="Courier New" panose="02070309020205020404" pitchFamily="49" charset="0"/>
              </a:rPr>
              <a:t>// </a:t>
            </a:r>
            <a:r>
              <a:rPr lang="en-US" altLang="en-US" sz="1800" dirty="0">
                <a:latin typeface="Courier New" panose="02070309020205020404" pitchFamily="49" charset="0"/>
              </a:rPr>
              <a:t>s1 is equal to s2 lexicographically</a:t>
            </a:r>
            <a:r>
              <a:rPr lang="en-US" altLang="en-US" sz="2000" dirty="0">
                <a:latin typeface="Courier New" panose="02070309020205020404" pitchFamily="49" charset="0"/>
              </a:rPr>
              <a:t> </a:t>
            </a:r>
            <a:r>
              <a:rPr lang="en-US" altLang="en-US" sz="2200" dirty="0">
                <a:latin typeface="Courier New" panose="02070309020205020404" pitchFamily="49" charset="0"/>
              </a:rPr>
              <a:t>}</a:t>
            </a:r>
          </a:p>
          <a:p>
            <a:pPr eaLnBrk="1" hangingPunct="1">
              <a:lnSpc>
                <a:spcPct val="80000"/>
              </a:lnSpc>
              <a:buFontTx/>
              <a:buNone/>
            </a:pPr>
            <a:r>
              <a:rPr lang="en-US" altLang="en-US" sz="2200" dirty="0">
                <a:latin typeface="Courier New" panose="02070309020205020404" pitchFamily="49" charset="0"/>
              </a:rPr>
              <a:t>  else </a:t>
            </a:r>
          </a:p>
          <a:p>
            <a:pPr eaLnBrk="1" hangingPunct="1">
              <a:lnSpc>
                <a:spcPct val="80000"/>
              </a:lnSpc>
              <a:buFontTx/>
              <a:buNone/>
            </a:pPr>
            <a:r>
              <a:rPr lang="en-US" altLang="en-US" sz="1600" dirty="0">
                <a:latin typeface="Courier New" panose="02070309020205020404" pitchFamily="49" charset="0"/>
              </a:rPr>
              <a:t>     // s1 is less than s2 </a:t>
            </a:r>
            <a:r>
              <a:rPr lang="en-US" altLang="en-US" sz="1800" dirty="0">
                <a:latin typeface="Courier New" panose="02070309020205020404" pitchFamily="49" charset="0"/>
              </a:rPr>
              <a:t>lexicographically</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//answer = -4</a:t>
            </a:r>
          </a:p>
        </p:txBody>
      </p:sp>
    </p:spTree>
    <p:extLst>
      <p:ext uri="{BB962C8B-B14F-4D97-AF65-F5344CB8AC3E}">
        <p14:creationId xmlns:p14="http://schemas.microsoft.com/office/powerpoint/2010/main" val="416470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307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C9E6EA88-E0C9-4D2B-9D41-A0463B78C61F}" type="slidenum">
              <a:rPr lang="en-US" altLang="en-US" sz="1000">
                <a:solidFill>
                  <a:srgbClr val="996633"/>
                </a:solidFill>
              </a:rPr>
              <a:pPr eaLnBrk="1" hangingPunct="1">
                <a:spcBef>
                  <a:spcPct val="0"/>
                </a:spcBef>
                <a:buFontTx/>
                <a:buNone/>
              </a:pPr>
              <a:t>17</a:t>
            </a:fld>
            <a:endParaRPr lang="en-US" altLang="en-US" sz="1000">
              <a:solidFill>
                <a:srgbClr val="996633"/>
              </a:solidFill>
            </a:endParaRPr>
          </a:p>
        </p:txBody>
      </p:sp>
      <p:sp>
        <p:nvSpPr>
          <p:cNvPr id="30724" name="Rectangle 2"/>
          <p:cNvSpPr>
            <a:spLocks noGrp="1" noChangeArrowheads="1"/>
          </p:cNvSpPr>
          <p:nvPr>
            <p:ph type="title"/>
          </p:nvPr>
        </p:nvSpPr>
        <p:spPr>
          <a:xfrm>
            <a:off x="595223" y="500332"/>
            <a:ext cx="9386977" cy="928418"/>
          </a:xfrm>
          <a:noFill/>
        </p:spPr>
        <p:txBody>
          <a:bodyPr lIns="92075" tIns="46038" rIns="92075" bIns="46038" anchor="b" anchorCtr="0">
            <a:normAutofit/>
          </a:bodyPr>
          <a:lstStyle/>
          <a:p>
            <a:pPr eaLnBrk="1" hangingPunct="1"/>
            <a:r>
              <a:rPr lang="en-US" altLang="en-US" dirty="0" err="1"/>
              <a:t>Contoh</a:t>
            </a:r>
            <a:r>
              <a:rPr lang="en-US" altLang="en-US" dirty="0"/>
              <a:t> Substrings</a:t>
            </a:r>
          </a:p>
        </p:txBody>
      </p:sp>
      <p:sp>
        <p:nvSpPr>
          <p:cNvPr id="30725" name="Rectangle 3"/>
          <p:cNvSpPr>
            <a:spLocks noGrp="1" noChangeArrowheads="1"/>
          </p:cNvSpPr>
          <p:nvPr>
            <p:ph type="body" idx="1"/>
          </p:nvPr>
        </p:nvSpPr>
        <p:spPr>
          <a:xfrm>
            <a:off x="1923930" y="1733550"/>
            <a:ext cx="9156940" cy="4114800"/>
          </a:xfrm>
          <a:noFill/>
        </p:spPr>
        <p:txBody>
          <a:bodyPr vert="horz" lIns="92075" tIns="46038" rIns="92075" bIns="46038">
            <a:normAutofit/>
          </a:bodyPr>
          <a:lstStyle/>
          <a:p>
            <a:pPr marL="0" indent="0">
              <a:buNone/>
            </a:pPr>
            <a:endParaRPr lang="en-US" altLang="en-US" dirty="0"/>
          </a:p>
          <a:p>
            <a:pPr marL="0" indent="0">
              <a:buNone/>
            </a:pPr>
            <a:r>
              <a:rPr lang="en-US" altLang="en-US" sz="2200" dirty="0">
                <a:latin typeface="Courier New" panose="02070309020205020404" pitchFamily="49" charset="0"/>
              </a:rPr>
              <a:t>String s1 = "Welcome to Java";</a:t>
            </a:r>
          </a:p>
          <a:p>
            <a:pPr marL="0" indent="0">
              <a:buNone/>
            </a:pPr>
            <a:r>
              <a:rPr lang="en-US" altLang="en-US" sz="2200" dirty="0">
                <a:latin typeface="Courier New" panose="02070309020205020404" pitchFamily="49" charset="0"/>
              </a:rPr>
              <a:t>String s2 = s1.substring(0,11) + "HTML";</a:t>
            </a:r>
          </a:p>
          <a:p>
            <a:pPr marL="0" indent="0">
              <a:buNone/>
            </a:pPr>
            <a:r>
              <a:rPr lang="en-US" altLang="en-US" sz="2200" dirty="0">
                <a:latin typeface="Courier New" panose="02070309020205020404" pitchFamily="49" charset="0"/>
              </a:rPr>
              <a:t>			// Welcome to HTML</a:t>
            </a:r>
          </a:p>
          <a:p>
            <a:pPr marL="0" indent="0">
              <a:buNone/>
            </a:pPr>
            <a:r>
              <a:rPr lang="en-US" altLang="en-US" sz="2200" dirty="0">
                <a:latin typeface="Courier New" panose="02070309020205020404" pitchFamily="49" charset="0"/>
              </a:rPr>
              <a:t>String s3 = s1.substring(11)</a:t>
            </a:r>
            <a:endParaRPr lang="en-US" altLang="en-US" dirty="0"/>
          </a:p>
          <a:p>
            <a:pPr marL="0" indent="0">
              <a:buNone/>
            </a:pPr>
            <a:r>
              <a:rPr lang="en-US" altLang="en-US" dirty="0"/>
              <a:t>			//  Java</a:t>
            </a:r>
          </a:p>
        </p:txBody>
      </p:sp>
    </p:spTree>
    <p:extLst>
      <p:ext uri="{BB962C8B-B14F-4D97-AF65-F5344CB8AC3E}">
        <p14:creationId xmlns:p14="http://schemas.microsoft.com/office/powerpoint/2010/main" val="360669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317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557D30E3-372B-4316-8367-98F907BE02A0}" type="slidenum">
              <a:rPr lang="en-US" altLang="en-US" sz="1000">
                <a:solidFill>
                  <a:srgbClr val="996633"/>
                </a:solidFill>
              </a:rPr>
              <a:pPr eaLnBrk="1" hangingPunct="1">
                <a:spcBef>
                  <a:spcPct val="0"/>
                </a:spcBef>
                <a:buFontTx/>
                <a:buNone/>
              </a:pPr>
              <a:t>18</a:t>
            </a:fld>
            <a:endParaRPr lang="en-US" altLang="en-US" sz="1000">
              <a:solidFill>
                <a:srgbClr val="996633"/>
              </a:solidFill>
            </a:endParaRPr>
          </a:p>
        </p:txBody>
      </p:sp>
      <p:sp>
        <p:nvSpPr>
          <p:cNvPr id="31748" name="Rectangle 2"/>
          <p:cNvSpPr>
            <a:spLocks noGrp="1" noChangeArrowheads="1"/>
          </p:cNvSpPr>
          <p:nvPr>
            <p:ph type="title"/>
          </p:nvPr>
        </p:nvSpPr>
        <p:spPr>
          <a:xfrm>
            <a:off x="519502" y="180975"/>
            <a:ext cx="9361098" cy="971550"/>
          </a:xfrm>
          <a:noFill/>
        </p:spPr>
        <p:txBody>
          <a:bodyPr lIns="92075" tIns="46038" rIns="92075" bIns="46038" anchor="b" anchorCtr="0">
            <a:normAutofit/>
          </a:bodyPr>
          <a:lstStyle/>
          <a:p>
            <a:pPr eaLnBrk="1" hangingPunct="1"/>
            <a:r>
              <a:rPr lang="en-US" altLang="en-US" dirty="0" err="1"/>
              <a:t>Contoh</a:t>
            </a:r>
            <a:r>
              <a:rPr lang="en-US" altLang="en-US" dirty="0"/>
              <a:t> </a:t>
            </a:r>
            <a:r>
              <a:rPr lang="en-US" altLang="en-US" dirty="0" err="1"/>
              <a:t>Menggabungkan</a:t>
            </a:r>
            <a:r>
              <a:rPr lang="en-US" altLang="en-US" dirty="0"/>
              <a:t> String</a:t>
            </a:r>
          </a:p>
        </p:txBody>
      </p:sp>
      <p:sp>
        <p:nvSpPr>
          <p:cNvPr id="31749" name="Rectangle 3"/>
          <p:cNvSpPr>
            <a:spLocks noGrp="1" noChangeArrowheads="1"/>
          </p:cNvSpPr>
          <p:nvPr>
            <p:ph type="body" idx="1"/>
          </p:nvPr>
        </p:nvSpPr>
        <p:spPr>
          <a:xfrm>
            <a:off x="1958196" y="1880558"/>
            <a:ext cx="8405004" cy="3605842"/>
          </a:xfrm>
          <a:noFill/>
        </p:spPr>
        <p:txBody>
          <a:bodyPr vert="horz" lIns="92075" tIns="46038" rIns="92075" bIns="46038">
            <a:normAutofit/>
          </a:bodyPr>
          <a:lstStyle/>
          <a:p>
            <a:pPr marL="0" indent="0">
              <a:buNone/>
            </a:pPr>
            <a:r>
              <a:rPr lang="en-US" altLang="en-US" dirty="0">
                <a:latin typeface="Courier New" panose="02070309020205020404" pitchFamily="49" charset="0"/>
              </a:rPr>
              <a:t>String s3 = s1.concat(s2);</a:t>
            </a:r>
            <a:endParaRPr lang="en-US" altLang="en-US" dirty="0"/>
          </a:p>
          <a:p>
            <a:pPr marL="0" indent="0">
              <a:buNone/>
            </a:pPr>
            <a:endParaRPr lang="en-US" altLang="en-US" dirty="0"/>
          </a:p>
          <a:p>
            <a:pPr marL="0" indent="0">
              <a:buNone/>
            </a:pPr>
            <a:r>
              <a:rPr lang="en-US" altLang="en-US" dirty="0" err="1"/>
              <a:t>Sama</a:t>
            </a:r>
            <a:r>
              <a:rPr lang="en-US" altLang="en-US" dirty="0"/>
              <a:t> </a:t>
            </a:r>
            <a:r>
              <a:rPr lang="en-US" altLang="en-US" dirty="0" err="1"/>
              <a:t>dengan</a:t>
            </a:r>
            <a:endParaRPr lang="en-US" altLang="en-US" dirty="0"/>
          </a:p>
          <a:p>
            <a:pPr marL="0" indent="0">
              <a:buNone/>
            </a:pPr>
            <a:r>
              <a:rPr lang="en-US" altLang="en-US" dirty="0">
                <a:latin typeface="Courier New" panose="02070309020205020404" pitchFamily="49" charset="0"/>
              </a:rPr>
              <a:t>String s3 = s1 + s2;</a:t>
            </a:r>
          </a:p>
          <a:p>
            <a:pPr marL="0" indent="0">
              <a:buNone/>
            </a:pPr>
            <a:endParaRPr lang="en-US" altLang="en-US" dirty="0">
              <a:latin typeface="Courier New" panose="02070309020205020404" pitchFamily="49" charset="0"/>
            </a:endParaRPr>
          </a:p>
          <a:p>
            <a:pPr marL="0" indent="0">
              <a:buNone/>
            </a:pPr>
            <a:endParaRPr lang="en-US" altLang="en-US" dirty="0"/>
          </a:p>
        </p:txBody>
      </p:sp>
    </p:spTree>
    <p:extLst>
      <p:ext uri="{BB962C8B-B14F-4D97-AF65-F5344CB8AC3E}">
        <p14:creationId xmlns:p14="http://schemas.microsoft.com/office/powerpoint/2010/main" val="244404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327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10C32D18-9578-4D09-A0DD-635CA663FA28}" type="slidenum">
              <a:rPr lang="en-US" altLang="en-US" sz="1000">
                <a:solidFill>
                  <a:srgbClr val="996633"/>
                </a:solidFill>
              </a:rPr>
              <a:pPr eaLnBrk="1" hangingPunct="1">
                <a:spcBef>
                  <a:spcPct val="0"/>
                </a:spcBef>
                <a:buFontTx/>
                <a:buNone/>
              </a:pPr>
              <a:t>19</a:t>
            </a:fld>
            <a:endParaRPr lang="en-US" altLang="en-US" sz="1000">
              <a:solidFill>
                <a:srgbClr val="996633"/>
              </a:solidFill>
            </a:endParaRPr>
          </a:p>
        </p:txBody>
      </p:sp>
      <p:sp>
        <p:nvSpPr>
          <p:cNvPr id="32772" name="Rectangle 2"/>
          <p:cNvSpPr>
            <a:spLocks noGrp="1" noChangeArrowheads="1"/>
          </p:cNvSpPr>
          <p:nvPr>
            <p:ph type="title"/>
          </p:nvPr>
        </p:nvSpPr>
        <p:spPr>
          <a:xfrm>
            <a:off x="621102" y="0"/>
            <a:ext cx="9361098" cy="1500996"/>
          </a:xfrm>
          <a:noFill/>
        </p:spPr>
        <p:txBody>
          <a:bodyPr lIns="92075" tIns="46038" rIns="92075" bIns="46038" anchor="b" anchorCtr="0">
            <a:normAutofit/>
          </a:bodyPr>
          <a:lstStyle/>
          <a:p>
            <a:pPr eaLnBrk="1" hangingPunct="1"/>
            <a:r>
              <a:rPr lang="en-US" altLang="en-US" dirty="0" err="1"/>
              <a:t>Mendapatkan</a:t>
            </a:r>
            <a:r>
              <a:rPr lang="en-US" altLang="en-US" dirty="0"/>
              <a:t> </a:t>
            </a:r>
            <a:r>
              <a:rPr lang="en-US" altLang="en-US" dirty="0" err="1"/>
              <a:t>Panjang</a:t>
            </a:r>
            <a:r>
              <a:rPr lang="en-US" altLang="en-US" dirty="0"/>
              <a:t> String </a:t>
            </a:r>
          </a:p>
        </p:txBody>
      </p:sp>
      <p:sp>
        <p:nvSpPr>
          <p:cNvPr id="32773" name="Rectangle 3"/>
          <p:cNvSpPr>
            <a:spLocks noGrp="1" noChangeArrowheads="1"/>
          </p:cNvSpPr>
          <p:nvPr>
            <p:ph type="body" idx="1"/>
          </p:nvPr>
        </p:nvSpPr>
        <p:spPr>
          <a:xfrm>
            <a:off x="2209800" y="1992702"/>
            <a:ext cx="7772400" cy="4114800"/>
          </a:xfrm>
          <a:noFill/>
        </p:spPr>
        <p:txBody>
          <a:bodyPr vert="horz" lIns="92075" tIns="46038" rIns="92075" bIns="46038">
            <a:normAutofit/>
          </a:bodyPr>
          <a:lstStyle/>
          <a:p>
            <a:pPr marL="0" indent="0">
              <a:buNone/>
            </a:pPr>
            <a:r>
              <a:rPr lang="en-US" altLang="en-US" dirty="0" err="1"/>
              <a:t>Menggunakan</a:t>
            </a:r>
            <a:r>
              <a:rPr lang="en-US" altLang="en-US" dirty="0"/>
              <a:t> method </a:t>
            </a:r>
            <a:r>
              <a:rPr lang="en-US" altLang="en-US" dirty="0">
                <a:latin typeface="Courier New" panose="02070309020205020404" pitchFamily="49" charset="0"/>
              </a:rPr>
              <a:t>length()</a:t>
            </a:r>
            <a:r>
              <a:rPr lang="en-US" altLang="en-US" dirty="0"/>
              <a:t> :</a:t>
            </a:r>
          </a:p>
          <a:p>
            <a:pPr marL="0" indent="0">
              <a:spcBef>
                <a:spcPct val="100000"/>
              </a:spcBef>
              <a:buNone/>
            </a:pPr>
            <a:r>
              <a:rPr lang="en-US" altLang="en-US" sz="2400" dirty="0">
                <a:latin typeface="Courier New" panose="02070309020205020404" pitchFamily="49" charset="0"/>
              </a:rPr>
              <a:t>message = "Welcome";</a:t>
            </a:r>
          </a:p>
          <a:p>
            <a:pPr marL="0" indent="0">
              <a:buNone/>
            </a:pPr>
            <a:r>
              <a:rPr lang="en-US" altLang="en-US" sz="2400" dirty="0" err="1">
                <a:latin typeface="Courier New" panose="02070309020205020404" pitchFamily="49" charset="0"/>
              </a:rPr>
              <a:t>message.length</a:t>
            </a:r>
            <a:r>
              <a:rPr lang="en-US" altLang="en-US" sz="2400" dirty="0">
                <a:latin typeface="Courier New" panose="02070309020205020404" pitchFamily="49" charset="0"/>
              </a:rPr>
              <a:t>() </a:t>
            </a:r>
            <a:r>
              <a:rPr lang="en-US" altLang="en-US" dirty="0"/>
              <a:t>(returns</a:t>
            </a:r>
            <a:r>
              <a:rPr lang="en-US" altLang="en-US" sz="2400" dirty="0">
                <a:latin typeface="Courier New" panose="02070309020205020404" pitchFamily="49" charset="0"/>
              </a:rPr>
              <a:t> 7</a:t>
            </a:r>
            <a:r>
              <a:rPr lang="en-US" altLang="en-US" dirty="0"/>
              <a:t>)</a:t>
            </a:r>
            <a:endParaRPr lang="en-US" altLang="en-US" dirty="0">
              <a:latin typeface="Courier New" panose="02070309020205020404" pitchFamily="49" charset="0"/>
            </a:endParaRPr>
          </a:p>
        </p:txBody>
      </p:sp>
    </p:spTree>
    <p:extLst>
      <p:ext uri="{BB962C8B-B14F-4D97-AF65-F5344CB8AC3E}">
        <p14:creationId xmlns:p14="http://schemas.microsoft.com/office/powerpoint/2010/main" val="250368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1536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dirty="0">
              <a:solidFill>
                <a:schemeClr val="tx1"/>
              </a:solidFill>
            </a:endParaRPr>
          </a:p>
          <a:p>
            <a:pPr eaLnBrk="1" hangingPunct="1">
              <a:spcBef>
                <a:spcPct val="0"/>
              </a:spcBef>
              <a:buFontTx/>
              <a:buNone/>
            </a:pPr>
            <a:r>
              <a:rPr lang="en-US" altLang="en-US" sz="1200" dirty="0">
                <a:solidFill>
                  <a:srgbClr val="996633"/>
                </a:solidFill>
                <a:latin typeface="Times New Roman" panose="02020603050405020304" pitchFamily="18" charset="0"/>
              </a:rPr>
              <a:t> </a:t>
            </a:r>
            <a:fld id="{51D1C698-3B84-4187-85DA-0BDB3CD6E5DB}" type="slidenum">
              <a:rPr lang="en-US" altLang="en-US" sz="1000">
                <a:solidFill>
                  <a:srgbClr val="996633"/>
                </a:solidFill>
              </a:rPr>
              <a:pPr eaLnBrk="1" hangingPunct="1">
                <a:spcBef>
                  <a:spcPct val="0"/>
                </a:spcBef>
                <a:buFontTx/>
                <a:buNone/>
              </a:pPr>
              <a:t>2</a:t>
            </a:fld>
            <a:endParaRPr lang="en-US" altLang="en-US" sz="1000" dirty="0">
              <a:solidFill>
                <a:srgbClr val="996633"/>
              </a:solidFill>
            </a:endParaRPr>
          </a:p>
        </p:txBody>
      </p:sp>
      <p:sp>
        <p:nvSpPr>
          <p:cNvPr id="15364" name="Rectangle 1028"/>
          <p:cNvSpPr>
            <a:spLocks noGrp="1" noChangeArrowheads="1"/>
          </p:cNvSpPr>
          <p:nvPr>
            <p:ph type="title"/>
          </p:nvPr>
        </p:nvSpPr>
        <p:spPr/>
        <p:txBody>
          <a:bodyPr/>
          <a:lstStyle/>
          <a:p>
            <a:pPr eaLnBrk="1" hangingPunct="1"/>
            <a:r>
              <a:rPr lang="en-US" altLang="ja-JP">
                <a:ea typeface="ＭＳ Ｐゴシック" panose="020B0600070205080204" pitchFamily="34" charset="-128"/>
              </a:rPr>
              <a:t>Tujuan</a:t>
            </a:r>
          </a:p>
        </p:txBody>
      </p:sp>
      <p:sp>
        <p:nvSpPr>
          <p:cNvPr id="65541" name="Rectangle 1029"/>
          <p:cNvSpPr>
            <a:spLocks noGrp="1" noChangeArrowheads="1"/>
          </p:cNvSpPr>
          <p:nvPr>
            <p:ph type="body" idx="1"/>
          </p:nvPr>
        </p:nvSpPr>
        <p:spPr>
          <a:xfrm>
            <a:off x="1219200" y="1447800"/>
            <a:ext cx="10504098" cy="4572000"/>
          </a:xfrm>
        </p:spPr>
        <p:txBody>
          <a:bodyPr/>
          <a:lstStyle/>
          <a:p>
            <a:pPr eaLnBrk="1" hangingPunct="1">
              <a:lnSpc>
                <a:spcPct val="90000"/>
              </a:lnSpc>
            </a:pPr>
            <a:r>
              <a:rPr lang="en-US" altLang="ja-JP" dirty="0" err="1">
                <a:ea typeface="ＭＳ Ｐゴシック" panose="020B0600070205080204" pitchFamily="34" charset="-128"/>
              </a:rPr>
              <a:t>Mendeklarasikan</a:t>
            </a:r>
            <a:r>
              <a:rPr lang="en-US" altLang="ja-JP" dirty="0">
                <a:ea typeface="ＭＳ Ｐゴシック" panose="020B0600070205080204" pitchFamily="34" charset="-128"/>
              </a:rPr>
              <a:t> </a:t>
            </a:r>
            <a:r>
              <a:rPr lang="en-US" altLang="ja-JP" dirty="0" err="1">
                <a:ea typeface="ＭＳ Ｐゴシック" panose="020B0600070205080204" pitchFamily="34" charset="-128"/>
              </a:rPr>
              <a:t>dan</a:t>
            </a:r>
            <a:r>
              <a:rPr lang="en-US" altLang="ja-JP" dirty="0">
                <a:ea typeface="ＭＳ Ｐゴシック" panose="020B0600070205080204" pitchFamily="34" charset="-128"/>
              </a:rPr>
              <a:t> </a:t>
            </a:r>
            <a:r>
              <a:rPr lang="en-US" altLang="ja-JP" dirty="0" err="1">
                <a:ea typeface="ＭＳ Ｐゴシック" panose="020B0600070205080204" pitchFamily="34" charset="-128"/>
              </a:rPr>
              <a:t>memanipulasi</a:t>
            </a:r>
            <a:r>
              <a:rPr lang="en-US" altLang="ja-JP" dirty="0">
                <a:ea typeface="ＭＳ Ｐゴシック" panose="020B0600070205080204" pitchFamily="34" charset="-128"/>
              </a:rPr>
              <a:t> </a:t>
            </a:r>
            <a:r>
              <a:rPr lang="en-US" altLang="ja-JP" dirty="0" err="1">
                <a:ea typeface="ＭＳ Ｐゴシック" panose="020B0600070205080204" pitchFamily="34" charset="-128"/>
              </a:rPr>
              <a:t>tipe</a:t>
            </a:r>
            <a:r>
              <a:rPr lang="en-US" altLang="ja-JP" dirty="0">
                <a:ea typeface="ＭＳ Ｐゴシック" panose="020B0600070205080204" pitchFamily="34" charset="-128"/>
              </a:rPr>
              <a:t> data char</a:t>
            </a:r>
          </a:p>
          <a:p>
            <a:pPr eaLnBrk="1" hangingPunct="1">
              <a:lnSpc>
                <a:spcPct val="90000"/>
              </a:lnSpc>
            </a:pPr>
            <a:r>
              <a:rPr lang="en-US" altLang="ja-JP" dirty="0" err="1">
                <a:ea typeface="ＭＳ Ｐゴシック" panose="020B0600070205080204" pitchFamily="34" charset="-128"/>
              </a:rPr>
              <a:t>Mampu</a:t>
            </a:r>
            <a:r>
              <a:rPr lang="en-US" altLang="ja-JP" dirty="0">
                <a:ea typeface="ＭＳ Ｐゴシック" panose="020B0600070205080204" pitchFamily="34" charset="-128"/>
              </a:rPr>
              <a:t> </a:t>
            </a:r>
            <a:r>
              <a:rPr lang="en-US" altLang="ja-JP" dirty="0" err="1">
                <a:ea typeface="ＭＳ Ｐゴシック" panose="020B0600070205080204" pitchFamily="34" charset="-128"/>
              </a:rPr>
              <a:t>membuat</a:t>
            </a:r>
            <a:r>
              <a:rPr lang="en-US" altLang="ja-JP" dirty="0">
                <a:ea typeface="ＭＳ Ｐゴシック" panose="020B0600070205080204" pitchFamily="34" charset="-128"/>
              </a:rPr>
              <a:t> program </a:t>
            </a:r>
            <a:r>
              <a:rPr lang="en-US" altLang="ja-JP" dirty="0" err="1">
                <a:ea typeface="ＭＳ Ｐゴシック" panose="020B0600070205080204" pitchFamily="34" charset="-128"/>
              </a:rPr>
              <a:t>menggunakan</a:t>
            </a:r>
            <a:r>
              <a:rPr lang="en-US" altLang="ja-JP" dirty="0">
                <a:ea typeface="ＭＳ Ｐゴシック" panose="020B0600070205080204" pitchFamily="34" charset="-128"/>
              </a:rPr>
              <a:t> String, </a:t>
            </a:r>
            <a:r>
              <a:rPr lang="en-US" altLang="ja-JP" dirty="0" err="1">
                <a:ea typeface="ＭＳ Ｐゴシック" panose="020B0600070205080204" pitchFamily="34" charset="-128"/>
              </a:rPr>
              <a:t>StringBuilder</a:t>
            </a:r>
            <a:r>
              <a:rPr lang="en-US" altLang="ja-JP" dirty="0">
                <a:ea typeface="ＭＳ Ｐゴシック" panose="020B0600070205080204" pitchFamily="34" charset="-128"/>
              </a:rPr>
              <a:t>, and </a:t>
            </a:r>
            <a:r>
              <a:rPr lang="en-US" altLang="ja-JP" dirty="0" err="1">
                <a:ea typeface="ＭＳ Ｐゴシック" panose="020B0600070205080204" pitchFamily="34" charset="-128"/>
              </a:rPr>
              <a:t>StringBuffer</a:t>
            </a:r>
            <a:r>
              <a:rPr lang="en-US" altLang="ja-JP" dirty="0">
                <a:ea typeface="ＭＳ Ｐゴシック" panose="020B0600070205080204" pitchFamily="34" charset="-128"/>
              </a:rPr>
              <a:t> objects.</a:t>
            </a:r>
          </a:p>
          <a:p>
            <a:pPr eaLnBrk="1" hangingPunct="1">
              <a:lnSpc>
                <a:spcPct val="90000"/>
              </a:lnSpc>
            </a:pPr>
            <a:r>
              <a:rPr lang="en-US" altLang="ja-JP" dirty="0" err="1">
                <a:ea typeface="ＭＳ Ｐゴシック" panose="020B0600070205080204" pitchFamily="34" charset="-128"/>
              </a:rPr>
              <a:t>Mampu</a:t>
            </a:r>
            <a:r>
              <a:rPr lang="en-US" altLang="ja-JP" dirty="0">
                <a:ea typeface="ＭＳ Ｐゴシック" panose="020B0600070205080204" pitchFamily="34" charset="-128"/>
              </a:rPr>
              <a:t> </a:t>
            </a:r>
            <a:r>
              <a:rPr lang="en-US" altLang="ja-JP" dirty="0" err="1">
                <a:ea typeface="ＭＳ Ｐゴシック" panose="020B0600070205080204" pitchFamily="34" charset="-128"/>
              </a:rPr>
              <a:t>membedakan</a:t>
            </a:r>
            <a:r>
              <a:rPr lang="en-US" altLang="ja-JP" dirty="0">
                <a:ea typeface="ＭＳ Ｐゴシック" panose="020B0600070205080204" pitchFamily="34" charset="-128"/>
              </a:rPr>
              <a:t> </a:t>
            </a:r>
            <a:r>
              <a:rPr lang="en-US" altLang="ja-JP" dirty="0" err="1">
                <a:ea typeface="ＭＳ Ｐゴシック" panose="020B0600070205080204" pitchFamily="34" charset="-128"/>
              </a:rPr>
              <a:t>ketiga</a:t>
            </a:r>
            <a:r>
              <a:rPr lang="en-US" altLang="ja-JP" dirty="0">
                <a:ea typeface="ＭＳ Ｐゴシック" panose="020B0600070205080204" pitchFamily="34" charset="-128"/>
              </a:rPr>
              <a:t> </a:t>
            </a:r>
            <a:r>
              <a:rPr lang="en-US" altLang="ja-JP" dirty="0" err="1">
                <a:ea typeface="ＭＳ Ｐゴシック" panose="020B0600070205080204" pitchFamily="34" charset="-128"/>
              </a:rPr>
              <a:t>kelas</a:t>
            </a:r>
            <a:r>
              <a:rPr lang="en-US" altLang="ja-JP" dirty="0">
                <a:ea typeface="ＭＳ Ｐゴシック" panose="020B0600070205080204" pitchFamily="34" charset="-128"/>
              </a:rPr>
              <a:t> string </a:t>
            </a:r>
            <a:r>
              <a:rPr lang="en-US" altLang="ja-JP" dirty="0" err="1">
                <a:ea typeface="ＭＳ Ｐゴシック" panose="020B0600070205080204" pitchFamily="34" charset="-128"/>
              </a:rPr>
              <a:t>dan</a:t>
            </a:r>
            <a:r>
              <a:rPr lang="en-US" altLang="ja-JP" dirty="0">
                <a:ea typeface="ＭＳ Ｐゴシック" panose="020B0600070205080204" pitchFamily="34" charset="-128"/>
              </a:rPr>
              <a:t> </a:t>
            </a:r>
            <a:r>
              <a:rPr lang="en-US" altLang="ja-JP" dirty="0" err="1">
                <a:ea typeface="ＭＳ Ｐゴシック" panose="020B0600070205080204" pitchFamily="34" charset="-128"/>
              </a:rPr>
              <a:t>menggunakan</a:t>
            </a:r>
            <a:r>
              <a:rPr lang="en-US" altLang="ja-JP" dirty="0">
                <a:ea typeface="ＭＳ Ｐゴシック" panose="020B0600070205080204" pitchFamily="34" charset="-128"/>
              </a:rPr>
              <a:t> </a:t>
            </a:r>
            <a:r>
              <a:rPr lang="en-US" altLang="ja-JP" dirty="0" err="1">
                <a:ea typeface="ＭＳ Ｐゴシック" panose="020B0600070205080204" pitchFamily="34" charset="-128"/>
              </a:rPr>
              <a:t>kelas</a:t>
            </a:r>
            <a:r>
              <a:rPr lang="en-US" altLang="ja-JP" dirty="0">
                <a:ea typeface="ＭＳ Ｐゴシック" panose="020B0600070205080204" pitchFamily="34" charset="-128"/>
              </a:rPr>
              <a:t> yang </a:t>
            </a:r>
            <a:r>
              <a:rPr lang="en-US" altLang="ja-JP" dirty="0" err="1">
                <a:ea typeface="ＭＳ Ｐゴシック" panose="020B0600070205080204" pitchFamily="34" charset="-128"/>
              </a:rPr>
              <a:t>tepat</a:t>
            </a:r>
            <a:r>
              <a:rPr lang="en-US" altLang="ja-JP" dirty="0">
                <a:ea typeface="ＭＳ Ｐゴシック" panose="020B0600070205080204" pitchFamily="34" charset="-128"/>
              </a:rPr>
              <a:t> </a:t>
            </a:r>
            <a:r>
              <a:rPr lang="en-US" altLang="ja-JP" dirty="0" err="1">
                <a:ea typeface="ＭＳ Ｐゴシック" panose="020B0600070205080204" pitchFamily="34" charset="-128"/>
              </a:rPr>
              <a:t>untuk</a:t>
            </a:r>
            <a:r>
              <a:rPr lang="en-US" altLang="ja-JP" dirty="0">
                <a:ea typeface="ＭＳ Ｐゴシック" panose="020B0600070205080204" pitchFamily="34" charset="-128"/>
              </a:rPr>
              <a:t> </a:t>
            </a:r>
            <a:r>
              <a:rPr lang="en-US" altLang="ja-JP" dirty="0" err="1">
                <a:ea typeface="ＭＳ Ｐゴシック" panose="020B0600070205080204" pitchFamily="34" charset="-128"/>
              </a:rPr>
              <a:t>keperluan</a:t>
            </a:r>
            <a:r>
              <a:rPr lang="en-US" altLang="ja-JP" dirty="0">
                <a:ea typeface="ＭＳ Ｐゴシック" panose="020B0600070205080204" pitchFamily="34" charset="-128"/>
              </a:rPr>
              <a:t> </a:t>
            </a:r>
            <a:r>
              <a:rPr lang="en-US" altLang="ja-JP" dirty="0" err="1">
                <a:ea typeface="ＭＳ Ｐゴシック" panose="020B0600070205080204" pitchFamily="34" charset="-128"/>
              </a:rPr>
              <a:t>tertentu</a:t>
            </a:r>
            <a:r>
              <a:rPr lang="en-US" altLang="ja-JP" dirty="0">
                <a:ea typeface="ＭＳ Ｐゴシック" panose="020B0600070205080204" pitchFamily="34" charset="-128"/>
              </a:rPr>
              <a:t>.</a:t>
            </a:r>
          </a:p>
          <a:p>
            <a:pPr eaLnBrk="1" hangingPunct="1">
              <a:lnSpc>
                <a:spcPct val="90000"/>
              </a:lnSpc>
            </a:pPr>
            <a:r>
              <a:rPr lang="en-US" altLang="ja-JP" dirty="0" err="1">
                <a:ea typeface="ＭＳ Ｐゴシック" panose="020B0600070205080204" pitchFamily="34" charset="-128"/>
              </a:rPr>
              <a:t>Membuat</a:t>
            </a:r>
            <a:r>
              <a:rPr lang="en-US" altLang="ja-JP" dirty="0">
                <a:ea typeface="ＭＳ Ｐゴシック" panose="020B0600070205080204" pitchFamily="34" charset="-128"/>
              </a:rPr>
              <a:t> </a:t>
            </a:r>
            <a:r>
              <a:rPr lang="en-US" altLang="ja-JP" i="1" dirty="0">
                <a:ea typeface="ＭＳ Ｐゴシック" panose="020B0600070205080204" pitchFamily="34" charset="-128"/>
              </a:rPr>
              <a:t>regular expressions</a:t>
            </a:r>
            <a:r>
              <a:rPr lang="en-US" altLang="ja-JP" dirty="0">
                <a:ea typeface="ＭＳ Ｐゴシック" panose="020B0600070205080204" pitchFamily="34" charset="-128"/>
              </a:rPr>
              <a:t> </a:t>
            </a:r>
            <a:r>
              <a:rPr lang="en-US" altLang="ja-JP" dirty="0" err="1">
                <a:ea typeface="ＭＳ Ｐゴシック" panose="020B0600070205080204" pitchFamily="34" charset="-128"/>
              </a:rPr>
              <a:t>untuk</a:t>
            </a:r>
            <a:r>
              <a:rPr lang="en-US" altLang="ja-JP" dirty="0">
                <a:ea typeface="ＭＳ Ｐゴシック" panose="020B0600070205080204" pitchFamily="34" charset="-128"/>
              </a:rPr>
              <a:t> </a:t>
            </a:r>
            <a:r>
              <a:rPr lang="en-US" altLang="ja-JP" dirty="0" err="1">
                <a:ea typeface="ＭＳ Ｐゴシック" panose="020B0600070205080204" pitchFamily="34" charset="-128"/>
              </a:rPr>
              <a:t>mencari</a:t>
            </a:r>
            <a:r>
              <a:rPr lang="en-US" altLang="ja-JP" dirty="0">
                <a:ea typeface="ＭＳ Ｐゴシック" panose="020B0600070205080204" pitchFamily="34" charset="-128"/>
              </a:rPr>
              <a:t> </a:t>
            </a:r>
            <a:r>
              <a:rPr lang="en-US" altLang="ja-JP" dirty="0" err="1">
                <a:ea typeface="ＭＳ Ｐゴシック" panose="020B0600070205080204" pitchFamily="34" charset="-128"/>
              </a:rPr>
              <a:t>pola</a:t>
            </a:r>
            <a:r>
              <a:rPr lang="en-US" altLang="ja-JP" dirty="0">
                <a:ea typeface="ＭＳ Ｐゴシック" panose="020B0600070205080204" pitchFamily="34" charset="-128"/>
              </a:rPr>
              <a:t> </a:t>
            </a:r>
            <a:r>
              <a:rPr lang="en-US" altLang="ja-JP" dirty="0" err="1">
                <a:ea typeface="ＭＳ Ｐゴシック" panose="020B0600070205080204" pitchFamily="34" charset="-128"/>
              </a:rPr>
              <a:t>dari</a:t>
            </a:r>
            <a:r>
              <a:rPr lang="en-US" altLang="ja-JP" dirty="0">
                <a:ea typeface="ＭＳ Ｐゴシック" panose="020B0600070205080204" pitchFamily="34" charset="-128"/>
              </a:rPr>
              <a:t> </a:t>
            </a:r>
            <a:r>
              <a:rPr lang="en-US" altLang="ja-JP" dirty="0" err="1">
                <a:ea typeface="ＭＳ Ｐゴシック" panose="020B0600070205080204" pitchFamily="34" charset="-128"/>
              </a:rPr>
              <a:t>sebuah</a:t>
            </a:r>
            <a:r>
              <a:rPr lang="en-US" altLang="ja-JP" dirty="0">
                <a:ea typeface="ＭＳ Ｐゴシック" panose="020B0600070205080204" pitchFamily="34" charset="-128"/>
              </a:rPr>
              <a:t> string.</a:t>
            </a:r>
          </a:p>
          <a:p>
            <a:pPr eaLnBrk="1" hangingPunct="1">
              <a:lnSpc>
                <a:spcPct val="90000"/>
              </a:lnSpc>
            </a:pPr>
            <a:r>
              <a:rPr lang="en-US" altLang="ja-JP" dirty="0" err="1">
                <a:ea typeface="ＭＳ Ｐゴシック" panose="020B0600070205080204" pitchFamily="34" charset="-128"/>
              </a:rPr>
              <a:t>Membuat</a:t>
            </a:r>
            <a:r>
              <a:rPr lang="en-US" altLang="ja-JP" dirty="0">
                <a:ea typeface="ＭＳ Ｐゴシック" panose="020B0600070205080204" pitchFamily="34" charset="-128"/>
              </a:rPr>
              <a:t> </a:t>
            </a:r>
            <a:r>
              <a:rPr lang="en-US" altLang="ja-JP" dirty="0" err="1">
                <a:ea typeface="ＭＳ Ｐゴシック" panose="020B0600070205080204" pitchFamily="34" charset="-128"/>
              </a:rPr>
              <a:t>kelas</a:t>
            </a:r>
            <a:r>
              <a:rPr lang="en-US" altLang="ja-JP" dirty="0">
                <a:ea typeface="ＭＳ Ｐゴシック" panose="020B0600070205080204" pitchFamily="34" charset="-128"/>
              </a:rPr>
              <a:t> Pattern and Matcher.</a:t>
            </a:r>
          </a:p>
          <a:p>
            <a:pPr lvl="2" eaLnBrk="1" hangingPunct="1">
              <a:lnSpc>
                <a:spcPct val="90000"/>
              </a:lnSpc>
              <a:buFontTx/>
              <a:buNone/>
            </a:pPr>
            <a:endParaRPr lang="en-US" altLang="ja-JP" dirty="0">
              <a:ea typeface="ＭＳ Ｐゴシック" panose="020B0600070205080204" pitchFamily="34" charset="-128"/>
            </a:endParaRPr>
          </a:p>
        </p:txBody>
      </p:sp>
    </p:spTree>
    <p:custDataLst>
      <p:tags r:id="rId1"/>
    </p:custDataLst>
    <p:extLst>
      <p:ext uri="{BB962C8B-B14F-4D97-AF65-F5344CB8AC3E}">
        <p14:creationId xmlns:p14="http://schemas.microsoft.com/office/powerpoint/2010/main" val="392830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541">
                                            <p:txEl>
                                              <p:pRg st="0" end="0"/>
                                            </p:txEl>
                                          </p:spTgt>
                                        </p:tgtEl>
                                        <p:attrNameLst>
                                          <p:attrName>style.visibility</p:attrName>
                                        </p:attrNameLst>
                                      </p:cBhvr>
                                      <p:to>
                                        <p:strVal val="visible"/>
                                      </p:to>
                                    </p:set>
                                    <p:animEffect transition="in" filter="dissolve">
                                      <p:cBhvr>
                                        <p:cTn id="7" dur="500"/>
                                        <p:tgtEl>
                                          <p:spTgt spid="655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5541">
                                            <p:txEl>
                                              <p:pRg st="1" end="1"/>
                                            </p:txEl>
                                          </p:spTgt>
                                        </p:tgtEl>
                                        <p:attrNameLst>
                                          <p:attrName>style.visibility</p:attrName>
                                        </p:attrNameLst>
                                      </p:cBhvr>
                                      <p:to>
                                        <p:strVal val="visible"/>
                                      </p:to>
                                    </p:set>
                                    <p:animEffect transition="in" filter="dissolve">
                                      <p:cBhvr>
                                        <p:cTn id="12" dur="500"/>
                                        <p:tgtEl>
                                          <p:spTgt spid="655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541">
                                            <p:txEl>
                                              <p:pRg st="2" end="2"/>
                                            </p:txEl>
                                          </p:spTgt>
                                        </p:tgtEl>
                                        <p:attrNameLst>
                                          <p:attrName>style.visibility</p:attrName>
                                        </p:attrNameLst>
                                      </p:cBhvr>
                                      <p:to>
                                        <p:strVal val="visible"/>
                                      </p:to>
                                    </p:set>
                                    <p:animEffect transition="in" filter="dissolve">
                                      <p:cBhvr>
                                        <p:cTn id="17" dur="500"/>
                                        <p:tgtEl>
                                          <p:spTgt spid="655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5541">
                                            <p:txEl>
                                              <p:pRg st="3" end="3"/>
                                            </p:txEl>
                                          </p:spTgt>
                                        </p:tgtEl>
                                        <p:attrNameLst>
                                          <p:attrName>style.visibility</p:attrName>
                                        </p:attrNameLst>
                                      </p:cBhvr>
                                      <p:to>
                                        <p:strVal val="visible"/>
                                      </p:to>
                                    </p:set>
                                    <p:animEffect transition="in" filter="dissolve">
                                      <p:cBhvr>
                                        <p:cTn id="22" dur="500"/>
                                        <p:tgtEl>
                                          <p:spTgt spid="6554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5541">
                                            <p:txEl>
                                              <p:pRg st="4" end="4"/>
                                            </p:txEl>
                                          </p:spTgt>
                                        </p:tgtEl>
                                        <p:attrNameLst>
                                          <p:attrName>style.visibility</p:attrName>
                                        </p:attrNameLst>
                                      </p:cBhvr>
                                      <p:to>
                                        <p:strVal val="visible"/>
                                      </p:to>
                                    </p:set>
                                    <p:animEffect transition="in" filter="dissolve">
                                      <p:cBhvr>
                                        <p:cTn id="27" dur="500"/>
                                        <p:tgtEl>
                                          <p:spTgt spid="655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337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DC3BDD35-66D6-4F63-B703-9BFBE0D3695E}" type="slidenum">
              <a:rPr lang="en-US" altLang="en-US" sz="1000">
                <a:solidFill>
                  <a:srgbClr val="996633"/>
                </a:solidFill>
              </a:rPr>
              <a:pPr eaLnBrk="1" hangingPunct="1">
                <a:spcBef>
                  <a:spcPct val="0"/>
                </a:spcBef>
                <a:buFontTx/>
                <a:buNone/>
              </a:pPr>
              <a:t>20</a:t>
            </a:fld>
            <a:endParaRPr lang="en-US" altLang="en-US" sz="1000">
              <a:solidFill>
                <a:srgbClr val="996633"/>
              </a:solidFill>
            </a:endParaRPr>
          </a:p>
        </p:txBody>
      </p:sp>
      <p:sp>
        <p:nvSpPr>
          <p:cNvPr id="33796" name="Rectangle 2"/>
          <p:cNvSpPr>
            <a:spLocks noGrp="1" noChangeArrowheads="1"/>
          </p:cNvSpPr>
          <p:nvPr>
            <p:ph type="title"/>
          </p:nvPr>
        </p:nvSpPr>
        <p:spPr>
          <a:xfrm>
            <a:off x="905774" y="381000"/>
            <a:ext cx="9076426" cy="920750"/>
          </a:xfrm>
          <a:noFill/>
        </p:spPr>
        <p:txBody>
          <a:bodyPr lIns="92075" tIns="46038" rIns="92075" bIns="46038" anchor="b" anchorCtr="0">
            <a:normAutofit/>
          </a:bodyPr>
          <a:lstStyle/>
          <a:p>
            <a:pPr eaLnBrk="1" hangingPunct="1"/>
            <a:r>
              <a:rPr lang="en-US" altLang="en-US" sz="3600" dirty="0" err="1"/>
              <a:t>Konversi</a:t>
            </a:r>
            <a:r>
              <a:rPr lang="en-US" altLang="en-US" sz="3600" dirty="0"/>
              <a:t> String </a:t>
            </a:r>
          </a:p>
        </p:txBody>
      </p:sp>
      <p:sp>
        <p:nvSpPr>
          <p:cNvPr id="33797" name="Rectangle 3"/>
          <p:cNvSpPr>
            <a:spLocks noGrp="1" noChangeArrowheads="1"/>
          </p:cNvSpPr>
          <p:nvPr>
            <p:ph type="body" idx="1"/>
          </p:nvPr>
        </p:nvSpPr>
        <p:spPr>
          <a:xfrm>
            <a:off x="1904999" y="1759788"/>
            <a:ext cx="9378351" cy="4717211"/>
          </a:xfrm>
          <a:noFill/>
        </p:spPr>
        <p:txBody>
          <a:bodyPr vert="horz" lIns="92075" tIns="46038" rIns="92075" bIns="46038">
            <a:normAutofit/>
          </a:bodyPr>
          <a:lstStyle/>
          <a:p>
            <a:pPr marL="0" indent="0">
              <a:buNone/>
            </a:pPr>
            <a:r>
              <a:rPr lang="en-US" altLang="en-US" dirty="0" err="1">
                <a:cs typeface="Courier New" panose="02070309020205020404" pitchFamily="49" charset="0"/>
              </a:rPr>
              <a:t>Mengubah</a:t>
            </a:r>
            <a:r>
              <a:rPr lang="en-US" altLang="en-US" dirty="0">
                <a:cs typeface="Courier New" panose="02070309020205020404" pitchFamily="49" charset="0"/>
              </a:rPr>
              <a:t> </a:t>
            </a:r>
            <a:r>
              <a:rPr lang="en-US" altLang="en-US" dirty="0" err="1">
                <a:cs typeface="Courier New" panose="02070309020205020404" pitchFamily="49" charset="0"/>
              </a:rPr>
              <a:t>isi</a:t>
            </a:r>
            <a:r>
              <a:rPr lang="en-US" altLang="en-US" dirty="0">
                <a:cs typeface="Courier New" panose="02070309020205020404" pitchFamily="49" charset="0"/>
              </a:rPr>
              <a:t> string </a:t>
            </a:r>
            <a:r>
              <a:rPr lang="en-US" altLang="en-US" dirty="0" err="1">
                <a:cs typeface="Courier New" panose="02070309020205020404" pitchFamily="49" charset="0"/>
              </a:rPr>
              <a:t>ke</a:t>
            </a:r>
            <a:r>
              <a:rPr lang="en-US" altLang="en-US" dirty="0">
                <a:cs typeface="Courier New" panose="02070309020205020404" pitchFamily="49" charset="0"/>
              </a:rPr>
              <a:t> string </a:t>
            </a:r>
            <a:r>
              <a:rPr lang="en-US" altLang="en-US" dirty="0" err="1">
                <a:cs typeface="Courier New" panose="02070309020205020404" pitchFamily="49" charset="0"/>
              </a:rPr>
              <a:t>bentuk</a:t>
            </a:r>
            <a:r>
              <a:rPr lang="en-US" altLang="en-US" dirty="0">
                <a:cs typeface="Courier New" panose="02070309020205020404" pitchFamily="49" charset="0"/>
              </a:rPr>
              <a:t> lain </a:t>
            </a:r>
            <a:r>
              <a:rPr lang="en-US" altLang="en-US" dirty="0" err="1">
                <a:cs typeface="Courier New" panose="02070309020205020404" pitchFamily="49" charset="0"/>
              </a:rPr>
              <a:t>dapat</a:t>
            </a:r>
            <a:r>
              <a:rPr lang="en-US" altLang="en-US" dirty="0">
                <a:cs typeface="Courier New" panose="02070309020205020404" pitchFamily="49" charset="0"/>
              </a:rPr>
              <a:t> </a:t>
            </a:r>
            <a:r>
              <a:rPr lang="en-US" altLang="en-US" dirty="0" err="1">
                <a:cs typeface="Courier New" panose="02070309020205020404" pitchFamily="49" charset="0"/>
              </a:rPr>
              <a:t>dilakukan</a:t>
            </a:r>
            <a:r>
              <a:rPr lang="en-US" altLang="en-US" dirty="0">
                <a:cs typeface="Courier New" panose="02070309020205020404" pitchFamily="49" charset="0"/>
              </a:rPr>
              <a:t> </a:t>
            </a:r>
            <a:r>
              <a:rPr lang="en-US" altLang="en-US" dirty="0" err="1">
                <a:cs typeface="Courier New" panose="02070309020205020404" pitchFamily="49" charset="0"/>
              </a:rPr>
              <a:t>dengan</a:t>
            </a:r>
            <a:r>
              <a:rPr lang="en-US" altLang="en-US" dirty="0">
                <a:cs typeface="Courier New" panose="02070309020205020404" pitchFamily="49" charset="0"/>
              </a:rPr>
              <a:t> :</a:t>
            </a:r>
          </a:p>
          <a:p>
            <a:pPr marL="0" indent="0">
              <a:buNone/>
            </a:pPr>
            <a:endParaRPr lang="en-US" altLang="en-US" dirty="0">
              <a:cs typeface="Courier New" panose="02070309020205020404" pitchFamily="49" charset="0"/>
            </a:endParaRPr>
          </a:p>
          <a:p>
            <a:pPr marL="0" indent="0"/>
            <a:r>
              <a:rPr lang="en-US" altLang="en-US" dirty="0">
                <a:latin typeface="Courier" charset="0"/>
                <a:cs typeface="Courier New" panose="02070309020205020404" pitchFamily="49" charset="0"/>
              </a:rPr>
              <a:t>   </a:t>
            </a:r>
            <a:r>
              <a:rPr lang="en-US" altLang="en-US" dirty="0" err="1">
                <a:latin typeface="Courier" charset="0"/>
                <a:cs typeface="Courier New" panose="02070309020205020404" pitchFamily="49" charset="0"/>
              </a:rPr>
              <a:t>toLowerCase</a:t>
            </a:r>
            <a:endParaRPr lang="en-US" altLang="en-US" dirty="0">
              <a:latin typeface="Courier" charset="0"/>
              <a:cs typeface="Courier New" panose="02070309020205020404" pitchFamily="49" charset="0"/>
            </a:endParaRPr>
          </a:p>
          <a:p>
            <a:pPr marL="0" indent="0"/>
            <a:r>
              <a:rPr lang="en-US" altLang="en-US" dirty="0">
                <a:latin typeface="Courier" charset="0"/>
                <a:cs typeface="Courier New" panose="02070309020205020404" pitchFamily="49" charset="0"/>
              </a:rPr>
              <a:t>   </a:t>
            </a:r>
            <a:r>
              <a:rPr lang="en-US" altLang="en-US" dirty="0" err="1">
                <a:latin typeface="Courier" charset="0"/>
                <a:cs typeface="Courier New" panose="02070309020205020404" pitchFamily="49" charset="0"/>
              </a:rPr>
              <a:t>toUpperCase</a:t>
            </a:r>
            <a:endParaRPr lang="en-US" altLang="en-US" dirty="0">
              <a:latin typeface="Courier" charset="0"/>
              <a:cs typeface="Courier New" panose="02070309020205020404" pitchFamily="49" charset="0"/>
            </a:endParaRPr>
          </a:p>
          <a:p>
            <a:pPr marL="0" indent="0"/>
            <a:r>
              <a:rPr lang="en-US" altLang="en-US" dirty="0">
                <a:latin typeface="Courier" charset="0"/>
                <a:cs typeface="Courier New" panose="02070309020205020404" pitchFamily="49" charset="0"/>
              </a:rPr>
              <a:t>   trim</a:t>
            </a:r>
          </a:p>
          <a:p>
            <a:pPr marL="0" indent="0">
              <a:buNone/>
            </a:pPr>
            <a:endParaRPr lang="en-US" altLang="en-US" dirty="0"/>
          </a:p>
        </p:txBody>
      </p:sp>
    </p:spTree>
    <p:extLst>
      <p:ext uri="{BB962C8B-B14F-4D97-AF65-F5344CB8AC3E}">
        <p14:creationId xmlns:p14="http://schemas.microsoft.com/office/powerpoint/2010/main" val="145144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348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1960CD4C-FBD2-44F0-8BA0-0E89659736B6}" type="slidenum">
              <a:rPr lang="en-US" altLang="en-US" sz="1000">
                <a:solidFill>
                  <a:srgbClr val="996633"/>
                </a:solidFill>
              </a:rPr>
              <a:pPr eaLnBrk="1" hangingPunct="1">
                <a:spcBef>
                  <a:spcPct val="0"/>
                </a:spcBef>
                <a:buFontTx/>
                <a:buNone/>
              </a:pPr>
              <a:t>21</a:t>
            </a:fld>
            <a:endParaRPr lang="en-US" altLang="en-US" sz="1000">
              <a:solidFill>
                <a:srgbClr val="996633"/>
              </a:solidFill>
            </a:endParaRPr>
          </a:p>
        </p:txBody>
      </p:sp>
      <p:sp>
        <p:nvSpPr>
          <p:cNvPr id="34820" name="Rectangle 2"/>
          <p:cNvSpPr>
            <a:spLocks noGrp="1" noChangeArrowheads="1"/>
          </p:cNvSpPr>
          <p:nvPr>
            <p:ph type="title"/>
          </p:nvPr>
        </p:nvSpPr>
        <p:spPr>
          <a:xfrm>
            <a:off x="393252" y="89695"/>
            <a:ext cx="11116574" cy="890587"/>
          </a:xfrm>
        </p:spPr>
        <p:txBody>
          <a:bodyPr/>
          <a:lstStyle/>
          <a:p>
            <a:pPr eaLnBrk="1" hangingPunct="1"/>
            <a:r>
              <a:rPr lang="en-US" altLang="en-US" dirty="0" err="1"/>
              <a:t>Contoh</a:t>
            </a:r>
            <a:r>
              <a:rPr lang="en-US" altLang="en-US" dirty="0"/>
              <a:t> </a:t>
            </a:r>
            <a:r>
              <a:rPr lang="en-US" altLang="en-US" dirty="0" err="1"/>
              <a:t>Pola</a:t>
            </a:r>
            <a:r>
              <a:rPr lang="en-US" altLang="en-US" dirty="0"/>
              <a:t> </a:t>
            </a:r>
            <a:r>
              <a:rPr lang="en-US" altLang="en-US" i="1" dirty="0"/>
              <a:t>(Pattern)</a:t>
            </a:r>
            <a:r>
              <a:rPr lang="en-US" altLang="en-US" dirty="0"/>
              <a:t> </a:t>
            </a:r>
          </a:p>
        </p:txBody>
      </p:sp>
      <p:sp>
        <p:nvSpPr>
          <p:cNvPr id="51203" name="Rectangle 3"/>
          <p:cNvSpPr>
            <a:spLocks noGrp="1" noChangeArrowheads="1"/>
          </p:cNvSpPr>
          <p:nvPr>
            <p:ph type="body" idx="1"/>
          </p:nvPr>
        </p:nvSpPr>
        <p:spPr>
          <a:xfrm>
            <a:off x="1026542" y="1165225"/>
            <a:ext cx="10483283" cy="2871788"/>
          </a:xfrm>
        </p:spPr>
        <p:txBody>
          <a:bodyPr/>
          <a:lstStyle/>
          <a:p>
            <a:pPr eaLnBrk="1" hangingPunct="1">
              <a:lnSpc>
                <a:spcPct val="90000"/>
              </a:lnSpc>
            </a:pPr>
            <a:r>
              <a:rPr lang="en-US" altLang="en-US" sz="2400" dirty="0" err="1"/>
              <a:t>Misal</a:t>
            </a:r>
            <a:r>
              <a:rPr lang="en-US" altLang="en-US" sz="2400" dirty="0"/>
              <a:t> : </a:t>
            </a:r>
            <a:r>
              <a:rPr lang="en-US" altLang="en-US" sz="2400" dirty="0" err="1"/>
              <a:t>diinginkan</a:t>
            </a:r>
            <a:r>
              <a:rPr lang="en-US" altLang="en-US" sz="2400" dirty="0"/>
              <a:t> </a:t>
            </a:r>
            <a:r>
              <a:rPr lang="en-US" altLang="en-US" sz="2400" dirty="0" err="1"/>
              <a:t>mahasiswa</a:t>
            </a:r>
            <a:r>
              <a:rPr lang="en-US" altLang="en-US" sz="2400" dirty="0"/>
              <a:t> </a:t>
            </a:r>
            <a:r>
              <a:rPr lang="en-US" altLang="en-US" sz="2400" dirty="0" err="1"/>
              <a:t>memasukkan</a:t>
            </a:r>
            <a:r>
              <a:rPr lang="en-US" altLang="en-US" sz="2400" dirty="0"/>
              <a:t> 3 digit </a:t>
            </a:r>
            <a:r>
              <a:rPr lang="en-US" altLang="en-US" sz="2400" dirty="0" err="1"/>
              <a:t>kode</a:t>
            </a:r>
            <a:r>
              <a:rPr lang="en-US" altLang="en-US" sz="2400" dirty="0"/>
              <a:t> </a:t>
            </a:r>
            <a:r>
              <a:rPr lang="en-US" altLang="en-US" sz="2400" dirty="0" err="1"/>
              <a:t>dengan</a:t>
            </a:r>
            <a:r>
              <a:rPr lang="en-US" altLang="en-US" sz="2400" dirty="0"/>
              <a:t> </a:t>
            </a:r>
            <a:r>
              <a:rPr lang="en-US" altLang="en-US" sz="2400" dirty="0" err="1"/>
              <a:t>ketentuan</a:t>
            </a:r>
            <a:r>
              <a:rPr lang="en-US" altLang="en-US" sz="2400" dirty="0"/>
              <a:t> :</a:t>
            </a:r>
          </a:p>
          <a:p>
            <a:pPr lvl="1" eaLnBrk="1" hangingPunct="1">
              <a:lnSpc>
                <a:spcPct val="90000"/>
              </a:lnSpc>
            </a:pPr>
            <a:r>
              <a:rPr lang="en-US" altLang="en-US" sz="2000" dirty="0"/>
              <a:t>Digit </a:t>
            </a:r>
            <a:r>
              <a:rPr lang="en-US" altLang="en-US" sz="2000" dirty="0" err="1"/>
              <a:t>pertama</a:t>
            </a:r>
            <a:r>
              <a:rPr lang="en-US" altLang="en-US" sz="2000" dirty="0"/>
              <a:t> </a:t>
            </a:r>
            <a:r>
              <a:rPr lang="en-US" altLang="en-US" sz="2000" dirty="0" err="1"/>
              <a:t>menyatakan</a:t>
            </a:r>
            <a:r>
              <a:rPr lang="en-US" altLang="en-US" sz="2000" dirty="0"/>
              <a:t> </a:t>
            </a:r>
            <a:r>
              <a:rPr lang="en-US" altLang="en-US" sz="2000" dirty="0" err="1"/>
              <a:t>fakultas</a:t>
            </a:r>
            <a:r>
              <a:rPr lang="en-US" altLang="en-US" sz="2000" dirty="0"/>
              <a:t> (5 </a:t>
            </a:r>
            <a:r>
              <a:rPr lang="en-US" altLang="en-US" sz="2000" dirty="0" err="1"/>
              <a:t>adalah</a:t>
            </a:r>
            <a:r>
              <a:rPr lang="en-US" altLang="en-US" sz="2000" dirty="0"/>
              <a:t> FST);</a:t>
            </a:r>
          </a:p>
          <a:p>
            <a:pPr lvl="1" eaLnBrk="1" hangingPunct="1">
              <a:lnSpc>
                <a:spcPct val="90000"/>
              </a:lnSpc>
            </a:pPr>
            <a:r>
              <a:rPr lang="en-US" altLang="en-US" sz="2000" dirty="0"/>
              <a:t>Digit </a:t>
            </a:r>
            <a:r>
              <a:rPr lang="en-US" altLang="en-US" sz="2000" dirty="0" err="1"/>
              <a:t>kedua</a:t>
            </a:r>
            <a:r>
              <a:rPr lang="en-US" altLang="en-US" sz="2000" dirty="0"/>
              <a:t> </a:t>
            </a:r>
            <a:r>
              <a:rPr lang="en-US" altLang="en-US" sz="2000" dirty="0" err="1"/>
              <a:t>menyatakan</a:t>
            </a:r>
            <a:r>
              <a:rPr lang="en-US" altLang="en-US" sz="2000" dirty="0"/>
              <a:t> </a:t>
            </a:r>
            <a:r>
              <a:rPr lang="en-US" altLang="en-US" sz="2000" dirty="0" err="1"/>
              <a:t>urutan</a:t>
            </a:r>
            <a:r>
              <a:rPr lang="en-US" altLang="en-US" sz="2000" dirty="0"/>
              <a:t> </a:t>
            </a:r>
            <a:r>
              <a:rPr lang="en-US" altLang="en-US" sz="2000" dirty="0" err="1"/>
              <a:t>dalam</a:t>
            </a:r>
            <a:r>
              <a:rPr lang="en-US" altLang="en-US" sz="2000" dirty="0"/>
              <a:t> </a:t>
            </a:r>
            <a:r>
              <a:rPr lang="en-US" altLang="en-US" sz="2000" dirty="0" err="1"/>
              <a:t>fakultas</a:t>
            </a:r>
            <a:r>
              <a:rPr lang="en-US" altLang="en-US" sz="2000" dirty="0"/>
              <a:t> : </a:t>
            </a:r>
            <a:r>
              <a:rPr lang="en-US" altLang="en-US" sz="2000" dirty="0" err="1"/>
              <a:t>Elektro</a:t>
            </a:r>
            <a:r>
              <a:rPr lang="en-US" altLang="en-US" sz="2000" dirty="0"/>
              <a:t> (1), </a:t>
            </a:r>
            <a:r>
              <a:rPr lang="en-US" altLang="en-US" sz="2000" dirty="0" err="1"/>
              <a:t>Mesin</a:t>
            </a:r>
            <a:r>
              <a:rPr lang="en-US" altLang="en-US" sz="2000" dirty="0"/>
              <a:t> (2), </a:t>
            </a:r>
            <a:r>
              <a:rPr lang="en-US" altLang="en-US" sz="2000" dirty="0" err="1"/>
              <a:t>atau</a:t>
            </a:r>
            <a:r>
              <a:rPr lang="en-US" altLang="en-US" sz="2000" dirty="0"/>
              <a:t> </a:t>
            </a:r>
            <a:r>
              <a:rPr lang="en-US" altLang="en-US" sz="2000" dirty="0" err="1"/>
              <a:t>Informatika</a:t>
            </a:r>
            <a:r>
              <a:rPr lang="en-US" altLang="en-US" sz="2000" dirty="0"/>
              <a:t> (3);</a:t>
            </a:r>
          </a:p>
          <a:p>
            <a:pPr lvl="1" eaLnBrk="1" hangingPunct="1">
              <a:lnSpc>
                <a:spcPct val="90000"/>
              </a:lnSpc>
            </a:pPr>
            <a:r>
              <a:rPr lang="en-US" altLang="en-US" sz="2000" dirty="0"/>
              <a:t>Digit </a:t>
            </a:r>
            <a:r>
              <a:rPr lang="en-US" altLang="en-US" sz="2000" dirty="0" err="1"/>
              <a:t>ketiga</a:t>
            </a:r>
            <a:r>
              <a:rPr lang="en-US" altLang="en-US" sz="2000" dirty="0"/>
              <a:t> </a:t>
            </a:r>
            <a:r>
              <a:rPr lang="en-US" altLang="en-US" sz="2000" dirty="0" err="1"/>
              <a:t>menyatakan</a:t>
            </a:r>
            <a:r>
              <a:rPr lang="en-US" altLang="en-US" sz="2000" dirty="0"/>
              <a:t> semester :  </a:t>
            </a:r>
          </a:p>
          <a:p>
            <a:pPr lvl="2" eaLnBrk="1" hangingPunct="1">
              <a:lnSpc>
                <a:spcPct val="90000"/>
              </a:lnSpc>
            </a:pPr>
            <a:r>
              <a:rPr lang="en-US" altLang="en-US" sz="1800" dirty="0" err="1"/>
              <a:t>Mahasiswa</a:t>
            </a:r>
            <a:r>
              <a:rPr lang="en-US" altLang="en-US" sz="1800" dirty="0"/>
              <a:t> </a:t>
            </a:r>
            <a:r>
              <a:rPr lang="en-US" altLang="en-US" sz="1800" dirty="0" err="1"/>
              <a:t>aktif</a:t>
            </a:r>
            <a:r>
              <a:rPr lang="en-US" altLang="en-US" sz="1800" dirty="0"/>
              <a:t> </a:t>
            </a:r>
            <a:r>
              <a:rPr lang="en-US" altLang="en-US" sz="1800" dirty="0" err="1"/>
              <a:t>kuliah</a:t>
            </a:r>
            <a:r>
              <a:rPr lang="en-US" altLang="en-US" sz="1800" dirty="0"/>
              <a:t> tutorial 1-7.</a:t>
            </a:r>
          </a:p>
          <a:p>
            <a:pPr lvl="2" eaLnBrk="1" hangingPunct="1">
              <a:lnSpc>
                <a:spcPct val="90000"/>
              </a:lnSpc>
            </a:pPr>
            <a:r>
              <a:rPr lang="en-US" altLang="en-US" sz="1800" dirty="0" err="1"/>
              <a:t>Mahasiswa</a:t>
            </a:r>
            <a:r>
              <a:rPr lang="en-US" altLang="en-US" sz="1800" dirty="0"/>
              <a:t> </a:t>
            </a:r>
            <a:r>
              <a:rPr lang="en-US" altLang="en-US" sz="1800" dirty="0" err="1"/>
              <a:t>tugas</a:t>
            </a:r>
            <a:r>
              <a:rPr lang="en-US" altLang="en-US" sz="1800" dirty="0"/>
              <a:t> </a:t>
            </a:r>
            <a:r>
              <a:rPr lang="en-US" altLang="en-US" sz="1800" dirty="0" err="1"/>
              <a:t>akhir</a:t>
            </a:r>
            <a:r>
              <a:rPr lang="en-US" altLang="en-US" sz="1800" dirty="0"/>
              <a:t> digit 8.</a:t>
            </a:r>
          </a:p>
        </p:txBody>
      </p:sp>
      <p:sp>
        <p:nvSpPr>
          <p:cNvPr id="51204" name="Text Box 4"/>
          <p:cNvSpPr txBox="1">
            <a:spLocks noChangeArrowheads="1"/>
          </p:cNvSpPr>
          <p:nvPr/>
        </p:nvSpPr>
        <p:spPr bwMode="auto">
          <a:xfrm>
            <a:off x="2133600" y="3886201"/>
            <a:ext cx="536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1800">
                <a:solidFill>
                  <a:srgbClr val="A50021"/>
                </a:solidFill>
              </a:rPr>
              <a:t>Pola 3 digit untuk menyatakan identitas mahasiswa</a:t>
            </a:r>
            <a:endParaRPr lang="en-US" altLang="en-US" sz="2400">
              <a:solidFill>
                <a:schemeClr val="tx1"/>
              </a:solidFill>
              <a:latin typeface="Times New Roman" panose="02020603050405020304" pitchFamily="18" charset="0"/>
            </a:endParaRPr>
          </a:p>
        </p:txBody>
      </p:sp>
      <p:sp>
        <p:nvSpPr>
          <p:cNvPr id="51205" name="Text Box 5"/>
          <p:cNvSpPr txBox="1">
            <a:spLocks noChangeArrowheads="1"/>
          </p:cNvSpPr>
          <p:nvPr/>
        </p:nvSpPr>
        <p:spPr bwMode="auto">
          <a:xfrm>
            <a:off x="4856164" y="4425951"/>
            <a:ext cx="2212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400" dirty="0">
                <a:solidFill>
                  <a:schemeClr val="tx1"/>
                </a:solidFill>
                <a:latin typeface="Courier New" panose="02070309020205020404" pitchFamily="49" charset="0"/>
              </a:rPr>
              <a:t>5[123][1-8]</a:t>
            </a:r>
          </a:p>
        </p:txBody>
      </p:sp>
      <p:grpSp>
        <p:nvGrpSpPr>
          <p:cNvPr id="2" name="Group 6"/>
          <p:cNvGrpSpPr>
            <a:grpSpLocks/>
          </p:cNvGrpSpPr>
          <p:nvPr/>
        </p:nvGrpSpPr>
        <p:grpSpPr bwMode="auto">
          <a:xfrm>
            <a:off x="2879726" y="4911726"/>
            <a:ext cx="2262188" cy="792163"/>
            <a:chOff x="887" y="3272"/>
            <a:chExt cx="1425" cy="499"/>
          </a:xfrm>
        </p:grpSpPr>
        <p:sp>
          <p:nvSpPr>
            <p:cNvPr id="34833" name="Text Box 7"/>
            <p:cNvSpPr txBox="1">
              <a:spLocks noChangeArrowheads="1"/>
            </p:cNvSpPr>
            <p:nvPr/>
          </p:nvSpPr>
          <p:spPr bwMode="auto">
            <a:xfrm>
              <a:off x="887" y="3441"/>
              <a:ext cx="10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algn="ctr" eaLnBrk="1" hangingPunct="1">
                <a:spcBef>
                  <a:spcPct val="0"/>
                </a:spcBef>
                <a:buFontTx/>
                <a:buNone/>
              </a:pPr>
              <a:r>
                <a:rPr lang="en-US" altLang="en-US" sz="1400" b="1">
                  <a:solidFill>
                    <a:srgbClr val="A50021"/>
                  </a:solidFill>
                </a:rPr>
                <a:t>Karakter pertama</a:t>
              </a:r>
            </a:p>
            <a:p>
              <a:pPr algn="ctr" eaLnBrk="1" hangingPunct="1">
                <a:spcBef>
                  <a:spcPct val="0"/>
                </a:spcBef>
                <a:buFontTx/>
                <a:buNone/>
              </a:pPr>
              <a:r>
                <a:rPr lang="en-US" altLang="en-US" sz="1400" b="1">
                  <a:solidFill>
                    <a:srgbClr val="A50021"/>
                  </a:solidFill>
                </a:rPr>
                <a:t>adalah 5</a:t>
              </a:r>
            </a:p>
          </p:txBody>
        </p:sp>
        <p:sp>
          <p:nvSpPr>
            <p:cNvPr id="34834" name="Line 8"/>
            <p:cNvSpPr>
              <a:spLocks noChangeShapeType="1"/>
            </p:cNvSpPr>
            <p:nvPr/>
          </p:nvSpPr>
          <p:spPr bwMode="auto">
            <a:xfrm flipV="1">
              <a:off x="1614" y="3333"/>
              <a:ext cx="606" cy="23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35" name="Line 9"/>
            <p:cNvSpPr>
              <a:spLocks noChangeShapeType="1"/>
            </p:cNvSpPr>
            <p:nvPr/>
          </p:nvSpPr>
          <p:spPr bwMode="auto">
            <a:xfrm>
              <a:off x="2196" y="3272"/>
              <a:ext cx="116" cy="0"/>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 name="Group 10"/>
          <p:cNvGrpSpPr>
            <a:grpSpLocks/>
          </p:cNvGrpSpPr>
          <p:nvPr/>
        </p:nvGrpSpPr>
        <p:grpSpPr bwMode="auto">
          <a:xfrm>
            <a:off x="5137151" y="4905375"/>
            <a:ext cx="1098550" cy="1098550"/>
            <a:chOff x="2309" y="3268"/>
            <a:chExt cx="692" cy="692"/>
          </a:xfrm>
        </p:grpSpPr>
        <p:sp>
          <p:nvSpPr>
            <p:cNvPr id="34830" name="Text Box 11"/>
            <p:cNvSpPr txBox="1">
              <a:spLocks noChangeArrowheads="1"/>
            </p:cNvSpPr>
            <p:nvPr/>
          </p:nvSpPr>
          <p:spPr bwMode="auto">
            <a:xfrm>
              <a:off x="2309" y="3630"/>
              <a:ext cx="6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algn="ctr" eaLnBrk="1" hangingPunct="1">
                <a:spcBef>
                  <a:spcPct val="0"/>
                </a:spcBef>
                <a:buFontTx/>
                <a:buNone/>
              </a:pPr>
              <a:r>
                <a:rPr lang="en-US" altLang="en-US" sz="1400" b="1">
                  <a:solidFill>
                    <a:srgbClr val="A50021"/>
                  </a:solidFill>
                </a:rPr>
                <a:t>Kar kedua</a:t>
              </a:r>
            </a:p>
            <a:p>
              <a:pPr algn="ctr" eaLnBrk="1" hangingPunct="1">
                <a:spcBef>
                  <a:spcPct val="0"/>
                </a:spcBef>
                <a:buFontTx/>
                <a:buNone/>
              </a:pPr>
              <a:r>
                <a:rPr lang="en-US" altLang="en-US" sz="1400" b="1">
                  <a:solidFill>
                    <a:srgbClr val="A50021"/>
                  </a:solidFill>
                </a:rPr>
                <a:t>1, 2, atau 3</a:t>
              </a:r>
            </a:p>
          </p:txBody>
        </p:sp>
        <p:sp>
          <p:nvSpPr>
            <p:cNvPr id="34831" name="Line 12"/>
            <p:cNvSpPr>
              <a:spLocks noChangeShapeType="1"/>
            </p:cNvSpPr>
            <p:nvPr/>
          </p:nvSpPr>
          <p:spPr bwMode="auto">
            <a:xfrm flipV="1">
              <a:off x="2627" y="3302"/>
              <a:ext cx="0" cy="361"/>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32" name="Line 13"/>
            <p:cNvSpPr>
              <a:spLocks noChangeShapeType="1"/>
            </p:cNvSpPr>
            <p:nvPr/>
          </p:nvSpPr>
          <p:spPr bwMode="auto">
            <a:xfrm>
              <a:off x="2376" y="3268"/>
              <a:ext cx="446" cy="0"/>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4" name="Group 14"/>
          <p:cNvGrpSpPr>
            <a:grpSpLocks/>
          </p:cNvGrpSpPr>
          <p:nvPr/>
        </p:nvGrpSpPr>
        <p:grpSpPr bwMode="auto">
          <a:xfrm>
            <a:off x="6151564" y="4899026"/>
            <a:ext cx="2332037" cy="847725"/>
            <a:chOff x="2948" y="3264"/>
            <a:chExt cx="1469" cy="534"/>
          </a:xfrm>
        </p:grpSpPr>
        <p:sp>
          <p:nvSpPr>
            <p:cNvPr id="34827" name="Text Box 15"/>
            <p:cNvSpPr txBox="1">
              <a:spLocks noChangeArrowheads="1"/>
            </p:cNvSpPr>
            <p:nvPr/>
          </p:nvSpPr>
          <p:spPr bwMode="auto">
            <a:xfrm>
              <a:off x="3443" y="3468"/>
              <a:ext cx="97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algn="ctr" eaLnBrk="1" hangingPunct="1">
                <a:spcBef>
                  <a:spcPct val="0"/>
                </a:spcBef>
                <a:buFontTx/>
                <a:buNone/>
              </a:pPr>
              <a:r>
                <a:rPr lang="en-US" altLang="en-US" sz="1400" b="1">
                  <a:solidFill>
                    <a:srgbClr val="A50021"/>
                  </a:solidFill>
                </a:rPr>
                <a:t>Kar ketiga digit </a:t>
              </a:r>
            </a:p>
            <a:p>
              <a:pPr algn="ctr" eaLnBrk="1" hangingPunct="1">
                <a:spcBef>
                  <a:spcPct val="0"/>
                </a:spcBef>
                <a:buFontTx/>
                <a:buNone/>
              </a:pPr>
              <a:r>
                <a:rPr lang="en-US" altLang="en-US" sz="1400" b="1">
                  <a:solidFill>
                    <a:srgbClr val="A50021"/>
                  </a:solidFill>
                </a:rPr>
                <a:t>diantara 1 dan 8</a:t>
              </a:r>
            </a:p>
          </p:txBody>
        </p:sp>
        <p:sp>
          <p:nvSpPr>
            <p:cNvPr id="34828" name="Line 16"/>
            <p:cNvSpPr>
              <a:spLocks noChangeShapeType="1"/>
            </p:cNvSpPr>
            <p:nvPr/>
          </p:nvSpPr>
          <p:spPr bwMode="auto">
            <a:xfrm flipH="1" flipV="1">
              <a:off x="3188" y="3317"/>
              <a:ext cx="506" cy="24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29" name="Line 17"/>
            <p:cNvSpPr>
              <a:spLocks noChangeShapeType="1"/>
            </p:cNvSpPr>
            <p:nvPr/>
          </p:nvSpPr>
          <p:spPr bwMode="auto">
            <a:xfrm>
              <a:off x="2948" y="3264"/>
              <a:ext cx="446" cy="0"/>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Tree>
    <p:custDataLst>
      <p:tags r:id="rId1"/>
    </p:custDataLst>
    <p:extLst>
      <p:ext uri="{BB962C8B-B14F-4D97-AF65-F5344CB8AC3E}">
        <p14:creationId xmlns:p14="http://schemas.microsoft.com/office/powerpoint/2010/main" val="63534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dissolve">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dissolve">
                                      <p:cBhvr>
                                        <p:cTn id="12" dur="500"/>
                                        <p:tgtEl>
                                          <p:spTgt spid="51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dissolve">
                                      <p:cBhvr>
                                        <p:cTn id="17" dur="500"/>
                                        <p:tgtEl>
                                          <p:spTgt spid="51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1203">
                                            <p:txEl>
                                              <p:pRg st="3" end="3"/>
                                            </p:txEl>
                                          </p:spTgt>
                                        </p:tgtEl>
                                        <p:attrNameLst>
                                          <p:attrName>style.visibility</p:attrName>
                                        </p:attrNameLst>
                                      </p:cBhvr>
                                      <p:to>
                                        <p:strVal val="visible"/>
                                      </p:to>
                                    </p:set>
                                    <p:animEffect transition="in" filter="dissolve">
                                      <p:cBhvr>
                                        <p:cTn id="22" dur="500"/>
                                        <p:tgtEl>
                                          <p:spTgt spid="512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1203">
                                            <p:txEl>
                                              <p:pRg st="4" end="4"/>
                                            </p:txEl>
                                          </p:spTgt>
                                        </p:tgtEl>
                                        <p:attrNameLst>
                                          <p:attrName>style.visibility</p:attrName>
                                        </p:attrNameLst>
                                      </p:cBhvr>
                                      <p:to>
                                        <p:strVal val="visible"/>
                                      </p:to>
                                    </p:set>
                                    <p:animEffect transition="in" filter="dissolve">
                                      <p:cBhvr>
                                        <p:cTn id="27" dur="500"/>
                                        <p:tgtEl>
                                          <p:spTgt spid="512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1203">
                                            <p:txEl>
                                              <p:pRg st="5" end="5"/>
                                            </p:txEl>
                                          </p:spTgt>
                                        </p:tgtEl>
                                        <p:attrNameLst>
                                          <p:attrName>style.visibility</p:attrName>
                                        </p:attrNameLst>
                                      </p:cBhvr>
                                      <p:to>
                                        <p:strVal val="visible"/>
                                      </p:to>
                                    </p:set>
                                    <p:animEffect transition="in" filter="dissolve">
                                      <p:cBhvr>
                                        <p:cTn id="32" dur="500"/>
                                        <p:tgtEl>
                                          <p:spTgt spid="512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1204"/>
                                        </p:tgtEl>
                                        <p:attrNameLst>
                                          <p:attrName>style.visibility</p:attrName>
                                        </p:attrNameLst>
                                      </p:cBhvr>
                                      <p:to>
                                        <p:strVal val="visible"/>
                                      </p:to>
                                    </p:set>
                                    <p:animEffect transition="in" filter="dissolve">
                                      <p:cBhvr>
                                        <p:cTn id="37" dur="500"/>
                                        <p:tgtEl>
                                          <p:spTgt spid="51204"/>
                                        </p:tgtEl>
                                      </p:cBhvr>
                                    </p:animEffect>
                                  </p:childTnLst>
                                </p:cTn>
                              </p:par>
                            </p:childTnLst>
                          </p:cTn>
                        </p:par>
                        <p:par>
                          <p:cTn id="38" fill="hold" nodeType="afterGroup">
                            <p:stCondLst>
                              <p:cond delay="500"/>
                            </p:stCondLst>
                            <p:childTnLst>
                              <p:par>
                                <p:cTn id="39" presetID="9" presetClass="entr" presetSubtype="0" fill="hold" grpId="0" nodeType="afterEffect">
                                  <p:stCondLst>
                                    <p:cond delay="1000"/>
                                  </p:stCondLst>
                                  <p:childTnLst>
                                    <p:set>
                                      <p:cBhvr>
                                        <p:cTn id="40" dur="1" fill="hold">
                                          <p:stCondLst>
                                            <p:cond delay="0"/>
                                          </p:stCondLst>
                                        </p:cTn>
                                        <p:tgtEl>
                                          <p:spTgt spid="51205"/>
                                        </p:tgtEl>
                                        <p:attrNameLst>
                                          <p:attrName>style.visibility</p:attrName>
                                        </p:attrNameLst>
                                      </p:cBhvr>
                                      <p:to>
                                        <p:strVal val="visible"/>
                                      </p:to>
                                    </p:set>
                                    <p:animEffect transition="in" filter="dissolve">
                                      <p:cBhvr>
                                        <p:cTn id="41" dur="500"/>
                                        <p:tgtEl>
                                          <p:spTgt spid="5120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dissolve">
                                      <p:cBhvr>
                                        <p:cTn id="46" dur="500"/>
                                        <p:tgtEl>
                                          <p:spTgt spid="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dissolve">
                                      <p:cBhvr>
                                        <p:cTn id="51" dur="500"/>
                                        <p:tgtEl>
                                          <p:spTgt spid="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dissolve">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3" autoUpdateAnimBg="0"/>
      <p:bldP spid="51204" grpId="0" autoUpdateAnimBg="0"/>
      <p:bldP spid="5120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358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E72F7390-4E86-4332-AE6D-583DC38EA76D}" type="slidenum">
              <a:rPr lang="en-US" altLang="en-US" sz="1000">
                <a:solidFill>
                  <a:srgbClr val="996633"/>
                </a:solidFill>
              </a:rPr>
              <a:pPr eaLnBrk="1" hangingPunct="1">
                <a:spcBef>
                  <a:spcPct val="0"/>
                </a:spcBef>
                <a:buFontTx/>
                <a:buNone/>
              </a:pPr>
              <a:t>22</a:t>
            </a:fld>
            <a:endParaRPr lang="en-US" altLang="en-US" sz="1000">
              <a:solidFill>
                <a:srgbClr val="996633"/>
              </a:solidFill>
            </a:endParaRPr>
          </a:p>
        </p:txBody>
      </p:sp>
      <p:sp>
        <p:nvSpPr>
          <p:cNvPr id="35844" name="Rectangle 2"/>
          <p:cNvSpPr>
            <a:spLocks noGrp="1" noChangeArrowheads="1"/>
          </p:cNvSpPr>
          <p:nvPr>
            <p:ph type="title"/>
          </p:nvPr>
        </p:nvSpPr>
        <p:spPr>
          <a:xfrm>
            <a:off x="422694" y="219075"/>
            <a:ext cx="11159706" cy="1143000"/>
          </a:xfrm>
        </p:spPr>
        <p:txBody>
          <a:bodyPr>
            <a:normAutofit/>
          </a:bodyPr>
          <a:lstStyle/>
          <a:p>
            <a:pPr eaLnBrk="1" hangingPunct="1"/>
            <a:r>
              <a:rPr lang="en-US" altLang="en-US" sz="4800" dirty="0"/>
              <a:t>Regular Expressions</a:t>
            </a:r>
          </a:p>
        </p:txBody>
      </p:sp>
      <p:sp>
        <p:nvSpPr>
          <p:cNvPr id="53251" name="Rectangle 3"/>
          <p:cNvSpPr>
            <a:spLocks noGrp="1" noChangeArrowheads="1"/>
          </p:cNvSpPr>
          <p:nvPr>
            <p:ph type="body" idx="1"/>
          </p:nvPr>
        </p:nvSpPr>
        <p:spPr/>
        <p:txBody>
          <a:bodyPr/>
          <a:lstStyle/>
          <a:p>
            <a:pPr eaLnBrk="1" hangingPunct="1"/>
            <a:r>
              <a:rPr lang="en-US" altLang="en-US" dirty="0" err="1"/>
              <a:t>Pola</a:t>
            </a:r>
            <a:r>
              <a:rPr lang="en-US" altLang="en-US" dirty="0"/>
              <a:t> </a:t>
            </a:r>
            <a:r>
              <a:rPr lang="en-US" altLang="en-US" dirty="0" err="1"/>
              <a:t>ini</a:t>
            </a:r>
            <a:r>
              <a:rPr lang="en-US" altLang="en-US" dirty="0"/>
              <a:t> </a:t>
            </a:r>
            <a:r>
              <a:rPr lang="en-US" altLang="en-US" dirty="0" err="1"/>
              <a:t>disebut</a:t>
            </a:r>
            <a:r>
              <a:rPr lang="en-US" altLang="en-US" dirty="0"/>
              <a:t> </a:t>
            </a:r>
            <a:r>
              <a:rPr lang="en-US" altLang="en-US" i="1" dirty="0">
                <a:solidFill>
                  <a:srgbClr val="B2311C"/>
                </a:solidFill>
              </a:rPr>
              <a:t>regular expression</a:t>
            </a:r>
            <a:r>
              <a:rPr lang="en-US" altLang="en-US" dirty="0"/>
              <a:t>.</a:t>
            </a:r>
          </a:p>
          <a:p>
            <a:pPr eaLnBrk="1" hangingPunct="1"/>
            <a:r>
              <a:rPr lang="en-US" altLang="en-US" dirty="0" err="1"/>
              <a:t>Aturan</a:t>
            </a:r>
            <a:endParaRPr lang="en-US" altLang="en-US" dirty="0"/>
          </a:p>
          <a:p>
            <a:pPr lvl="1" eaLnBrk="1" hangingPunct="1"/>
            <a:r>
              <a:rPr lang="en-US" altLang="en-US" dirty="0" err="1"/>
              <a:t>Kurung</a:t>
            </a:r>
            <a:r>
              <a:rPr lang="en-US" altLang="en-US" dirty="0"/>
              <a:t>  </a:t>
            </a:r>
            <a:r>
              <a:rPr lang="en-US" altLang="en-US" dirty="0">
                <a:solidFill>
                  <a:srgbClr val="A50021"/>
                </a:solidFill>
              </a:rPr>
              <a:t>[ ]</a:t>
            </a:r>
            <a:r>
              <a:rPr lang="en-US" altLang="en-US" dirty="0"/>
              <a:t> </a:t>
            </a:r>
            <a:r>
              <a:rPr lang="en-US" altLang="en-US" dirty="0" err="1"/>
              <a:t>menyatakan</a:t>
            </a:r>
            <a:r>
              <a:rPr lang="en-US" altLang="en-US" dirty="0"/>
              <a:t> </a:t>
            </a:r>
            <a:r>
              <a:rPr lang="en-US" altLang="en-US" dirty="0" err="1"/>
              <a:t>pilihan</a:t>
            </a:r>
            <a:endParaRPr lang="en-US" altLang="en-US" dirty="0"/>
          </a:p>
          <a:p>
            <a:pPr lvl="1" eaLnBrk="1" hangingPunct="1"/>
            <a:r>
              <a:rPr lang="en-US" altLang="en-US" dirty="0" err="1"/>
              <a:t>Simbol</a:t>
            </a:r>
            <a:r>
              <a:rPr lang="en-US" altLang="en-US" dirty="0"/>
              <a:t> asterisk </a:t>
            </a:r>
            <a:r>
              <a:rPr lang="en-US" altLang="en-US" dirty="0">
                <a:solidFill>
                  <a:srgbClr val="A50021"/>
                </a:solidFill>
              </a:rPr>
              <a:t>*</a:t>
            </a:r>
            <a:r>
              <a:rPr lang="en-US" altLang="en-US" dirty="0"/>
              <a:t> </a:t>
            </a:r>
            <a:r>
              <a:rPr lang="en-US" altLang="en-US" dirty="0" err="1"/>
              <a:t>memiliki</a:t>
            </a:r>
            <a:r>
              <a:rPr lang="en-US" altLang="en-US" dirty="0"/>
              <a:t> </a:t>
            </a:r>
            <a:r>
              <a:rPr lang="en-US" altLang="en-US" dirty="0" err="1"/>
              <a:t>arti</a:t>
            </a:r>
            <a:r>
              <a:rPr lang="en-US" altLang="en-US" dirty="0"/>
              <a:t> 0 </a:t>
            </a:r>
            <a:r>
              <a:rPr lang="en-US" altLang="en-US" dirty="0" err="1"/>
              <a:t>atau</a:t>
            </a:r>
            <a:r>
              <a:rPr lang="en-US" altLang="en-US" dirty="0"/>
              <a:t> </a:t>
            </a:r>
            <a:r>
              <a:rPr lang="en-US" altLang="en-US" dirty="0" err="1"/>
              <a:t>lebih</a:t>
            </a:r>
            <a:r>
              <a:rPr lang="en-US" altLang="en-US" dirty="0"/>
              <a:t> </a:t>
            </a:r>
            <a:r>
              <a:rPr lang="en-US" altLang="en-US" dirty="0" err="1"/>
              <a:t>kemunculan</a:t>
            </a:r>
            <a:r>
              <a:rPr lang="en-US" altLang="en-US" dirty="0"/>
              <a:t>. </a:t>
            </a:r>
          </a:p>
          <a:p>
            <a:pPr lvl="1" eaLnBrk="1" hangingPunct="1"/>
            <a:r>
              <a:rPr lang="en-US" altLang="en-US" dirty="0" err="1"/>
              <a:t>Simbol</a:t>
            </a:r>
            <a:r>
              <a:rPr lang="en-US" altLang="en-US" dirty="0"/>
              <a:t> ? </a:t>
            </a:r>
            <a:r>
              <a:rPr lang="en-US" altLang="en-US" dirty="0" err="1"/>
              <a:t>berarti</a:t>
            </a:r>
            <a:r>
              <a:rPr lang="en-US" altLang="en-US" dirty="0"/>
              <a:t> 1 </a:t>
            </a:r>
            <a:r>
              <a:rPr lang="en-US" altLang="en-US" dirty="0" err="1"/>
              <a:t>atau</a:t>
            </a:r>
            <a:r>
              <a:rPr lang="en-US" altLang="en-US" dirty="0"/>
              <a:t> </a:t>
            </a:r>
            <a:r>
              <a:rPr lang="en-US" altLang="en-US" dirty="0" err="1"/>
              <a:t>tidak</a:t>
            </a:r>
            <a:r>
              <a:rPr lang="en-US" altLang="en-US" dirty="0"/>
              <a:t> </a:t>
            </a:r>
            <a:r>
              <a:rPr lang="en-US" altLang="en-US" dirty="0" err="1"/>
              <a:t>kemunculan</a:t>
            </a:r>
            <a:endParaRPr lang="en-US" altLang="en-US" dirty="0"/>
          </a:p>
          <a:p>
            <a:pPr lvl="1" eaLnBrk="1" hangingPunct="1"/>
            <a:r>
              <a:rPr lang="en-US" altLang="en-US" dirty="0" err="1"/>
              <a:t>Simbol</a:t>
            </a:r>
            <a:r>
              <a:rPr lang="en-US" altLang="en-US" dirty="0"/>
              <a:t> </a:t>
            </a:r>
            <a:r>
              <a:rPr lang="en-US" altLang="en-US" dirty="0">
                <a:solidFill>
                  <a:srgbClr val="A50021"/>
                </a:solidFill>
              </a:rPr>
              <a:t>+</a:t>
            </a:r>
            <a:r>
              <a:rPr lang="en-US" altLang="en-US" dirty="0"/>
              <a:t> </a:t>
            </a:r>
            <a:r>
              <a:rPr lang="en-US" altLang="en-US" dirty="0" err="1"/>
              <a:t>berarti</a:t>
            </a:r>
            <a:r>
              <a:rPr lang="en-US" altLang="en-US" dirty="0"/>
              <a:t> 1 </a:t>
            </a:r>
            <a:r>
              <a:rPr lang="en-US" altLang="en-US" dirty="0" err="1"/>
              <a:t>atau</a:t>
            </a:r>
            <a:r>
              <a:rPr lang="en-US" altLang="en-US" dirty="0"/>
              <a:t> </a:t>
            </a:r>
            <a:r>
              <a:rPr lang="en-US" altLang="en-US" dirty="0" err="1"/>
              <a:t>lebih</a:t>
            </a:r>
            <a:r>
              <a:rPr lang="en-US" altLang="en-US" dirty="0"/>
              <a:t> </a:t>
            </a:r>
            <a:r>
              <a:rPr lang="en-US" altLang="en-US" dirty="0" err="1"/>
              <a:t>kemunculan</a:t>
            </a:r>
            <a:r>
              <a:rPr lang="en-US" altLang="en-US" dirty="0"/>
              <a:t>.</a:t>
            </a:r>
          </a:p>
          <a:p>
            <a:pPr lvl="1" eaLnBrk="1" hangingPunct="1"/>
            <a:r>
              <a:rPr lang="en-US" altLang="en-US" dirty="0" err="1"/>
              <a:t>Simbol</a:t>
            </a:r>
            <a:r>
              <a:rPr lang="en-US" altLang="en-US" dirty="0"/>
              <a:t> </a:t>
            </a:r>
            <a:r>
              <a:rPr lang="en-US" altLang="en-US" dirty="0">
                <a:solidFill>
                  <a:srgbClr val="A50021"/>
                </a:solidFill>
              </a:rPr>
              <a:t>^</a:t>
            </a:r>
            <a:r>
              <a:rPr lang="en-US" altLang="en-US" dirty="0"/>
              <a:t> </a:t>
            </a:r>
            <a:r>
              <a:rPr lang="en-US" altLang="en-US" dirty="0" err="1"/>
              <a:t>berarti</a:t>
            </a:r>
            <a:r>
              <a:rPr lang="en-US" altLang="en-US" dirty="0"/>
              <a:t> </a:t>
            </a:r>
            <a:r>
              <a:rPr lang="en-US" altLang="en-US" dirty="0" err="1"/>
              <a:t>negasi</a:t>
            </a:r>
            <a:r>
              <a:rPr lang="en-US" altLang="en-US" dirty="0"/>
              <a:t>.</a:t>
            </a:r>
          </a:p>
          <a:p>
            <a:pPr lvl="1" eaLnBrk="1" hangingPunct="1"/>
            <a:r>
              <a:rPr lang="en-US" altLang="en-US" dirty="0" err="1"/>
              <a:t>Tanda</a:t>
            </a:r>
            <a:r>
              <a:rPr lang="en-US" altLang="en-US" dirty="0"/>
              <a:t>  </a:t>
            </a:r>
            <a:r>
              <a:rPr lang="en-US" altLang="en-US" dirty="0">
                <a:solidFill>
                  <a:srgbClr val="A50021"/>
                </a:solidFill>
              </a:rPr>
              <a:t>–</a:t>
            </a:r>
            <a:r>
              <a:rPr lang="en-US" altLang="en-US" dirty="0"/>
              <a:t> </a:t>
            </a:r>
            <a:r>
              <a:rPr lang="en-US" altLang="en-US" dirty="0" err="1"/>
              <a:t>berarti</a:t>
            </a:r>
            <a:r>
              <a:rPr lang="en-US" altLang="en-US" dirty="0"/>
              <a:t>  range. </a:t>
            </a:r>
          </a:p>
          <a:p>
            <a:pPr lvl="1" eaLnBrk="1" hangingPunct="1"/>
            <a:r>
              <a:rPr lang="en-US" altLang="en-US" dirty="0" err="1"/>
              <a:t>Kurung</a:t>
            </a:r>
            <a:r>
              <a:rPr lang="en-US" altLang="en-US" dirty="0"/>
              <a:t> </a:t>
            </a:r>
            <a:r>
              <a:rPr lang="en-US" altLang="en-US" dirty="0">
                <a:solidFill>
                  <a:srgbClr val="A50021"/>
                </a:solidFill>
              </a:rPr>
              <a:t>( )</a:t>
            </a:r>
            <a:r>
              <a:rPr lang="en-US" altLang="en-US" dirty="0"/>
              <a:t> </a:t>
            </a:r>
            <a:r>
              <a:rPr lang="en-US" altLang="en-US" dirty="0" err="1"/>
              <a:t>dan</a:t>
            </a:r>
            <a:r>
              <a:rPr lang="en-US" altLang="en-US" dirty="0"/>
              <a:t> </a:t>
            </a:r>
            <a:r>
              <a:rPr lang="en-US" altLang="en-US" dirty="0" err="1"/>
              <a:t>tanda</a:t>
            </a:r>
            <a:r>
              <a:rPr lang="en-US" altLang="en-US" dirty="0"/>
              <a:t> </a:t>
            </a:r>
            <a:r>
              <a:rPr lang="en-US" altLang="en-US" dirty="0">
                <a:solidFill>
                  <a:srgbClr val="A50021"/>
                </a:solidFill>
              </a:rPr>
              <a:t>|</a:t>
            </a:r>
            <a:r>
              <a:rPr lang="en-US" altLang="en-US" dirty="0"/>
              <a:t> </a:t>
            </a:r>
            <a:r>
              <a:rPr lang="en-US" altLang="en-US" dirty="0" err="1"/>
              <a:t>artinya</a:t>
            </a:r>
            <a:r>
              <a:rPr lang="en-US" altLang="en-US" dirty="0"/>
              <a:t> range </a:t>
            </a:r>
            <a:r>
              <a:rPr lang="en-US" altLang="en-US" dirty="0" err="1"/>
              <a:t>dari</a:t>
            </a:r>
            <a:r>
              <a:rPr lang="en-US" altLang="en-US" dirty="0"/>
              <a:t> </a:t>
            </a:r>
            <a:r>
              <a:rPr lang="en-US" altLang="en-US" dirty="0" err="1"/>
              <a:t>pemilihan</a:t>
            </a:r>
            <a:r>
              <a:rPr lang="en-US" altLang="en-US" dirty="0"/>
              <a:t> </a:t>
            </a:r>
            <a:r>
              <a:rPr lang="en-US" altLang="en-US" dirty="0" err="1"/>
              <a:t>beberapa</a:t>
            </a:r>
            <a:r>
              <a:rPr lang="en-US" altLang="en-US" dirty="0"/>
              <a:t> </a:t>
            </a:r>
            <a:r>
              <a:rPr lang="en-US" altLang="en-US" dirty="0" err="1"/>
              <a:t>karakter</a:t>
            </a:r>
            <a:r>
              <a:rPr lang="en-US" altLang="en-US" dirty="0"/>
              <a:t>.</a:t>
            </a:r>
          </a:p>
        </p:txBody>
      </p:sp>
      <p:sp>
        <p:nvSpPr>
          <p:cNvPr id="53252" name="Text Box 4"/>
          <p:cNvSpPr txBox="1">
            <a:spLocks noChangeArrowheads="1"/>
          </p:cNvSpPr>
          <p:nvPr/>
        </p:nvSpPr>
        <p:spPr bwMode="auto">
          <a:xfrm>
            <a:off x="1947863" y="6211888"/>
            <a:ext cx="8259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000">
                <a:solidFill>
                  <a:srgbClr val="A50021"/>
                </a:solidFill>
              </a:rPr>
              <a:t>Contoh program : Ch9MatchJavaIdentifier dan</a:t>
            </a:r>
            <a:r>
              <a:rPr lang="en-US" altLang="en-US" sz="2400">
                <a:solidFill>
                  <a:srgbClr val="A50021"/>
                </a:solidFill>
                <a:latin typeface="Times New Roman" panose="02020603050405020304" pitchFamily="18" charset="0"/>
              </a:rPr>
              <a:t> </a:t>
            </a:r>
            <a:r>
              <a:rPr lang="en-US" altLang="en-US" sz="2000">
                <a:solidFill>
                  <a:srgbClr val="A50021"/>
                </a:solidFill>
              </a:rPr>
              <a:t>Ch9MatchPhoneNumber</a:t>
            </a:r>
          </a:p>
        </p:txBody>
      </p:sp>
    </p:spTree>
    <p:custDataLst>
      <p:tags r:id="rId1"/>
    </p:custDataLst>
    <p:extLst>
      <p:ext uri="{BB962C8B-B14F-4D97-AF65-F5344CB8AC3E}">
        <p14:creationId xmlns:p14="http://schemas.microsoft.com/office/powerpoint/2010/main" val="2173840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dissolve">
                                      <p:cBhvr>
                                        <p:cTn id="7" dur="500"/>
                                        <p:tgtEl>
                                          <p:spTgt spid="53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dissolve">
                                      <p:cBhvr>
                                        <p:cTn id="12" dur="500"/>
                                        <p:tgtEl>
                                          <p:spTgt spid="53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251">
                                            <p:txEl>
                                              <p:pRg st="2" end="2"/>
                                            </p:txEl>
                                          </p:spTgt>
                                        </p:tgtEl>
                                        <p:attrNameLst>
                                          <p:attrName>style.visibility</p:attrName>
                                        </p:attrNameLst>
                                      </p:cBhvr>
                                      <p:to>
                                        <p:strVal val="visible"/>
                                      </p:to>
                                    </p:set>
                                    <p:animEffect transition="in" filter="dissolve">
                                      <p:cBhvr>
                                        <p:cTn id="17" dur="500"/>
                                        <p:tgtEl>
                                          <p:spTgt spid="532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3251">
                                            <p:txEl>
                                              <p:pRg st="3" end="3"/>
                                            </p:txEl>
                                          </p:spTgt>
                                        </p:tgtEl>
                                        <p:attrNameLst>
                                          <p:attrName>style.visibility</p:attrName>
                                        </p:attrNameLst>
                                      </p:cBhvr>
                                      <p:to>
                                        <p:strVal val="visible"/>
                                      </p:to>
                                    </p:set>
                                    <p:animEffect transition="in" filter="dissolve">
                                      <p:cBhvr>
                                        <p:cTn id="22" dur="500"/>
                                        <p:tgtEl>
                                          <p:spTgt spid="532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3251">
                                            <p:txEl>
                                              <p:pRg st="4" end="4"/>
                                            </p:txEl>
                                          </p:spTgt>
                                        </p:tgtEl>
                                        <p:attrNameLst>
                                          <p:attrName>style.visibility</p:attrName>
                                        </p:attrNameLst>
                                      </p:cBhvr>
                                      <p:to>
                                        <p:strVal val="visible"/>
                                      </p:to>
                                    </p:set>
                                    <p:animEffect transition="in" filter="dissolve">
                                      <p:cBhvr>
                                        <p:cTn id="27" dur="500"/>
                                        <p:tgtEl>
                                          <p:spTgt spid="532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3251">
                                            <p:txEl>
                                              <p:pRg st="5" end="5"/>
                                            </p:txEl>
                                          </p:spTgt>
                                        </p:tgtEl>
                                        <p:attrNameLst>
                                          <p:attrName>style.visibility</p:attrName>
                                        </p:attrNameLst>
                                      </p:cBhvr>
                                      <p:to>
                                        <p:strVal val="visible"/>
                                      </p:to>
                                    </p:set>
                                    <p:animEffect transition="in" filter="dissolve">
                                      <p:cBhvr>
                                        <p:cTn id="32" dur="500"/>
                                        <p:tgtEl>
                                          <p:spTgt spid="532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3251">
                                            <p:txEl>
                                              <p:pRg st="6" end="6"/>
                                            </p:txEl>
                                          </p:spTgt>
                                        </p:tgtEl>
                                        <p:attrNameLst>
                                          <p:attrName>style.visibility</p:attrName>
                                        </p:attrNameLst>
                                      </p:cBhvr>
                                      <p:to>
                                        <p:strVal val="visible"/>
                                      </p:to>
                                    </p:set>
                                    <p:animEffect transition="in" filter="dissolve">
                                      <p:cBhvr>
                                        <p:cTn id="37" dur="500"/>
                                        <p:tgtEl>
                                          <p:spTgt spid="5325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3251">
                                            <p:txEl>
                                              <p:pRg st="7" end="7"/>
                                            </p:txEl>
                                          </p:spTgt>
                                        </p:tgtEl>
                                        <p:attrNameLst>
                                          <p:attrName>style.visibility</p:attrName>
                                        </p:attrNameLst>
                                      </p:cBhvr>
                                      <p:to>
                                        <p:strVal val="visible"/>
                                      </p:to>
                                    </p:set>
                                    <p:animEffect transition="in" filter="dissolve">
                                      <p:cBhvr>
                                        <p:cTn id="42" dur="500"/>
                                        <p:tgtEl>
                                          <p:spTgt spid="5325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3251">
                                            <p:txEl>
                                              <p:pRg st="8" end="8"/>
                                            </p:txEl>
                                          </p:spTgt>
                                        </p:tgtEl>
                                        <p:attrNameLst>
                                          <p:attrName>style.visibility</p:attrName>
                                        </p:attrNameLst>
                                      </p:cBhvr>
                                      <p:to>
                                        <p:strVal val="visible"/>
                                      </p:to>
                                    </p:set>
                                    <p:animEffect transition="in" filter="dissolve">
                                      <p:cBhvr>
                                        <p:cTn id="47" dur="500"/>
                                        <p:tgtEl>
                                          <p:spTgt spid="5325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3252"/>
                                        </p:tgtEl>
                                        <p:attrNameLst>
                                          <p:attrName>style.visibility</p:attrName>
                                        </p:attrNameLst>
                                      </p:cBhvr>
                                      <p:to>
                                        <p:strVal val="visible"/>
                                      </p:to>
                                    </p:set>
                                    <p:animEffect transition="in" filter="dissolve">
                                      <p:cBhvr>
                                        <p:cTn id="52"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bldLvl="3" autoUpdateAnimBg="0"/>
      <p:bldP spid="5325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3686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FE0ED688-2634-41BC-A8BC-5E4E038A840E}" type="slidenum">
              <a:rPr lang="en-US" altLang="en-US" sz="1000">
                <a:solidFill>
                  <a:srgbClr val="996633"/>
                </a:solidFill>
              </a:rPr>
              <a:pPr eaLnBrk="1" hangingPunct="1">
                <a:spcBef>
                  <a:spcPct val="0"/>
                </a:spcBef>
                <a:buFontTx/>
                <a:buNone/>
              </a:pPr>
              <a:t>23</a:t>
            </a:fld>
            <a:endParaRPr lang="en-US" altLang="en-US" sz="1000">
              <a:solidFill>
                <a:srgbClr val="996633"/>
              </a:solidFill>
            </a:endParaRPr>
          </a:p>
        </p:txBody>
      </p:sp>
      <p:sp>
        <p:nvSpPr>
          <p:cNvPr id="36868" name="Rectangle 2"/>
          <p:cNvSpPr>
            <a:spLocks noGrp="1" noChangeArrowheads="1"/>
          </p:cNvSpPr>
          <p:nvPr>
            <p:ph type="title"/>
          </p:nvPr>
        </p:nvSpPr>
        <p:spPr>
          <a:xfrm>
            <a:off x="474453" y="228600"/>
            <a:ext cx="11209547" cy="762000"/>
          </a:xfrm>
        </p:spPr>
        <p:txBody>
          <a:bodyPr>
            <a:normAutofit/>
          </a:bodyPr>
          <a:lstStyle/>
          <a:p>
            <a:pPr eaLnBrk="1" hangingPunct="1"/>
            <a:r>
              <a:rPr lang="en-US" altLang="en-US" sz="3600" dirty="0" err="1"/>
              <a:t>Contoh</a:t>
            </a:r>
            <a:r>
              <a:rPr lang="en-US" altLang="en-US" sz="3600" dirty="0"/>
              <a:t> Regular Expression </a:t>
            </a:r>
          </a:p>
        </p:txBody>
      </p:sp>
      <p:graphicFrame>
        <p:nvGraphicFramePr>
          <p:cNvPr id="55357" name="Group 61"/>
          <p:cNvGraphicFramePr>
            <a:graphicFrameLocks noGrp="1"/>
          </p:cNvGraphicFramePr>
          <p:nvPr>
            <p:ph idx="1"/>
          </p:nvPr>
        </p:nvGraphicFramePr>
        <p:xfrm>
          <a:off x="1828800" y="1143000"/>
          <a:ext cx="8610600" cy="5460999"/>
        </p:xfrm>
        <a:graphic>
          <a:graphicData uri="http://schemas.openxmlformats.org/drawingml/2006/table">
            <a:tbl>
              <a:tblPr/>
              <a:tblGrid>
                <a:gridCol w="36576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4016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3399"/>
                          </a:solidFill>
                          <a:effectLst/>
                          <a:latin typeface="Arial" pitchFamily="34" charset="0"/>
                        </a:rPr>
                        <a:t>Expression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3399"/>
                          </a:solidFill>
                          <a:effectLst/>
                          <a:latin typeface="Arial" pitchFamily="34" charset="0"/>
                        </a:rPr>
                        <a:t>Description</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3399"/>
                          </a:solidFill>
                          <a:effectLst/>
                          <a:latin typeface="Courier New" pitchFamily="49" charset="0"/>
                        </a:rPr>
                        <a: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Sembarang karakter.</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3399"/>
                          </a:solidFill>
                          <a:effectLst/>
                          <a:latin typeface="Courier New" pitchFamily="49" charset="0"/>
                        </a:rPr>
                        <a:t>[013]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Digit tunggal 0, 1, atau 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16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3399"/>
                          </a:solidFill>
                          <a:effectLst/>
                          <a:latin typeface="Courier New" pitchFamily="49" charset="0"/>
                        </a:rPr>
                        <a:t>[0-9][0-9]</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Dua  digit bilangan antara 00 to 99.</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3399"/>
                          </a:solidFill>
                          <a:effectLst/>
                          <a:latin typeface="Courier New" pitchFamily="49" charset="0"/>
                        </a:rPr>
                        <a:t>[[0-9]&amp;&amp;[^4567]]</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Digit tunggal 0, 1, 2, 3, 8, atau 9.</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112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3399"/>
                          </a:solidFill>
                          <a:effectLst/>
                          <a:latin typeface="Courier New" pitchFamily="49" charset="0"/>
                        </a:rPr>
                        <a:t>[a-z0-9]</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Karakter tunggal yang berupa karakter huruf kecil atau angka.</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3288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3399"/>
                          </a:solidFill>
                          <a:effectLst/>
                          <a:latin typeface="Courier New" pitchFamily="49" charset="0"/>
                        </a:rPr>
                        <a:t>[a-</a:t>
                      </a:r>
                      <a:r>
                        <a:rPr kumimoji="0" lang="en-US" sz="2000" b="0" i="0" u="none" strike="noStrike" cap="none" normalizeH="0" baseline="0" dirty="0" err="1">
                          <a:ln>
                            <a:noFill/>
                          </a:ln>
                          <a:solidFill>
                            <a:srgbClr val="003399"/>
                          </a:solidFill>
                          <a:effectLst/>
                          <a:latin typeface="Courier New" pitchFamily="49" charset="0"/>
                        </a:rPr>
                        <a:t>zA</a:t>
                      </a:r>
                      <a:r>
                        <a:rPr kumimoji="0" lang="en-US" sz="2000" b="0" i="0" u="none" strike="noStrike" cap="none" normalizeH="0" baseline="0" dirty="0">
                          <a:ln>
                            <a:noFill/>
                          </a:ln>
                          <a:solidFill>
                            <a:srgbClr val="003399"/>
                          </a:solidFill>
                          <a:effectLst/>
                          <a:latin typeface="Courier New" pitchFamily="49" charset="0"/>
                        </a:rPr>
                        <a:t>-</a:t>
                      </a:r>
                      <a:r>
                        <a:rPr kumimoji="0" lang="id-ID" sz="2000" b="0" i="0" u="none" strike="noStrike" cap="none" normalizeH="0" baseline="0" dirty="0">
                          <a:ln>
                            <a:noFill/>
                          </a:ln>
                          <a:solidFill>
                            <a:srgbClr val="003399"/>
                          </a:solidFill>
                          <a:effectLst/>
                          <a:latin typeface="Courier New" pitchFamily="49" charset="0"/>
                        </a:rPr>
                        <a:t>Z</a:t>
                      </a:r>
                      <a:r>
                        <a:rPr kumimoji="0" lang="en-US" sz="2000" b="0" i="0" u="none" strike="noStrike" cap="none" normalizeH="0" baseline="0" dirty="0">
                          <a:ln>
                            <a:noFill/>
                          </a:ln>
                          <a:solidFill>
                            <a:srgbClr val="003399"/>
                          </a:solidFill>
                          <a:effectLst/>
                          <a:latin typeface="Courier New" pitchFamily="49" charset="0"/>
                        </a:rPr>
                        <a:t>][a-zA-Z0-9_$]*</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Sederetan karakter yang berupa karakter alfanumerik, garis bawah atau tanda dolar, dan diawali dengan karakter pertama berupa huruf besar atau kecil.</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011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3399"/>
                          </a:solidFill>
                          <a:effectLst/>
                          <a:latin typeface="Courier New" pitchFamily="49" charset="0"/>
                        </a:rPr>
                        <a:t>[</a:t>
                      </a:r>
                      <a:r>
                        <a:rPr kumimoji="0" lang="en-US" sz="2000" b="0" i="0" u="none" strike="noStrike" cap="none" normalizeH="0" baseline="0" dirty="0" err="1">
                          <a:ln>
                            <a:noFill/>
                          </a:ln>
                          <a:solidFill>
                            <a:srgbClr val="003399"/>
                          </a:solidFill>
                          <a:effectLst/>
                          <a:latin typeface="Courier New" pitchFamily="49" charset="0"/>
                        </a:rPr>
                        <a:t>wb</a:t>
                      </a:r>
                      <a:r>
                        <a:rPr kumimoji="0" lang="en-US" sz="2000" b="0" i="0" u="none" strike="noStrike" cap="none" normalizeH="0" baseline="0" dirty="0">
                          <a:ln>
                            <a:noFill/>
                          </a:ln>
                          <a:solidFill>
                            <a:srgbClr val="003399"/>
                          </a:solidFill>
                          <a:effectLst/>
                          <a:latin typeface="Courier New" pitchFamily="49" charset="0"/>
                        </a:rPr>
                        <a:t>](</a:t>
                      </a:r>
                      <a:r>
                        <a:rPr kumimoji="0" lang="en-US" sz="2000" b="0" i="0" u="none" strike="noStrike" cap="none" normalizeH="0" baseline="0" dirty="0" err="1">
                          <a:ln>
                            <a:noFill/>
                          </a:ln>
                          <a:solidFill>
                            <a:srgbClr val="003399"/>
                          </a:solidFill>
                          <a:effectLst/>
                          <a:latin typeface="Courier New" pitchFamily="49" charset="0"/>
                        </a:rPr>
                        <a:t>ad|eed</a:t>
                      </a:r>
                      <a:r>
                        <a:rPr kumimoji="0" lang="en-US" sz="2000" b="0" i="0" u="none" strike="noStrike" cap="none" normalizeH="0" baseline="0" dirty="0">
                          <a:ln>
                            <a:noFill/>
                          </a:ln>
                          <a:solidFill>
                            <a:srgbClr val="003399"/>
                          </a:solidFill>
                          <a:effectLst/>
                          <a:latin typeface="Courier New" pitchFamily="49" charset="0"/>
                        </a:rPr>
                        <a: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Dapat berupa </a:t>
                      </a:r>
                      <a:r>
                        <a:rPr kumimoji="0" lang="en-US" sz="2000" b="0" i="0" u="none" strike="noStrike" cap="none" normalizeH="0" baseline="0">
                          <a:ln>
                            <a:noFill/>
                          </a:ln>
                          <a:solidFill>
                            <a:srgbClr val="003399"/>
                          </a:solidFill>
                          <a:effectLst/>
                          <a:latin typeface="Courier New" pitchFamily="49" charset="0"/>
                        </a:rPr>
                        <a:t>wad, weed, bad</a:t>
                      </a:r>
                      <a:r>
                        <a:rPr kumimoji="0" lang="en-US" sz="2000" b="0" i="0" u="none" strike="noStrike" cap="none" normalizeH="0" baseline="0">
                          <a:ln>
                            <a:noFill/>
                          </a:ln>
                          <a:solidFill>
                            <a:srgbClr val="003399"/>
                          </a:solidFill>
                          <a:effectLst/>
                          <a:latin typeface="Arial" pitchFamily="34" charset="0"/>
                        </a:rPr>
                        <a:t>, dan </a:t>
                      </a:r>
                      <a:r>
                        <a:rPr kumimoji="0" lang="en-US" sz="2000" b="0" i="0" u="none" strike="noStrike" cap="none" normalizeH="0" baseline="0">
                          <a:ln>
                            <a:noFill/>
                          </a:ln>
                          <a:solidFill>
                            <a:srgbClr val="003399"/>
                          </a:solidFill>
                          <a:effectLst/>
                          <a:latin typeface="Courier New" pitchFamily="49" charset="0"/>
                        </a:rPr>
                        <a:t>beed</a:t>
                      </a:r>
                      <a:r>
                        <a:rPr kumimoji="0" lang="en-US" sz="2000" b="0" i="0" u="none" strike="noStrike" cap="none" normalizeH="0" baseline="0">
                          <a:ln>
                            <a:noFill/>
                          </a:ln>
                          <a:solidFill>
                            <a:srgbClr val="003399"/>
                          </a:solidFill>
                          <a:effectLst/>
                          <a:latin typeface="Arial" pitchFamily="34" charset="0"/>
                        </a:rPr>
                        <a: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160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3399"/>
                          </a:solidFill>
                          <a:effectLst/>
                          <a:latin typeface="Courier New" pitchFamily="49" charset="0"/>
                        </a:rPr>
                        <a:t>(AZ|CA|CO)[0-9][0-9]</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rgbClr val="003399"/>
                          </a:solidFill>
                          <a:effectLst/>
                          <a:latin typeface="Arial" pitchFamily="34" charset="0"/>
                        </a:rPr>
                        <a:t>Dapat</a:t>
                      </a:r>
                      <a:r>
                        <a:rPr kumimoji="0" lang="en-US" sz="2000" b="0" i="0" u="none" strike="noStrike" cap="none" normalizeH="0" baseline="0" dirty="0">
                          <a:ln>
                            <a:noFill/>
                          </a:ln>
                          <a:solidFill>
                            <a:srgbClr val="003399"/>
                          </a:solidFill>
                          <a:effectLst/>
                          <a:latin typeface="Arial" pitchFamily="34" charset="0"/>
                        </a:rPr>
                        <a:t> </a:t>
                      </a:r>
                      <a:r>
                        <a:rPr kumimoji="0" lang="en-US" sz="2000" b="0" i="0" u="none" strike="noStrike" cap="none" normalizeH="0" baseline="0" dirty="0" err="1">
                          <a:ln>
                            <a:noFill/>
                          </a:ln>
                          <a:solidFill>
                            <a:srgbClr val="003399"/>
                          </a:solidFill>
                          <a:effectLst/>
                          <a:latin typeface="Arial" pitchFamily="34" charset="0"/>
                        </a:rPr>
                        <a:t>berupa</a:t>
                      </a:r>
                      <a:r>
                        <a:rPr kumimoji="0" lang="en-US" sz="2000" b="0" i="0" u="none" strike="noStrike" cap="none" normalizeH="0" baseline="0" dirty="0">
                          <a:ln>
                            <a:noFill/>
                          </a:ln>
                          <a:solidFill>
                            <a:srgbClr val="003399"/>
                          </a:solidFill>
                          <a:effectLst/>
                          <a:latin typeface="Arial" pitchFamily="34" charset="0"/>
                        </a:rPr>
                        <a:t> </a:t>
                      </a:r>
                      <a:r>
                        <a:rPr kumimoji="0" lang="en-US" sz="2000" b="0" i="0" u="none" strike="noStrike" cap="none" normalizeH="0" baseline="0" dirty="0" err="1">
                          <a:ln>
                            <a:noFill/>
                          </a:ln>
                          <a:solidFill>
                            <a:srgbClr val="003399"/>
                          </a:solidFill>
                          <a:effectLst/>
                          <a:latin typeface="Courier New" pitchFamily="49" charset="0"/>
                        </a:rPr>
                        <a:t>AZxx</a:t>
                      </a:r>
                      <a:r>
                        <a:rPr kumimoji="0" lang="en-US" sz="2000" b="0" i="0" u="none" strike="noStrike" cap="none" normalizeH="0" baseline="0" dirty="0" err="1">
                          <a:ln>
                            <a:noFill/>
                          </a:ln>
                          <a:solidFill>
                            <a:srgbClr val="003399"/>
                          </a:solidFill>
                          <a:effectLst/>
                          <a:latin typeface="Arial" pitchFamily="34" charset="0"/>
                        </a:rPr>
                        <a:t>,</a:t>
                      </a:r>
                      <a:r>
                        <a:rPr kumimoji="0" lang="en-US" sz="2000" b="0" i="0" u="none" strike="noStrike" cap="none" normalizeH="0" baseline="0" dirty="0" err="1">
                          <a:ln>
                            <a:noFill/>
                          </a:ln>
                          <a:solidFill>
                            <a:srgbClr val="003399"/>
                          </a:solidFill>
                          <a:effectLst/>
                          <a:latin typeface="Courier New" pitchFamily="49" charset="0"/>
                        </a:rPr>
                        <a:t>CAxx</a:t>
                      </a:r>
                      <a:r>
                        <a:rPr kumimoji="0" lang="en-US" sz="2000" b="0" i="0" u="none" strike="noStrike" cap="none" normalizeH="0" baseline="0" dirty="0">
                          <a:ln>
                            <a:noFill/>
                          </a:ln>
                          <a:solidFill>
                            <a:srgbClr val="003399"/>
                          </a:solidFill>
                          <a:effectLst/>
                          <a:latin typeface="Arial" pitchFamily="34" charset="0"/>
                        </a:rPr>
                        <a:t>, </a:t>
                      </a:r>
                      <a:r>
                        <a:rPr kumimoji="0" lang="en-US" sz="2000" b="0" i="0" u="none" strike="noStrike" cap="none" normalizeH="0" baseline="0" dirty="0" err="1">
                          <a:ln>
                            <a:noFill/>
                          </a:ln>
                          <a:solidFill>
                            <a:srgbClr val="003399"/>
                          </a:solidFill>
                          <a:effectLst/>
                          <a:latin typeface="Arial" pitchFamily="34" charset="0"/>
                        </a:rPr>
                        <a:t>dan</a:t>
                      </a:r>
                      <a:r>
                        <a:rPr kumimoji="0" lang="en-US" sz="2000" b="0" i="0" u="none" strike="noStrike" cap="none" normalizeH="0" baseline="0" dirty="0">
                          <a:ln>
                            <a:noFill/>
                          </a:ln>
                          <a:solidFill>
                            <a:srgbClr val="003399"/>
                          </a:solidFill>
                          <a:effectLst/>
                          <a:latin typeface="Arial" pitchFamily="34" charset="0"/>
                        </a:rPr>
                        <a:t> </a:t>
                      </a:r>
                      <a:r>
                        <a:rPr kumimoji="0" lang="en-US" sz="2000" b="0" i="0" u="none" strike="noStrike" cap="none" normalizeH="0" baseline="0" dirty="0" err="1">
                          <a:ln>
                            <a:noFill/>
                          </a:ln>
                          <a:solidFill>
                            <a:srgbClr val="003399"/>
                          </a:solidFill>
                          <a:effectLst/>
                          <a:latin typeface="Courier New" pitchFamily="49" charset="0"/>
                        </a:rPr>
                        <a:t>COxx</a:t>
                      </a:r>
                      <a:r>
                        <a:rPr kumimoji="0" lang="en-US" sz="2000" b="0" i="0" u="none" strike="noStrike" cap="none" normalizeH="0" baseline="0" dirty="0">
                          <a:ln>
                            <a:noFill/>
                          </a:ln>
                          <a:solidFill>
                            <a:srgbClr val="003399"/>
                          </a:solidFill>
                          <a:effectLst/>
                          <a:latin typeface="Arial" pitchFamily="34" charset="0"/>
                        </a:rPr>
                        <a:t>, </a:t>
                      </a:r>
                      <a:r>
                        <a:rPr kumimoji="0" lang="en-US" sz="2000" b="0" i="0" u="none" strike="noStrike" cap="none" normalizeH="0" baseline="0" dirty="0" err="1">
                          <a:ln>
                            <a:noFill/>
                          </a:ln>
                          <a:solidFill>
                            <a:srgbClr val="003399"/>
                          </a:solidFill>
                          <a:effectLst/>
                          <a:latin typeface="Arial" pitchFamily="34" charset="0"/>
                        </a:rPr>
                        <a:t>dengan</a:t>
                      </a:r>
                      <a:r>
                        <a:rPr kumimoji="0" lang="en-US" sz="2000" b="0" i="0" u="none" strike="noStrike" cap="none" normalizeH="0" baseline="0" dirty="0">
                          <a:ln>
                            <a:noFill/>
                          </a:ln>
                          <a:solidFill>
                            <a:srgbClr val="003399"/>
                          </a:solidFill>
                          <a:effectLst/>
                          <a:latin typeface="Arial" pitchFamily="34" charset="0"/>
                        </a:rPr>
                        <a:t> </a:t>
                      </a:r>
                      <a:r>
                        <a:rPr kumimoji="0" lang="en-US" sz="2000" b="0" i="0" u="none" strike="noStrike" cap="none" normalizeH="0" baseline="0" dirty="0">
                          <a:ln>
                            <a:noFill/>
                          </a:ln>
                          <a:solidFill>
                            <a:srgbClr val="003399"/>
                          </a:solidFill>
                          <a:effectLst/>
                          <a:latin typeface="Courier New" pitchFamily="49" charset="0"/>
                        </a:rPr>
                        <a:t>x</a:t>
                      </a:r>
                      <a:r>
                        <a:rPr kumimoji="0" lang="en-US" sz="2000" b="0" i="0" u="none" strike="noStrike" cap="none" normalizeH="0" baseline="0" dirty="0">
                          <a:ln>
                            <a:noFill/>
                          </a:ln>
                          <a:solidFill>
                            <a:srgbClr val="003399"/>
                          </a:solidFill>
                          <a:effectLst/>
                          <a:latin typeface="Arial" pitchFamily="34" charset="0"/>
                        </a:rPr>
                        <a:t> </a:t>
                      </a:r>
                      <a:r>
                        <a:rPr kumimoji="0" lang="en-US" sz="2000" b="0" i="0" u="none" strike="noStrike" cap="none" normalizeH="0" baseline="0" dirty="0" err="1">
                          <a:ln>
                            <a:noFill/>
                          </a:ln>
                          <a:solidFill>
                            <a:srgbClr val="003399"/>
                          </a:solidFill>
                          <a:effectLst/>
                          <a:latin typeface="Arial" pitchFamily="34" charset="0"/>
                        </a:rPr>
                        <a:t>adalah</a:t>
                      </a:r>
                      <a:r>
                        <a:rPr kumimoji="0" lang="en-US" sz="2000" b="0" i="0" u="none" strike="noStrike" cap="none" normalizeH="0" baseline="0" dirty="0">
                          <a:ln>
                            <a:noFill/>
                          </a:ln>
                          <a:solidFill>
                            <a:srgbClr val="003399"/>
                          </a:solidFill>
                          <a:effectLst/>
                          <a:latin typeface="Arial" pitchFamily="34" charset="0"/>
                        </a:rPr>
                        <a:t> </a:t>
                      </a:r>
                      <a:r>
                        <a:rPr kumimoji="0" lang="en-US" sz="2000" b="0" i="0" u="none" strike="noStrike" cap="none" normalizeH="0" baseline="0" dirty="0" err="1">
                          <a:ln>
                            <a:noFill/>
                          </a:ln>
                          <a:solidFill>
                            <a:srgbClr val="003399"/>
                          </a:solidFill>
                          <a:effectLst/>
                          <a:latin typeface="Arial" pitchFamily="34" charset="0"/>
                        </a:rPr>
                        <a:t>angka</a:t>
                      </a:r>
                      <a:r>
                        <a:rPr kumimoji="0" lang="en-US" sz="2000" b="0" i="0" u="none" strike="noStrike" cap="none" normalizeH="0" baseline="0" dirty="0">
                          <a:ln>
                            <a:noFill/>
                          </a:ln>
                          <a:solidFill>
                            <a:srgbClr val="003399"/>
                          </a:solidFill>
                          <a:effectLst/>
                          <a:latin typeface="Arial" pitchFamily="34" charset="0"/>
                        </a:rPr>
                        <a:t> </a:t>
                      </a:r>
                      <a:r>
                        <a:rPr kumimoji="0" lang="en-US" sz="2000" b="0" i="0" u="none" strike="noStrike" cap="none" normalizeH="0" baseline="0" dirty="0" err="1">
                          <a:ln>
                            <a:noFill/>
                          </a:ln>
                          <a:solidFill>
                            <a:srgbClr val="003399"/>
                          </a:solidFill>
                          <a:effectLst/>
                          <a:latin typeface="Arial" pitchFamily="34" charset="0"/>
                        </a:rPr>
                        <a:t>tunggal</a:t>
                      </a:r>
                      <a:r>
                        <a:rPr kumimoji="0" lang="en-US" sz="2000" b="0" i="0" u="none" strike="noStrike" cap="none" normalizeH="0" baseline="0" dirty="0">
                          <a:ln>
                            <a:noFill/>
                          </a:ln>
                          <a:solidFill>
                            <a:srgbClr val="003399"/>
                          </a:solidFill>
                          <a:effectLst/>
                          <a:latin typeface="Arial" pitchFamily="34" charset="0"/>
                        </a:rPr>
                        <a: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3107669524"/>
      </p:ext>
    </p:extLst>
  </p:cSld>
  <p:clrMapOvr>
    <a:masterClrMapping/>
  </p:clrMapOvr>
  <p:transition spd="med">
    <p:wipe/>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378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90D7E644-603B-43D2-9DD4-24EF401D0AFF}" type="slidenum">
              <a:rPr lang="en-US" altLang="en-US" sz="1000">
                <a:solidFill>
                  <a:srgbClr val="996633"/>
                </a:solidFill>
              </a:rPr>
              <a:pPr eaLnBrk="1" hangingPunct="1">
                <a:spcBef>
                  <a:spcPct val="0"/>
                </a:spcBef>
                <a:buFontTx/>
                <a:buNone/>
              </a:pPr>
              <a:t>24</a:t>
            </a:fld>
            <a:endParaRPr lang="en-US" altLang="en-US" sz="1000">
              <a:solidFill>
                <a:srgbClr val="996633"/>
              </a:solidFill>
            </a:endParaRPr>
          </a:p>
        </p:txBody>
      </p:sp>
      <p:sp>
        <p:nvSpPr>
          <p:cNvPr id="37892" name="Rectangle 2"/>
          <p:cNvSpPr>
            <a:spLocks noGrp="1" noChangeArrowheads="1"/>
          </p:cNvSpPr>
          <p:nvPr>
            <p:ph type="title"/>
          </p:nvPr>
        </p:nvSpPr>
        <p:spPr>
          <a:xfrm>
            <a:off x="267419" y="274638"/>
            <a:ext cx="11314981" cy="868362"/>
          </a:xfrm>
        </p:spPr>
        <p:txBody>
          <a:bodyPr/>
          <a:lstStyle/>
          <a:p>
            <a:pPr eaLnBrk="1" hangingPunct="1"/>
            <a:r>
              <a:rPr lang="en-US" altLang="en-US" dirty="0"/>
              <a:t>Method </a:t>
            </a:r>
            <a:r>
              <a:rPr lang="en-US" altLang="en-US" dirty="0" err="1"/>
              <a:t>replaceAll</a:t>
            </a:r>
            <a:r>
              <a:rPr lang="en-US" altLang="en-US" dirty="0"/>
              <a:t> </a:t>
            </a:r>
          </a:p>
        </p:txBody>
      </p:sp>
      <p:sp>
        <p:nvSpPr>
          <p:cNvPr id="37893" name="Rectangle 3"/>
          <p:cNvSpPr>
            <a:spLocks noGrp="1" noChangeArrowheads="1"/>
          </p:cNvSpPr>
          <p:nvPr>
            <p:ph type="body" idx="1"/>
          </p:nvPr>
        </p:nvSpPr>
        <p:spPr>
          <a:xfrm>
            <a:off x="996349" y="1496683"/>
            <a:ext cx="10574068" cy="892552"/>
          </a:xfrm>
        </p:spPr>
        <p:txBody>
          <a:bodyPr wrap="square">
            <a:spAutoFit/>
          </a:bodyPr>
          <a:lstStyle/>
          <a:p>
            <a:pPr eaLnBrk="1" hangingPunct="1"/>
            <a:r>
              <a:rPr lang="en-US" altLang="en-US" dirty="0"/>
              <a:t>Method </a:t>
            </a:r>
            <a:r>
              <a:rPr lang="en-US" altLang="en-US" dirty="0" err="1">
                <a:solidFill>
                  <a:srgbClr val="A50021"/>
                </a:solidFill>
              </a:rPr>
              <a:t>replaceAll</a:t>
            </a:r>
            <a:r>
              <a:rPr lang="en-US" altLang="en-US" dirty="0"/>
              <a:t> </a:t>
            </a:r>
            <a:r>
              <a:rPr lang="en-US" altLang="en-US" dirty="0" err="1"/>
              <a:t>akan</a:t>
            </a:r>
            <a:r>
              <a:rPr lang="en-US" altLang="en-US" dirty="0"/>
              <a:t> </a:t>
            </a:r>
            <a:r>
              <a:rPr lang="en-US" altLang="en-US" dirty="0" err="1"/>
              <a:t>mengganti</a:t>
            </a:r>
            <a:r>
              <a:rPr lang="en-US" altLang="en-US" dirty="0"/>
              <a:t> </a:t>
            </a:r>
            <a:r>
              <a:rPr lang="en-US" altLang="en-US" dirty="0" err="1"/>
              <a:t>semua</a:t>
            </a:r>
            <a:r>
              <a:rPr lang="en-US" altLang="en-US" dirty="0"/>
              <a:t> </a:t>
            </a:r>
            <a:r>
              <a:rPr lang="en-US" altLang="en-US" dirty="0" err="1"/>
              <a:t>kemunculan</a:t>
            </a:r>
            <a:r>
              <a:rPr lang="en-US" altLang="en-US" dirty="0"/>
              <a:t> substring yang </a:t>
            </a:r>
            <a:r>
              <a:rPr lang="en-US" altLang="en-US" dirty="0" err="1"/>
              <a:t>cocok</a:t>
            </a:r>
            <a:r>
              <a:rPr lang="en-US" altLang="en-US" dirty="0"/>
              <a:t> </a:t>
            </a:r>
            <a:r>
              <a:rPr lang="en-US" altLang="en-US" dirty="0" err="1"/>
              <a:t>dengan</a:t>
            </a:r>
            <a:r>
              <a:rPr lang="en-US" altLang="en-US" dirty="0"/>
              <a:t> regular expression </a:t>
            </a:r>
            <a:r>
              <a:rPr lang="en-US" altLang="en-US" dirty="0" err="1"/>
              <a:t>dengan</a:t>
            </a:r>
            <a:r>
              <a:rPr lang="en-US" altLang="en-US" dirty="0"/>
              <a:t> string </a:t>
            </a:r>
            <a:r>
              <a:rPr lang="en-US" altLang="en-US" dirty="0" err="1"/>
              <a:t>pengganti</a:t>
            </a:r>
            <a:r>
              <a:rPr lang="en-US" altLang="en-US" dirty="0"/>
              <a:t>.</a:t>
            </a:r>
          </a:p>
        </p:txBody>
      </p:sp>
      <p:grpSp>
        <p:nvGrpSpPr>
          <p:cNvPr id="2" name="Group 4"/>
          <p:cNvGrpSpPr>
            <a:grpSpLocks/>
          </p:cNvGrpSpPr>
          <p:nvPr/>
        </p:nvGrpSpPr>
        <p:grpSpPr bwMode="auto">
          <a:xfrm>
            <a:off x="1880174" y="3390010"/>
            <a:ext cx="8462991" cy="2311400"/>
            <a:chOff x="624" y="736"/>
            <a:chExt cx="4485" cy="2598"/>
          </a:xfrm>
        </p:grpSpPr>
        <p:sp>
          <p:nvSpPr>
            <p:cNvPr id="37896" name="Rectangle 5"/>
            <p:cNvSpPr>
              <a:spLocks noChangeArrowheads="1"/>
            </p:cNvSpPr>
            <p:nvPr/>
          </p:nvSpPr>
          <p:spPr bwMode="auto">
            <a:xfrm>
              <a:off x="624" y="736"/>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sp>
          <p:nvSpPr>
            <p:cNvPr id="37897" name="Rectangle 6"/>
            <p:cNvSpPr>
              <a:spLocks noChangeArrowheads="1"/>
            </p:cNvSpPr>
            <p:nvPr/>
          </p:nvSpPr>
          <p:spPr bwMode="auto">
            <a:xfrm>
              <a:off x="806" y="876"/>
              <a:ext cx="4303" cy="2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tabLst>
                  <a:tab pos="457200" algn="l"/>
                </a:tabLst>
                <a:defRPr sz="2800">
                  <a:solidFill>
                    <a:srgbClr val="003399"/>
                  </a:solidFill>
                  <a:latin typeface="Arial" panose="020B0604020202020204" pitchFamily="34" charset="0"/>
                </a:defRPr>
              </a:lvl1pPr>
              <a:lvl2pPr marL="742950" indent="-285750" eaLnBrk="0" hangingPunct="0">
                <a:spcBef>
                  <a:spcPct val="20000"/>
                </a:spcBef>
                <a:buChar char="–"/>
                <a:tabLst>
                  <a:tab pos="457200" algn="l"/>
                </a:tabLst>
                <a:defRPr sz="2400">
                  <a:solidFill>
                    <a:srgbClr val="990033"/>
                  </a:solidFill>
                  <a:latin typeface="Arial" panose="020B0604020202020204" pitchFamily="34" charset="0"/>
                </a:defRPr>
              </a:lvl2pPr>
              <a:lvl3pPr marL="1143000" indent="-228600" eaLnBrk="0" hangingPunct="0">
                <a:spcBef>
                  <a:spcPct val="20000"/>
                </a:spcBef>
                <a:buChar char="•"/>
                <a:tabLst>
                  <a:tab pos="457200" algn="l"/>
                </a:tabLst>
                <a:defRPr sz="2000">
                  <a:solidFill>
                    <a:srgbClr val="003399"/>
                  </a:solidFill>
                  <a:latin typeface="Arial" panose="020B0604020202020204" pitchFamily="34" charset="0"/>
                </a:defRPr>
              </a:lvl3pPr>
              <a:lvl4pPr marL="1600200" indent="-228600" eaLnBrk="0" hangingPunct="0">
                <a:spcBef>
                  <a:spcPct val="20000"/>
                </a:spcBef>
                <a:buChar char="–"/>
                <a:tabLst>
                  <a:tab pos="457200" algn="l"/>
                </a:tabLst>
                <a:defRPr>
                  <a:solidFill>
                    <a:srgbClr val="996633"/>
                  </a:solidFill>
                  <a:latin typeface="Times New Roman" panose="02020603050405020304" pitchFamily="18" charset="0"/>
                </a:defRPr>
              </a:lvl4pPr>
              <a:lvl5pPr marL="2057400" indent="-228600" eaLnBrk="0" hangingPunct="0">
                <a:spcBef>
                  <a:spcPct val="20000"/>
                </a:spcBef>
                <a:buChar char="»"/>
                <a:tabLst>
                  <a:tab pos="457200" algn="l"/>
                </a:tabLst>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tabLst>
                  <a:tab pos="457200" algn="l"/>
                </a:tabLs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tabLst>
                  <a:tab pos="457200" algn="l"/>
                </a:tabLs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tabLst>
                  <a:tab pos="457200" algn="l"/>
                </a:tabLs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tabLst>
                  <a:tab pos="457200" algn="l"/>
                </a:tabLst>
                <a:defRPr>
                  <a:solidFill>
                    <a:srgbClr val="996633"/>
                  </a:solidFill>
                  <a:latin typeface="Times New Roman" panose="02020603050405020304" pitchFamily="18" charset="0"/>
                </a:defRPr>
              </a:lvl9pPr>
            </a:lstStyle>
            <a:p>
              <a:pPr eaLnBrk="1" hangingPunct="1">
                <a:lnSpc>
                  <a:spcPct val="90000"/>
                </a:lnSpc>
                <a:buFontTx/>
                <a:buNone/>
              </a:pPr>
              <a:r>
                <a:rPr lang="en-US" altLang="en-US" sz="2000" dirty="0">
                  <a:solidFill>
                    <a:schemeClr val="tx1"/>
                  </a:solidFill>
                  <a:latin typeface="Courier New" panose="02070309020205020404" pitchFamily="49" charset="0"/>
                </a:rPr>
                <a:t>String </a:t>
              </a:r>
              <a:r>
                <a:rPr lang="en-US" altLang="en-US" sz="2000" dirty="0" err="1">
                  <a:solidFill>
                    <a:schemeClr val="tx1"/>
                  </a:solidFill>
                  <a:latin typeface="Courier New" panose="02070309020205020404" pitchFamily="49" charset="0"/>
                </a:rPr>
                <a:t>originalText</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modifiedText</a:t>
              </a:r>
              <a:r>
                <a:rPr lang="en-US" altLang="en-US" sz="2000" dirty="0">
                  <a:solidFill>
                    <a:schemeClr val="tx1"/>
                  </a:solidFill>
                  <a:latin typeface="Courier New" panose="02070309020205020404" pitchFamily="49" charset="0"/>
                </a:rPr>
                <a:t>;</a:t>
              </a:r>
            </a:p>
            <a:p>
              <a:pPr eaLnBrk="1" hangingPunct="1">
                <a:lnSpc>
                  <a:spcPct val="90000"/>
                </a:lnSpc>
                <a:buFontTx/>
                <a:buNone/>
              </a:pPr>
              <a:endParaRPr lang="en-US" altLang="en-US" sz="2000" dirty="0">
                <a:solidFill>
                  <a:schemeClr val="tx1"/>
                </a:solidFill>
                <a:latin typeface="Courier New" panose="02070309020205020404" pitchFamily="49" charset="0"/>
              </a:endParaRPr>
            </a:p>
            <a:p>
              <a:pPr eaLnBrk="1" hangingPunct="1">
                <a:lnSpc>
                  <a:spcPct val="90000"/>
                </a:lnSpc>
                <a:buFontTx/>
                <a:buNone/>
              </a:pPr>
              <a:r>
                <a:rPr lang="en-US" altLang="en-US" sz="2000" dirty="0" err="1">
                  <a:solidFill>
                    <a:schemeClr val="tx1"/>
                  </a:solidFill>
                  <a:latin typeface="Courier New" panose="02070309020205020404" pitchFamily="49" charset="0"/>
                </a:rPr>
                <a:t>originalText</a:t>
              </a:r>
              <a:r>
                <a:rPr lang="en-US" altLang="en-US" sz="2000" dirty="0">
                  <a:solidFill>
                    <a:schemeClr val="tx1"/>
                  </a:solidFill>
                  <a:latin typeface="Courier New" panose="02070309020205020404" pitchFamily="49" charset="0"/>
                </a:rPr>
                <a:t> = ...;    </a:t>
              </a:r>
              <a:r>
                <a:rPr lang="en-US" altLang="en-US" sz="2000" dirty="0">
                  <a:solidFill>
                    <a:srgbClr val="33CC33"/>
                  </a:solidFill>
                  <a:latin typeface="Courier New" panose="02070309020205020404" pitchFamily="49" charset="0"/>
                </a:rPr>
                <a:t>//assign string</a:t>
              </a:r>
            </a:p>
            <a:p>
              <a:pPr eaLnBrk="1" hangingPunct="1">
                <a:lnSpc>
                  <a:spcPct val="90000"/>
                </a:lnSpc>
                <a:buFontTx/>
                <a:buNone/>
              </a:pPr>
              <a:endParaRPr lang="en-US" altLang="en-US" sz="2000" dirty="0">
                <a:solidFill>
                  <a:srgbClr val="33CC33"/>
                </a:solidFill>
                <a:latin typeface="Courier New" panose="02070309020205020404" pitchFamily="49" charset="0"/>
              </a:endParaRPr>
            </a:p>
            <a:p>
              <a:pPr eaLnBrk="1" hangingPunct="1">
                <a:lnSpc>
                  <a:spcPct val="90000"/>
                </a:lnSpc>
                <a:buFontTx/>
                <a:buNone/>
              </a:pPr>
              <a:r>
                <a:rPr lang="en-US" altLang="en-US" sz="2000" dirty="0" err="1">
                  <a:solidFill>
                    <a:schemeClr val="tx1"/>
                  </a:solidFill>
                  <a:latin typeface="Courier New" panose="02070309020205020404" pitchFamily="49" charset="0"/>
                </a:rPr>
                <a:t>modifiedText</a:t>
              </a:r>
              <a:r>
                <a:rPr lang="en-US" altLang="en-US" sz="2000" dirty="0">
                  <a:solidFill>
                    <a:schemeClr val="tx1"/>
                  </a:solidFill>
                  <a:latin typeface="Courier New" panose="02070309020205020404" pitchFamily="49" charset="0"/>
                </a:rPr>
                <a:t> = </a:t>
              </a:r>
            </a:p>
            <a:p>
              <a:pPr eaLnBrk="1" hangingPunct="1">
                <a:lnSpc>
                  <a:spcPct val="90000"/>
                </a:lnSpc>
                <a:buFontTx/>
                <a:buNone/>
              </a:pP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originalText.replaceAll</a:t>
              </a:r>
              <a:r>
                <a:rPr lang="en-US" altLang="en-US" sz="2000" dirty="0">
                  <a:solidFill>
                    <a:srgbClr val="A50021"/>
                  </a:solidFill>
                  <a:latin typeface="Courier New" panose="02070309020205020404" pitchFamily="49" charset="0"/>
                </a:rPr>
                <a:t>(</a:t>
              </a:r>
              <a:r>
                <a:rPr lang="en-US" altLang="en-US" sz="2000" dirty="0">
                  <a:solidFill>
                    <a:srgbClr val="0066CC"/>
                  </a:solidFill>
                  <a:latin typeface="Courier New" panose="02070309020205020404" pitchFamily="49" charset="0"/>
                </a:rPr>
                <a:t>"[</a:t>
              </a:r>
              <a:r>
                <a:rPr lang="en-US" altLang="en-US" sz="2000" dirty="0" err="1">
                  <a:solidFill>
                    <a:srgbClr val="0066CC"/>
                  </a:solidFill>
                  <a:latin typeface="Courier New" panose="02070309020205020404" pitchFamily="49" charset="0"/>
                </a:rPr>
                <a:t>aeiou</a:t>
              </a:r>
              <a:r>
                <a:rPr lang="en-US" altLang="en-US" sz="2000" dirty="0">
                  <a:solidFill>
                    <a:srgbClr val="0066CC"/>
                  </a:solidFill>
                  <a:latin typeface="Courier New" panose="02070309020205020404" pitchFamily="49" charset="0"/>
                </a:rPr>
                <a:t>]"</a:t>
              </a:r>
              <a:r>
                <a:rPr lang="en-US" altLang="en-US" sz="2000" dirty="0">
                  <a:solidFill>
                    <a:schemeClr val="tx1"/>
                  </a:solidFill>
                  <a:latin typeface="Courier New" panose="02070309020205020404" pitchFamily="49" charset="0"/>
                </a:rPr>
                <a:t>,</a:t>
              </a:r>
              <a:r>
                <a:rPr lang="en-US" altLang="en-US" sz="2000" dirty="0">
                  <a:solidFill>
                    <a:srgbClr val="0066CC"/>
                  </a:solidFill>
                  <a:latin typeface="Courier New" panose="02070309020205020404" pitchFamily="49" charset="0"/>
                </a:rPr>
                <a:t>"@"</a:t>
              </a:r>
              <a:r>
                <a:rPr lang="en-US" altLang="en-US" sz="2000" dirty="0">
                  <a:solidFill>
                    <a:srgbClr val="A50021"/>
                  </a:solidFill>
                  <a:latin typeface="Courier New" panose="02070309020205020404" pitchFamily="49" charset="0"/>
                </a:rPr>
                <a:t>)</a:t>
              </a:r>
              <a:r>
                <a:rPr lang="en-US" altLang="en-US" sz="2000" dirty="0">
                  <a:solidFill>
                    <a:schemeClr val="tx1"/>
                  </a:solidFill>
                  <a:latin typeface="Courier New" panose="02070309020205020404" pitchFamily="49" charset="0"/>
                </a:rPr>
                <a:t>;</a:t>
              </a:r>
            </a:p>
          </p:txBody>
        </p:sp>
      </p:grpSp>
      <p:sp>
        <p:nvSpPr>
          <p:cNvPr id="57351" name="Text Box 7"/>
          <p:cNvSpPr txBox="1">
            <a:spLocks noChangeArrowheads="1"/>
          </p:cNvSpPr>
          <p:nvPr/>
        </p:nvSpPr>
        <p:spPr bwMode="auto">
          <a:xfrm>
            <a:off x="2027238" y="2971801"/>
            <a:ext cx="4914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000">
                <a:solidFill>
                  <a:srgbClr val="A50021"/>
                </a:solidFill>
              </a:rPr>
              <a:t>Mengganti semua vokal dengan simbol @</a:t>
            </a:r>
          </a:p>
        </p:txBody>
      </p:sp>
    </p:spTree>
    <p:custDataLst>
      <p:tags r:id="rId1"/>
    </p:custDataLst>
    <p:extLst>
      <p:ext uri="{BB962C8B-B14F-4D97-AF65-F5344CB8AC3E}">
        <p14:creationId xmlns:p14="http://schemas.microsoft.com/office/powerpoint/2010/main" val="226625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351"/>
                                        </p:tgtEl>
                                        <p:attrNameLst>
                                          <p:attrName>style.visibility</p:attrName>
                                        </p:attrNameLst>
                                      </p:cBhvr>
                                      <p:to>
                                        <p:strVal val="visible"/>
                                      </p:to>
                                    </p:set>
                                    <p:animEffect transition="in" filter="dissolve">
                                      <p:cBhvr>
                                        <p:cTn id="7" dur="500"/>
                                        <p:tgtEl>
                                          <p:spTgt spid="57351"/>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389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4F1F1E4C-115E-44AF-8E3F-5092780A7972}" type="slidenum">
              <a:rPr lang="en-US" altLang="en-US" sz="1000">
                <a:solidFill>
                  <a:srgbClr val="996633"/>
                </a:solidFill>
              </a:rPr>
              <a:pPr eaLnBrk="1" hangingPunct="1">
                <a:spcBef>
                  <a:spcPct val="0"/>
                </a:spcBef>
                <a:buFontTx/>
                <a:buNone/>
              </a:pPr>
              <a:t>25</a:t>
            </a:fld>
            <a:endParaRPr lang="en-US" altLang="en-US" sz="1000">
              <a:solidFill>
                <a:srgbClr val="996633"/>
              </a:solidFill>
            </a:endParaRPr>
          </a:p>
        </p:txBody>
      </p:sp>
      <p:sp>
        <p:nvSpPr>
          <p:cNvPr id="38916" name="Rectangle 2"/>
          <p:cNvSpPr>
            <a:spLocks noGrp="1" noChangeArrowheads="1"/>
          </p:cNvSpPr>
          <p:nvPr>
            <p:ph type="title"/>
          </p:nvPr>
        </p:nvSpPr>
        <p:spPr>
          <a:xfrm>
            <a:off x="195072" y="163902"/>
            <a:ext cx="11488928" cy="826698"/>
          </a:xfrm>
        </p:spPr>
        <p:txBody>
          <a:bodyPr/>
          <a:lstStyle/>
          <a:p>
            <a:pPr eaLnBrk="1" hangingPunct="1"/>
            <a:r>
              <a:rPr lang="en-US" altLang="en-US" dirty="0" err="1"/>
              <a:t>Contoh</a:t>
            </a:r>
            <a:r>
              <a:rPr lang="en-US" altLang="en-US" dirty="0"/>
              <a:t> </a:t>
            </a:r>
            <a:r>
              <a:rPr lang="en-US" altLang="en-US" dirty="0" err="1"/>
              <a:t>Penggunaan</a:t>
            </a:r>
            <a:r>
              <a:rPr lang="en-US" altLang="en-US" dirty="0"/>
              <a:t> Backslash </a:t>
            </a:r>
          </a:p>
        </p:txBody>
      </p:sp>
      <p:graphicFrame>
        <p:nvGraphicFramePr>
          <p:cNvPr id="94281" name="Group 73"/>
          <p:cNvGraphicFramePr>
            <a:graphicFrameLocks noGrp="1"/>
          </p:cNvGraphicFramePr>
          <p:nvPr>
            <p:ph idx="1"/>
          </p:nvPr>
        </p:nvGraphicFramePr>
        <p:xfrm>
          <a:off x="1828800" y="1447801"/>
          <a:ext cx="8566150" cy="4511676"/>
        </p:xfrm>
        <a:graphic>
          <a:graphicData uri="http://schemas.openxmlformats.org/drawingml/2006/table">
            <a:tbl>
              <a:tblPr/>
              <a:tblGrid>
                <a:gridCol w="1655763">
                  <a:extLst>
                    <a:ext uri="{9D8B030D-6E8A-4147-A177-3AD203B41FA5}">
                      <a16:colId xmlns:a16="http://schemas.microsoft.com/office/drawing/2014/main" val="20000"/>
                    </a:ext>
                  </a:extLst>
                </a:gridCol>
                <a:gridCol w="2333625">
                  <a:extLst>
                    <a:ext uri="{9D8B030D-6E8A-4147-A177-3AD203B41FA5}">
                      <a16:colId xmlns:a16="http://schemas.microsoft.com/office/drawing/2014/main" val="20001"/>
                    </a:ext>
                  </a:extLst>
                </a:gridCol>
                <a:gridCol w="4576762">
                  <a:extLst>
                    <a:ext uri="{9D8B030D-6E8A-4147-A177-3AD203B41FA5}">
                      <a16:colId xmlns:a16="http://schemas.microsoft.com/office/drawing/2014/main" val="20002"/>
                    </a:ext>
                  </a:extLst>
                </a:gridCol>
              </a:tblGrid>
              <a:tr h="7011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3399"/>
                          </a:solidFill>
                          <a:effectLst/>
                          <a:latin typeface="Arial" pitchFamily="34" charset="0"/>
                        </a:rPr>
                        <a:t>Expression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3399"/>
                          </a:solidFill>
                          <a:effectLst/>
                          <a:latin typeface="Arial" pitchFamily="34" charset="0"/>
                        </a:rPr>
                        <a:t>String Representation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3399"/>
                          </a:solidFill>
                          <a:effectLst/>
                          <a:latin typeface="Arial" pitchFamily="34" charset="0"/>
                        </a:rPr>
                        <a:t>Description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Courier New" pitchFamily="49" charset="0"/>
                        </a:rPr>
                        <a:t>\d</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3399"/>
                          </a:solidFill>
                          <a:effectLst/>
                          <a:latin typeface="Courier New" pitchFamily="49" charset="0"/>
                        </a:rPr>
                        <a:t>“\\d”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rgbClr val="003399"/>
                          </a:solidFill>
                          <a:effectLst/>
                          <a:latin typeface="Arial" pitchFamily="34" charset="0"/>
                        </a:rPr>
                        <a:t>Angka</a:t>
                      </a:r>
                      <a:r>
                        <a:rPr kumimoji="0" lang="en-US" sz="2000" b="0" i="0" u="none" strike="noStrike" cap="none" normalizeH="0" baseline="0" dirty="0">
                          <a:ln>
                            <a:noFill/>
                          </a:ln>
                          <a:solidFill>
                            <a:srgbClr val="003399"/>
                          </a:solidFill>
                          <a:effectLst/>
                          <a:latin typeface="Arial" pitchFamily="34" charset="0"/>
                        </a:rPr>
                        <a:t> </a:t>
                      </a:r>
                      <a:r>
                        <a:rPr kumimoji="0" lang="en-US" sz="2000" b="0" i="0" u="none" strike="noStrike" cap="none" normalizeH="0" baseline="0" dirty="0" err="1">
                          <a:ln>
                            <a:noFill/>
                          </a:ln>
                          <a:solidFill>
                            <a:srgbClr val="003399"/>
                          </a:solidFill>
                          <a:effectLst/>
                          <a:latin typeface="Arial" pitchFamily="34" charset="0"/>
                        </a:rPr>
                        <a:t>tunggal</a:t>
                      </a:r>
                      <a:r>
                        <a:rPr kumimoji="0" lang="en-US" sz="2000" b="0" i="0" u="none" strike="noStrike" cap="none" normalizeH="0" baseline="0" dirty="0">
                          <a:ln>
                            <a:noFill/>
                          </a:ln>
                          <a:solidFill>
                            <a:srgbClr val="003399"/>
                          </a:solidFill>
                          <a:effectLst/>
                          <a:latin typeface="Arial" pitchFamily="34" charset="0"/>
                        </a:rPr>
                        <a:t>. </a:t>
                      </a:r>
                      <a:r>
                        <a:rPr kumimoji="0" lang="en-US" sz="2000" b="0" i="0" u="none" strike="noStrike" cap="none" normalizeH="0" baseline="0" dirty="0" err="1">
                          <a:ln>
                            <a:noFill/>
                          </a:ln>
                          <a:solidFill>
                            <a:srgbClr val="003399"/>
                          </a:solidFill>
                          <a:effectLst/>
                          <a:latin typeface="Arial" pitchFamily="34" charset="0"/>
                        </a:rPr>
                        <a:t>Sama</a:t>
                      </a:r>
                      <a:r>
                        <a:rPr kumimoji="0" lang="en-US" sz="2000" b="0" i="0" u="none" strike="noStrike" cap="none" normalizeH="0" baseline="0" dirty="0">
                          <a:ln>
                            <a:noFill/>
                          </a:ln>
                          <a:solidFill>
                            <a:srgbClr val="003399"/>
                          </a:solidFill>
                          <a:effectLst/>
                          <a:latin typeface="Arial" pitchFamily="34" charset="0"/>
                        </a:rPr>
                        <a:t> </a:t>
                      </a:r>
                      <a:r>
                        <a:rPr kumimoji="0" lang="en-US" sz="2000" b="0" i="0" u="none" strike="noStrike" cap="none" normalizeH="0" baseline="0" dirty="0" err="1">
                          <a:ln>
                            <a:noFill/>
                          </a:ln>
                          <a:solidFill>
                            <a:srgbClr val="003399"/>
                          </a:solidFill>
                          <a:effectLst/>
                          <a:latin typeface="Arial" pitchFamily="34" charset="0"/>
                        </a:rPr>
                        <a:t>dengan</a:t>
                      </a:r>
                      <a:r>
                        <a:rPr kumimoji="0" lang="en-US" sz="2000" b="0" i="0" u="none" strike="noStrike" cap="none" normalizeH="0" baseline="0" dirty="0">
                          <a:ln>
                            <a:noFill/>
                          </a:ln>
                          <a:solidFill>
                            <a:srgbClr val="003399"/>
                          </a:solidFill>
                          <a:effectLst/>
                          <a:latin typeface="Arial" pitchFamily="34" charset="0"/>
                        </a:rPr>
                        <a:t> [0-9]</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Courier New" pitchFamily="49" charset="0"/>
                        </a:rPr>
                        <a:t>\D</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3399"/>
                          </a:solidFill>
                          <a:effectLst/>
                          <a:latin typeface="Courier New" pitchFamily="49" charset="0"/>
                        </a:rPr>
                        <a:t>“\\D”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rgbClr val="003399"/>
                          </a:solidFill>
                          <a:effectLst/>
                          <a:latin typeface="Arial" pitchFamily="34" charset="0"/>
                        </a:rPr>
                        <a:t>Karakter</a:t>
                      </a:r>
                      <a:r>
                        <a:rPr kumimoji="0" lang="en-US" sz="2000" b="0" i="0" u="none" strike="noStrike" cap="none" normalizeH="0" baseline="0" dirty="0">
                          <a:ln>
                            <a:noFill/>
                          </a:ln>
                          <a:solidFill>
                            <a:srgbClr val="003399"/>
                          </a:solidFill>
                          <a:effectLst/>
                          <a:latin typeface="Arial" pitchFamily="34" charset="0"/>
                        </a:rPr>
                        <a:t> </a:t>
                      </a:r>
                      <a:r>
                        <a:rPr kumimoji="0" lang="en-US" sz="2000" b="0" i="0" u="none" strike="noStrike" cap="none" normalizeH="0" baseline="0" dirty="0" err="1">
                          <a:ln>
                            <a:noFill/>
                          </a:ln>
                          <a:solidFill>
                            <a:srgbClr val="003399"/>
                          </a:solidFill>
                          <a:effectLst/>
                          <a:latin typeface="Arial" pitchFamily="34" charset="0"/>
                        </a:rPr>
                        <a:t>tunggal</a:t>
                      </a:r>
                      <a:r>
                        <a:rPr kumimoji="0" lang="en-US" sz="2000" b="0" i="0" u="none" strike="noStrike" cap="none" normalizeH="0" baseline="0" dirty="0">
                          <a:ln>
                            <a:noFill/>
                          </a:ln>
                          <a:solidFill>
                            <a:srgbClr val="003399"/>
                          </a:solidFill>
                          <a:effectLst/>
                          <a:latin typeface="Arial" pitchFamily="34" charset="0"/>
                        </a:rPr>
                        <a:t> </a:t>
                      </a:r>
                      <a:r>
                        <a:rPr kumimoji="0" lang="en-US" sz="2000" b="0" i="0" u="none" strike="noStrike" cap="none" normalizeH="0" baseline="0" dirty="0" err="1">
                          <a:ln>
                            <a:noFill/>
                          </a:ln>
                          <a:solidFill>
                            <a:srgbClr val="003399"/>
                          </a:solidFill>
                          <a:effectLst/>
                          <a:latin typeface="Arial" pitchFamily="34" charset="0"/>
                        </a:rPr>
                        <a:t>selain</a:t>
                      </a:r>
                      <a:r>
                        <a:rPr kumimoji="0" lang="en-US" sz="2000" b="0" i="0" u="none" strike="noStrike" cap="none" normalizeH="0" baseline="0" dirty="0">
                          <a:ln>
                            <a:noFill/>
                          </a:ln>
                          <a:solidFill>
                            <a:srgbClr val="003399"/>
                          </a:solidFill>
                          <a:effectLst/>
                          <a:latin typeface="Arial" pitchFamily="34" charset="0"/>
                        </a:rPr>
                        <a:t> </a:t>
                      </a:r>
                      <a:r>
                        <a:rPr kumimoji="0" lang="en-US" sz="2000" b="0" i="0" u="none" strike="noStrike" cap="none" normalizeH="0" baseline="0" dirty="0" err="1">
                          <a:ln>
                            <a:noFill/>
                          </a:ln>
                          <a:solidFill>
                            <a:srgbClr val="003399"/>
                          </a:solidFill>
                          <a:effectLst/>
                          <a:latin typeface="Arial" pitchFamily="34" charset="0"/>
                        </a:rPr>
                        <a:t>angka</a:t>
                      </a:r>
                      <a:r>
                        <a:rPr kumimoji="0" lang="en-US" sz="2000" b="0" i="0" u="none" strike="noStrike" cap="none" normalizeH="0" baseline="0" dirty="0">
                          <a:ln>
                            <a:noFill/>
                          </a:ln>
                          <a:solidFill>
                            <a:srgbClr val="003399"/>
                          </a:solidFill>
                          <a:effectLst/>
                          <a:latin typeface="Arial" pitchFamily="34" charset="0"/>
                        </a:rPr>
                        <a:t>. [^0-9]</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1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Courier New" pitchFamily="49" charset="0"/>
                        </a:rPr>
                        <a:t>\s</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3399"/>
                          </a:solidFill>
                          <a:effectLst/>
                          <a:latin typeface="Courier New" pitchFamily="49" charset="0"/>
                        </a:rPr>
                        <a:t>“\\s”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Karakter </a:t>
                      </a:r>
                      <a:r>
                        <a:rPr kumimoji="0" lang="en-US" sz="2000" b="0" i="1" u="none" strike="noStrike" cap="none" normalizeH="0" baseline="0">
                          <a:ln>
                            <a:noFill/>
                          </a:ln>
                          <a:solidFill>
                            <a:srgbClr val="003399"/>
                          </a:solidFill>
                          <a:effectLst/>
                          <a:latin typeface="Arial" pitchFamily="34" charset="0"/>
                        </a:rPr>
                        <a:t>white space</a:t>
                      </a:r>
                      <a:r>
                        <a:rPr kumimoji="0" lang="en-US" sz="2000" b="0" i="0" u="none" strike="noStrike" cap="none" normalizeH="0" baseline="0">
                          <a:ln>
                            <a:noFill/>
                          </a:ln>
                          <a:solidFill>
                            <a:srgbClr val="003399"/>
                          </a:solidFill>
                          <a:effectLst/>
                          <a:latin typeface="Arial" pitchFamily="34" charset="0"/>
                        </a:rPr>
                        <a:t>, misal : spasi, tab, baris baru, dll</a:t>
                      </a:r>
                      <a:endParaRPr kumimoji="0" lang="en-US" sz="2000" b="0" i="1" u="none" strike="noStrike" cap="none" normalizeH="0" baseline="0">
                        <a:ln>
                          <a:noFill/>
                        </a:ln>
                        <a:solidFill>
                          <a:srgbClr val="003399"/>
                        </a:solidFill>
                        <a:effectLst/>
                        <a:latin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Courier New" pitchFamily="49" charset="0"/>
                        </a:rPr>
                        <a:t>\S</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3399"/>
                          </a:solidFill>
                          <a:effectLst/>
                          <a:latin typeface="Courier New" pitchFamily="49" charset="0"/>
                        </a:rPr>
                        <a:t>“\\S”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Selain karakter </a:t>
                      </a:r>
                      <a:r>
                        <a:rPr kumimoji="0" lang="en-US" sz="2000" b="0" i="1" u="none" strike="noStrike" cap="none" normalizeH="0" baseline="0">
                          <a:ln>
                            <a:noFill/>
                          </a:ln>
                          <a:solidFill>
                            <a:srgbClr val="003399"/>
                          </a:solidFill>
                          <a:effectLst/>
                          <a:latin typeface="Arial" pitchFamily="34" charset="0"/>
                        </a:rPr>
                        <a:t>white space</a:t>
                      </a:r>
                      <a:endParaRPr kumimoji="0" lang="en-US" sz="2000" b="0" i="0" u="none" strike="noStrike" cap="none" normalizeH="0" baseline="0">
                        <a:ln>
                          <a:noFill/>
                        </a:ln>
                        <a:solidFill>
                          <a:srgbClr val="003399"/>
                        </a:solidFill>
                        <a:effectLst/>
                        <a:latin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Courier New" pitchFamily="49" charset="0"/>
                        </a:rPr>
                        <a:t>\w</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3399"/>
                          </a:solidFill>
                          <a:effectLst/>
                          <a:latin typeface="Courier New" pitchFamily="49" charset="0"/>
                        </a:rPr>
                        <a:t>“\\w”</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Kata. Sama dengan [a-zA-Z0-9]</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Courier New" pitchFamily="49" charset="0"/>
                        </a:rPr>
                        <a:t>\W</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3399"/>
                          </a:solidFill>
                          <a:effectLst/>
                          <a:latin typeface="Courier New" pitchFamily="49" charset="0"/>
                        </a:rPr>
                        <a:t>“\\W”</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Selain kata</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011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Courier New" pitchFamily="49" charset="0"/>
                        </a:rPr>
                        <a:t>\b</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3399"/>
                          </a:solidFill>
                          <a:effectLst/>
                          <a:latin typeface="Courier New" pitchFamily="49" charset="0"/>
                        </a:rPr>
                        <a:t>“\\b”</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Batas kata seperti </a:t>
                      </a:r>
                      <a:r>
                        <a:rPr kumimoji="0" lang="en-US" sz="2000" b="0" i="1" u="none" strike="noStrike" cap="none" normalizeH="0" baseline="0">
                          <a:ln>
                            <a:noFill/>
                          </a:ln>
                          <a:solidFill>
                            <a:srgbClr val="003399"/>
                          </a:solidFill>
                          <a:effectLst/>
                          <a:latin typeface="Arial" pitchFamily="34" charset="0"/>
                        </a:rPr>
                        <a:t>white space </a:t>
                      </a:r>
                      <a:r>
                        <a:rPr kumimoji="0" lang="en-US" sz="2000" b="0" i="0" u="none" strike="noStrike" cap="none" normalizeH="0" baseline="0">
                          <a:ln>
                            <a:noFill/>
                          </a:ln>
                          <a:solidFill>
                            <a:srgbClr val="003399"/>
                          </a:solidFill>
                          <a:effectLst/>
                          <a:latin typeface="Arial" pitchFamily="34" charset="0"/>
                        </a:rPr>
                        <a:t>dan tanda petik</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Courier New" pitchFamily="49" charset="0"/>
                        </a:rPr>
                        <a:t>\B</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Courier New" pitchFamily="49" charset="0"/>
                        </a:rPr>
                        <a:t>“\\B”</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rgbClr val="003399"/>
                          </a:solidFill>
                          <a:effectLst/>
                          <a:latin typeface="Arial" pitchFamily="34" charset="0"/>
                        </a:rPr>
                        <a:t>Selain</a:t>
                      </a:r>
                      <a:r>
                        <a:rPr kumimoji="0" lang="en-US" sz="2000" b="0" i="0" u="none" strike="noStrike" cap="none" normalizeH="0" baseline="0" dirty="0">
                          <a:ln>
                            <a:noFill/>
                          </a:ln>
                          <a:solidFill>
                            <a:srgbClr val="003399"/>
                          </a:solidFill>
                          <a:effectLst/>
                          <a:latin typeface="Arial" pitchFamily="34" charset="0"/>
                        </a:rPr>
                        <a:t> </a:t>
                      </a:r>
                      <a:r>
                        <a:rPr kumimoji="0" lang="en-US" sz="2000" b="0" i="0" u="none" strike="noStrike" cap="none" normalizeH="0" baseline="0" dirty="0" err="1">
                          <a:ln>
                            <a:noFill/>
                          </a:ln>
                          <a:solidFill>
                            <a:srgbClr val="003399"/>
                          </a:solidFill>
                          <a:effectLst/>
                          <a:latin typeface="Arial" pitchFamily="34" charset="0"/>
                        </a:rPr>
                        <a:t>batas</a:t>
                      </a:r>
                      <a:r>
                        <a:rPr kumimoji="0" lang="en-US" sz="2000" b="0" i="0" u="none" strike="noStrike" cap="none" normalizeH="0" baseline="0" dirty="0">
                          <a:ln>
                            <a:noFill/>
                          </a:ln>
                          <a:solidFill>
                            <a:srgbClr val="003399"/>
                          </a:solidFill>
                          <a:effectLst/>
                          <a:latin typeface="Arial" pitchFamily="34" charset="0"/>
                        </a:rPr>
                        <a:t> kata</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77901239"/>
      </p:ext>
    </p:extLst>
  </p:cSld>
  <p:clrMapOvr>
    <a:masterClrMapping/>
  </p:clrMapOvr>
  <p:transition spd="med">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399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1C3D7FCF-1166-422E-8CFE-F59B3097BCC8}" type="slidenum">
              <a:rPr lang="en-US" altLang="en-US" sz="1000">
                <a:solidFill>
                  <a:srgbClr val="996633"/>
                </a:solidFill>
              </a:rPr>
              <a:pPr eaLnBrk="1" hangingPunct="1">
                <a:spcBef>
                  <a:spcPct val="0"/>
                </a:spcBef>
                <a:buFontTx/>
                <a:buNone/>
              </a:pPr>
              <a:t>26</a:t>
            </a:fld>
            <a:endParaRPr lang="en-US" altLang="en-US" sz="1000">
              <a:solidFill>
                <a:srgbClr val="996633"/>
              </a:solidFill>
            </a:endParaRPr>
          </a:p>
        </p:txBody>
      </p:sp>
      <p:sp>
        <p:nvSpPr>
          <p:cNvPr id="39940" name="Rectangle 86"/>
          <p:cNvSpPr>
            <a:spLocks noGrp="1" noChangeArrowheads="1"/>
          </p:cNvSpPr>
          <p:nvPr>
            <p:ph type="title"/>
          </p:nvPr>
        </p:nvSpPr>
        <p:spPr>
          <a:xfrm>
            <a:off x="526211" y="228600"/>
            <a:ext cx="11157789" cy="762000"/>
          </a:xfrm>
        </p:spPr>
        <p:txBody>
          <a:bodyPr/>
          <a:lstStyle/>
          <a:p>
            <a:pPr eaLnBrk="1" hangingPunct="1"/>
            <a:r>
              <a:rPr lang="en-US" altLang="en-US"/>
              <a:t>Contoh ReplaceAll</a:t>
            </a:r>
          </a:p>
        </p:txBody>
      </p:sp>
      <p:graphicFrame>
        <p:nvGraphicFramePr>
          <p:cNvPr id="92261" name="Group 101"/>
          <p:cNvGraphicFramePr>
            <a:graphicFrameLocks noGrp="1"/>
          </p:cNvGraphicFramePr>
          <p:nvPr>
            <p:ph idx="1"/>
            <p:extLst>
              <p:ext uri="{D42A27DB-BD31-4B8C-83A1-F6EECF244321}">
                <p14:modId xmlns:p14="http://schemas.microsoft.com/office/powerpoint/2010/main" val="3970203279"/>
              </p:ext>
            </p:extLst>
          </p:nvPr>
        </p:nvGraphicFramePr>
        <p:xfrm>
          <a:off x="1837905" y="1312862"/>
          <a:ext cx="8534400" cy="4816475"/>
        </p:xfrm>
        <a:graphic>
          <a:graphicData uri="http://schemas.openxmlformats.org/drawingml/2006/table">
            <a:tbl>
              <a:tblPr/>
              <a:tblGrid>
                <a:gridCol w="3625850">
                  <a:extLst>
                    <a:ext uri="{9D8B030D-6E8A-4147-A177-3AD203B41FA5}">
                      <a16:colId xmlns:a16="http://schemas.microsoft.com/office/drawing/2014/main" val="20000"/>
                    </a:ext>
                  </a:extLst>
                </a:gridCol>
                <a:gridCol w="4908550">
                  <a:extLst>
                    <a:ext uri="{9D8B030D-6E8A-4147-A177-3AD203B41FA5}">
                      <a16:colId xmlns:a16="http://schemas.microsoft.com/office/drawing/2014/main" val="20001"/>
                    </a:ext>
                  </a:extLst>
                </a:gridCol>
              </a:tblGrid>
              <a:tr h="3962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3399"/>
                          </a:solidFill>
                          <a:effectLst/>
                          <a:latin typeface="Arial" pitchFamily="34" charset="0"/>
                        </a:rPr>
                        <a:t>Expression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3399"/>
                          </a:solidFill>
                          <a:effectLst/>
                          <a:latin typeface="Arial" pitchFamily="34" charset="0"/>
                        </a:rPr>
                        <a:t>Description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59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rgbClr val="003399"/>
                          </a:solidFill>
                          <a:effectLst/>
                          <a:latin typeface="Courier New" pitchFamily="49" charset="0"/>
                        </a:rPr>
                        <a:t>Str.replaceAll</a:t>
                      </a:r>
                      <a:r>
                        <a:rPr kumimoji="0" lang="en-US" sz="2000" b="0" i="0" u="none" strike="noStrike" cap="none" normalizeH="0" baseline="0" dirty="0">
                          <a:ln>
                            <a:noFill/>
                          </a:ln>
                          <a:solidFill>
                            <a:srgbClr val="003399"/>
                          </a:solidFill>
                          <a:effectLst/>
                          <a:latin typeface="Courier New" pitchFamily="49" charset="0"/>
                        </a:rPr>
                        <a:t>(“</a:t>
                      </a:r>
                      <a:r>
                        <a:rPr kumimoji="0" lang="en-US" sz="2000" b="0" i="0" u="none" strike="noStrike" cap="none" normalizeH="0" baseline="0" dirty="0" err="1">
                          <a:ln>
                            <a:noFill/>
                          </a:ln>
                          <a:solidFill>
                            <a:srgbClr val="003399"/>
                          </a:solidFill>
                          <a:effectLst/>
                          <a:latin typeface="Courier New" pitchFamily="49" charset="0"/>
                        </a:rPr>
                        <a:t>OOP”,”object</a:t>
                      </a:r>
                      <a:r>
                        <a:rPr kumimoji="0" lang="en-US" sz="2000" b="0" i="0" u="none" strike="noStrike" cap="none" normalizeH="0" baseline="0" dirty="0">
                          <a:ln>
                            <a:noFill/>
                          </a:ln>
                          <a:solidFill>
                            <a:srgbClr val="003399"/>
                          </a:solidFill>
                          <a:effectLst/>
                          <a:latin typeface="Courier New" pitchFamily="49" charset="0"/>
                        </a:rPr>
                        <a:t>-oriented programming”)</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Mengganti semua kemunculan OOP dengan </a:t>
                      </a:r>
                      <a:r>
                        <a:rPr kumimoji="0" lang="en-US" sz="2000" b="0" i="0" u="none" strike="noStrike" cap="none" normalizeH="0" baseline="0">
                          <a:ln>
                            <a:noFill/>
                          </a:ln>
                          <a:solidFill>
                            <a:srgbClr val="003399"/>
                          </a:solidFill>
                          <a:effectLst/>
                          <a:latin typeface="Courier New" pitchFamily="49" charset="0"/>
                        </a:rPr>
                        <a:t>object-oriented programming</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59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rgbClr val="003399"/>
                          </a:solidFill>
                          <a:effectLst/>
                          <a:latin typeface="Courier New" pitchFamily="49" charset="0"/>
                        </a:rPr>
                        <a:t>Str.replaceAll</a:t>
                      </a:r>
                      <a:r>
                        <a:rPr kumimoji="0" lang="en-US" sz="2000" b="0" i="0" u="none" strike="noStrike" cap="none" normalizeH="0" baseline="0" dirty="0">
                          <a:ln>
                            <a:noFill/>
                          </a:ln>
                          <a:solidFill>
                            <a:srgbClr val="003399"/>
                          </a:solidFill>
                          <a:effectLst/>
                          <a:latin typeface="Courier New" pitchFamily="49" charset="0"/>
                        </a:rPr>
                        <a:t>(“[0-9]{3}-[0-9]{2}-[0-9]{4}”,”xxx-xx-</a:t>
                      </a:r>
                      <a:r>
                        <a:rPr kumimoji="0" lang="en-US" sz="2000" b="0" i="0" u="none" strike="noStrike" cap="none" normalizeH="0" baseline="0" dirty="0" err="1">
                          <a:ln>
                            <a:noFill/>
                          </a:ln>
                          <a:solidFill>
                            <a:srgbClr val="003399"/>
                          </a:solidFill>
                          <a:effectLst/>
                          <a:latin typeface="Courier New" pitchFamily="49" charset="0"/>
                        </a:rPr>
                        <a:t>xxxx</a:t>
                      </a:r>
                      <a:r>
                        <a:rPr kumimoji="0" lang="en-US" sz="2000" b="0" i="0" u="none" strike="noStrike" cap="none" normalizeH="0" baseline="0" dirty="0">
                          <a:ln>
                            <a:noFill/>
                          </a:ln>
                          <a:solidFill>
                            <a:srgbClr val="003399"/>
                          </a:solidFill>
                          <a:effectLst/>
                          <a:latin typeface="Courier New" pitchFamily="49" charset="0"/>
                        </a:rPr>
                        <a: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rgbClr val="003399"/>
                          </a:solidFill>
                          <a:effectLst/>
                          <a:latin typeface="Arial" pitchFamily="34" charset="0"/>
                        </a:rPr>
                        <a:t>Mengganti</a:t>
                      </a:r>
                      <a:r>
                        <a:rPr kumimoji="0" lang="en-US" sz="2000" b="0" i="0" u="none" strike="noStrike" cap="none" normalizeH="0" baseline="0" dirty="0">
                          <a:ln>
                            <a:noFill/>
                          </a:ln>
                          <a:solidFill>
                            <a:srgbClr val="003399"/>
                          </a:solidFill>
                          <a:effectLst/>
                          <a:latin typeface="Arial" pitchFamily="34" charset="0"/>
                        </a:rPr>
                        <a:t> </a:t>
                      </a:r>
                      <a:r>
                        <a:rPr kumimoji="0" lang="en-US" sz="2000" b="0" i="0" u="none" strike="noStrike" cap="none" normalizeH="0" baseline="0" dirty="0" err="1">
                          <a:ln>
                            <a:noFill/>
                          </a:ln>
                          <a:solidFill>
                            <a:srgbClr val="003399"/>
                          </a:solidFill>
                          <a:effectLst/>
                          <a:latin typeface="Arial" pitchFamily="34" charset="0"/>
                        </a:rPr>
                        <a:t>nomor</a:t>
                      </a:r>
                      <a:r>
                        <a:rPr kumimoji="0" lang="en-US" sz="2000" b="0" i="0" u="none" strike="noStrike" cap="none" normalizeH="0" baseline="0" dirty="0">
                          <a:ln>
                            <a:noFill/>
                          </a:ln>
                          <a:solidFill>
                            <a:srgbClr val="003399"/>
                          </a:solidFill>
                          <a:effectLst/>
                          <a:latin typeface="Arial" pitchFamily="34" charset="0"/>
                        </a:rPr>
                        <a:t> </a:t>
                      </a:r>
                      <a:r>
                        <a:rPr kumimoji="0" lang="en-US" sz="2000" b="0" i="0" u="none" strike="noStrike" cap="none" normalizeH="0" baseline="0" dirty="0" err="1">
                          <a:ln>
                            <a:noFill/>
                          </a:ln>
                          <a:solidFill>
                            <a:srgbClr val="003399"/>
                          </a:solidFill>
                          <a:effectLst/>
                          <a:latin typeface="Arial" pitchFamily="34" charset="0"/>
                        </a:rPr>
                        <a:t>dengan</a:t>
                      </a:r>
                      <a:r>
                        <a:rPr kumimoji="0" lang="en-US" sz="2000" b="0" i="0" u="none" strike="noStrike" cap="none" normalizeH="0" baseline="0" dirty="0">
                          <a:ln>
                            <a:noFill/>
                          </a:ln>
                          <a:solidFill>
                            <a:srgbClr val="003399"/>
                          </a:solidFill>
                          <a:effectLst/>
                          <a:latin typeface="Arial" pitchFamily="34" charset="0"/>
                        </a:rPr>
                        <a:t> xxx-xx-</a:t>
                      </a:r>
                      <a:r>
                        <a:rPr kumimoji="0" lang="en-US" sz="2000" b="0" i="0" u="none" strike="noStrike" cap="none" normalizeH="0" baseline="0" dirty="0" err="1">
                          <a:ln>
                            <a:noFill/>
                          </a:ln>
                          <a:solidFill>
                            <a:srgbClr val="003399"/>
                          </a:solidFill>
                          <a:effectLst/>
                          <a:latin typeface="Arial" pitchFamily="34" charset="0"/>
                        </a:rPr>
                        <a:t>xxxx</a:t>
                      </a:r>
                      <a:endParaRPr kumimoji="0" lang="en-US" sz="2000" b="0" i="0" u="none" strike="noStrike" cap="none" normalizeH="0" baseline="0" dirty="0">
                        <a:ln>
                          <a:noFill/>
                        </a:ln>
                        <a:solidFill>
                          <a:srgbClr val="003399"/>
                        </a:solidFill>
                        <a:effectLst/>
                        <a:latin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059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rgbClr val="003399"/>
                          </a:solidFill>
                          <a:effectLst/>
                          <a:latin typeface="Courier New" pitchFamily="49" charset="0"/>
                        </a:rPr>
                        <a:t>Str.replaceAll</a:t>
                      </a:r>
                      <a:r>
                        <a:rPr kumimoji="0" lang="en-US" sz="2000" b="0" i="0" u="none" strike="noStrike" cap="none" normalizeH="0" baseline="0" dirty="0">
                          <a:ln>
                            <a:noFill/>
                          </a:ln>
                          <a:solidFill>
                            <a:srgbClr val="003399"/>
                          </a:solidFill>
                          <a:effectLst/>
                          <a:latin typeface="Courier New" pitchFamily="49" charset="0"/>
                        </a:rPr>
                        <a:t>(“o{2,}”,”</a:t>
                      </a:r>
                      <a:r>
                        <a:rPr kumimoji="0" lang="en-US" sz="2000" b="0" i="0" u="none" strike="noStrike" cap="none" normalizeH="0" baseline="0" dirty="0" err="1">
                          <a:ln>
                            <a:noFill/>
                          </a:ln>
                          <a:solidFill>
                            <a:srgbClr val="003399"/>
                          </a:solidFill>
                          <a:effectLst/>
                          <a:latin typeface="Courier New" pitchFamily="49" charset="0"/>
                        </a:rPr>
                        <a:t>oo</a:t>
                      </a:r>
                      <a:r>
                        <a:rPr kumimoji="0" lang="en-US" sz="2000" b="0" i="0" u="none" strike="noStrike" cap="none" normalizeH="0" baseline="0" dirty="0">
                          <a:ln>
                            <a:noFill/>
                          </a:ln>
                          <a:solidFill>
                            <a:srgbClr val="003399"/>
                          </a:solidFill>
                          <a:effectLst/>
                          <a:latin typeface="Courier New" pitchFamily="49" charset="0"/>
                        </a:rPr>
                        <a: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Mengganti semua kemunculan huruf o yang terdiri dari 2 atau lebih dengan huruf oo</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1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rgbClr val="003399"/>
                          </a:solidFill>
                          <a:effectLst/>
                          <a:latin typeface="Courier New" pitchFamily="49" charset="0"/>
                        </a:rPr>
                        <a:t>Str.replaceAll</a:t>
                      </a:r>
                      <a:r>
                        <a:rPr kumimoji="0" lang="en-US" sz="2000" b="0" i="0" u="none" strike="noStrike" cap="none" normalizeH="0" baseline="0" dirty="0">
                          <a:ln>
                            <a:noFill/>
                          </a:ln>
                          <a:solidFill>
                            <a:srgbClr val="003399"/>
                          </a:solidFill>
                          <a:effectLst/>
                          <a:latin typeface="Courier New" pitchFamily="49" charset="0"/>
                        </a:rPr>
                        <a:t>(</a:t>
                      </a:r>
                      <a:r>
                        <a:rPr kumimoji="0" lang="en-US" sz="2000" b="0" i="0" u="none" strike="noStrike" cap="none" normalizeH="0" baseline="0" dirty="0">
                          <a:ln>
                            <a:noFill/>
                          </a:ln>
                          <a:solidFill>
                            <a:srgbClr val="003399"/>
                          </a:solidFill>
                          <a:effectLst/>
                          <a:latin typeface="Courier New" pitchFamily="49" charset="0"/>
                          <a:hlinkClick r:id="rId2" action="ppaction://hlinkfile"/>
                        </a:rPr>
                        <a:t>\\</a:t>
                      </a:r>
                      <a:r>
                        <a:rPr kumimoji="0" lang="en-US" sz="2000" b="0" i="0" u="none" strike="noStrike" cap="none" normalizeH="0" baseline="0" dirty="0" err="1">
                          <a:ln>
                            <a:noFill/>
                          </a:ln>
                          <a:solidFill>
                            <a:srgbClr val="003399"/>
                          </a:solidFill>
                          <a:effectLst/>
                          <a:latin typeface="Courier New" pitchFamily="49" charset="0"/>
                          <a:hlinkClick r:id="rId2" action="ppaction://hlinkfile"/>
                        </a:rPr>
                        <a:t>btemp</a:t>
                      </a:r>
                      <a:r>
                        <a:rPr kumimoji="0" lang="en-US" sz="2000" b="0" i="0" u="none" strike="noStrike" cap="none" normalizeH="0" baseline="0" dirty="0">
                          <a:ln>
                            <a:noFill/>
                          </a:ln>
                          <a:solidFill>
                            <a:srgbClr val="003399"/>
                          </a:solidFill>
                          <a:effectLst/>
                          <a:latin typeface="Courier New" pitchFamily="49" charset="0"/>
                          <a:hlinkClick r:id="rId2" action="ppaction://hlinkfile"/>
                        </a:rPr>
                        <a:t>\\</a:t>
                      </a:r>
                      <a:r>
                        <a:rPr kumimoji="0" lang="en-US" sz="2000" b="0" i="0" u="none" strike="noStrike" cap="none" normalizeH="0" baseline="0" dirty="0" err="1">
                          <a:ln>
                            <a:noFill/>
                          </a:ln>
                          <a:solidFill>
                            <a:srgbClr val="003399"/>
                          </a:solidFill>
                          <a:effectLst/>
                          <a:latin typeface="Courier New" pitchFamily="49" charset="0"/>
                          <a:hlinkClick r:id="rId2" action="ppaction://hlinkfile"/>
                        </a:rPr>
                        <a:t>b</a:t>
                      </a:r>
                      <a:r>
                        <a:rPr kumimoji="0" lang="en-US" sz="2000" b="0" i="0" u="none" strike="noStrike" cap="none" normalizeH="0" baseline="0" dirty="0" err="1">
                          <a:ln>
                            <a:noFill/>
                          </a:ln>
                          <a:solidFill>
                            <a:srgbClr val="003399"/>
                          </a:solidFill>
                          <a:effectLst/>
                          <a:latin typeface="Courier New" pitchFamily="49" charset="0"/>
                        </a:rPr>
                        <a:t>,”temporary</a:t>
                      </a:r>
                      <a:r>
                        <a:rPr kumimoji="0" lang="en-US" sz="2000" b="0" i="0" u="none" strike="noStrike" cap="none" normalizeH="0" baseline="0" dirty="0">
                          <a:ln>
                            <a:noFill/>
                          </a:ln>
                          <a:solidFill>
                            <a:srgbClr val="003399"/>
                          </a:solidFill>
                          <a:effectLst/>
                          <a:latin typeface="Courier New" pitchFamily="49" charset="0"/>
                        </a:rPr>
                        <a: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Mengganti kata temp yang diapit batas kata dengan temporary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1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rgbClr val="003399"/>
                          </a:solidFill>
                          <a:effectLst/>
                          <a:latin typeface="Courier New" pitchFamily="49" charset="0"/>
                        </a:rPr>
                        <a:t>Str.replaceAll</a:t>
                      </a:r>
                      <a:r>
                        <a:rPr kumimoji="0" lang="en-US" sz="2000" b="0" i="0" u="none" strike="noStrike" cap="none" normalizeH="0" baseline="0" dirty="0">
                          <a:ln>
                            <a:noFill/>
                          </a:ln>
                          <a:solidFill>
                            <a:srgbClr val="003399"/>
                          </a:solidFill>
                          <a:effectLst/>
                          <a:latin typeface="Courier New" pitchFamily="49" charset="0"/>
                        </a:rPr>
                        <a:t>(“(C|C\\+\\+)”,”Java”)</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rgbClr val="003399"/>
                          </a:solidFill>
                          <a:effectLst/>
                          <a:latin typeface="Arial" pitchFamily="34" charset="0"/>
                        </a:rPr>
                        <a:t>Mengganti</a:t>
                      </a:r>
                      <a:r>
                        <a:rPr kumimoji="0" lang="en-US" sz="2000" b="0" i="0" u="none" strike="noStrike" cap="none" normalizeH="0" baseline="0" dirty="0">
                          <a:ln>
                            <a:noFill/>
                          </a:ln>
                          <a:solidFill>
                            <a:srgbClr val="003399"/>
                          </a:solidFill>
                          <a:effectLst/>
                          <a:latin typeface="Arial" pitchFamily="34" charset="0"/>
                        </a:rPr>
                        <a:t> kata C </a:t>
                      </a:r>
                      <a:r>
                        <a:rPr kumimoji="0" lang="en-US" sz="2000" b="0" i="0" u="none" strike="noStrike" cap="none" normalizeH="0" baseline="0" dirty="0" err="1">
                          <a:ln>
                            <a:noFill/>
                          </a:ln>
                          <a:solidFill>
                            <a:srgbClr val="003399"/>
                          </a:solidFill>
                          <a:effectLst/>
                          <a:latin typeface="Arial" pitchFamily="34" charset="0"/>
                        </a:rPr>
                        <a:t>atau</a:t>
                      </a:r>
                      <a:r>
                        <a:rPr kumimoji="0" lang="en-US" sz="2000" b="0" i="0" u="none" strike="noStrike" cap="none" normalizeH="0" baseline="0" dirty="0">
                          <a:ln>
                            <a:noFill/>
                          </a:ln>
                          <a:solidFill>
                            <a:srgbClr val="003399"/>
                          </a:solidFill>
                          <a:effectLst/>
                          <a:latin typeface="Arial" pitchFamily="34" charset="0"/>
                        </a:rPr>
                        <a:t> C++ </a:t>
                      </a:r>
                      <a:r>
                        <a:rPr kumimoji="0" lang="en-US" sz="2000" b="0" i="0" u="none" strike="noStrike" cap="none" normalizeH="0" baseline="0" dirty="0" err="1">
                          <a:ln>
                            <a:noFill/>
                          </a:ln>
                          <a:solidFill>
                            <a:srgbClr val="003399"/>
                          </a:solidFill>
                          <a:effectLst/>
                          <a:latin typeface="Arial" pitchFamily="34" charset="0"/>
                        </a:rPr>
                        <a:t>dengan</a:t>
                      </a:r>
                      <a:r>
                        <a:rPr kumimoji="0" lang="en-US" sz="2000" b="0" i="0" u="none" strike="noStrike" cap="none" normalizeH="0" baseline="0" dirty="0">
                          <a:ln>
                            <a:noFill/>
                          </a:ln>
                          <a:solidFill>
                            <a:srgbClr val="003399"/>
                          </a:solidFill>
                          <a:effectLst/>
                          <a:latin typeface="Arial" pitchFamily="34" charset="0"/>
                        </a:rPr>
                        <a:t> Java</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2262" name="Text Box 102"/>
          <p:cNvSpPr txBox="1">
            <a:spLocks noChangeArrowheads="1"/>
          </p:cNvSpPr>
          <p:nvPr/>
        </p:nvSpPr>
        <p:spPr bwMode="auto">
          <a:xfrm>
            <a:off x="1947863" y="6257926"/>
            <a:ext cx="391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000">
                <a:solidFill>
                  <a:srgbClr val="A50021"/>
                </a:solidFill>
              </a:rPr>
              <a:t>Contoh program : Ch9ReplaceAll</a:t>
            </a:r>
          </a:p>
        </p:txBody>
      </p:sp>
    </p:spTree>
    <p:extLst>
      <p:ext uri="{BB962C8B-B14F-4D97-AF65-F5344CB8AC3E}">
        <p14:creationId xmlns:p14="http://schemas.microsoft.com/office/powerpoint/2010/main" val="81228550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262"/>
                                        </p:tgtEl>
                                        <p:attrNameLst>
                                          <p:attrName>style.visibility</p:attrName>
                                        </p:attrNameLst>
                                      </p:cBhvr>
                                      <p:to>
                                        <p:strVal val="visible"/>
                                      </p:to>
                                    </p:set>
                                    <p:animEffect transition="in" filter="dissolve">
                                      <p:cBhvr>
                                        <p:cTn id="7" dur="500"/>
                                        <p:tgtEl>
                                          <p:spTgt spid="92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4096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384625DB-8457-4D01-96C4-0027BC7EED23}" type="slidenum">
              <a:rPr lang="en-US" altLang="en-US" sz="1000">
                <a:solidFill>
                  <a:srgbClr val="996633"/>
                </a:solidFill>
              </a:rPr>
              <a:pPr eaLnBrk="1" hangingPunct="1">
                <a:spcBef>
                  <a:spcPct val="0"/>
                </a:spcBef>
                <a:buFontTx/>
                <a:buNone/>
              </a:pPr>
              <a:t>27</a:t>
            </a:fld>
            <a:endParaRPr lang="en-US" altLang="en-US" sz="1000">
              <a:solidFill>
                <a:srgbClr val="996633"/>
              </a:solidFill>
            </a:endParaRPr>
          </a:p>
        </p:txBody>
      </p:sp>
      <p:sp>
        <p:nvSpPr>
          <p:cNvPr id="40964" name="Rectangle 2"/>
          <p:cNvSpPr>
            <a:spLocks noGrp="1" noChangeArrowheads="1"/>
          </p:cNvSpPr>
          <p:nvPr>
            <p:ph type="title"/>
          </p:nvPr>
        </p:nvSpPr>
        <p:spPr>
          <a:xfrm>
            <a:off x="776377" y="138023"/>
            <a:ext cx="10806023" cy="854015"/>
          </a:xfrm>
        </p:spPr>
        <p:txBody>
          <a:bodyPr>
            <a:noAutofit/>
          </a:bodyPr>
          <a:lstStyle/>
          <a:p>
            <a:pPr eaLnBrk="1" hangingPunct="1"/>
            <a:r>
              <a:rPr lang="en-US" altLang="en-US" dirty="0" err="1"/>
              <a:t>Kelas</a:t>
            </a:r>
            <a:r>
              <a:rPr lang="en-US" altLang="en-US" dirty="0"/>
              <a:t> </a:t>
            </a:r>
            <a:r>
              <a:rPr lang="en-US" altLang="en-US" dirty="0">
                <a:solidFill>
                  <a:srgbClr val="A50021"/>
                </a:solidFill>
              </a:rPr>
              <a:t>Pattern</a:t>
            </a:r>
            <a:r>
              <a:rPr lang="en-US" altLang="en-US" dirty="0"/>
              <a:t> </a:t>
            </a:r>
            <a:r>
              <a:rPr lang="en-US" altLang="en-US" dirty="0" err="1"/>
              <a:t>dan</a:t>
            </a:r>
            <a:r>
              <a:rPr lang="en-US" altLang="en-US" dirty="0"/>
              <a:t> </a:t>
            </a:r>
            <a:r>
              <a:rPr lang="en-US" altLang="en-US" dirty="0">
                <a:solidFill>
                  <a:srgbClr val="A50021"/>
                </a:solidFill>
              </a:rPr>
              <a:t>Matcher</a:t>
            </a:r>
            <a:endParaRPr lang="en-US" altLang="en-US" dirty="0"/>
          </a:p>
        </p:txBody>
      </p:sp>
      <p:sp>
        <p:nvSpPr>
          <p:cNvPr id="59395" name="Rectangle 3"/>
          <p:cNvSpPr>
            <a:spLocks noGrp="1" noChangeArrowheads="1"/>
          </p:cNvSpPr>
          <p:nvPr>
            <p:ph type="body" idx="1"/>
          </p:nvPr>
        </p:nvSpPr>
        <p:spPr>
          <a:xfrm>
            <a:off x="1449237" y="1348596"/>
            <a:ext cx="10213676" cy="4842653"/>
          </a:xfrm>
        </p:spPr>
        <p:txBody>
          <a:bodyPr/>
          <a:lstStyle/>
          <a:p>
            <a:pPr eaLnBrk="1" hangingPunct="1">
              <a:lnSpc>
                <a:spcPct val="80000"/>
              </a:lnSpc>
            </a:pPr>
            <a:r>
              <a:rPr lang="en-US" altLang="en-US" dirty="0"/>
              <a:t>Method  </a:t>
            </a:r>
            <a:r>
              <a:rPr lang="en-US" altLang="en-US" dirty="0">
                <a:solidFill>
                  <a:srgbClr val="A50021"/>
                </a:solidFill>
              </a:rPr>
              <a:t>matches</a:t>
            </a:r>
            <a:r>
              <a:rPr lang="en-US" altLang="en-US" dirty="0"/>
              <a:t> </a:t>
            </a:r>
            <a:r>
              <a:rPr lang="en-US" altLang="en-US" dirty="0" err="1"/>
              <a:t>dan</a:t>
            </a:r>
            <a:r>
              <a:rPr lang="en-US" altLang="en-US" dirty="0"/>
              <a:t> </a:t>
            </a:r>
            <a:r>
              <a:rPr lang="en-US" altLang="en-US" dirty="0" err="1">
                <a:solidFill>
                  <a:srgbClr val="A50021"/>
                </a:solidFill>
              </a:rPr>
              <a:t>replaceAll</a:t>
            </a:r>
            <a:r>
              <a:rPr lang="en-US" altLang="en-US" dirty="0"/>
              <a:t> </a:t>
            </a:r>
            <a:r>
              <a:rPr lang="en-US" altLang="en-US" dirty="0" err="1"/>
              <a:t>dari</a:t>
            </a:r>
            <a:r>
              <a:rPr lang="en-US" altLang="en-US" dirty="0"/>
              <a:t> </a:t>
            </a:r>
            <a:r>
              <a:rPr lang="en-US" altLang="en-US" dirty="0" err="1"/>
              <a:t>kelas</a:t>
            </a:r>
            <a:r>
              <a:rPr lang="en-US" altLang="en-US" dirty="0"/>
              <a:t> String </a:t>
            </a:r>
            <a:r>
              <a:rPr lang="en-US" altLang="en-US" dirty="0" err="1"/>
              <a:t>menggunakan</a:t>
            </a:r>
            <a:r>
              <a:rPr lang="en-US" altLang="en-US" dirty="0"/>
              <a:t> </a:t>
            </a:r>
            <a:r>
              <a:rPr lang="en-US" altLang="en-US" dirty="0" err="1"/>
              <a:t>kelas</a:t>
            </a:r>
            <a:r>
              <a:rPr lang="en-US" altLang="en-US" dirty="0"/>
              <a:t> </a:t>
            </a:r>
            <a:r>
              <a:rPr lang="en-US" altLang="en-US" dirty="0">
                <a:solidFill>
                  <a:srgbClr val="A50021"/>
                </a:solidFill>
              </a:rPr>
              <a:t>Pattern</a:t>
            </a:r>
            <a:r>
              <a:rPr lang="en-US" altLang="en-US" dirty="0"/>
              <a:t> </a:t>
            </a:r>
            <a:r>
              <a:rPr lang="en-US" altLang="en-US" dirty="0" err="1"/>
              <a:t>dan</a:t>
            </a:r>
            <a:r>
              <a:rPr lang="en-US" altLang="en-US" dirty="0"/>
              <a:t> </a:t>
            </a:r>
            <a:r>
              <a:rPr lang="en-US" altLang="en-US" dirty="0">
                <a:solidFill>
                  <a:srgbClr val="A50021"/>
                </a:solidFill>
              </a:rPr>
              <a:t>Matcher</a:t>
            </a:r>
            <a:r>
              <a:rPr lang="en-US" altLang="en-US" dirty="0"/>
              <a:t> </a:t>
            </a:r>
            <a:r>
              <a:rPr lang="en-US" altLang="en-US" dirty="0" err="1"/>
              <a:t>dari</a:t>
            </a:r>
            <a:r>
              <a:rPr lang="en-US" altLang="en-US" dirty="0"/>
              <a:t> package </a:t>
            </a:r>
            <a:r>
              <a:rPr lang="en-US" altLang="en-US" dirty="0" err="1">
                <a:solidFill>
                  <a:srgbClr val="A50021"/>
                </a:solidFill>
              </a:rPr>
              <a:t>java.util.regex</a:t>
            </a:r>
            <a:r>
              <a:rPr lang="en-US" altLang="en-US" dirty="0">
                <a:solidFill>
                  <a:srgbClr val="A50021"/>
                </a:solidFill>
              </a:rPr>
              <a:t>.</a:t>
            </a:r>
            <a:endParaRPr lang="en-US" altLang="en-US" dirty="0"/>
          </a:p>
          <a:p>
            <a:pPr eaLnBrk="1" hangingPunct="1">
              <a:lnSpc>
                <a:spcPct val="80000"/>
              </a:lnSpc>
            </a:pPr>
            <a:r>
              <a:rPr lang="en-US" altLang="en-US" dirty="0" err="1"/>
              <a:t>Jika</a:t>
            </a:r>
            <a:r>
              <a:rPr lang="en-US" altLang="en-US" dirty="0"/>
              <a:t> </a:t>
            </a:r>
            <a:r>
              <a:rPr lang="en-US" altLang="en-US" dirty="0" err="1"/>
              <a:t>str</a:t>
            </a:r>
            <a:r>
              <a:rPr lang="en-US" altLang="en-US" dirty="0"/>
              <a:t> </a:t>
            </a:r>
            <a:r>
              <a:rPr lang="en-US" altLang="en-US" dirty="0" err="1"/>
              <a:t>dan</a:t>
            </a:r>
            <a:r>
              <a:rPr lang="en-US" altLang="en-US" dirty="0"/>
              <a:t> regex </a:t>
            </a:r>
            <a:r>
              <a:rPr lang="en-US" altLang="en-US" dirty="0" err="1"/>
              <a:t>adalah</a:t>
            </a:r>
            <a:r>
              <a:rPr lang="en-US" altLang="en-US" dirty="0"/>
              <a:t> </a:t>
            </a:r>
            <a:r>
              <a:rPr lang="en-US" altLang="en-US" dirty="0" err="1"/>
              <a:t>obyek</a:t>
            </a:r>
            <a:r>
              <a:rPr lang="en-US" altLang="en-US" dirty="0"/>
              <a:t> String, </a:t>
            </a:r>
            <a:r>
              <a:rPr lang="en-US" altLang="en-US" dirty="0" err="1"/>
              <a:t>maka</a:t>
            </a:r>
            <a:endParaRPr lang="en-US" altLang="en-US" dirty="0"/>
          </a:p>
          <a:p>
            <a:pPr eaLnBrk="1" hangingPunct="1">
              <a:lnSpc>
                <a:spcPct val="80000"/>
              </a:lnSpc>
              <a:buFontTx/>
              <a:buNone/>
            </a:pPr>
            <a:endParaRPr lang="en-US" altLang="en-US" sz="2000" dirty="0">
              <a:latin typeface="Courier New" panose="02070309020205020404" pitchFamily="49" charset="0"/>
            </a:endParaRPr>
          </a:p>
          <a:p>
            <a:pPr eaLnBrk="1" hangingPunct="1">
              <a:lnSpc>
                <a:spcPct val="80000"/>
              </a:lnSpc>
              <a:buFontTx/>
              <a:buNone/>
            </a:pPr>
            <a:r>
              <a:rPr lang="en-US" altLang="en-US" sz="2000" dirty="0">
                <a:solidFill>
                  <a:srgbClr val="7F7F7F"/>
                </a:solidFill>
                <a:latin typeface="Courier New" panose="02070309020205020404" pitchFamily="49" charset="0"/>
              </a:rPr>
              <a:t>		</a:t>
            </a:r>
            <a:r>
              <a:rPr lang="en-US" altLang="en-US" sz="2000" dirty="0" err="1">
                <a:latin typeface="Courier New" panose="02070309020205020404" pitchFamily="49" charset="0"/>
              </a:rPr>
              <a:t>str.matches</a:t>
            </a:r>
            <a:r>
              <a:rPr lang="en-US" altLang="en-US" sz="2000" dirty="0">
                <a:solidFill>
                  <a:srgbClr val="A50021"/>
                </a:solidFill>
                <a:latin typeface="Courier New" panose="02070309020205020404" pitchFamily="49" charset="0"/>
              </a:rPr>
              <a:t>(</a:t>
            </a:r>
            <a:r>
              <a:rPr lang="en-US" altLang="en-US" sz="2000" dirty="0">
                <a:latin typeface="Courier New" panose="02070309020205020404" pitchFamily="49" charset="0"/>
              </a:rPr>
              <a:t>regex</a:t>
            </a:r>
            <a:r>
              <a:rPr lang="en-US" altLang="en-US" sz="2000" dirty="0">
                <a:solidFill>
                  <a:srgbClr val="A50021"/>
                </a:solidFill>
                <a:latin typeface="Courier New" panose="02070309020205020404" pitchFamily="49" charset="0"/>
              </a:rPr>
              <a:t>)</a:t>
            </a:r>
            <a:r>
              <a:rPr lang="en-US" altLang="en-US" sz="2000" dirty="0">
                <a:latin typeface="Courier New" panose="02070309020205020404" pitchFamily="49" charset="0"/>
              </a:rPr>
              <a:t>;</a:t>
            </a:r>
          </a:p>
          <a:p>
            <a:pPr eaLnBrk="1" hangingPunct="1">
              <a:lnSpc>
                <a:spcPct val="80000"/>
              </a:lnSpc>
            </a:pPr>
            <a:endParaRPr lang="en-US" altLang="en-US" dirty="0"/>
          </a:p>
          <a:p>
            <a:pPr eaLnBrk="1" hangingPunct="1">
              <a:lnSpc>
                <a:spcPct val="80000"/>
              </a:lnSpc>
              <a:buFontTx/>
              <a:buNone/>
            </a:pPr>
            <a:r>
              <a:rPr lang="en-US" altLang="en-US" dirty="0">
                <a:solidFill>
                  <a:srgbClr val="7F7F7F"/>
                </a:solidFill>
              </a:rPr>
              <a:t>	</a:t>
            </a:r>
            <a:r>
              <a:rPr lang="en-US" altLang="en-US" dirty="0" err="1">
                <a:solidFill>
                  <a:srgbClr val="7F7F7F"/>
                </a:solidFill>
              </a:rPr>
              <a:t>sama</a:t>
            </a:r>
            <a:r>
              <a:rPr lang="en-US" altLang="en-US" dirty="0">
                <a:solidFill>
                  <a:srgbClr val="7F7F7F"/>
                </a:solidFill>
              </a:rPr>
              <a:t> </a:t>
            </a:r>
            <a:r>
              <a:rPr lang="en-US" altLang="en-US" dirty="0" err="1">
                <a:solidFill>
                  <a:srgbClr val="7F7F7F"/>
                </a:solidFill>
              </a:rPr>
              <a:t>dengan</a:t>
            </a:r>
            <a:r>
              <a:rPr lang="en-US" altLang="en-US" dirty="0"/>
              <a:t> </a:t>
            </a:r>
          </a:p>
          <a:p>
            <a:pPr eaLnBrk="1" hangingPunct="1">
              <a:lnSpc>
                <a:spcPct val="80000"/>
              </a:lnSpc>
            </a:pPr>
            <a:endParaRPr lang="en-US" altLang="en-US" dirty="0"/>
          </a:p>
          <a:p>
            <a:pPr eaLnBrk="1" hangingPunct="1">
              <a:lnSpc>
                <a:spcPct val="80000"/>
              </a:lnSpc>
              <a:buFontTx/>
              <a:buNone/>
            </a:pPr>
            <a:r>
              <a:rPr lang="en-US" altLang="en-US" sz="2000" dirty="0">
                <a:solidFill>
                  <a:srgbClr val="7F7F7F"/>
                </a:solidFill>
                <a:latin typeface="Courier New" panose="02070309020205020404" pitchFamily="49" charset="0"/>
              </a:rPr>
              <a:t>		</a:t>
            </a:r>
            <a:r>
              <a:rPr lang="en-US" altLang="en-US" sz="2000" dirty="0">
                <a:latin typeface="Courier New" panose="02070309020205020404" pitchFamily="49" charset="0"/>
              </a:rPr>
              <a:t>Pattern </a:t>
            </a:r>
            <a:r>
              <a:rPr lang="en-US" altLang="en-US" sz="2000" dirty="0" err="1">
                <a:latin typeface="Courier New" panose="02070309020205020404" pitchFamily="49" charset="0"/>
              </a:rPr>
              <a:t>pattern</a:t>
            </a:r>
            <a:r>
              <a:rPr lang="en-US" altLang="en-US" sz="2000" dirty="0">
                <a:latin typeface="Courier New" panose="02070309020205020404" pitchFamily="49" charset="0"/>
              </a:rPr>
              <a:t> = </a:t>
            </a:r>
            <a:r>
              <a:rPr lang="en-US" altLang="en-US" sz="2000" dirty="0" err="1">
                <a:latin typeface="Courier New" panose="02070309020205020404" pitchFamily="49" charset="0"/>
              </a:rPr>
              <a:t>Pattern.compile</a:t>
            </a:r>
            <a:r>
              <a:rPr lang="en-US" altLang="en-US" sz="2000" dirty="0">
                <a:solidFill>
                  <a:srgbClr val="A50021"/>
                </a:solidFill>
                <a:latin typeface="Courier New" panose="02070309020205020404" pitchFamily="49" charset="0"/>
              </a:rPr>
              <a:t>(</a:t>
            </a:r>
            <a:r>
              <a:rPr lang="en-US" altLang="en-US" sz="2000" dirty="0">
                <a:latin typeface="Courier New" panose="02070309020205020404" pitchFamily="49" charset="0"/>
              </a:rPr>
              <a:t>regex</a:t>
            </a:r>
            <a:r>
              <a:rPr lang="en-US" altLang="en-US" sz="2000" dirty="0">
                <a:solidFill>
                  <a:srgbClr val="A50021"/>
                </a:solidFill>
                <a:latin typeface="Courier New" panose="02070309020205020404" pitchFamily="49" charset="0"/>
              </a:rPr>
              <a:t>)</a:t>
            </a:r>
            <a:r>
              <a:rPr lang="en-US" altLang="en-US" sz="2000" dirty="0">
                <a:latin typeface="Courier New" panose="02070309020205020404" pitchFamily="49" charset="0"/>
              </a:rPr>
              <a:t>;</a:t>
            </a:r>
          </a:p>
          <a:p>
            <a:pPr eaLnBrk="1" hangingPunct="1">
              <a:lnSpc>
                <a:spcPct val="80000"/>
              </a:lnSpc>
              <a:buFontTx/>
              <a:buNone/>
            </a:pPr>
            <a:r>
              <a:rPr lang="en-US" altLang="en-US" sz="2000" dirty="0">
                <a:solidFill>
                  <a:srgbClr val="7F7F7F"/>
                </a:solidFill>
                <a:latin typeface="Courier New" panose="02070309020205020404" pitchFamily="49" charset="0"/>
              </a:rPr>
              <a:t>		</a:t>
            </a:r>
            <a:r>
              <a:rPr lang="en-US" altLang="en-US" sz="2000" dirty="0">
                <a:latin typeface="Courier New" panose="02070309020205020404" pitchFamily="49" charset="0"/>
              </a:rPr>
              <a:t>Matcher </a:t>
            </a:r>
            <a:r>
              <a:rPr lang="en-US" altLang="en-US" sz="2000" dirty="0" err="1">
                <a:latin typeface="Courier New" panose="02070309020205020404" pitchFamily="49" charset="0"/>
              </a:rPr>
              <a:t>matcher</a:t>
            </a:r>
            <a:r>
              <a:rPr lang="en-US" altLang="en-US" sz="2000" dirty="0">
                <a:latin typeface="Courier New" panose="02070309020205020404" pitchFamily="49" charset="0"/>
              </a:rPr>
              <a:t> = </a:t>
            </a:r>
            <a:r>
              <a:rPr lang="en-US" altLang="en-US" sz="2000" dirty="0" err="1">
                <a:latin typeface="Courier New" panose="02070309020205020404" pitchFamily="49" charset="0"/>
              </a:rPr>
              <a:t>pattern.matcher</a:t>
            </a:r>
            <a:r>
              <a:rPr lang="en-US" altLang="en-US" sz="2000" dirty="0">
                <a:solidFill>
                  <a:srgbClr val="A50021"/>
                </a:solidFill>
                <a:latin typeface="Courier New" panose="02070309020205020404" pitchFamily="49" charset="0"/>
              </a:rPr>
              <a:t>(</a:t>
            </a:r>
            <a:r>
              <a:rPr lang="en-US" altLang="en-US" sz="2000" dirty="0" err="1">
                <a:latin typeface="Courier New" panose="02070309020205020404" pitchFamily="49" charset="0"/>
              </a:rPr>
              <a:t>str</a:t>
            </a:r>
            <a:r>
              <a:rPr lang="en-US" altLang="en-US" sz="2000" dirty="0">
                <a:solidFill>
                  <a:srgbClr val="A50021"/>
                </a:solidFill>
                <a:latin typeface="Courier New" panose="02070309020205020404" pitchFamily="49" charset="0"/>
              </a:rPr>
              <a:t>)</a:t>
            </a:r>
            <a:r>
              <a:rPr lang="en-US" altLang="en-US" sz="2000" dirty="0">
                <a:latin typeface="Courier New" panose="02070309020205020404" pitchFamily="49" charset="0"/>
              </a:rPr>
              <a:t>;</a:t>
            </a:r>
          </a:p>
          <a:p>
            <a:pPr eaLnBrk="1" hangingPunct="1">
              <a:lnSpc>
                <a:spcPct val="80000"/>
              </a:lnSpc>
              <a:buFontTx/>
              <a:buNone/>
            </a:pPr>
            <a:r>
              <a:rPr lang="en-US" altLang="en-US" sz="2000" dirty="0">
                <a:solidFill>
                  <a:srgbClr val="7F7F7F"/>
                </a:solidFill>
                <a:latin typeface="Courier New" panose="02070309020205020404" pitchFamily="49" charset="0"/>
              </a:rPr>
              <a:t>		</a:t>
            </a:r>
            <a:r>
              <a:rPr lang="en-US" altLang="en-US" sz="2000" dirty="0" err="1">
                <a:latin typeface="Courier New" panose="02070309020205020404" pitchFamily="49" charset="0"/>
              </a:rPr>
              <a:t>matcher.matches</a:t>
            </a:r>
            <a:r>
              <a:rPr lang="en-US" altLang="en-US" sz="2000" dirty="0">
                <a:solidFill>
                  <a:srgbClr val="A50021"/>
                </a:solidFill>
                <a:latin typeface="Courier New" panose="02070309020205020404" pitchFamily="49" charset="0"/>
              </a:rPr>
              <a:t>()</a:t>
            </a:r>
            <a:r>
              <a:rPr lang="en-US" altLang="en-US" sz="2000" dirty="0">
                <a:latin typeface="Courier New" panose="02070309020205020404" pitchFamily="49" charset="0"/>
              </a:rPr>
              <a:t>;</a:t>
            </a:r>
          </a:p>
          <a:p>
            <a:pPr eaLnBrk="1" hangingPunct="1">
              <a:lnSpc>
                <a:spcPct val="80000"/>
              </a:lnSpc>
            </a:pPr>
            <a:endParaRPr lang="en-US" altLang="en-US" sz="2000" dirty="0">
              <a:latin typeface="Courier New" panose="02070309020205020404" pitchFamily="49" charset="0"/>
            </a:endParaRPr>
          </a:p>
          <a:p>
            <a:pPr eaLnBrk="1" hangingPunct="1">
              <a:lnSpc>
                <a:spcPct val="80000"/>
              </a:lnSpc>
            </a:pPr>
            <a:endParaRPr lang="en-US" altLang="en-US" dirty="0"/>
          </a:p>
        </p:txBody>
      </p:sp>
    </p:spTree>
    <p:custDataLst>
      <p:tags r:id="rId1"/>
    </p:custDataLst>
    <p:extLst>
      <p:ext uri="{BB962C8B-B14F-4D97-AF65-F5344CB8AC3E}">
        <p14:creationId xmlns:p14="http://schemas.microsoft.com/office/powerpoint/2010/main" val="3986963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dissolve">
                                      <p:cBhvr>
                                        <p:cTn id="7" dur="500"/>
                                        <p:tgtEl>
                                          <p:spTgt spid="5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dissolve">
                                      <p:cBhvr>
                                        <p:cTn id="12" dur="500"/>
                                        <p:tgtEl>
                                          <p:spTgt spid="59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animEffect transition="in" filter="dissolve">
                                      <p:cBhvr>
                                        <p:cTn id="17" dur="500"/>
                                        <p:tgtEl>
                                          <p:spTgt spid="593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9395">
                                            <p:txEl>
                                              <p:pRg st="5" end="5"/>
                                            </p:txEl>
                                          </p:spTgt>
                                        </p:tgtEl>
                                        <p:attrNameLst>
                                          <p:attrName>style.visibility</p:attrName>
                                        </p:attrNameLst>
                                      </p:cBhvr>
                                      <p:to>
                                        <p:strVal val="visible"/>
                                      </p:to>
                                    </p:set>
                                    <p:animEffect transition="in" filter="dissolve">
                                      <p:cBhvr>
                                        <p:cTn id="22" dur="500"/>
                                        <p:tgtEl>
                                          <p:spTgt spid="5939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9395">
                                            <p:txEl>
                                              <p:pRg st="7" end="7"/>
                                            </p:txEl>
                                          </p:spTgt>
                                        </p:tgtEl>
                                        <p:attrNameLst>
                                          <p:attrName>style.visibility</p:attrName>
                                        </p:attrNameLst>
                                      </p:cBhvr>
                                      <p:to>
                                        <p:strVal val="visible"/>
                                      </p:to>
                                    </p:set>
                                    <p:animEffect transition="in" filter="dissolve">
                                      <p:cBhvr>
                                        <p:cTn id="27" dur="500"/>
                                        <p:tgtEl>
                                          <p:spTgt spid="59395">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9395">
                                            <p:txEl>
                                              <p:pRg st="8" end="8"/>
                                            </p:txEl>
                                          </p:spTgt>
                                        </p:tgtEl>
                                        <p:attrNameLst>
                                          <p:attrName>style.visibility</p:attrName>
                                        </p:attrNameLst>
                                      </p:cBhvr>
                                      <p:to>
                                        <p:strVal val="visible"/>
                                      </p:to>
                                    </p:set>
                                    <p:animEffect transition="in" filter="dissolve">
                                      <p:cBhvr>
                                        <p:cTn id="32" dur="500"/>
                                        <p:tgtEl>
                                          <p:spTgt spid="59395">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9395">
                                            <p:txEl>
                                              <p:pRg st="9" end="9"/>
                                            </p:txEl>
                                          </p:spTgt>
                                        </p:tgtEl>
                                        <p:attrNameLst>
                                          <p:attrName>style.visibility</p:attrName>
                                        </p:attrNameLst>
                                      </p:cBhvr>
                                      <p:to>
                                        <p:strVal val="visible"/>
                                      </p:to>
                                    </p:set>
                                    <p:animEffect transition="in" filter="dissolve">
                                      <p:cBhvr>
                                        <p:cTn id="37" dur="500"/>
                                        <p:tgtEl>
                                          <p:spTgt spid="593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419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A1F07624-F3E5-4B58-97A8-46B179C63A5B}" type="slidenum">
              <a:rPr lang="en-US" altLang="en-US" sz="1000">
                <a:solidFill>
                  <a:srgbClr val="996633"/>
                </a:solidFill>
              </a:rPr>
              <a:pPr eaLnBrk="1" hangingPunct="1">
                <a:spcBef>
                  <a:spcPct val="0"/>
                </a:spcBef>
                <a:buFontTx/>
                <a:buNone/>
              </a:pPr>
              <a:t>28</a:t>
            </a:fld>
            <a:endParaRPr lang="en-US" altLang="en-US" sz="1000">
              <a:solidFill>
                <a:srgbClr val="996633"/>
              </a:solidFill>
            </a:endParaRPr>
          </a:p>
        </p:txBody>
      </p:sp>
      <p:sp>
        <p:nvSpPr>
          <p:cNvPr id="41988" name="Rectangle 2"/>
          <p:cNvSpPr>
            <a:spLocks noGrp="1" noChangeArrowheads="1"/>
          </p:cNvSpPr>
          <p:nvPr>
            <p:ph type="title"/>
          </p:nvPr>
        </p:nvSpPr>
        <p:spPr>
          <a:xfrm>
            <a:off x="474453" y="103517"/>
            <a:ext cx="10892287" cy="969034"/>
          </a:xfrm>
        </p:spPr>
        <p:txBody>
          <a:bodyPr/>
          <a:lstStyle/>
          <a:p>
            <a:pPr eaLnBrk="1" hangingPunct="1"/>
            <a:r>
              <a:rPr lang="en-US" altLang="en-US"/>
              <a:t>Method </a:t>
            </a:r>
            <a:r>
              <a:rPr lang="en-US" altLang="en-US">
                <a:solidFill>
                  <a:srgbClr val="A50021"/>
                </a:solidFill>
              </a:rPr>
              <a:t>compile</a:t>
            </a:r>
            <a:r>
              <a:rPr lang="en-US" altLang="en-US"/>
              <a:t> </a:t>
            </a:r>
          </a:p>
        </p:txBody>
      </p:sp>
      <p:sp>
        <p:nvSpPr>
          <p:cNvPr id="61443" name="Rectangle 3"/>
          <p:cNvSpPr>
            <a:spLocks noGrp="1" noChangeArrowheads="1"/>
          </p:cNvSpPr>
          <p:nvPr>
            <p:ph type="body" idx="1"/>
          </p:nvPr>
        </p:nvSpPr>
        <p:spPr>
          <a:xfrm>
            <a:off x="914400" y="1475116"/>
            <a:ext cx="10921042" cy="4766933"/>
          </a:xfrm>
        </p:spPr>
        <p:txBody>
          <a:bodyPr/>
          <a:lstStyle/>
          <a:p>
            <a:pPr eaLnBrk="1" hangingPunct="1"/>
            <a:r>
              <a:rPr lang="en-US" altLang="en-US" dirty="0"/>
              <a:t>Method </a:t>
            </a:r>
            <a:r>
              <a:rPr lang="en-US" altLang="en-US" dirty="0">
                <a:solidFill>
                  <a:srgbClr val="A50021"/>
                </a:solidFill>
              </a:rPr>
              <a:t>compile</a:t>
            </a:r>
            <a:r>
              <a:rPr lang="en-US" altLang="en-US" dirty="0"/>
              <a:t> </a:t>
            </a:r>
            <a:r>
              <a:rPr lang="en-US" altLang="en-US" dirty="0" err="1"/>
              <a:t>dari</a:t>
            </a:r>
            <a:r>
              <a:rPr lang="en-US" altLang="en-US" dirty="0"/>
              <a:t> </a:t>
            </a:r>
            <a:r>
              <a:rPr lang="en-US" altLang="en-US" dirty="0" err="1"/>
              <a:t>kelas</a:t>
            </a:r>
            <a:r>
              <a:rPr lang="en-US" altLang="en-US" dirty="0"/>
              <a:t> Pattern </a:t>
            </a:r>
            <a:r>
              <a:rPr lang="en-US" altLang="en-US" dirty="0" err="1"/>
              <a:t>mengubah</a:t>
            </a:r>
            <a:r>
              <a:rPr lang="en-US" altLang="en-US" dirty="0"/>
              <a:t>  </a:t>
            </a:r>
            <a:r>
              <a:rPr lang="en-US" altLang="en-US" i="1" dirty="0"/>
              <a:t>regular expression</a:t>
            </a:r>
            <a:r>
              <a:rPr lang="en-US" altLang="en-US" dirty="0"/>
              <a:t> </a:t>
            </a:r>
            <a:r>
              <a:rPr lang="en-US" altLang="en-US" dirty="0" err="1"/>
              <a:t>menjadi</a:t>
            </a:r>
            <a:r>
              <a:rPr lang="en-US" altLang="en-US" dirty="0"/>
              <a:t> format internal </a:t>
            </a:r>
            <a:r>
              <a:rPr lang="en-US" altLang="en-US" dirty="0" err="1"/>
              <a:t>untuk</a:t>
            </a:r>
            <a:r>
              <a:rPr lang="en-US" altLang="en-US" dirty="0"/>
              <a:t> </a:t>
            </a:r>
            <a:r>
              <a:rPr lang="en-US" altLang="en-US" dirty="0" err="1"/>
              <a:t>menjalankan</a:t>
            </a:r>
            <a:r>
              <a:rPr lang="en-US" altLang="en-US" dirty="0"/>
              <a:t> </a:t>
            </a:r>
            <a:r>
              <a:rPr lang="en-US" altLang="en-US" dirty="0" err="1"/>
              <a:t>operasi</a:t>
            </a:r>
            <a:r>
              <a:rPr lang="en-US" altLang="en-US" dirty="0"/>
              <a:t> </a:t>
            </a:r>
            <a:r>
              <a:rPr lang="en-US" altLang="en-US" i="1" dirty="0"/>
              <a:t>pattern-matching</a:t>
            </a:r>
            <a:r>
              <a:rPr lang="en-US" altLang="en-US" dirty="0"/>
              <a:t>. </a:t>
            </a:r>
          </a:p>
          <a:p>
            <a:pPr eaLnBrk="1" hangingPunct="1"/>
            <a:r>
              <a:rPr lang="en-US" altLang="en-US" dirty="0" err="1"/>
              <a:t>Konversi</a:t>
            </a:r>
            <a:r>
              <a:rPr lang="en-US" altLang="en-US" dirty="0"/>
              <a:t> </a:t>
            </a:r>
            <a:r>
              <a:rPr lang="en-US" altLang="en-US" dirty="0" err="1"/>
              <a:t>ini</a:t>
            </a:r>
            <a:r>
              <a:rPr lang="en-US" altLang="en-US" dirty="0"/>
              <a:t> </a:t>
            </a:r>
            <a:r>
              <a:rPr lang="en-US" altLang="en-US" dirty="0" err="1"/>
              <a:t>dilakukan</a:t>
            </a:r>
            <a:r>
              <a:rPr lang="en-US" altLang="en-US" dirty="0"/>
              <a:t> </a:t>
            </a:r>
            <a:r>
              <a:rPr lang="en-US" altLang="en-US" dirty="0" err="1"/>
              <a:t>setiap</a:t>
            </a:r>
            <a:r>
              <a:rPr lang="en-US" altLang="en-US" dirty="0"/>
              <a:t> kali method  </a:t>
            </a:r>
            <a:r>
              <a:rPr lang="en-US" altLang="en-US" dirty="0">
                <a:solidFill>
                  <a:srgbClr val="A50021"/>
                </a:solidFill>
              </a:rPr>
              <a:t>matches</a:t>
            </a:r>
            <a:r>
              <a:rPr lang="en-US" altLang="en-US" dirty="0"/>
              <a:t> </a:t>
            </a:r>
            <a:r>
              <a:rPr lang="en-US" altLang="en-US" dirty="0" err="1"/>
              <a:t>dari</a:t>
            </a:r>
            <a:r>
              <a:rPr lang="en-US" altLang="en-US" dirty="0"/>
              <a:t> </a:t>
            </a:r>
            <a:r>
              <a:rPr lang="en-US" altLang="en-US" dirty="0" err="1"/>
              <a:t>kelas</a:t>
            </a:r>
            <a:r>
              <a:rPr lang="en-US" altLang="en-US" dirty="0"/>
              <a:t> String </a:t>
            </a:r>
            <a:r>
              <a:rPr lang="en-US" altLang="en-US" dirty="0" err="1"/>
              <a:t>dieksekusi</a:t>
            </a:r>
            <a:r>
              <a:rPr lang="en-US" altLang="en-US" dirty="0"/>
              <a:t>, </a:t>
            </a:r>
            <a:r>
              <a:rPr lang="en-US" altLang="en-US" dirty="0" err="1"/>
              <a:t>sehingga</a:t>
            </a:r>
            <a:r>
              <a:rPr lang="en-US" altLang="en-US" dirty="0"/>
              <a:t> </a:t>
            </a:r>
            <a:r>
              <a:rPr lang="en-US" altLang="en-US" dirty="0" err="1"/>
              <a:t>akan</a:t>
            </a:r>
            <a:r>
              <a:rPr lang="en-US" altLang="en-US" dirty="0"/>
              <a:t> </a:t>
            </a:r>
            <a:r>
              <a:rPr lang="en-US" altLang="en-US" dirty="0" err="1"/>
              <a:t>lebih</a:t>
            </a:r>
            <a:r>
              <a:rPr lang="en-US" altLang="en-US" dirty="0"/>
              <a:t> </a:t>
            </a:r>
            <a:r>
              <a:rPr lang="en-US" altLang="en-US" dirty="0" err="1"/>
              <a:t>efisien</a:t>
            </a:r>
            <a:r>
              <a:rPr lang="en-US" altLang="en-US" dirty="0"/>
              <a:t> </a:t>
            </a:r>
            <a:r>
              <a:rPr lang="en-US" altLang="en-US" dirty="0" err="1"/>
              <a:t>jika</a:t>
            </a:r>
            <a:r>
              <a:rPr lang="en-US" altLang="en-US" dirty="0"/>
              <a:t> </a:t>
            </a:r>
            <a:r>
              <a:rPr lang="en-US" altLang="en-US" dirty="0" err="1"/>
              <a:t>akan</a:t>
            </a:r>
            <a:r>
              <a:rPr lang="en-US" altLang="en-US" dirty="0"/>
              <a:t> </a:t>
            </a:r>
            <a:r>
              <a:rPr lang="en-US" altLang="en-US" dirty="0" err="1"/>
              <a:t>mencari</a:t>
            </a:r>
            <a:r>
              <a:rPr lang="en-US" altLang="en-US" dirty="0"/>
              <a:t> </a:t>
            </a:r>
            <a:r>
              <a:rPr lang="en-US" altLang="en-US" dirty="0" err="1"/>
              <a:t>pola</a:t>
            </a:r>
            <a:r>
              <a:rPr lang="en-US" altLang="en-US" dirty="0"/>
              <a:t> yang </a:t>
            </a:r>
            <a:r>
              <a:rPr lang="en-US" altLang="en-US" dirty="0" err="1"/>
              <a:t>sama</a:t>
            </a:r>
            <a:r>
              <a:rPr lang="en-US" altLang="en-US" dirty="0"/>
              <a:t> </a:t>
            </a:r>
            <a:r>
              <a:rPr lang="en-US" altLang="en-US" dirty="0" err="1"/>
              <a:t>berulang</a:t>
            </a:r>
            <a:r>
              <a:rPr lang="en-US" altLang="en-US" dirty="0"/>
              <a:t> kali.</a:t>
            </a:r>
          </a:p>
          <a:p>
            <a:pPr eaLnBrk="1" hangingPunct="1"/>
            <a:endParaRPr lang="en-US" altLang="en-US" dirty="0">
              <a:solidFill>
                <a:schemeClr val="tx1"/>
              </a:solidFill>
            </a:endParaRPr>
          </a:p>
        </p:txBody>
      </p:sp>
      <p:sp>
        <p:nvSpPr>
          <p:cNvPr id="61444" name="Text Box 4"/>
          <p:cNvSpPr txBox="1">
            <a:spLocks noChangeArrowheads="1"/>
          </p:cNvSpPr>
          <p:nvPr/>
        </p:nvSpPr>
        <p:spPr bwMode="auto">
          <a:xfrm>
            <a:off x="1947864" y="6257926"/>
            <a:ext cx="7661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000">
                <a:solidFill>
                  <a:srgbClr val="A50021"/>
                </a:solidFill>
              </a:rPr>
              <a:t>Contoh program : Ch9MatchJavaIdentifier2 dan Ch9PMCountJava</a:t>
            </a:r>
          </a:p>
        </p:txBody>
      </p:sp>
    </p:spTree>
    <p:custDataLst>
      <p:tags r:id="rId1"/>
    </p:custDataLst>
    <p:extLst>
      <p:ext uri="{BB962C8B-B14F-4D97-AF65-F5344CB8AC3E}">
        <p14:creationId xmlns:p14="http://schemas.microsoft.com/office/powerpoint/2010/main" val="218135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dissolve">
                                      <p:cBhvr>
                                        <p:cTn id="7" dur="500"/>
                                        <p:tgtEl>
                                          <p:spTgt spid="6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dissolve">
                                      <p:cBhvr>
                                        <p:cTn id="12" dur="500"/>
                                        <p:tgtEl>
                                          <p:spTgt spid="61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444"/>
                                        </p:tgtEl>
                                        <p:attrNameLst>
                                          <p:attrName>style.visibility</p:attrName>
                                        </p:attrNameLst>
                                      </p:cBhvr>
                                      <p:to>
                                        <p:strVal val="visible"/>
                                      </p:to>
                                    </p:set>
                                    <p:animEffect transition="in" filter="dissolve">
                                      <p:cBhvr>
                                        <p:cTn id="1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P spid="6144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430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67D125DD-3509-451D-B942-110CBBB2EE86}" type="slidenum">
              <a:rPr lang="en-US" altLang="en-US" sz="1000">
                <a:solidFill>
                  <a:srgbClr val="996633"/>
                </a:solidFill>
              </a:rPr>
              <a:pPr eaLnBrk="1" hangingPunct="1">
                <a:spcBef>
                  <a:spcPct val="0"/>
                </a:spcBef>
                <a:buFontTx/>
                <a:buNone/>
              </a:pPr>
              <a:t>29</a:t>
            </a:fld>
            <a:endParaRPr lang="en-US" altLang="en-US" sz="1000">
              <a:solidFill>
                <a:srgbClr val="996633"/>
              </a:solidFill>
            </a:endParaRPr>
          </a:p>
        </p:txBody>
      </p:sp>
      <p:sp>
        <p:nvSpPr>
          <p:cNvPr id="43012" name="Rectangle 2"/>
          <p:cNvSpPr>
            <a:spLocks noGrp="1" noChangeArrowheads="1"/>
          </p:cNvSpPr>
          <p:nvPr>
            <p:ph type="title"/>
          </p:nvPr>
        </p:nvSpPr>
        <p:spPr>
          <a:xfrm>
            <a:off x="346015" y="166418"/>
            <a:ext cx="11185585" cy="1143000"/>
          </a:xfrm>
        </p:spPr>
        <p:txBody>
          <a:bodyPr/>
          <a:lstStyle/>
          <a:p>
            <a:pPr eaLnBrk="1" hangingPunct="1"/>
            <a:r>
              <a:rPr lang="en-US" altLang="en-US" dirty="0"/>
              <a:t>Method</a:t>
            </a:r>
            <a:r>
              <a:rPr lang="en-US" altLang="en-US" dirty="0">
                <a:solidFill>
                  <a:srgbClr val="A50021"/>
                </a:solidFill>
              </a:rPr>
              <a:t> find</a:t>
            </a:r>
          </a:p>
        </p:txBody>
      </p:sp>
      <p:sp>
        <p:nvSpPr>
          <p:cNvPr id="63491" name="Rectangle 3"/>
          <p:cNvSpPr>
            <a:spLocks noGrp="1" noChangeArrowheads="1"/>
          </p:cNvSpPr>
          <p:nvPr>
            <p:ph type="body" idx="1"/>
          </p:nvPr>
        </p:nvSpPr>
        <p:spPr/>
        <p:txBody>
          <a:bodyPr/>
          <a:lstStyle/>
          <a:p>
            <a:pPr eaLnBrk="1" hangingPunct="1"/>
            <a:r>
              <a:rPr lang="en-US" altLang="en-US" dirty="0"/>
              <a:t>Method </a:t>
            </a:r>
            <a:r>
              <a:rPr lang="en-US" altLang="en-US" dirty="0">
                <a:solidFill>
                  <a:srgbClr val="A50021"/>
                </a:solidFill>
              </a:rPr>
              <a:t>find</a:t>
            </a:r>
            <a:r>
              <a:rPr lang="en-US" altLang="en-US" dirty="0"/>
              <a:t> </a:t>
            </a:r>
            <a:r>
              <a:rPr lang="en-US" altLang="en-US" dirty="0" err="1"/>
              <a:t>merupakan</a:t>
            </a:r>
            <a:r>
              <a:rPr lang="en-US" altLang="en-US" dirty="0"/>
              <a:t> method </a:t>
            </a:r>
            <a:r>
              <a:rPr lang="en-US" altLang="en-US" dirty="0" err="1"/>
              <a:t>dari</a:t>
            </a:r>
            <a:r>
              <a:rPr lang="en-US" altLang="en-US" dirty="0"/>
              <a:t> </a:t>
            </a:r>
            <a:r>
              <a:rPr lang="en-US" altLang="en-US" dirty="0" err="1"/>
              <a:t>kelas</a:t>
            </a:r>
            <a:r>
              <a:rPr lang="en-US" altLang="en-US" dirty="0"/>
              <a:t> </a:t>
            </a:r>
            <a:r>
              <a:rPr lang="en-US" altLang="en-US" dirty="0">
                <a:solidFill>
                  <a:srgbClr val="A50021"/>
                </a:solidFill>
              </a:rPr>
              <a:t>Matcher</a:t>
            </a:r>
            <a:r>
              <a:rPr lang="en-US" altLang="en-US" dirty="0"/>
              <a:t>.</a:t>
            </a:r>
          </a:p>
          <a:p>
            <a:pPr lvl="1" eaLnBrk="1" hangingPunct="1"/>
            <a:r>
              <a:rPr lang="en-US" altLang="en-US" dirty="0"/>
              <a:t>Method </a:t>
            </a:r>
            <a:r>
              <a:rPr lang="en-US" altLang="en-US" dirty="0" err="1"/>
              <a:t>ini</a:t>
            </a:r>
            <a:r>
              <a:rPr lang="en-US" altLang="en-US" dirty="0"/>
              <a:t> </a:t>
            </a:r>
            <a:r>
              <a:rPr lang="en-US" altLang="en-US" dirty="0" err="1"/>
              <a:t>mencari</a:t>
            </a:r>
            <a:r>
              <a:rPr lang="en-US" altLang="en-US" dirty="0"/>
              <a:t> </a:t>
            </a:r>
            <a:r>
              <a:rPr lang="en-US" altLang="en-US" dirty="0" err="1"/>
              <a:t>kemunculan</a:t>
            </a:r>
            <a:r>
              <a:rPr lang="en-US" altLang="en-US" dirty="0"/>
              <a:t> string yang </a:t>
            </a:r>
            <a:r>
              <a:rPr lang="en-US" altLang="en-US" dirty="0" err="1"/>
              <a:t>berikutnya</a:t>
            </a:r>
            <a:r>
              <a:rPr lang="en-US" altLang="en-US" dirty="0"/>
              <a:t> yang </a:t>
            </a:r>
            <a:r>
              <a:rPr lang="en-US" altLang="en-US" dirty="0" err="1"/>
              <a:t>sesuai</a:t>
            </a:r>
            <a:r>
              <a:rPr lang="en-US" altLang="en-US" dirty="0"/>
              <a:t> </a:t>
            </a:r>
            <a:r>
              <a:rPr lang="en-US" altLang="en-US" dirty="0" err="1"/>
              <a:t>dengan</a:t>
            </a:r>
            <a:r>
              <a:rPr lang="en-US" altLang="en-US" dirty="0"/>
              <a:t> </a:t>
            </a:r>
            <a:r>
              <a:rPr lang="en-US" altLang="en-US" dirty="0" err="1"/>
              <a:t>pola</a:t>
            </a:r>
            <a:r>
              <a:rPr lang="en-US" altLang="en-US" dirty="0"/>
              <a:t>, </a:t>
            </a:r>
            <a:r>
              <a:rPr lang="en-US" altLang="en-US" dirty="0" err="1"/>
              <a:t>dan</a:t>
            </a:r>
            <a:r>
              <a:rPr lang="en-US" altLang="en-US" dirty="0"/>
              <a:t> </a:t>
            </a:r>
            <a:r>
              <a:rPr lang="en-US" altLang="en-US" dirty="0" err="1"/>
              <a:t>mengembalikan</a:t>
            </a:r>
            <a:r>
              <a:rPr lang="en-US" altLang="en-US" dirty="0"/>
              <a:t> </a:t>
            </a:r>
            <a:r>
              <a:rPr lang="en-US" altLang="en-US" dirty="0" err="1"/>
              <a:t>nilai</a:t>
            </a:r>
            <a:r>
              <a:rPr lang="en-US" altLang="en-US" dirty="0"/>
              <a:t> true </a:t>
            </a:r>
            <a:r>
              <a:rPr lang="en-US" altLang="en-US" dirty="0" err="1"/>
              <a:t>jika</a:t>
            </a:r>
            <a:r>
              <a:rPr lang="en-US" altLang="en-US" dirty="0"/>
              <a:t> </a:t>
            </a:r>
            <a:r>
              <a:rPr lang="en-US" altLang="en-US" dirty="0" err="1"/>
              <a:t>ditemukan</a:t>
            </a:r>
            <a:r>
              <a:rPr lang="en-US" altLang="en-US" dirty="0"/>
              <a:t>. </a:t>
            </a:r>
          </a:p>
          <a:p>
            <a:pPr eaLnBrk="1" hangingPunct="1"/>
            <a:r>
              <a:rPr lang="en-US" altLang="en-US" dirty="0" err="1"/>
              <a:t>Jika</a:t>
            </a:r>
            <a:r>
              <a:rPr lang="en-US" altLang="en-US" dirty="0"/>
              <a:t> matcher </a:t>
            </a:r>
            <a:r>
              <a:rPr lang="en-US" altLang="en-US" dirty="0" err="1"/>
              <a:t>menemukan</a:t>
            </a:r>
            <a:r>
              <a:rPr lang="en-US" altLang="en-US" dirty="0"/>
              <a:t> </a:t>
            </a:r>
            <a:r>
              <a:rPr lang="en-US" altLang="en-US" dirty="0" err="1"/>
              <a:t>sederetan</a:t>
            </a:r>
            <a:r>
              <a:rPr lang="en-US" altLang="en-US" dirty="0"/>
              <a:t> </a:t>
            </a:r>
            <a:r>
              <a:rPr lang="en-US" altLang="en-US" dirty="0" err="1"/>
              <a:t>karakter</a:t>
            </a:r>
            <a:r>
              <a:rPr lang="en-US" altLang="en-US" dirty="0"/>
              <a:t> yang </a:t>
            </a:r>
            <a:r>
              <a:rPr lang="en-US" altLang="en-US" dirty="0" err="1"/>
              <a:t>sesuai</a:t>
            </a:r>
            <a:r>
              <a:rPr lang="en-US" altLang="en-US" dirty="0"/>
              <a:t>, </a:t>
            </a:r>
            <a:r>
              <a:rPr lang="en-US" altLang="en-US" dirty="0" err="1"/>
              <a:t>maka</a:t>
            </a:r>
            <a:r>
              <a:rPr lang="en-US" altLang="en-US" dirty="0"/>
              <a:t> </a:t>
            </a:r>
            <a:r>
              <a:rPr lang="en-US" altLang="en-US" dirty="0" err="1"/>
              <a:t>dapat</a:t>
            </a:r>
            <a:r>
              <a:rPr lang="en-US" altLang="en-US" dirty="0"/>
              <a:t> </a:t>
            </a:r>
            <a:r>
              <a:rPr lang="en-US" altLang="en-US" dirty="0" err="1"/>
              <a:t>dilakukan</a:t>
            </a:r>
            <a:r>
              <a:rPr lang="en-US" altLang="en-US" dirty="0"/>
              <a:t> method </a:t>
            </a:r>
            <a:r>
              <a:rPr lang="en-US" altLang="en-US" dirty="0">
                <a:solidFill>
                  <a:srgbClr val="A50021"/>
                </a:solidFill>
              </a:rPr>
              <a:t>start</a:t>
            </a:r>
            <a:r>
              <a:rPr lang="en-US" altLang="en-US" dirty="0"/>
              <a:t> </a:t>
            </a:r>
            <a:r>
              <a:rPr lang="en-US" altLang="en-US" dirty="0" err="1"/>
              <a:t>dan</a:t>
            </a:r>
            <a:r>
              <a:rPr lang="en-US" altLang="en-US" dirty="0"/>
              <a:t> </a:t>
            </a:r>
            <a:r>
              <a:rPr lang="en-US" altLang="en-US" dirty="0">
                <a:solidFill>
                  <a:srgbClr val="A50021"/>
                </a:solidFill>
              </a:rPr>
              <a:t>end</a:t>
            </a:r>
            <a:r>
              <a:rPr lang="en-US" altLang="en-US" dirty="0"/>
              <a:t> </a:t>
            </a:r>
            <a:r>
              <a:rPr lang="en-US" altLang="en-US" dirty="0" err="1"/>
              <a:t>untuk</a:t>
            </a:r>
            <a:r>
              <a:rPr lang="en-US" altLang="en-US" dirty="0"/>
              <a:t> </a:t>
            </a:r>
            <a:r>
              <a:rPr lang="en-US" altLang="en-US" dirty="0" err="1"/>
              <a:t>menuju</a:t>
            </a:r>
            <a:r>
              <a:rPr lang="en-US" altLang="en-US" dirty="0"/>
              <a:t> </a:t>
            </a:r>
            <a:r>
              <a:rPr lang="en-US" altLang="en-US" dirty="0" err="1"/>
              <a:t>ke</a:t>
            </a:r>
            <a:r>
              <a:rPr lang="en-US" altLang="en-US" dirty="0"/>
              <a:t> </a:t>
            </a:r>
            <a:r>
              <a:rPr lang="en-US" altLang="en-US" dirty="0" err="1"/>
              <a:t>pola</a:t>
            </a:r>
            <a:r>
              <a:rPr lang="en-US" altLang="en-US" dirty="0"/>
              <a:t> </a:t>
            </a:r>
            <a:r>
              <a:rPr lang="en-US" altLang="en-US" dirty="0" err="1"/>
              <a:t>berikut</a:t>
            </a:r>
            <a:endParaRPr lang="en-US" altLang="en-US" dirty="0"/>
          </a:p>
          <a:p>
            <a:pPr eaLnBrk="1" hangingPunct="1"/>
            <a:endParaRPr lang="en-US" altLang="en-US" dirty="0"/>
          </a:p>
        </p:txBody>
      </p:sp>
      <p:sp>
        <p:nvSpPr>
          <p:cNvPr id="63492" name="Text Box 4"/>
          <p:cNvSpPr txBox="1">
            <a:spLocks noChangeArrowheads="1"/>
          </p:cNvSpPr>
          <p:nvPr/>
        </p:nvSpPr>
        <p:spPr bwMode="auto">
          <a:xfrm>
            <a:off x="1947863" y="6257926"/>
            <a:ext cx="4430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000" dirty="0" err="1">
                <a:solidFill>
                  <a:srgbClr val="A50021"/>
                </a:solidFill>
              </a:rPr>
              <a:t>Contoh</a:t>
            </a:r>
            <a:r>
              <a:rPr lang="en-US" altLang="en-US" sz="2000" dirty="0">
                <a:solidFill>
                  <a:srgbClr val="A50021"/>
                </a:solidFill>
              </a:rPr>
              <a:t> program : Ch9PMCountJava2</a:t>
            </a:r>
          </a:p>
        </p:txBody>
      </p:sp>
    </p:spTree>
    <p:custDataLst>
      <p:tags r:id="rId1"/>
    </p:custDataLst>
    <p:extLst>
      <p:ext uri="{BB962C8B-B14F-4D97-AF65-F5344CB8AC3E}">
        <p14:creationId xmlns:p14="http://schemas.microsoft.com/office/powerpoint/2010/main" val="308978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dissolve">
                                      <p:cBhvr>
                                        <p:cTn id="7" dur="500"/>
                                        <p:tgtEl>
                                          <p:spTgt spid="6349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3491">
                                            <p:txEl>
                                              <p:pRg st="1" end="1"/>
                                            </p:txEl>
                                          </p:spTgt>
                                        </p:tgtEl>
                                        <p:attrNameLst>
                                          <p:attrName>style.visibility</p:attrName>
                                        </p:attrNameLst>
                                      </p:cBhvr>
                                      <p:to>
                                        <p:strVal val="visible"/>
                                      </p:to>
                                    </p:set>
                                    <p:animEffect transition="in" filter="dissolve">
                                      <p:cBhvr>
                                        <p:cTn id="10" dur="500"/>
                                        <p:tgtEl>
                                          <p:spTgt spid="6349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animEffect transition="in" filter="dissolve">
                                      <p:cBhvr>
                                        <p:cTn id="15" dur="500"/>
                                        <p:tgtEl>
                                          <p:spTgt spid="6349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3492"/>
                                        </p:tgtEl>
                                        <p:attrNameLst>
                                          <p:attrName>style.visibility</p:attrName>
                                        </p:attrNameLst>
                                      </p:cBhvr>
                                      <p:to>
                                        <p:strVal val="visible"/>
                                      </p:to>
                                    </p:set>
                                    <p:animEffect transition="in" filter="dissolve">
                                      <p:cBhvr>
                                        <p:cTn id="20"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P spid="6349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163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C100CD7D-9003-4D9F-AA52-C4C2A4E35419}" type="slidenum">
              <a:rPr lang="en-US" altLang="en-US" sz="1000">
                <a:solidFill>
                  <a:srgbClr val="996633"/>
                </a:solidFill>
              </a:rPr>
              <a:pPr eaLnBrk="1" hangingPunct="1">
                <a:spcBef>
                  <a:spcPct val="0"/>
                </a:spcBef>
                <a:buFontTx/>
                <a:buNone/>
              </a:pPr>
              <a:t>3</a:t>
            </a:fld>
            <a:endParaRPr lang="en-US" altLang="en-US" sz="1000">
              <a:solidFill>
                <a:srgbClr val="996633"/>
              </a:solidFill>
            </a:endParaRPr>
          </a:p>
        </p:txBody>
      </p:sp>
      <p:sp>
        <p:nvSpPr>
          <p:cNvPr id="16388" name="Rectangle 1026"/>
          <p:cNvSpPr>
            <a:spLocks noGrp="1" noChangeArrowheads="1"/>
          </p:cNvSpPr>
          <p:nvPr>
            <p:ph type="title"/>
          </p:nvPr>
        </p:nvSpPr>
        <p:spPr>
          <a:xfrm>
            <a:off x="526211" y="274638"/>
            <a:ext cx="11056189" cy="1143000"/>
          </a:xfrm>
        </p:spPr>
        <p:txBody>
          <a:bodyPr>
            <a:normAutofit/>
          </a:bodyPr>
          <a:lstStyle/>
          <a:p>
            <a:pPr eaLnBrk="1" hangingPunct="1"/>
            <a:r>
              <a:rPr lang="en-US" altLang="en-US" sz="5400" dirty="0"/>
              <a:t>Data </a:t>
            </a:r>
            <a:r>
              <a:rPr lang="en-US" altLang="en-US" sz="5400" dirty="0" err="1"/>
              <a:t>Karakter</a:t>
            </a:r>
            <a:endParaRPr lang="en-US" altLang="en-US" sz="5400" dirty="0"/>
          </a:p>
        </p:txBody>
      </p:sp>
      <p:sp>
        <p:nvSpPr>
          <p:cNvPr id="67587" name="Rectangle 1027"/>
          <p:cNvSpPr>
            <a:spLocks noGrp="1" noChangeArrowheads="1"/>
          </p:cNvSpPr>
          <p:nvPr>
            <p:ph type="body" idx="1"/>
          </p:nvPr>
        </p:nvSpPr>
        <p:spPr>
          <a:xfrm>
            <a:off x="1155940" y="1570008"/>
            <a:ext cx="10601864" cy="4987956"/>
          </a:xfrm>
        </p:spPr>
        <p:txBody>
          <a:bodyPr>
            <a:normAutofit/>
          </a:bodyPr>
          <a:lstStyle/>
          <a:p>
            <a:pPr algn="just" eaLnBrk="1" hangingPunct="1">
              <a:lnSpc>
                <a:spcPct val="90000"/>
              </a:lnSpc>
            </a:pPr>
            <a:r>
              <a:rPr lang="en-US" altLang="en-US" dirty="0" err="1"/>
              <a:t>Dalam</a:t>
            </a:r>
            <a:r>
              <a:rPr lang="en-US" altLang="en-US" dirty="0"/>
              <a:t> Java, </a:t>
            </a:r>
            <a:r>
              <a:rPr lang="en-US" altLang="en-US" dirty="0" err="1"/>
              <a:t>karakter</a:t>
            </a:r>
            <a:r>
              <a:rPr lang="en-US" altLang="en-US" dirty="0"/>
              <a:t> </a:t>
            </a:r>
            <a:r>
              <a:rPr lang="en-US" altLang="en-US" dirty="0" err="1"/>
              <a:t>tunggal</a:t>
            </a:r>
            <a:r>
              <a:rPr lang="en-US" altLang="en-US" dirty="0"/>
              <a:t> </a:t>
            </a:r>
            <a:r>
              <a:rPr lang="en-US" altLang="en-US" dirty="0" err="1"/>
              <a:t>dinyatakan</a:t>
            </a:r>
            <a:r>
              <a:rPr lang="en-US" altLang="en-US" dirty="0"/>
              <a:t> </a:t>
            </a:r>
            <a:r>
              <a:rPr lang="en-US" altLang="en-US" dirty="0" err="1"/>
              <a:t>dengan</a:t>
            </a:r>
            <a:r>
              <a:rPr lang="en-US" altLang="en-US" dirty="0"/>
              <a:t> </a:t>
            </a:r>
            <a:r>
              <a:rPr lang="en-US" altLang="en-US" dirty="0" err="1"/>
              <a:t>tipe</a:t>
            </a:r>
            <a:r>
              <a:rPr lang="en-US" altLang="en-US" dirty="0"/>
              <a:t> data </a:t>
            </a:r>
            <a:r>
              <a:rPr lang="en-US" altLang="en-US" b="1" dirty="0"/>
              <a:t>char</a:t>
            </a:r>
            <a:r>
              <a:rPr lang="en-US" altLang="en-US" dirty="0"/>
              <a:t>.</a:t>
            </a:r>
          </a:p>
          <a:p>
            <a:pPr lvl="1" algn="just">
              <a:lnSpc>
                <a:spcPct val="90000"/>
              </a:lnSpc>
            </a:pPr>
            <a:r>
              <a:rPr lang="sv-SE" altLang="en-US" dirty="0"/>
              <a:t>Literal character diapit oleh tanda kutip tunggal.</a:t>
            </a:r>
          </a:p>
          <a:p>
            <a:pPr lvl="1" algn="just">
              <a:lnSpc>
                <a:spcPct val="90000"/>
              </a:lnSpc>
            </a:pPr>
            <a:r>
              <a:rPr lang="sv-SE" altLang="en-US" dirty="0"/>
              <a:t>Contoh:</a:t>
            </a:r>
          </a:p>
          <a:p>
            <a:pPr marL="594360" lvl="2" indent="0" algn="just">
              <a:lnSpc>
                <a:spcPct val="90000"/>
              </a:lnSpc>
              <a:buNone/>
            </a:pPr>
            <a:r>
              <a:rPr lang="sv-SE" altLang="en-US" dirty="0"/>
              <a:t>char huruf = 'z';</a:t>
            </a:r>
          </a:p>
          <a:p>
            <a:pPr marL="594360" lvl="2" indent="0" algn="just">
              <a:lnSpc>
                <a:spcPct val="90000"/>
              </a:lnSpc>
              <a:buNone/>
            </a:pPr>
            <a:r>
              <a:rPr lang="sv-SE" altLang="en-US" dirty="0"/>
              <a:t>char angka = '9';</a:t>
            </a:r>
            <a:endParaRPr lang="en-US" altLang="en-US" dirty="0"/>
          </a:p>
          <a:p>
            <a:pPr algn="just">
              <a:lnSpc>
                <a:spcPct val="90000"/>
              </a:lnSpc>
            </a:pPr>
            <a:r>
              <a:rPr lang="en-US" altLang="en-US" dirty="0" err="1"/>
              <a:t>Komputer</a:t>
            </a:r>
            <a:r>
              <a:rPr lang="en-US" altLang="en-US" dirty="0"/>
              <a:t> </a:t>
            </a:r>
            <a:r>
              <a:rPr lang="en-US" altLang="en-US" dirty="0" err="1"/>
              <a:t>hanya</a:t>
            </a:r>
            <a:r>
              <a:rPr lang="en-US" altLang="en-US" dirty="0"/>
              <a:t> </a:t>
            </a:r>
            <a:r>
              <a:rPr lang="en-US" altLang="en-US" dirty="0" err="1"/>
              <a:t>mengetahui</a:t>
            </a:r>
            <a:r>
              <a:rPr lang="en-US" altLang="en-US" dirty="0"/>
              <a:t> </a:t>
            </a:r>
            <a:r>
              <a:rPr lang="en-US" altLang="en-US" dirty="0" err="1"/>
              <a:t>angka</a:t>
            </a:r>
            <a:r>
              <a:rPr lang="en-US" altLang="en-US" dirty="0"/>
              <a:t> </a:t>
            </a:r>
            <a:r>
              <a:rPr lang="en-US" altLang="en-US" dirty="0" err="1"/>
              <a:t>biner</a:t>
            </a:r>
            <a:r>
              <a:rPr lang="en-US" altLang="en-US" dirty="0"/>
              <a:t>. Character </a:t>
            </a:r>
            <a:r>
              <a:rPr lang="en-US" altLang="en-US" dirty="0" err="1"/>
              <a:t>disimpan</a:t>
            </a:r>
            <a:r>
              <a:rPr lang="en-US" altLang="en-US" dirty="0"/>
              <a:t> </a:t>
            </a:r>
            <a:r>
              <a:rPr lang="en-US" altLang="en-US" dirty="0" err="1"/>
              <a:t>dalam</a:t>
            </a:r>
            <a:r>
              <a:rPr lang="en-US" altLang="en-US" dirty="0"/>
              <a:t> </a:t>
            </a:r>
            <a:r>
              <a:rPr lang="en-US" altLang="en-US" dirty="0" err="1"/>
              <a:t>komputer</a:t>
            </a:r>
            <a:r>
              <a:rPr lang="en-US" altLang="en-US" dirty="0"/>
              <a:t> </a:t>
            </a:r>
            <a:r>
              <a:rPr lang="en-US" altLang="en-US" dirty="0" err="1"/>
              <a:t>dengan</a:t>
            </a:r>
            <a:r>
              <a:rPr lang="en-US" altLang="en-US" dirty="0"/>
              <a:t> </a:t>
            </a:r>
            <a:r>
              <a:rPr lang="en-US" altLang="en-US" dirty="0" err="1"/>
              <a:t>rangkaian</a:t>
            </a:r>
            <a:r>
              <a:rPr lang="en-US" altLang="en-US" dirty="0"/>
              <a:t> </a:t>
            </a:r>
            <a:r>
              <a:rPr lang="en-US" altLang="en-US" dirty="0" err="1"/>
              <a:t>angka</a:t>
            </a:r>
            <a:r>
              <a:rPr lang="en-US" altLang="en-US" dirty="0"/>
              <a:t> 0 </a:t>
            </a:r>
            <a:r>
              <a:rPr lang="en-US" altLang="en-US" dirty="0" err="1"/>
              <a:t>dan</a:t>
            </a:r>
            <a:r>
              <a:rPr lang="en-US" altLang="en-US" dirty="0"/>
              <a:t> 1. </a:t>
            </a:r>
          </a:p>
          <a:p>
            <a:pPr algn="just">
              <a:lnSpc>
                <a:spcPct val="90000"/>
              </a:lnSpc>
            </a:pPr>
            <a:r>
              <a:rPr lang="en-US" altLang="en-US" dirty="0"/>
              <a:t>Proses </a:t>
            </a:r>
            <a:r>
              <a:rPr lang="en-US" altLang="en-US" dirty="0" err="1"/>
              <a:t>untuk</a:t>
            </a:r>
            <a:r>
              <a:rPr lang="en-US" altLang="en-US" dirty="0"/>
              <a:t> </a:t>
            </a:r>
            <a:r>
              <a:rPr lang="en-US" altLang="en-US" i="1" dirty="0"/>
              <a:t>mapping character </a:t>
            </a:r>
            <a:r>
              <a:rPr lang="en-US" altLang="en-US" dirty="0" err="1"/>
              <a:t>dan</a:t>
            </a:r>
            <a:r>
              <a:rPr lang="en-US" altLang="en-US" dirty="0"/>
              <a:t> </a:t>
            </a:r>
            <a:r>
              <a:rPr lang="en-US" altLang="en-US" dirty="0" err="1"/>
              <a:t>direpresentasikan</a:t>
            </a:r>
            <a:r>
              <a:rPr lang="en-US" altLang="en-US" dirty="0"/>
              <a:t> </a:t>
            </a:r>
            <a:r>
              <a:rPr lang="en-US" altLang="en-US" dirty="0" err="1"/>
              <a:t>sebagai</a:t>
            </a:r>
            <a:r>
              <a:rPr lang="en-US" altLang="en-US" dirty="0"/>
              <a:t> </a:t>
            </a:r>
            <a:r>
              <a:rPr lang="en-US" altLang="en-US" dirty="0" err="1"/>
              <a:t>bilangan</a:t>
            </a:r>
            <a:r>
              <a:rPr lang="en-US" altLang="en-US" dirty="0"/>
              <a:t> </a:t>
            </a:r>
            <a:r>
              <a:rPr lang="en-US" altLang="en-US" dirty="0" err="1"/>
              <a:t>biner</a:t>
            </a:r>
            <a:r>
              <a:rPr lang="en-US" altLang="en-US" dirty="0"/>
              <a:t> </a:t>
            </a:r>
            <a:r>
              <a:rPr lang="en-US" altLang="en-US" dirty="0" err="1"/>
              <a:t>disebut</a:t>
            </a:r>
            <a:r>
              <a:rPr lang="en-US" altLang="en-US" dirty="0"/>
              <a:t> </a:t>
            </a:r>
            <a:r>
              <a:rPr lang="en-US" altLang="en-US" i="1" dirty="0"/>
              <a:t>encoding</a:t>
            </a:r>
            <a:r>
              <a:rPr lang="en-US" altLang="en-US" dirty="0"/>
              <a:t>.</a:t>
            </a:r>
          </a:p>
          <a:p>
            <a:pPr lvl="1" algn="just">
              <a:lnSpc>
                <a:spcPct val="90000"/>
              </a:lnSpc>
            </a:pPr>
            <a:r>
              <a:rPr lang="en-US" altLang="en-US" dirty="0"/>
              <a:t>ASCII (</a:t>
            </a:r>
            <a:r>
              <a:rPr lang="en-US" altLang="en-US" i="1" dirty="0">
                <a:solidFill>
                  <a:srgbClr val="B2311C"/>
                </a:solidFill>
              </a:rPr>
              <a:t>American Standard Code for Information Interchange)</a:t>
            </a:r>
            <a:r>
              <a:rPr lang="en-US" altLang="en-US" dirty="0"/>
              <a:t>, </a:t>
            </a:r>
            <a:r>
              <a:rPr lang="en-US" altLang="en-US" dirty="0" err="1"/>
              <a:t>adalah</a:t>
            </a:r>
            <a:r>
              <a:rPr lang="en-US" altLang="en-US" dirty="0"/>
              <a:t> </a:t>
            </a:r>
            <a:r>
              <a:rPr lang="en-US" altLang="en-US" dirty="0" err="1"/>
              <a:t>salah</a:t>
            </a:r>
            <a:r>
              <a:rPr lang="en-US" altLang="en-US" dirty="0"/>
              <a:t> </a:t>
            </a:r>
            <a:r>
              <a:rPr lang="en-US" altLang="en-US" dirty="0" err="1"/>
              <a:t>bentuk</a:t>
            </a:r>
            <a:r>
              <a:rPr lang="en-US" altLang="en-US" dirty="0"/>
              <a:t> encoding yang </a:t>
            </a:r>
            <a:r>
              <a:rPr lang="en-US" altLang="en-US" dirty="0" err="1"/>
              <a:t>saat</a:t>
            </a:r>
            <a:r>
              <a:rPr lang="en-US" altLang="en-US" dirty="0"/>
              <a:t> </a:t>
            </a:r>
            <a:r>
              <a:rPr lang="en-US" altLang="en-US" dirty="0" err="1"/>
              <a:t>ini</a:t>
            </a:r>
            <a:r>
              <a:rPr lang="en-US" altLang="en-US" dirty="0"/>
              <a:t> </a:t>
            </a:r>
            <a:r>
              <a:rPr lang="en-US" altLang="en-US" dirty="0" err="1"/>
              <a:t>banyak</a:t>
            </a:r>
            <a:r>
              <a:rPr lang="en-US" altLang="en-US" dirty="0"/>
              <a:t> </a:t>
            </a:r>
            <a:r>
              <a:rPr lang="en-US" altLang="en-US" dirty="0" err="1"/>
              <a:t>digunakan</a:t>
            </a:r>
            <a:r>
              <a:rPr lang="en-US" altLang="en-US" dirty="0"/>
              <a:t>.</a:t>
            </a:r>
          </a:p>
          <a:p>
            <a:pPr lvl="1" algn="just">
              <a:lnSpc>
                <a:spcPct val="90000"/>
              </a:lnSpc>
            </a:pPr>
            <a:r>
              <a:rPr lang="en-US" altLang="en-US" dirty="0"/>
              <a:t>Java </a:t>
            </a:r>
            <a:r>
              <a:rPr lang="en-US" altLang="en-US" dirty="0" err="1"/>
              <a:t>menggunakan</a:t>
            </a:r>
            <a:r>
              <a:rPr lang="en-US" altLang="en-US" dirty="0"/>
              <a:t> </a:t>
            </a:r>
            <a:r>
              <a:rPr lang="en-US" altLang="en-US" dirty="0">
                <a:solidFill>
                  <a:srgbClr val="A50021"/>
                </a:solidFill>
              </a:rPr>
              <a:t>Unicode</a:t>
            </a:r>
            <a:r>
              <a:rPr lang="en-US" altLang="en-US" dirty="0"/>
              <a:t>, yang </a:t>
            </a:r>
            <a:r>
              <a:rPr lang="en-US" altLang="en-US" dirty="0" err="1"/>
              <a:t>merupakan</a:t>
            </a:r>
            <a:r>
              <a:rPr lang="en-US" altLang="en-US" dirty="0"/>
              <a:t> </a:t>
            </a:r>
            <a:r>
              <a:rPr lang="en-US" altLang="en-US" dirty="0" err="1"/>
              <a:t>bagian</a:t>
            </a:r>
            <a:r>
              <a:rPr lang="en-US" altLang="en-US" dirty="0"/>
              <a:t> </a:t>
            </a:r>
            <a:r>
              <a:rPr lang="en-US" altLang="en-US" dirty="0" err="1"/>
              <a:t>dari</a:t>
            </a:r>
            <a:r>
              <a:rPr lang="en-US" altLang="en-US" dirty="0"/>
              <a:t> ASCII, </a:t>
            </a:r>
            <a:r>
              <a:rPr lang="en-US" altLang="en-US" dirty="0" err="1"/>
              <a:t>untuk</a:t>
            </a:r>
            <a:r>
              <a:rPr lang="en-US" altLang="en-US" dirty="0"/>
              <a:t> </a:t>
            </a:r>
            <a:r>
              <a:rPr lang="en-US" altLang="en-US" dirty="0" err="1"/>
              <a:t>menyatakan</a:t>
            </a:r>
            <a:r>
              <a:rPr lang="en-US" altLang="en-US" dirty="0"/>
              <a:t> </a:t>
            </a:r>
            <a:r>
              <a:rPr lang="en-US" altLang="en-US" dirty="0" err="1"/>
              <a:t>konstanta</a:t>
            </a:r>
            <a:r>
              <a:rPr lang="en-US" altLang="en-US" dirty="0"/>
              <a:t> </a:t>
            </a:r>
            <a:r>
              <a:rPr lang="en-US" altLang="en-US" b="1" dirty="0"/>
              <a:t>char</a:t>
            </a:r>
            <a:r>
              <a:rPr lang="en-US" altLang="en-US" dirty="0"/>
              <a:t>.</a:t>
            </a:r>
          </a:p>
        </p:txBody>
      </p:sp>
    </p:spTree>
    <p:custDataLst>
      <p:tags r:id="rId1"/>
    </p:custDataLst>
    <p:extLst>
      <p:ext uri="{BB962C8B-B14F-4D97-AF65-F5344CB8AC3E}">
        <p14:creationId xmlns:p14="http://schemas.microsoft.com/office/powerpoint/2010/main" val="157471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dissolve">
                                      <p:cBhvr>
                                        <p:cTn id="7" dur="500"/>
                                        <p:tgtEl>
                                          <p:spTgt spid="6758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7587">
                                            <p:txEl>
                                              <p:pRg st="1" end="1"/>
                                            </p:txEl>
                                          </p:spTgt>
                                        </p:tgtEl>
                                        <p:attrNameLst>
                                          <p:attrName>style.visibility</p:attrName>
                                        </p:attrNameLst>
                                      </p:cBhvr>
                                      <p:to>
                                        <p:strVal val="visible"/>
                                      </p:to>
                                    </p:set>
                                    <p:animEffect transition="in" filter="dissolve">
                                      <p:cBhvr>
                                        <p:cTn id="10" dur="500"/>
                                        <p:tgtEl>
                                          <p:spTgt spid="6758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7587">
                                            <p:txEl>
                                              <p:pRg st="2" end="2"/>
                                            </p:txEl>
                                          </p:spTgt>
                                        </p:tgtEl>
                                        <p:attrNameLst>
                                          <p:attrName>style.visibility</p:attrName>
                                        </p:attrNameLst>
                                      </p:cBhvr>
                                      <p:to>
                                        <p:strVal val="visible"/>
                                      </p:to>
                                    </p:set>
                                    <p:animEffect transition="in" filter="dissolve">
                                      <p:cBhvr>
                                        <p:cTn id="13" dur="500"/>
                                        <p:tgtEl>
                                          <p:spTgt spid="6758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7587">
                                            <p:txEl>
                                              <p:pRg st="3" end="3"/>
                                            </p:txEl>
                                          </p:spTgt>
                                        </p:tgtEl>
                                        <p:attrNameLst>
                                          <p:attrName>style.visibility</p:attrName>
                                        </p:attrNameLst>
                                      </p:cBhvr>
                                      <p:to>
                                        <p:strVal val="visible"/>
                                      </p:to>
                                    </p:set>
                                    <p:animEffect transition="in" filter="dissolve">
                                      <p:cBhvr>
                                        <p:cTn id="16" dur="500"/>
                                        <p:tgtEl>
                                          <p:spTgt spid="6758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7587">
                                            <p:txEl>
                                              <p:pRg st="4" end="4"/>
                                            </p:txEl>
                                          </p:spTgt>
                                        </p:tgtEl>
                                        <p:attrNameLst>
                                          <p:attrName>style.visibility</p:attrName>
                                        </p:attrNameLst>
                                      </p:cBhvr>
                                      <p:to>
                                        <p:strVal val="visible"/>
                                      </p:to>
                                    </p:set>
                                    <p:animEffect transition="in" filter="dissolve">
                                      <p:cBhvr>
                                        <p:cTn id="19" dur="500"/>
                                        <p:tgtEl>
                                          <p:spTgt spid="67587">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7587">
                                            <p:txEl>
                                              <p:pRg st="5" end="5"/>
                                            </p:txEl>
                                          </p:spTgt>
                                        </p:tgtEl>
                                        <p:attrNameLst>
                                          <p:attrName>style.visibility</p:attrName>
                                        </p:attrNameLst>
                                      </p:cBhvr>
                                      <p:to>
                                        <p:strVal val="visible"/>
                                      </p:to>
                                    </p:set>
                                    <p:animEffect transition="in" filter="dissolve">
                                      <p:cBhvr>
                                        <p:cTn id="24" dur="500"/>
                                        <p:tgtEl>
                                          <p:spTgt spid="6758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7587">
                                            <p:txEl>
                                              <p:pRg st="6" end="6"/>
                                            </p:txEl>
                                          </p:spTgt>
                                        </p:tgtEl>
                                        <p:attrNameLst>
                                          <p:attrName>style.visibility</p:attrName>
                                        </p:attrNameLst>
                                      </p:cBhvr>
                                      <p:to>
                                        <p:strVal val="visible"/>
                                      </p:to>
                                    </p:set>
                                    <p:animEffect transition="in" filter="dissolve">
                                      <p:cBhvr>
                                        <p:cTn id="29" dur="500"/>
                                        <p:tgtEl>
                                          <p:spTgt spid="67587">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67587">
                                            <p:txEl>
                                              <p:pRg st="7" end="7"/>
                                            </p:txEl>
                                          </p:spTgt>
                                        </p:tgtEl>
                                        <p:attrNameLst>
                                          <p:attrName>style.visibility</p:attrName>
                                        </p:attrNameLst>
                                      </p:cBhvr>
                                      <p:to>
                                        <p:strVal val="visible"/>
                                      </p:to>
                                    </p:set>
                                    <p:animEffect transition="in" filter="dissolve">
                                      <p:cBhvr>
                                        <p:cTn id="32" dur="500"/>
                                        <p:tgtEl>
                                          <p:spTgt spid="67587">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67587">
                                            <p:txEl>
                                              <p:pRg st="8" end="8"/>
                                            </p:txEl>
                                          </p:spTgt>
                                        </p:tgtEl>
                                        <p:attrNameLst>
                                          <p:attrName>style.visibility</p:attrName>
                                        </p:attrNameLst>
                                      </p:cBhvr>
                                      <p:to>
                                        <p:strVal val="visible"/>
                                      </p:to>
                                    </p:set>
                                    <p:animEffect transition="in" filter="dissolve">
                                      <p:cBhvr>
                                        <p:cTn id="35" dur="500"/>
                                        <p:tgtEl>
                                          <p:spTgt spid="675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440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030F4128-4E73-4C20-B408-C593945DB89F}" type="slidenum">
              <a:rPr lang="en-US" altLang="en-US" sz="1000">
                <a:solidFill>
                  <a:srgbClr val="996633"/>
                </a:solidFill>
              </a:rPr>
              <a:pPr eaLnBrk="1" hangingPunct="1">
                <a:spcBef>
                  <a:spcPct val="0"/>
                </a:spcBef>
                <a:buFontTx/>
                <a:buNone/>
              </a:pPr>
              <a:t>30</a:t>
            </a:fld>
            <a:endParaRPr lang="en-US" altLang="en-US" sz="1000">
              <a:solidFill>
                <a:srgbClr val="996633"/>
              </a:solidFill>
            </a:endParaRPr>
          </a:p>
        </p:txBody>
      </p:sp>
      <p:sp>
        <p:nvSpPr>
          <p:cNvPr id="44036" name="Rectangle 2"/>
          <p:cNvSpPr>
            <a:spLocks noGrp="1" noChangeArrowheads="1"/>
          </p:cNvSpPr>
          <p:nvPr>
            <p:ph type="title"/>
          </p:nvPr>
        </p:nvSpPr>
        <p:spPr>
          <a:xfrm>
            <a:off x="277004" y="219075"/>
            <a:ext cx="11254596" cy="1143000"/>
          </a:xfrm>
        </p:spPr>
        <p:txBody>
          <a:bodyPr>
            <a:normAutofit/>
          </a:bodyPr>
          <a:lstStyle/>
          <a:p>
            <a:pPr eaLnBrk="1" hangingPunct="1"/>
            <a:r>
              <a:rPr lang="en-US" altLang="en-US" dirty="0" err="1"/>
              <a:t>Kelas</a:t>
            </a:r>
            <a:r>
              <a:rPr lang="en-US" altLang="en-US" dirty="0"/>
              <a:t> </a:t>
            </a:r>
            <a:r>
              <a:rPr lang="en-US" altLang="en-US" dirty="0" err="1">
                <a:solidFill>
                  <a:srgbClr val="A50021"/>
                </a:solidFill>
              </a:rPr>
              <a:t>StringBuffer</a:t>
            </a:r>
            <a:r>
              <a:rPr lang="en-US" altLang="en-US" dirty="0"/>
              <a:t> </a:t>
            </a:r>
          </a:p>
        </p:txBody>
      </p:sp>
      <p:sp>
        <p:nvSpPr>
          <p:cNvPr id="43011" name="Rectangle 3"/>
          <p:cNvSpPr>
            <a:spLocks noGrp="1" noChangeArrowheads="1"/>
          </p:cNvSpPr>
          <p:nvPr>
            <p:ph type="body" idx="1"/>
          </p:nvPr>
        </p:nvSpPr>
        <p:spPr>
          <a:xfrm>
            <a:off x="1219200" y="1708030"/>
            <a:ext cx="10363200" cy="4311770"/>
          </a:xfrm>
        </p:spPr>
        <p:txBody>
          <a:bodyPr/>
          <a:lstStyle/>
          <a:p>
            <a:pPr eaLnBrk="1" hangingPunct="1"/>
            <a:r>
              <a:rPr lang="en-US" altLang="en-US" dirty="0" err="1"/>
              <a:t>Dalam</a:t>
            </a:r>
            <a:r>
              <a:rPr lang="en-US" altLang="en-US" dirty="0"/>
              <a:t> </a:t>
            </a:r>
            <a:r>
              <a:rPr lang="en-US" altLang="en-US" dirty="0" err="1"/>
              <a:t>aplikasi</a:t>
            </a:r>
            <a:r>
              <a:rPr lang="en-US" altLang="en-US" dirty="0"/>
              <a:t> string, </a:t>
            </a:r>
            <a:r>
              <a:rPr lang="en-US" altLang="en-US" dirty="0" err="1"/>
              <a:t>kita</a:t>
            </a:r>
            <a:r>
              <a:rPr lang="en-US" altLang="en-US" dirty="0"/>
              <a:t> </a:t>
            </a:r>
            <a:r>
              <a:rPr lang="en-US" altLang="en-US" dirty="0" err="1"/>
              <a:t>menginginkan</a:t>
            </a:r>
            <a:r>
              <a:rPr lang="en-US" altLang="en-US" dirty="0"/>
              <a:t> </a:t>
            </a:r>
            <a:r>
              <a:rPr lang="en-US" altLang="en-US" dirty="0" err="1"/>
              <a:t>untuk</a:t>
            </a:r>
            <a:r>
              <a:rPr lang="en-US" altLang="en-US" dirty="0"/>
              <a:t> </a:t>
            </a:r>
            <a:r>
              <a:rPr lang="en-US" altLang="en-US" dirty="0" err="1"/>
              <a:t>mengubah</a:t>
            </a:r>
            <a:r>
              <a:rPr lang="en-US" altLang="en-US" dirty="0"/>
              <a:t> </a:t>
            </a:r>
            <a:r>
              <a:rPr lang="en-US" altLang="en-US" dirty="0" err="1"/>
              <a:t>isi</a:t>
            </a:r>
            <a:r>
              <a:rPr lang="en-US" altLang="en-US" dirty="0"/>
              <a:t> string. </a:t>
            </a:r>
          </a:p>
          <a:p>
            <a:pPr eaLnBrk="1" hangingPunct="1"/>
            <a:r>
              <a:rPr lang="en-US" altLang="en-US" dirty="0"/>
              <a:t>Agar </a:t>
            </a:r>
            <a:r>
              <a:rPr lang="en-US" altLang="en-US" dirty="0" err="1"/>
              <a:t>dapat</a:t>
            </a:r>
            <a:r>
              <a:rPr lang="en-US" altLang="en-US" dirty="0"/>
              <a:t> </a:t>
            </a:r>
            <a:r>
              <a:rPr lang="en-US" altLang="en-US" dirty="0" err="1"/>
              <a:t>memanipulasi</a:t>
            </a:r>
            <a:r>
              <a:rPr lang="en-US" altLang="en-US" dirty="0"/>
              <a:t> </a:t>
            </a:r>
            <a:r>
              <a:rPr lang="en-US" altLang="en-US" dirty="0" err="1"/>
              <a:t>isi</a:t>
            </a:r>
            <a:r>
              <a:rPr lang="en-US" altLang="en-US" dirty="0"/>
              <a:t> string, </a:t>
            </a:r>
            <a:r>
              <a:rPr lang="en-US" altLang="en-US" dirty="0" err="1"/>
              <a:t>maka</a:t>
            </a:r>
            <a:r>
              <a:rPr lang="en-US" altLang="en-US" dirty="0"/>
              <a:t> </a:t>
            </a:r>
            <a:r>
              <a:rPr lang="en-US" altLang="en-US" dirty="0" err="1"/>
              <a:t>digunakan</a:t>
            </a:r>
            <a:r>
              <a:rPr lang="en-US" altLang="en-US" dirty="0"/>
              <a:t> </a:t>
            </a:r>
            <a:r>
              <a:rPr lang="en-US" altLang="en-US" dirty="0" err="1"/>
              <a:t>kelas</a:t>
            </a:r>
            <a:r>
              <a:rPr lang="en-US" altLang="en-US" dirty="0"/>
              <a:t> </a:t>
            </a:r>
            <a:r>
              <a:rPr lang="en-US" altLang="en-US" b="1" dirty="0" err="1"/>
              <a:t>StringBuffer</a:t>
            </a:r>
            <a:r>
              <a:rPr lang="en-US" altLang="en-US" dirty="0"/>
              <a:t>.</a:t>
            </a:r>
          </a:p>
        </p:txBody>
      </p:sp>
    </p:spTree>
    <p:custDataLst>
      <p:tags r:id="rId1"/>
    </p:custDataLst>
    <p:extLst>
      <p:ext uri="{BB962C8B-B14F-4D97-AF65-F5344CB8AC3E}">
        <p14:creationId xmlns:p14="http://schemas.microsoft.com/office/powerpoint/2010/main" val="427726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dissolve">
                                      <p:cBhvr>
                                        <p:cTn id="7" dur="500"/>
                                        <p:tgtEl>
                                          <p:spTgt spid="43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dissolve">
                                      <p:cBhvr>
                                        <p:cTn id="12" dur="500"/>
                                        <p:tgtEl>
                                          <p:spTgt spid="430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450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530CCC24-64D0-405B-ADEE-6CE6B2E85ECD}" type="slidenum">
              <a:rPr lang="en-US" altLang="en-US" sz="1000">
                <a:solidFill>
                  <a:srgbClr val="996633"/>
                </a:solidFill>
              </a:rPr>
              <a:pPr eaLnBrk="1" hangingPunct="1">
                <a:spcBef>
                  <a:spcPct val="0"/>
                </a:spcBef>
                <a:buFontTx/>
                <a:buNone/>
              </a:pPr>
              <a:t>31</a:t>
            </a:fld>
            <a:endParaRPr lang="en-US" altLang="en-US" sz="1000">
              <a:solidFill>
                <a:srgbClr val="996633"/>
              </a:solidFill>
            </a:endParaRPr>
          </a:p>
        </p:txBody>
      </p:sp>
      <p:sp>
        <p:nvSpPr>
          <p:cNvPr id="45060" name="Rectangle 2"/>
          <p:cNvSpPr>
            <a:spLocks noGrp="1" noChangeArrowheads="1"/>
          </p:cNvSpPr>
          <p:nvPr>
            <p:ph type="title"/>
          </p:nvPr>
        </p:nvSpPr>
        <p:spPr>
          <a:xfrm>
            <a:off x="339516" y="52390"/>
            <a:ext cx="11090694" cy="911466"/>
          </a:xfrm>
        </p:spPr>
        <p:txBody>
          <a:bodyPr>
            <a:normAutofit/>
          </a:bodyPr>
          <a:lstStyle/>
          <a:p>
            <a:pPr eaLnBrk="1" hangingPunct="1"/>
            <a:r>
              <a:rPr lang="en-US" altLang="en-US" sz="4800" dirty="0" err="1"/>
              <a:t>Contoh</a:t>
            </a:r>
            <a:r>
              <a:rPr lang="en-US" altLang="en-US" sz="4800" dirty="0"/>
              <a:t> </a:t>
            </a:r>
            <a:r>
              <a:rPr lang="en-US" altLang="en-US" sz="4800" dirty="0" err="1"/>
              <a:t>StringBuffer</a:t>
            </a:r>
            <a:r>
              <a:rPr lang="en-US" altLang="en-US" sz="4800" dirty="0"/>
              <a:t> </a:t>
            </a:r>
          </a:p>
        </p:txBody>
      </p:sp>
      <p:grpSp>
        <p:nvGrpSpPr>
          <p:cNvPr id="45061" name="Group 3"/>
          <p:cNvGrpSpPr>
            <a:grpSpLocks/>
          </p:cNvGrpSpPr>
          <p:nvPr/>
        </p:nvGrpSpPr>
        <p:grpSpPr bwMode="auto">
          <a:xfrm>
            <a:off x="1981200" y="1143001"/>
            <a:ext cx="8432800" cy="1274763"/>
            <a:chOff x="691" y="737"/>
            <a:chExt cx="4469" cy="2598"/>
          </a:xfrm>
        </p:grpSpPr>
        <p:sp>
          <p:nvSpPr>
            <p:cNvPr id="45091" name="Rectangle 4"/>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sp>
          <p:nvSpPr>
            <p:cNvPr id="45092" name="Rectangle 5"/>
            <p:cNvSpPr>
              <a:spLocks noChangeArrowheads="1"/>
            </p:cNvSpPr>
            <p:nvPr/>
          </p:nvSpPr>
          <p:spPr bwMode="auto">
            <a:xfrm>
              <a:off x="806" y="876"/>
              <a:ext cx="4303" cy="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tabLst>
                  <a:tab pos="457200" algn="l"/>
                </a:tabLst>
                <a:defRPr sz="2800">
                  <a:solidFill>
                    <a:srgbClr val="003399"/>
                  </a:solidFill>
                  <a:latin typeface="Arial" panose="020B0604020202020204" pitchFamily="34" charset="0"/>
                </a:defRPr>
              </a:lvl1pPr>
              <a:lvl2pPr marL="742950" indent="-285750" eaLnBrk="0" hangingPunct="0">
                <a:spcBef>
                  <a:spcPct val="20000"/>
                </a:spcBef>
                <a:buChar char="–"/>
                <a:tabLst>
                  <a:tab pos="457200" algn="l"/>
                </a:tabLst>
                <a:defRPr sz="2400">
                  <a:solidFill>
                    <a:srgbClr val="990033"/>
                  </a:solidFill>
                  <a:latin typeface="Arial" panose="020B0604020202020204" pitchFamily="34" charset="0"/>
                </a:defRPr>
              </a:lvl2pPr>
              <a:lvl3pPr marL="1143000" indent="-228600" eaLnBrk="0" hangingPunct="0">
                <a:spcBef>
                  <a:spcPct val="20000"/>
                </a:spcBef>
                <a:buChar char="•"/>
                <a:tabLst>
                  <a:tab pos="457200" algn="l"/>
                </a:tabLst>
                <a:defRPr sz="2000">
                  <a:solidFill>
                    <a:srgbClr val="003399"/>
                  </a:solidFill>
                  <a:latin typeface="Arial" panose="020B0604020202020204" pitchFamily="34" charset="0"/>
                </a:defRPr>
              </a:lvl3pPr>
              <a:lvl4pPr marL="1600200" indent="-228600" eaLnBrk="0" hangingPunct="0">
                <a:spcBef>
                  <a:spcPct val="20000"/>
                </a:spcBef>
                <a:buChar char="–"/>
                <a:tabLst>
                  <a:tab pos="457200" algn="l"/>
                </a:tabLst>
                <a:defRPr>
                  <a:solidFill>
                    <a:srgbClr val="996633"/>
                  </a:solidFill>
                  <a:latin typeface="Times New Roman" panose="02020603050405020304" pitchFamily="18" charset="0"/>
                </a:defRPr>
              </a:lvl4pPr>
              <a:lvl5pPr marL="2057400" indent="-228600" eaLnBrk="0" hangingPunct="0">
                <a:spcBef>
                  <a:spcPct val="20000"/>
                </a:spcBef>
                <a:buChar char="»"/>
                <a:tabLst>
                  <a:tab pos="457200" algn="l"/>
                </a:tabLst>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tabLst>
                  <a:tab pos="457200" algn="l"/>
                </a:tabLs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tabLst>
                  <a:tab pos="457200" algn="l"/>
                </a:tabLs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tabLst>
                  <a:tab pos="457200" algn="l"/>
                </a:tabLs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tabLst>
                  <a:tab pos="457200" algn="l"/>
                </a:tabLst>
                <a:defRPr>
                  <a:solidFill>
                    <a:srgbClr val="996633"/>
                  </a:solidFill>
                  <a:latin typeface="Times New Roman" panose="02020603050405020304" pitchFamily="18" charset="0"/>
                </a:defRPr>
              </a:lvl9pPr>
            </a:lstStyle>
            <a:p>
              <a:pPr eaLnBrk="1" hangingPunct="1">
                <a:lnSpc>
                  <a:spcPct val="90000"/>
                </a:lnSpc>
                <a:buFontTx/>
                <a:buNone/>
              </a:pPr>
              <a:r>
                <a:rPr lang="en-US" altLang="en-US" sz="2000" dirty="0" err="1">
                  <a:solidFill>
                    <a:schemeClr val="tx1"/>
                  </a:solidFill>
                  <a:latin typeface="Courier New" panose="02070309020205020404" pitchFamily="49" charset="0"/>
                </a:rPr>
                <a:t>StringBuffer</a:t>
              </a:r>
              <a:r>
                <a:rPr lang="en-US" altLang="en-US" sz="2000" dirty="0">
                  <a:solidFill>
                    <a:schemeClr val="tx1"/>
                  </a:solidFill>
                  <a:latin typeface="Courier New" panose="02070309020205020404" pitchFamily="49" charset="0"/>
                </a:rPr>
                <a:t> word = </a:t>
              </a:r>
              <a:r>
                <a:rPr lang="en-US" altLang="en-US" sz="2000" dirty="0">
                  <a:solidFill>
                    <a:srgbClr val="0033CC"/>
                  </a:solidFill>
                  <a:latin typeface="Courier New" panose="02070309020205020404" pitchFamily="49" charset="0"/>
                </a:rPr>
                <a:t>new</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StringBuffer</a:t>
              </a:r>
              <a:r>
                <a:rPr lang="en-US" altLang="en-US" sz="2000" dirty="0">
                  <a:solidFill>
                    <a:srgbClr val="A50021"/>
                  </a:solidFill>
                  <a:latin typeface="Courier New" panose="02070309020205020404" pitchFamily="49" charset="0"/>
                </a:rPr>
                <a:t>(</a:t>
              </a:r>
              <a:r>
                <a:rPr lang="en-US" altLang="en-US" sz="2000" dirty="0">
                  <a:solidFill>
                    <a:srgbClr val="0066CC"/>
                  </a:solidFill>
                  <a:latin typeface="Courier New" panose="02070309020205020404" pitchFamily="49" charset="0"/>
                </a:rPr>
                <a:t>"Java"</a:t>
              </a:r>
              <a:r>
                <a:rPr lang="en-US" altLang="en-US" sz="2000" dirty="0">
                  <a:solidFill>
                    <a:srgbClr val="A50021"/>
                  </a:solidFill>
                  <a:latin typeface="Courier New" panose="02070309020205020404" pitchFamily="49" charset="0"/>
                </a:rPr>
                <a:t>)</a:t>
              </a:r>
              <a:r>
                <a:rPr lang="en-US" altLang="en-US" sz="2000" dirty="0">
                  <a:solidFill>
                    <a:schemeClr val="tx1"/>
                  </a:solidFill>
                  <a:latin typeface="Courier New" panose="02070309020205020404" pitchFamily="49" charset="0"/>
                </a:rPr>
                <a:t>;</a:t>
              </a:r>
            </a:p>
            <a:p>
              <a:pPr eaLnBrk="1" hangingPunct="1">
                <a:lnSpc>
                  <a:spcPct val="90000"/>
                </a:lnSpc>
                <a:buFontTx/>
                <a:buNone/>
              </a:pPr>
              <a:r>
                <a:rPr lang="en-US" altLang="en-US" sz="2000" dirty="0" err="1">
                  <a:solidFill>
                    <a:schemeClr val="tx1"/>
                  </a:solidFill>
                  <a:latin typeface="Courier New" panose="02070309020205020404" pitchFamily="49" charset="0"/>
                </a:rPr>
                <a:t>word.setCharAt</a:t>
              </a:r>
              <a:r>
                <a:rPr lang="en-US" altLang="en-US" sz="2000" dirty="0">
                  <a:solidFill>
                    <a:srgbClr val="A50021"/>
                  </a:solidFill>
                  <a:latin typeface="Courier New" panose="02070309020205020404" pitchFamily="49" charset="0"/>
                </a:rPr>
                <a:t>(</a:t>
              </a:r>
              <a:r>
                <a:rPr lang="en-US" altLang="en-US" sz="2000" dirty="0">
                  <a:solidFill>
                    <a:schemeClr val="tx1"/>
                  </a:solidFill>
                  <a:latin typeface="Courier New" panose="02070309020205020404" pitchFamily="49" charset="0"/>
                </a:rPr>
                <a:t>0, 'D'</a:t>
              </a:r>
              <a:r>
                <a:rPr lang="en-US" altLang="en-US" sz="2000" dirty="0">
                  <a:solidFill>
                    <a:srgbClr val="A50021"/>
                  </a:solidFill>
                  <a:latin typeface="Courier New" panose="02070309020205020404" pitchFamily="49" charset="0"/>
                </a:rPr>
                <a:t>)</a:t>
              </a:r>
              <a:r>
                <a:rPr lang="en-US" altLang="en-US" sz="2000" dirty="0">
                  <a:solidFill>
                    <a:schemeClr val="tx1"/>
                  </a:solidFill>
                  <a:latin typeface="Courier New" panose="02070309020205020404" pitchFamily="49" charset="0"/>
                </a:rPr>
                <a:t>;</a:t>
              </a:r>
            </a:p>
            <a:p>
              <a:pPr eaLnBrk="1" hangingPunct="1">
                <a:lnSpc>
                  <a:spcPct val="90000"/>
                </a:lnSpc>
                <a:buFontTx/>
                <a:buNone/>
              </a:pPr>
              <a:r>
                <a:rPr lang="en-US" altLang="en-US" sz="2000" dirty="0" err="1">
                  <a:solidFill>
                    <a:schemeClr val="tx1"/>
                  </a:solidFill>
                  <a:latin typeface="Courier New" panose="02070309020205020404" pitchFamily="49" charset="0"/>
                </a:rPr>
                <a:t>word.setCharAt</a:t>
              </a:r>
              <a:r>
                <a:rPr lang="en-US" altLang="en-US" sz="2000" dirty="0">
                  <a:solidFill>
                    <a:srgbClr val="A50021"/>
                  </a:solidFill>
                  <a:latin typeface="Courier New" panose="02070309020205020404" pitchFamily="49" charset="0"/>
                </a:rPr>
                <a:t>(</a:t>
              </a:r>
              <a:r>
                <a:rPr lang="en-US" altLang="en-US" sz="2000" dirty="0">
                  <a:solidFill>
                    <a:schemeClr val="tx1"/>
                  </a:solidFill>
                  <a:latin typeface="Courier New" panose="02070309020205020404" pitchFamily="49" charset="0"/>
                </a:rPr>
                <a:t>1, '</a:t>
              </a:r>
              <a:r>
                <a:rPr lang="en-US" altLang="en-US" sz="2000" dirty="0" err="1">
                  <a:solidFill>
                    <a:schemeClr val="tx1"/>
                  </a:solidFill>
                  <a:latin typeface="Courier New" panose="02070309020205020404" pitchFamily="49" charset="0"/>
                </a:rPr>
                <a:t>i</a:t>
              </a:r>
              <a:r>
                <a:rPr lang="en-US" altLang="en-US" sz="2000" dirty="0">
                  <a:solidFill>
                    <a:schemeClr val="tx1"/>
                  </a:solidFill>
                  <a:latin typeface="Courier New" panose="02070309020205020404" pitchFamily="49" charset="0"/>
                </a:rPr>
                <a:t>'</a:t>
              </a:r>
              <a:r>
                <a:rPr lang="en-US" altLang="en-US" sz="2000" dirty="0">
                  <a:solidFill>
                    <a:srgbClr val="A50021"/>
                  </a:solidFill>
                  <a:latin typeface="Courier New" panose="02070309020205020404" pitchFamily="49" charset="0"/>
                </a:rPr>
                <a:t>)</a:t>
              </a:r>
              <a:r>
                <a:rPr lang="en-US" altLang="en-US" sz="2000" dirty="0">
                  <a:solidFill>
                    <a:schemeClr val="tx1"/>
                  </a:solidFill>
                  <a:latin typeface="Courier New" panose="02070309020205020404" pitchFamily="49" charset="0"/>
                </a:rPr>
                <a:t>;</a:t>
              </a:r>
            </a:p>
          </p:txBody>
        </p:sp>
      </p:grpSp>
      <p:sp>
        <p:nvSpPr>
          <p:cNvPr id="45062" name="Text Box 6"/>
          <p:cNvSpPr txBox="1">
            <a:spLocks noChangeArrowheads="1"/>
          </p:cNvSpPr>
          <p:nvPr/>
        </p:nvSpPr>
        <p:spPr bwMode="auto">
          <a:xfrm>
            <a:off x="1676400" y="3638551"/>
            <a:ext cx="243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000">
                <a:solidFill>
                  <a:srgbClr val="A50021"/>
                </a:solidFill>
              </a:rPr>
              <a:t>Mengubah string </a:t>
            </a:r>
            <a:r>
              <a:rPr lang="en-US" altLang="en-US" sz="2000">
                <a:solidFill>
                  <a:schemeClr val="tx1"/>
                </a:solidFill>
              </a:rPr>
              <a:t>Java</a:t>
            </a:r>
            <a:r>
              <a:rPr lang="en-US" altLang="en-US" sz="2000">
                <a:solidFill>
                  <a:srgbClr val="A50021"/>
                </a:solidFill>
              </a:rPr>
              <a:t> menjadi </a:t>
            </a:r>
            <a:r>
              <a:rPr lang="en-US" altLang="en-US" sz="2000">
                <a:solidFill>
                  <a:schemeClr val="tx1"/>
                </a:solidFill>
              </a:rPr>
              <a:t>Diva</a:t>
            </a:r>
          </a:p>
        </p:txBody>
      </p:sp>
      <p:sp>
        <p:nvSpPr>
          <p:cNvPr id="45063" name="AutoShape 7"/>
          <p:cNvSpPr>
            <a:spLocks noChangeArrowheads="1"/>
          </p:cNvSpPr>
          <p:nvPr/>
        </p:nvSpPr>
        <p:spPr bwMode="auto">
          <a:xfrm>
            <a:off x="6343651" y="4376738"/>
            <a:ext cx="1597025" cy="500062"/>
          </a:xfrm>
          <a:prstGeom prst="notchedRightArrow">
            <a:avLst>
              <a:gd name="adj1" fmla="val 50000"/>
              <a:gd name="adj2" fmla="val 79841"/>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grpSp>
        <p:nvGrpSpPr>
          <p:cNvPr id="4" name="Group 8"/>
          <p:cNvGrpSpPr>
            <a:grpSpLocks/>
          </p:cNvGrpSpPr>
          <p:nvPr/>
        </p:nvGrpSpPr>
        <p:grpSpPr bwMode="auto">
          <a:xfrm>
            <a:off x="3429000" y="2743200"/>
            <a:ext cx="2459038" cy="3365500"/>
            <a:chOff x="748" y="2000"/>
            <a:chExt cx="1549" cy="2120"/>
          </a:xfrm>
        </p:grpSpPr>
        <p:grpSp>
          <p:nvGrpSpPr>
            <p:cNvPr id="45079" name="Group 9"/>
            <p:cNvGrpSpPr>
              <a:grpSpLocks/>
            </p:cNvGrpSpPr>
            <p:nvPr/>
          </p:nvGrpSpPr>
          <p:grpSpPr bwMode="auto">
            <a:xfrm>
              <a:off x="748" y="2000"/>
              <a:ext cx="1549" cy="1813"/>
              <a:chOff x="748" y="2000"/>
              <a:chExt cx="1549" cy="1813"/>
            </a:xfrm>
          </p:grpSpPr>
          <p:grpSp>
            <p:nvGrpSpPr>
              <p:cNvPr id="45081" name="Group 10"/>
              <p:cNvGrpSpPr>
                <a:grpSpLocks/>
              </p:cNvGrpSpPr>
              <p:nvPr/>
            </p:nvGrpSpPr>
            <p:grpSpPr bwMode="auto">
              <a:xfrm>
                <a:off x="748" y="2000"/>
                <a:ext cx="774" cy="445"/>
                <a:chOff x="3438" y="1233"/>
                <a:chExt cx="774" cy="445"/>
              </a:xfrm>
            </p:grpSpPr>
            <p:sp>
              <p:nvSpPr>
                <p:cNvPr id="45089" name="Rectangle 11"/>
                <p:cNvSpPr>
                  <a:spLocks noChangeArrowheads="1"/>
                </p:cNvSpPr>
                <p:nvPr/>
              </p:nvSpPr>
              <p:spPr bwMode="auto">
                <a:xfrm>
                  <a:off x="3438" y="1233"/>
                  <a:ext cx="3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ja-JP" sz="1600">
                      <a:solidFill>
                        <a:schemeClr val="tx1"/>
                      </a:solidFill>
                      <a:ea typeface="ＭＳ Ｐゴシック" panose="020B0600070205080204" pitchFamily="34" charset="-128"/>
                    </a:rPr>
                    <a:t>word</a:t>
                  </a:r>
                  <a:endParaRPr lang="en-US" altLang="ja-JP" sz="2400">
                    <a:solidFill>
                      <a:schemeClr val="tx1"/>
                    </a:solidFill>
                    <a:latin typeface="Times New Roman" panose="02020603050405020304" pitchFamily="18" charset="0"/>
                    <a:ea typeface="ＭＳ Ｐゴシック" panose="020B0600070205080204" pitchFamily="34" charset="-128"/>
                  </a:endParaRPr>
                </a:p>
              </p:txBody>
            </p:sp>
            <p:sp>
              <p:nvSpPr>
                <p:cNvPr id="2" name="Rectangle 12"/>
                <p:cNvSpPr>
                  <a:spLocks noChangeArrowheads="1"/>
                </p:cNvSpPr>
                <p:nvPr/>
              </p:nvSpPr>
              <p:spPr bwMode="auto">
                <a:xfrm>
                  <a:off x="3621" y="1479"/>
                  <a:ext cx="591" cy="199"/>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grpSp>
          <p:sp>
            <p:nvSpPr>
              <p:cNvPr id="45082" name="Freeform 13"/>
              <p:cNvSpPr>
                <a:spLocks/>
              </p:cNvSpPr>
              <p:nvPr/>
            </p:nvSpPr>
            <p:spPr bwMode="auto">
              <a:xfrm>
                <a:off x="1214" y="2325"/>
                <a:ext cx="588" cy="257"/>
              </a:xfrm>
              <a:custGeom>
                <a:avLst/>
                <a:gdLst>
                  <a:gd name="T0" fmla="*/ 0 w 516"/>
                  <a:gd name="T1" fmla="*/ 0 h 392"/>
                  <a:gd name="T2" fmla="*/ 899 w 516"/>
                  <a:gd name="T3" fmla="*/ 3 h 392"/>
                  <a:gd name="T4" fmla="*/ 1226 w 516"/>
                  <a:gd name="T5" fmla="*/ 14 h 392"/>
                  <a:gd name="T6" fmla="*/ 1283 w 516"/>
                  <a:gd name="T7" fmla="*/ 20 h 392"/>
                  <a:gd name="T8" fmla="*/ 0 60000 65536"/>
                  <a:gd name="T9" fmla="*/ 0 60000 65536"/>
                  <a:gd name="T10" fmla="*/ 0 60000 65536"/>
                  <a:gd name="T11" fmla="*/ 0 60000 65536"/>
                  <a:gd name="T12" fmla="*/ 0 w 516"/>
                  <a:gd name="T13" fmla="*/ 0 h 392"/>
                  <a:gd name="T14" fmla="*/ 516 w 516"/>
                  <a:gd name="T15" fmla="*/ 392 h 392"/>
                </a:gdLst>
                <a:ahLst/>
                <a:cxnLst>
                  <a:cxn ang="T8">
                    <a:pos x="T0" y="T1"/>
                  </a:cxn>
                  <a:cxn ang="T9">
                    <a:pos x="T2" y="T3"/>
                  </a:cxn>
                  <a:cxn ang="T10">
                    <a:pos x="T4" y="T5"/>
                  </a:cxn>
                  <a:cxn ang="T11">
                    <a:pos x="T6" y="T7"/>
                  </a:cxn>
                </a:cxnLst>
                <a:rect l="T12" t="T13" r="T14" b="T15"/>
                <a:pathLst>
                  <a:path w="516" h="392">
                    <a:moveTo>
                      <a:pt x="0" y="0"/>
                    </a:moveTo>
                    <a:cubicBezTo>
                      <a:pt x="139" y="8"/>
                      <a:pt x="279" y="17"/>
                      <a:pt x="361" y="62"/>
                    </a:cubicBezTo>
                    <a:cubicBezTo>
                      <a:pt x="443" y="107"/>
                      <a:pt x="466" y="214"/>
                      <a:pt x="491" y="269"/>
                    </a:cubicBezTo>
                    <a:cubicBezTo>
                      <a:pt x="516" y="324"/>
                      <a:pt x="515" y="358"/>
                      <a:pt x="514" y="392"/>
                    </a:cubicBezTo>
                  </a:path>
                </a:pathLst>
              </a:custGeom>
              <a:noFill/>
              <a:ln w="9525" cap="flat" cmpd="sng">
                <a:solidFill>
                  <a:schemeClr val="tx1"/>
                </a:solidFill>
                <a:prstDash val="solid"/>
                <a:miter lim="800000"/>
                <a:headEnd type="diamond" w="med" len="me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5083" name="AutoShape 14"/>
              <p:cNvSpPr>
                <a:spLocks noChangeArrowheads="1"/>
              </p:cNvSpPr>
              <p:nvPr/>
            </p:nvSpPr>
            <p:spPr bwMode="auto">
              <a:xfrm>
                <a:off x="1046" y="2604"/>
                <a:ext cx="1251" cy="1209"/>
              </a:xfrm>
              <a:prstGeom prst="roundRect">
                <a:avLst>
                  <a:gd name="adj" fmla="val 0"/>
                </a:avLst>
              </a:prstGeom>
              <a:solidFill>
                <a:srgbClr val="99CCFF"/>
              </a:solidFill>
              <a:ln w="9525">
                <a:solidFill>
                  <a:schemeClr val="tx1"/>
                </a:solidFill>
                <a:miter lim="800000"/>
                <a:headEnd/>
                <a:tailEnd/>
              </a:ln>
              <a:effectLst>
                <a:outerShdw dist="81320" dir="3080412" algn="ctr" rotWithShape="0">
                  <a:schemeClr val="bg2"/>
                </a:outerShdw>
              </a:effectLst>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sp>
            <p:nvSpPr>
              <p:cNvPr id="45084" name="AutoShape 15"/>
              <p:cNvSpPr>
                <a:spLocks noChangeArrowheads="1"/>
              </p:cNvSpPr>
              <p:nvPr/>
            </p:nvSpPr>
            <p:spPr bwMode="auto">
              <a:xfrm>
                <a:off x="1048" y="2598"/>
                <a:ext cx="1247" cy="283"/>
              </a:xfrm>
              <a:prstGeom prst="roundRect">
                <a:avLst>
                  <a:gd name="adj" fmla="val 0"/>
                </a:avLst>
              </a:prstGeom>
              <a:solidFill>
                <a:srgbClr val="CCECFF"/>
              </a:solidFill>
              <a:ln w="9525">
                <a:solidFill>
                  <a:schemeClr val="tx1"/>
                </a:solidFill>
                <a:miter lim="800000"/>
                <a:headEnd/>
                <a:tailEnd/>
              </a:ln>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sp>
            <p:nvSpPr>
              <p:cNvPr id="45085" name="Text Box 16"/>
              <p:cNvSpPr txBox="1">
                <a:spLocks noChangeArrowheads="1"/>
              </p:cNvSpPr>
              <p:nvPr/>
            </p:nvSpPr>
            <p:spPr bwMode="auto">
              <a:xfrm>
                <a:off x="1220" y="2661"/>
                <a:ext cx="855" cy="19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ja-JP" sz="1400" u="sng">
                    <a:solidFill>
                      <a:srgbClr val="000000"/>
                    </a:solidFill>
                    <a:ea typeface="ＭＳ Ｐゴシック" panose="020B0600070205080204" pitchFamily="34" charset="-128"/>
                  </a:rPr>
                  <a:t>: StringBuffer</a:t>
                </a:r>
              </a:p>
            </p:txBody>
          </p:sp>
          <p:grpSp>
            <p:nvGrpSpPr>
              <p:cNvPr id="45086" name="Group 17"/>
              <p:cNvGrpSpPr>
                <a:grpSpLocks/>
              </p:cNvGrpSpPr>
              <p:nvPr/>
            </p:nvGrpSpPr>
            <p:grpSpPr bwMode="auto">
              <a:xfrm>
                <a:off x="1200" y="3163"/>
                <a:ext cx="993" cy="238"/>
                <a:chOff x="1746" y="2762"/>
                <a:chExt cx="993" cy="238"/>
              </a:xfrm>
            </p:grpSpPr>
            <p:sp>
              <p:nvSpPr>
                <p:cNvPr id="45087" name="AutoShape 18"/>
                <p:cNvSpPr>
                  <a:spLocks noChangeArrowheads="1"/>
                </p:cNvSpPr>
                <p:nvPr/>
              </p:nvSpPr>
              <p:spPr bwMode="auto">
                <a:xfrm>
                  <a:off x="1746" y="2762"/>
                  <a:ext cx="993" cy="216"/>
                </a:xfrm>
                <a:prstGeom prst="roundRect">
                  <a:avLst>
                    <a:gd name="adj" fmla="val 0"/>
                  </a:avLst>
                </a:prstGeom>
                <a:solidFill>
                  <a:srgbClr val="FFFF99"/>
                </a:solidFill>
                <a:ln w="9525">
                  <a:solidFill>
                    <a:schemeClr val="tx1"/>
                  </a:solidFill>
                  <a:miter lim="800000"/>
                  <a:headEnd/>
                  <a:tailEnd/>
                </a:ln>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algn="ctr" eaLnBrk="1" hangingPunct="1">
                    <a:spcBef>
                      <a:spcPct val="0"/>
                    </a:spcBef>
                    <a:buFontTx/>
                    <a:buNone/>
                  </a:pPr>
                  <a:endParaRPr lang="id-ID" altLang="en-US" sz="1200">
                    <a:solidFill>
                      <a:schemeClr val="tx2"/>
                    </a:solidFill>
                    <a:ea typeface="ＭＳ Ｐゴシック" panose="020B0600070205080204" pitchFamily="34" charset="-128"/>
                  </a:endParaRPr>
                </a:p>
              </p:txBody>
            </p:sp>
            <p:sp>
              <p:nvSpPr>
                <p:cNvPr id="45088" name="Text Box 19"/>
                <p:cNvSpPr txBox="1">
                  <a:spLocks noChangeArrowheads="1"/>
                </p:cNvSpPr>
                <p:nvPr/>
              </p:nvSpPr>
              <p:spPr bwMode="auto">
                <a:xfrm>
                  <a:off x="1880" y="2769"/>
                  <a:ext cx="6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1800" b="1">
                      <a:solidFill>
                        <a:schemeClr val="tx2"/>
                      </a:solidFill>
                      <a:ea typeface="ＭＳ Ｐゴシック" panose="020B0600070205080204" pitchFamily="34" charset="-128"/>
                    </a:rPr>
                    <a:t>Java</a:t>
                  </a:r>
                </a:p>
              </p:txBody>
            </p:sp>
          </p:grpSp>
        </p:grpSp>
        <p:sp>
          <p:nvSpPr>
            <p:cNvPr id="45080" name="Rectangle 20"/>
            <p:cNvSpPr>
              <a:spLocks noChangeArrowheads="1"/>
            </p:cNvSpPr>
            <p:nvPr/>
          </p:nvSpPr>
          <p:spPr bwMode="auto">
            <a:xfrm>
              <a:off x="1389" y="3870"/>
              <a:ext cx="6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000" b="1">
                  <a:solidFill>
                    <a:srgbClr val="A50021"/>
                  </a:solidFill>
                </a:rPr>
                <a:t>Before</a:t>
              </a:r>
            </a:p>
          </p:txBody>
        </p:sp>
      </p:grpSp>
      <p:grpSp>
        <p:nvGrpSpPr>
          <p:cNvPr id="10" name="Group 21"/>
          <p:cNvGrpSpPr>
            <a:grpSpLocks/>
          </p:cNvGrpSpPr>
          <p:nvPr/>
        </p:nvGrpSpPr>
        <p:grpSpPr bwMode="auto">
          <a:xfrm>
            <a:off x="7891464" y="2743200"/>
            <a:ext cx="2459037" cy="3352800"/>
            <a:chOff x="3463" y="2012"/>
            <a:chExt cx="1549" cy="2112"/>
          </a:xfrm>
        </p:grpSpPr>
        <p:grpSp>
          <p:nvGrpSpPr>
            <p:cNvPr id="45067" name="Group 22"/>
            <p:cNvGrpSpPr>
              <a:grpSpLocks/>
            </p:cNvGrpSpPr>
            <p:nvPr/>
          </p:nvGrpSpPr>
          <p:grpSpPr bwMode="auto">
            <a:xfrm>
              <a:off x="3463" y="2012"/>
              <a:ext cx="1549" cy="1813"/>
              <a:chOff x="3463" y="2012"/>
              <a:chExt cx="1549" cy="1813"/>
            </a:xfrm>
          </p:grpSpPr>
          <p:grpSp>
            <p:nvGrpSpPr>
              <p:cNvPr id="45069" name="Group 23"/>
              <p:cNvGrpSpPr>
                <a:grpSpLocks/>
              </p:cNvGrpSpPr>
              <p:nvPr/>
            </p:nvGrpSpPr>
            <p:grpSpPr bwMode="auto">
              <a:xfrm>
                <a:off x="3463" y="2012"/>
                <a:ext cx="774" cy="445"/>
                <a:chOff x="3438" y="1233"/>
                <a:chExt cx="774" cy="445"/>
              </a:xfrm>
            </p:grpSpPr>
            <p:sp>
              <p:nvSpPr>
                <p:cNvPr id="45077" name="Rectangle 24"/>
                <p:cNvSpPr>
                  <a:spLocks noChangeArrowheads="1"/>
                </p:cNvSpPr>
                <p:nvPr/>
              </p:nvSpPr>
              <p:spPr bwMode="auto">
                <a:xfrm>
                  <a:off x="3438" y="1233"/>
                  <a:ext cx="3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ja-JP" sz="1600">
                      <a:solidFill>
                        <a:schemeClr val="tx1"/>
                      </a:solidFill>
                      <a:ea typeface="ＭＳ Ｐゴシック" panose="020B0600070205080204" pitchFamily="34" charset="-128"/>
                    </a:rPr>
                    <a:t>word</a:t>
                  </a:r>
                  <a:endParaRPr lang="en-US" altLang="ja-JP" sz="2400">
                    <a:solidFill>
                      <a:schemeClr val="tx1"/>
                    </a:solidFill>
                    <a:latin typeface="Times New Roman" panose="02020603050405020304" pitchFamily="18" charset="0"/>
                    <a:ea typeface="ＭＳ Ｐゴシック" panose="020B0600070205080204" pitchFamily="34" charset="-128"/>
                  </a:endParaRPr>
                </a:p>
              </p:txBody>
            </p:sp>
            <p:sp>
              <p:nvSpPr>
                <p:cNvPr id="45078" name="Rectangle 25"/>
                <p:cNvSpPr>
                  <a:spLocks noChangeArrowheads="1"/>
                </p:cNvSpPr>
                <p:nvPr/>
              </p:nvSpPr>
              <p:spPr bwMode="auto">
                <a:xfrm>
                  <a:off x="3621" y="1479"/>
                  <a:ext cx="591" cy="199"/>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grpSp>
          <p:sp>
            <p:nvSpPr>
              <p:cNvPr id="45070" name="Freeform 26"/>
              <p:cNvSpPr>
                <a:spLocks/>
              </p:cNvSpPr>
              <p:nvPr/>
            </p:nvSpPr>
            <p:spPr bwMode="auto">
              <a:xfrm>
                <a:off x="3929" y="2337"/>
                <a:ext cx="588" cy="257"/>
              </a:xfrm>
              <a:custGeom>
                <a:avLst/>
                <a:gdLst>
                  <a:gd name="T0" fmla="*/ 0 w 516"/>
                  <a:gd name="T1" fmla="*/ 0 h 392"/>
                  <a:gd name="T2" fmla="*/ 899 w 516"/>
                  <a:gd name="T3" fmla="*/ 3 h 392"/>
                  <a:gd name="T4" fmla="*/ 1226 w 516"/>
                  <a:gd name="T5" fmla="*/ 14 h 392"/>
                  <a:gd name="T6" fmla="*/ 1283 w 516"/>
                  <a:gd name="T7" fmla="*/ 20 h 392"/>
                  <a:gd name="T8" fmla="*/ 0 60000 65536"/>
                  <a:gd name="T9" fmla="*/ 0 60000 65536"/>
                  <a:gd name="T10" fmla="*/ 0 60000 65536"/>
                  <a:gd name="T11" fmla="*/ 0 60000 65536"/>
                  <a:gd name="T12" fmla="*/ 0 w 516"/>
                  <a:gd name="T13" fmla="*/ 0 h 392"/>
                  <a:gd name="T14" fmla="*/ 516 w 516"/>
                  <a:gd name="T15" fmla="*/ 392 h 392"/>
                </a:gdLst>
                <a:ahLst/>
                <a:cxnLst>
                  <a:cxn ang="T8">
                    <a:pos x="T0" y="T1"/>
                  </a:cxn>
                  <a:cxn ang="T9">
                    <a:pos x="T2" y="T3"/>
                  </a:cxn>
                  <a:cxn ang="T10">
                    <a:pos x="T4" y="T5"/>
                  </a:cxn>
                  <a:cxn ang="T11">
                    <a:pos x="T6" y="T7"/>
                  </a:cxn>
                </a:cxnLst>
                <a:rect l="T12" t="T13" r="T14" b="T15"/>
                <a:pathLst>
                  <a:path w="516" h="392">
                    <a:moveTo>
                      <a:pt x="0" y="0"/>
                    </a:moveTo>
                    <a:cubicBezTo>
                      <a:pt x="139" y="8"/>
                      <a:pt x="279" y="17"/>
                      <a:pt x="361" y="62"/>
                    </a:cubicBezTo>
                    <a:cubicBezTo>
                      <a:pt x="443" y="107"/>
                      <a:pt x="466" y="214"/>
                      <a:pt x="491" y="269"/>
                    </a:cubicBezTo>
                    <a:cubicBezTo>
                      <a:pt x="516" y="324"/>
                      <a:pt x="515" y="358"/>
                      <a:pt x="514" y="392"/>
                    </a:cubicBezTo>
                  </a:path>
                </a:pathLst>
              </a:custGeom>
              <a:noFill/>
              <a:ln w="9525" cap="flat" cmpd="sng">
                <a:solidFill>
                  <a:schemeClr val="tx1"/>
                </a:solidFill>
                <a:prstDash val="solid"/>
                <a:miter lim="800000"/>
                <a:headEnd type="diamond" w="med" len="me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5071" name="AutoShape 27"/>
              <p:cNvSpPr>
                <a:spLocks noChangeArrowheads="1"/>
              </p:cNvSpPr>
              <p:nvPr/>
            </p:nvSpPr>
            <p:spPr bwMode="auto">
              <a:xfrm>
                <a:off x="3761" y="2616"/>
                <a:ext cx="1251" cy="1209"/>
              </a:xfrm>
              <a:prstGeom prst="roundRect">
                <a:avLst>
                  <a:gd name="adj" fmla="val 0"/>
                </a:avLst>
              </a:prstGeom>
              <a:solidFill>
                <a:srgbClr val="99CCFF"/>
              </a:solidFill>
              <a:ln w="9525">
                <a:solidFill>
                  <a:schemeClr val="tx1"/>
                </a:solidFill>
                <a:miter lim="800000"/>
                <a:headEnd/>
                <a:tailEnd/>
              </a:ln>
              <a:effectLst>
                <a:outerShdw dist="81320" dir="3080412" algn="ctr" rotWithShape="0">
                  <a:schemeClr val="bg2"/>
                </a:outerShdw>
              </a:effectLst>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sp>
            <p:nvSpPr>
              <p:cNvPr id="45072" name="AutoShape 28"/>
              <p:cNvSpPr>
                <a:spLocks noChangeArrowheads="1"/>
              </p:cNvSpPr>
              <p:nvPr/>
            </p:nvSpPr>
            <p:spPr bwMode="auto">
              <a:xfrm>
                <a:off x="3763" y="2610"/>
                <a:ext cx="1247" cy="283"/>
              </a:xfrm>
              <a:prstGeom prst="roundRect">
                <a:avLst>
                  <a:gd name="adj" fmla="val 0"/>
                </a:avLst>
              </a:prstGeom>
              <a:solidFill>
                <a:srgbClr val="CCECFF"/>
              </a:solidFill>
              <a:ln w="9525">
                <a:solidFill>
                  <a:schemeClr val="tx1"/>
                </a:solidFill>
                <a:miter lim="800000"/>
                <a:headEnd/>
                <a:tailEnd/>
              </a:ln>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sp>
            <p:nvSpPr>
              <p:cNvPr id="45073" name="Text Box 29"/>
              <p:cNvSpPr txBox="1">
                <a:spLocks noChangeArrowheads="1"/>
              </p:cNvSpPr>
              <p:nvPr/>
            </p:nvSpPr>
            <p:spPr bwMode="auto">
              <a:xfrm>
                <a:off x="3903" y="2673"/>
                <a:ext cx="887" cy="19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ja-JP" sz="1400" u="sng">
                    <a:solidFill>
                      <a:srgbClr val="000000"/>
                    </a:solidFill>
                    <a:ea typeface="ＭＳ Ｐゴシック" panose="020B0600070205080204" pitchFamily="34" charset="-128"/>
                  </a:rPr>
                  <a:t>: StringBuffer</a:t>
                </a:r>
              </a:p>
            </p:txBody>
          </p:sp>
          <p:grpSp>
            <p:nvGrpSpPr>
              <p:cNvPr id="45074" name="Group 30"/>
              <p:cNvGrpSpPr>
                <a:grpSpLocks/>
              </p:cNvGrpSpPr>
              <p:nvPr/>
            </p:nvGrpSpPr>
            <p:grpSpPr bwMode="auto">
              <a:xfrm>
                <a:off x="3915" y="3175"/>
                <a:ext cx="993" cy="238"/>
                <a:chOff x="1746" y="2762"/>
                <a:chExt cx="993" cy="238"/>
              </a:xfrm>
            </p:grpSpPr>
            <p:sp>
              <p:nvSpPr>
                <p:cNvPr id="45075" name="AutoShape 31"/>
                <p:cNvSpPr>
                  <a:spLocks noChangeArrowheads="1"/>
                </p:cNvSpPr>
                <p:nvPr/>
              </p:nvSpPr>
              <p:spPr bwMode="auto">
                <a:xfrm>
                  <a:off x="1746" y="2762"/>
                  <a:ext cx="993" cy="216"/>
                </a:xfrm>
                <a:prstGeom prst="roundRect">
                  <a:avLst>
                    <a:gd name="adj" fmla="val 0"/>
                  </a:avLst>
                </a:prstGeom>
                <a:solidFill>
                  <a:srgbClr val="FFFF99"/>
                </a:solidFill>
                <a:ln w="9525">
                  <a:solidFill>
                    <a:schemeClr val="tx1"/>
                  </a:solidFill>
                  <a:miter lim="800000"/>
                  <a:headEnd/>
                  <a:tailEnd/>
                </a:ln>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algn="ctr" eaLnBrk="1" hangingPunct="1">
                    <a:spcBef>
                      <a:spcPct val="0"/>
                    </a:spcBef>
                    <a:buFontTx/>
                    <a:buNone/>
                  </a:pPr>
                  <a:endParaRPr lang="id-ID" altLang="en-US" sz="1200">
                    <a:solidFill>
                      <a:schemeClr val="tx2"/>
                    </a:solidFill>
                    <a:ea typeface="ＭＳ Ｐゴシック" panose="020B0600070205080204" pitchFamily="34" charset="-128"/>
                  </a:endParaRPr>
                </a:p>
              </p:txBody>
            </p:sp>
            <p:sp>
              <p:nvSpPr>
                <p:cNvPr id="45076" name="Text Box 32"/>
                <p:cNvSpPr txBox="1">
                  <a:spLocks noChangeArrowheads="1"/>
                </p:cNvSpPr>
                <p:nvPr/>
              </p:nvSpPr>
              <p:spPr bwMode="auto">
                <a:xfrm>
                  <a:off x="1880" y="2769"/>
                  <a:ext cx="6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1800" b="1" dirty="0">
                      <a:solidFill>
                        <a:schemeClr val="tx2"/>
                      </a:solidFill>
                      <a:ea typeface="ＭＳ Ｐゴシック" panose="020B0600070205080204" pitchFamily="34" charset="-128"/>
                    </a:rPr>
                    <a:t>Diva</a:t>
                  </a:r>
                </a:p>
              </p:txBody>
            </p:sp>
          </p:grpSp>
        </p:grpSp>
        <p:sp>
          <p:nvSpPr>
            <p:cNvPr id="45068" name="Rectangle 33"/>
            <p:cNvSpPr>
              <a:spLocks noChangeArrowheads="1"/>
            </p:cNvSpPr>
            <p:nvPr/>
          </p:nvSpPr>
          <p:spPr bwMode="auto">
            <a:xfrm>
              <a:off x="4066" y="3874"/>
              <a:ext cx="4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000" b="1">
                  <a:solidFill>
                    <a:srgbClr val="A50021"/>
                  </a:solidFill>
                </a:rPr>
                <a:t>After</a:t>
              </a:r>
            </a:p>
          </p:txBody>
        </p:sp>
      </p:grpSp>
      <p:sp>
        <p:nvSpPr>
          <p:cNvPr id="45090" name="Text Box 34"/>
          <p:cNvSpPr txBox="1">
            <a:spLocks noChangeArrowheads="1"/>
          </p:cNvSpPr>
          <p:nvPr/>
        </p:nvSpPr>
        <p:spPr bwMode="auto">
          <a:xfrm>
            <a:off x="6019801" y="3886200"/>
            <a:ext cx="23018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lnSpc>
                <a:spcPct val="90000"/>
              </a:lnSpc>
              <a:buFontTx/>
              <a:buNone/>
            </a:pPr>
            <a:r>
              <a:rPr lang="en-US" altLang="en-US" sz="1200">
                <a:solidFill>
                  <a:schemeClr val="tx1"/>
                </a:solidFill>
                <a:latin typeface="Courier New" panose="02070309020205020404" pitchFamily="49" charset="0"/>
              </a:rPr>
              <a:t>word.setCharAt</a:t>
            </a:r>
            <a:r>
              <a:rPr lang="en-US" altLang="en-US" sz="1200">
                <a:solidFill>
                  <a:srgbClr val="A50021"/>
                </a:solidFill>
                <a:latin typeface="Courier New" panose="02070309020205020404" pitchFamily="49" charset="0"/>
              </a:rPr>
              <a:t>(</a:t>
            </a:r>
            <a:r>
              <a:rPr lang="en-US" altLang="en-US" sz="1200">
                <a:solidFill>
                  <a:schemeClr val="tx1"/>
                </a:solidFill>
                <a:latin typeface="Courier New" panose="02070309020205020404" pitchFamily="49" charset="0"/>
              </a:rPr>
              <a:t>0, 'D'</a:t>
            </a:r>
            <a:r>
              <a:rPr lang="en-US" altLang="en-US" sz="1200">
                <a:solidFill>
                  <a:srgbClr val="A50021"/>
                </a:solidFill>
                <a:latin typeface="Courier New" panose="02070309020205020404" pitchFamily="49" charset="0"/>
              </a:rPr>
              <a:t>)</a:t>
            </a:r>
            <a:r>
              <a:rPr lang="en-US" altLang="en-US" sz="1200">
                <a:solidFill>
                  <a:schemeClr val="tx1"/>
                </a:solidFill>
                <a:latin typeface="Courier New" panose="02070309020205020404" pitchFamily="49" charset="0"/>
              </a:rPr>
              <a:t>;</a:t>
            </a:r>
          </a:p>
          <a:p>
            <a:pPr eaLnBrk="1" hangingPunct="1">
              <a:lnSpc>
                <a:spcPct val="90000"/>
              </a:lnSpc>
              <a:buFontTx/>
              <a:buNone/>
            </a:pPr>
            <a:r>
              <a:rPr lang="en-US" altLang="en-US" sz="1200">
                <a:solidFill>
                  <a:schemeClr val="tx1"/>
                </a:solidFill>
                <a:latin typeface="Courier New" panose="02070309020205020404" pitchFamily="49" charset="0"/>
              </a:rPr>
              <a:t>word.setCharAt</a:t>
            </a:r>
            <a:r>
              <a:rPr lang="en-US" altLang="en-US" sz="1200">
                <a:solidFill>
                  <a:srgbClr val="A50021"/>
                </a:solidFill>
                <a:latin typeface="Courier New" panose="02070309020205020404" pitchFamily="49" charset="0"/>
              </a:rPr>
              <a:t>(</a:t>
            </a:r>
            <a:r>
              <a:rPr lang="en-US" altLang="en-US" sz="1200">
                <a:solidFill>
                  <a:schemeClr val="tx1"/>
                </a:solidFill>
                <a:latin typeface="Courier New" panose="02070309020205020404" pitchFamily="49" charset="0"/>
              </a:rPr>
              <a:t>1, 'i'</a:t>
            </a:r>
            <a:r>
              <a:rPr lang="en-US" altLang="en-US" sz="1200">
                <a:solidFill>
                  <a:srgbClr val="A50021"/>
                </a:solidFill>
                <a:latin typeface="Courier New" panose="02070309020205020404" pitchFamily="49" charset="0"/>
              </a:rPr>
              <a:t>)</a:t>
            </a:r>
            <a:r>
              <a:rPr lang="en-US" altLang="en-US" sz="1200">
                <a:solidFill>
                  <a:schemeClr val="tx1"/>
                </a:solidFill>
                <a:latin typeface="Courier New" panose="02070309020205020404" pitchFamily="49" charset="0"/>
              </a:rPr>
              <a:t>;</a:t>
            </a:r>
            <a:endParaRPr lang="en-US" altLang="en-US" sz="1200">
              <a:solidFill>
                <a:schemeClr val="tx1"/>
              </a:solidFill>
              <a:latin typeface="Times New Roman" panose="02020603050405020304" pitchFamily="18" charset="0"/>
            </a:endParaRPr>
          </a:p>
        </p:txBody>
      </p:sp>
    </p:spTree>
    <p:custDataLst>
      <p:tags r:id="rId1"/>
    </p:custDataLst>
    <p:extLst>
      <p:ext uri="{BB962C8B-B14F-4D97-AF65-F5344CB8AC3E}">
        <p14:creationId xmlns:p14="http://schemas.microsoft.com/office/powerpoint/2010/main" val="344192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062"/>
                                        </p:tgtEl>
                                        <p:attrNameLst>
                                          <p:attrName>style.visibility</p:attrName>
                                        </p:attrNameLst>
                                      </p:cBhvr>
                                      <p:to>
                                        <p:strVal val="visible"/>
                                      </p:to>
                                    </p:set>
                                    <p:animEffect transition="in" filter="dissolve">
                                      <p:cBhvr>
                                        <p:cTn id="7" dur="500"/>
                                        <p:tgtEl>
                                          <p:spTgt spid="45062"/>
                                        </p:tgtEl>
                                      </p:cBhvr>
                                    </p:animEffect>
                                  </p:childTnLst>
                                </p:cTn>
                              </p:par>
                            </p:childTnLst>
                          </p:cTn>
                        </p:par>
                        <p:par>
                          <p:cTn id="8" fill="hold" nodeType="afterGroup">
                            <p:stCondLst>
                              <p:cond delay="500"/>
                            </p:stCondLst>
                            <p:childTnLst>
                              <p:par>
                                <p:cTn id="9" presetID="9" presetClass="entr" presetSubtype="0"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5090"/>
                                        </p:tgtEl>
                                        <p:attrNameLst>
                                          <p:attrName>style.visibility</p:attrName>
                                        </p:attrNameLst>
                                      </p:cBhvr>
                                      <p:to>
                                        <p:strVal val="visible"/>
                                      </p:to>
                                    </p:set>
                                    <p:animEffect transition="in" filter="dissolve">
                                      <p:cBhvr>
                                        <p:cTn id="16" dur="500"/>
                                        <p:tgtEl>
                                          <p:spTgt spid="45090"/>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5063"/>
                                        </p:tgtEl>
                                        <p:attrNameLst>
                                          <p:attrName>style.visibility</p:attrName>
                                        </p:attrNameLst>
                                      </p:cBhvr>
                                      <p:to>
                                        <p:strVal val="visible"/>
                                      </p:to>
                                    </p:set>
                                    <p:animEffect transition="in" filter="wipe(left)">
                                      <p:cBhvr>
                                        <p:cTn id="20" dur="500"/>
                                        <p:tgtEl>
                                          <p:spTgt spid="45063"/>
                                        </p:tgtEl>
                                      </p:cBhvr>
                                    </p:animEffect>
                                  </p:childTnLst>
                                </p:cTn>
                              </p:par>
                            </p:childTnLst>
                          </p:cTn>
                        </p:par>
                        <p:par>
                          <p:cTn id="21" fill="hold" nodeType="afterGroup">
                            <p:stCondLst>
                              <p:cond delay="1000"/>
                            </p:stCondLst>
                            <p:childTnLst>
                              <p:par>
                                <p:cTn id="22" presetID="9" presetClass="entr" presetSubtype="0" fill="hold" nodeType="afterEffect">
                                  <p:stCondLst>
                                    <p:cond delay="100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autoUpdateAnimBg="0"/>
      <p:bldP spid="45063" grpId="0" animBg="1"/>
      <p:bldP spid="4509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460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D8DF7707-12A5-4795-942C-67D080CF612D}" type="slidenum">
              <a:rPr lang="en-US" altLang="en-US" sz="1000">
                <a:solidFill>
                  <a:srgbClr val="996633"/>
                </a:solidFill>
              </a:rPr>
              <a:pPr eaLnBrk="1" hangingPunct="1">
                <a:spcBef>
                  <a:spcPct val="0"/>
                </a:spcBef>
                <a:buFontTx/>
                <a:buNone/>
              </a:pPr>
              <a:t>32</a:t>
            </a:fld>
            <a:endParaRPr lang="en-US" altLang="en-US" sz="1000">
              <a:solidFill>
                <a:srgbClr val="996633"/>
              </a:solidFill>
            </a:endParaRPr>
          </a:p>
        </p:txBody>
      </p:sp>
      <p:sp>
        <p:nvSpPr>
          <p:cNvPr id="46084" name="Rectangle 2"/>
          <p:cNvSpPr>
            <a:spLocks noGrp="1" noChangeArrowheads="1"/>
          </p:cNvSpPr>
          <p:nvPr>
            <p:ph type="title"/>
          </p:nvPr>
        </p:nvSpPr>
        <p:spPr>
          <a:xfrm>
            <a:off x="301925" y="274638"/>
            <a:ext cx="11280475" cy="855535"/>
          </a:xfrm>
        </p:spPr>
        <p:txBody>
          <a:bodyPr>
            <a:noAutofit/>
          </a:bodyPr>
          <a:lstStyle/>
          <a:p>
            <a:pPr eaLnBrk="1" hangingPunct="1"/>
            <a:r>
              <a:rPr lang="en-US" altLang="en-US" sz="4800" dirty="0" err="1"/>
              <a:t>Contoh</a:t>
            </a:r>
            <a:r>
              <a:rPr lang="en-US" altLang="en-US" sz="4800" dirty="0"/>
              <a:t> Proses</a:t>
            </a:r>
          </a:p>
        </p:txBody>
      </p:sp>
      <p:sp>
        <p:nvSpPr>
          <p:cNvPr id="46085" name="Rectangle 3"/>
          <p:cNvSpPr>
            <a:spLocks noGrp="1" noChangeArrowheads="1"/>
          </p:cNvSpPr>
          <p:nvPr>
            <p:ph type="body" idx="1"/>
          </p:nvPr>
        </p:nvSpPr>
        <p:spPr>
          <a:xfrm>
            <a:off x="1752601" y="1219200"/>
            <a:ext cx="8710613" cy="406400"/>
          </a:xfrm>
        </p:spPr>
        <p:txBody>
          <a:bodyPr>
            <a:normAutofit lnSpcReduction="10000"/>
          </a:bodyPr>
          <a:lstStyle/>
          <a:p>
            <a:pPr eaLnBrk="1" hangingPunct="1">
              <a:lnSpc>
                <a:spcPct val="90000"/>
              </a:lnSpc>
              <a:buFontTx/>
              <a:buNone/>
            </a:pPr>
            <a:r>
              <a:rPr lang="en-US" altLang="en-US" sz="2400"/>
              <a:t>Mengganti semua vokal dengan  ‘X’. </a:t>
            </a:r>
          </a:p>
          <a:p>
            <a:pPr lvl="2" eaLnBrk="1" hangingPunct="1">
              <a:lnSpc>
                <a:spcPct val="90000"/>
              </a:lnSpc>
              <a:buFontTx/>
              <a:buNone/>
            </a:pPr>
            <a:endParaRPr lang="en-US" altLang="en-US" sz="1800">
              <a:latin typeface="Courier New" panose="02070309020205020404" pitchFamily="49" charset="0"/>
            </a:endParaRPr>
          </a:p>
        </p:txBody>
      </p:sp>
      <p:grpSp>
        <p:nvGrpSpPr>
          <p:cNvPr id="46086" name="Group 4"/>
          <p:cNvGrpSpPr>
            <a:grpSpLocks/>
          </p:cNvGrpSpPr>
          <p:nvPr/>
        </p:nvGrpSpPr>
        <p:grpSpPr bwMode="auto">
          <a:xfrm>
            <a:off x="1752601" y="1752600"/>
            <a:ext cx="8569325" cy="4364038"/>
            <a:chOff x="611" y="1067"/>
            <a:chExt cx="4744" cy="2598"/>
          </a:xfrm>
        </p:grpSpPr>
        <p:sp>
          <p:nvSpPr>
            <p:cNvPr id="46087" name="Rectangle 5"/>
            <p:cNvSpPr>
              <a:spLocks noChangeArrowheads="1"/>
            </p:cNvSpPr>
            <p:nvPr/>
          </p:nvSpPr>
          <p:spPr bwMode="auto">
            <a:xfrm>
              <a:off x="611" y="1067"/>
              <a:ext cx="4744"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sp>
          <p:nvSpPr>
            <p:cNvPr id="46088" name="Rectangle 6"/>
            <p:cNvSpPr>
              <a:spLocks noChangeArrowheads="1"/>
            </p:cNvSpPr>
            <p:nvPr/>
          </p:nvSpPr>
          <p:spPr bwMode="auto">
            <a:xfrm>
              <a:off x="702" y="1146"/>
              <a:ext cx="4562" cy="2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tabLst>
                  <a:tab pos="457200" algn="l"/>
                  <a:tab pos="914400" algn="l"/>
                  <a:tab pos="1257300" algn="l"/>
                  <a:tab pos="1828800" algn="l"/>
                  <a:tab pos="2057400" algn="l"/>
                  <a:tab pos="2286000" algn="l"/>
                </a:tabLst>
                <a:defRPr sz="2800">
                  <a:solidFill>
                    <a:srgbClr val="003399"/>
                  </a:solidFill>
                  <a:latin typeface="Arial" panose="020B0604020202020204" pitchFamily="34" charset="0"/>
                </a:defRPr>
              </a:lvl1pPr>
              <a:lvl2pPr marL="742950" indent="-285750" eaLnBrk="0" hangingPunct="0">
                <a:spcBef>
                  <a:spcPct val="20000"/>
                </a:spcBef>
                <a:buChar char="–"/>
                <a:tabLst>
                  <a:tab pos="457200" algn="l"/>
                  <a:tab pos="914400" algn="l"/>
                  <a:tab pos="1257300" algn="l"/>
                  <a:tab pos="1828800" algn="l"/>
                  <a:tab pos="2057400" algn="l"/>
                  <a:tab pos="2286000" algn="l"/>
                </a:tabLst>
                <a:defRPr sz="2400">
                  <a:solidFill>
                    <a:srgbClr val="990033"/>
                  </a:solidFill>
                  <a:latin typeface="Arial" panose="020B0604020202020204" pitchFamily="34" charset="0"/>
                </a:defRPr>
              </a:lvl2pPr>
              <a:lvl3pPr marL="1143000" indent="-228600" eaLnBrk="0" hangingPunct="0">
                <a:spcBef>
                  <a:spcPct val="20000"/>
                </a:spcBef>
                <a:buChar char="•"/>
                <a:tabLst>
                  <a:tab pos="457200" algn="l"/>
                  <a:tab pos="914400" algn="l"/>
                  <a:tab pos="1257300" algn="l"/>
                  <a:tab pos="1828800" algn="l"/>
                  <a:tab pos="2057400" algn="l"/>
                  <a:tab pos="2286000" algn="l"/>
                </a:tabLst>
                <a:defRPr sz="2000">
                  <a:solidFill>
                    <a:srgbClr val="003399"/>
                  </a:solidFill>
                  <a:latin typeface="Arial" panose="020B0604020202020204" pitchFamily="34" charset="0"/>
                </a:defRPr>
              </a:lvl3pPr>
              <a:lvl4pPr marL="1600200" indent="-228600" eaLnBrk="0" hangingPunct="0">
                <a:spcBef>
                  <a:spcPct val="20000"/>
                </a:spcBef>
                <a:buChar char="–"/>
                <a:tabLst>
                  <a:tab pos="457200" algn="l"/>
                  <a:tab pos="914400" algn="l"/>
                  <a:tab pos="1257300" algn="l"/>
                  <a:tab pos="1828800" algn="l"/>
                  <a:tab pos="2057400" algn="l"/>
                  <a:tab pos="2286000" algn="l"/>
                </a:tabLst>
                <a:defRPr>
                  <a:solidFill>
                    <a:srgbClr val="996633"/>
                  </a:solidFill>
                  <a:latin typeface="Times New Roman" panose="02020603050405020304" pitchFamily="18" charset="0"/>
                </a:defRPr>
              </a:lvl4pPr>
              <a:lvl5pPr marL="2057400" indent="-228600" eaLnBrk="0" hangingPunct="0">
                <a:spcBef>
                  <a:spcPct val="20000"/>
                </a:spcBef>
                <a:buChar char="»"/>
                <a:tabLst>
                  <a:tab pos="457200" algn="l"/>
                  <a:tab pos="914400" algn="l"/>
                  <a:tab pos="1257300" algn="l"/>
                  <a:tab pos="1828800" algn="l"/>
                  <a:tab pos="2057400" algn="l"/>
                  <a:tab pos="2286000" algn="l"/>
                </a:tabLst>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tabLst>
                  <a:tab pos="457200" algn="l"/>
                  <a:tab pos="914400" algn="l"/>
                  <a:tab pos="1257300" algn="l"/>
                  <a:tab pos="1828800" algn="l"/>
                  <a:tab pos="2057400" algn="l"/>
                  <a:tab pos="2286000" algn="l"/>
                </a:tabLs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tabLst>
                  <a:tab pos="457200" algn="l"/>
                  <a:tab pos="914400" algn="l"/>
                  <a:tab pos="1257300" algn="l"/>
                  <a:tab pos="1828800" algn="l"/>
                  <a:tab pos="2057400" algn="l"/>
                  <a:tab pos="2286000" algn="l"/>
                </a:tabLs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tabLst>
                  <a:tab pos="457200" algn="l"/>
                  <a:tab pos="914400" algn="l"/>
                  <a:tab pos="1257300" algn="l"/>
                  <a:tab pos="1828800" algn="l"/>
                  <a:tab pos="2057400" algn="l"/>
                  <a:tab pos="2286000" algn="l"/>
                </a:tabLs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tabLst>
                  <a:tab pos="457200" algn="l"/>
                  <a:tab pos="914400" algn="l"/>
                  <a:tab pos="1257300" algn="l"/>
                  <a:tab pos="1828800" algn="l"/>
                  <a:tab pos="2057400" algn="l"/>
                  <a:tab pos="2286000" algn="l"/>
                </a:tabLst>
                <a:defRPr>
                  <a:solidFill>
                    <a:srgbClr val="996633"/>
                  </a:solidFill>
                  <a:latin typeface="Times New Roman" panose="02020603050405020304" pitchFamily="18" charset="0"/>
                </a:defRPr>
              </a:lvl9pPr>
            </a:lstStyle>
            <a:p>
              <a:pPr eaLnBrk="1" hangingPunct="1">
                <a:lnSpc>
                  <a:spcPct val="80000"/>
                </a:lnSpc>
                <a:spcBef>
                  <a:spcPct val="50000"/>
                </a:spcBef>
                <a:buFontTx/>
                <a:buNone/>
              </a:pPr>
              <a:r>
                <a:rPr lang="en-US" altLang="en-US" sz="1400" dirty="0">
                  <a:solidFill>
                    <a:srgbClr val="0033CC"/>
                  </a:solidFill>
                  <a:latin typeface="Courier New" panose="02070309020205020404" pitchFamily="49" charset="0"/>
                  <a:ea typeface="ＭＳ Ｐゴシック" panose="020B0600070205080204" pitchFamily="34" charset="-128"/>
                </a:rPr>
                <a:t>char</a:t>
              </a:r>
              <a:r>
                <a:rPr lang="en-US" altLang="en-US" sz="1400" dirty="0">
                  <a:solidFill>
                    <a:schemeClr val="tx1"/>
                  </a:solidFill>
                  <a:latin typeface="Courier New" panose="02070309020205020404" pitchFamily="49" charset="0"/>
                  <a:ea typeface="ＭＳ Ｐゴシック" panose="020B0600070205080204" pitchFamily="34" charset="-128"/>
                </a:rPr>
                <a:t> 		 letter;</a:t>
              </a:r>
            </a:p>
            <a:p>
              <a:pPr eaLnBrk="1" hangingPunct="1">
                <a:lnSpc>
                  <a:spcPct val="80000"/>
                </a:lnSpc>
                <a:spcBef>
                  <a:spcPct val="50000"/>
                </a:spcBef>
                <a:buFontTx/>
                <a:buNone/>
              </a:pPr>
              <a:r>
                <a:rPr lang="en-US" altLang="en-US" sz="1400" dirty="0">
                  <a:solidFill>
                    <a:schemeClr val="tx1"/>
                  </a:solidFill>
                  <a:latin typeface="Courier New" panose="02070309020205020404" pitchFamily="49" charset="0"/>
                  <a:ea typeface="ＭＳ Ｐゴシック" panose="020B0600070205080204" pitchFamily="34" charset="-128"/>
                </a:rPr>
                <a:t>String       </a:t>
              </a:r>
              <a:r>
                <a:rPr lang="en-US" altLang="en-US" sz="1400" dirty="0" err="1">
                  <a:solidFill>
                    <a:schemeClr val="tx1"/>
                  </a:solidFill>
                  <a:latin typeface="Courier New" panose="02070309020205020404" pitchFamily="49" charset="0"/>
                  <a:ea typeface="ＭＳ Ｐゴシック" panose="020B0600070205080204" pitchFamily="34" charset="-128"/>
                </a:rPr>
                <a:t>inSentence</a:t>
              </a:r>
              <a:r>
                <a:rPr lang="en-US" altLang="en-US" sz="1400" dirty="0">
                  <a:solidFill>
                    <a:schemeClr val="tx1"/>
                  </a:solidFill>
                  <a:latin typeface="Courier New" panose="02070309020205020404" pitchFamily="49" charset="0"/>
                  <a:ea typeface="ＭＳ Ｐゴシック" panose="020B0600070205080204" pitchFamily="34" charset="-128"/>
                </a:rPr>
                <a:t>   = </a:t>
              </a:r>
              <a:r>
                <a:rPr lang="en-US" altLang="en-US" sz="1400" dirty="0" err="1">
                  <a:solidFill>
                    <a:schemeClr val="tx1"/>
                  </a:solidFill>
                  <a:latin typeface="Courier New" panose="02070309020205020404" pitchFamily="49" charset="0"/>
                  <a:ea typeface="ＭＳ Ｐゴシック" panose="020B0600070205080204" pitchFamily="34" charset="-128"/>
                </a:rPr>
                <a:t>JOptionPane.showInputDialog</a:t>
              </a:r>
              <a:r>
                <a:rPr lang="en-US" altLang="en-US" sz="1400" dirty="0">
                  <a:solidFill>
                    <a:srgbClr val="A50021"/>
                  </a:solidFill>
                  <a:latin typeface="Courier New" panose="02070309020205020404" pitchFamily="49" charset="0"/>
                  <a:ea typeface="ＭＳ Ｐゴシック" panose="020B0600070205080204" pitchFamily="34" charset="-128"/>
                </a:rPr>
                <a:t>(</a:t>
              </a:r>
              <a:r>
                <a:rPr lang="en-US" altLang="en-US" sz="1400" dirty="0">
                  <a:solidFill>
                    <a:srgbClr val="0033CC"/>
                  </a:solidFill>
                  <a:latin typeface="Courier New" panose="02070309020205020404" pitchFamily="49" charset="0"/>
                  <a:ea typeface="ＭＳ Ｐゴシック" panose="020B0600070205080204" pitchFamily="34" charset="-128"/>
                </a:rPr>
                <a:t>null</a:t>
              </a: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a:solidFill>
                    <a:srgbClr val="0066CC"/>
                  </a:solidFill>
                  <a:latin typeface="Courier New" panose="02070309020205020404" pitchFamily="49" charset="0"/>
                  <a:ea typeface="ＭＳ Ｐゴシック" panose="020B0600070205080204" pitchFamily="34" charset="-128"/>
                </a:rPr>
                <a:t>"Sentence:"</a:t>
              </a:r>
              <a:r>
                <a:rPr lang="en-US" altLang="en-US" sz="1400" dirty="0">
                  <a:solidFill>
                    <a:srgbClr val="A50021"/>
                  </a:solidFill>
                  <a:latin typeface="Courier New" panose="02070309020205020404" pitchFamily="49" charset="0"/>
                  <a:ea typeface="ＭＳ Ｐゴシック" panose="020B0600070205080204" pitchFamily="34" charset="-128"/>
                </a:rPr>
                <a:t>)</a:t>
              </a:r>
              <a:r>
                <a:rPr lang="en-US" altLang="en-US" sz="1400" dirty="0">
                  <a:solidFill>
                    <a:schemeClr val="tx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400" dirty="0" err="1">
                  <a:solidFill>
                    <a:schemeClr val="tx1"/>
                  </a:solidFill>
                  <a:latin typeface="Courier New" panose="02070309020205020404" pitchFamily="49" charset="0"/>
                  <a:ea typeface="ＭＳ Ｐゴシック" panose="020B0600070205080204" pitchFamily="34" charset="-128"/>
                </a:rPr>
                <a:t>StringBuffer</a:t>
              </a: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err="1">
                  <a:solidFill>
                    <a:schemeClr val="tx1"/>
                  </a:solidFill>
                  <a:latin typeface="Courier New" panose="02070309020205020404" pitchFamily="49" charset="0"/>
                  <a:ea typeface="ＭＳ Ｐゴシック" panose="020B0600070205080204" pitchFamily="34" charset="-128"/>
                </a:rPr>
                <a:t>tempStringBuffer</a:t>
              </a:r>
              <a:r>
                <a:rPr lang="en-US" altLang="en-US" sz="1400" dirty="0">
                  <a:solidFill>
                    <a:schemeClr val="tx1"/>
                  </a:solidFill>
                  <a:latin typeface="Courier New" panose="02070309020205020404" pitchFamily="49" charset="0"/>
                  <a:ea typeface="ＭＳ Ｐゴシック" panose="020B0600070205080204" pitchFamily="34" charset="-128"/>
                </a:rPr>
                <a:t>   = </a:t>
              </a:r>
              <a:r>
                <a:rPr lang="en-US" altLang="en-US" sz="1400" dirty="0">
                  <a:solidFill>
                    <a:srgbClr val="0033CC"/>
                  </a:solidFill>
                  <a:latin typeface="Courier New" panose="02070309020205020404" pitchFamily="49" charset="0"/>
                  <a:ea typeface="ＭＳ Ｐゴシック" panose="020B0600070205080204" pitchFamily="34" charset="-128"/>
                </a:rPr>
                <a:t>new</a:t>
              </a: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err="1">
                  <a:solidFill>
                    <a:schemeClr val="tx1"/>
                  </a:solidFill>
                  <a:latin typeface="Courier New" panose="02070309020205020404" pitchFamily="49" charset="0"/>
                  <a:ea typeface="ＭＳ Ｐゴシック" panose="020B0600070205080204" pitchFamily="34" charset="-128"/>
                </a:rPr>
                <a:t>StringBuffer</a:t>
              </a:r>
              <a:r>
                <a:rPr lang="en-US" altLang="en-US" sz="1400" dirty="0">
                  <a:solidFill>
                    <a:srgbClr val="A50021"/>
                  </a:solidFill>
                  <a:latin typeface="Courier New" panose="02070309020205020404" pitchFamily="49" charset="0"/>
                  <a:ea typeface="ＭＳ Ｐゴシック" panose="020B0600070205080204" pitchFamily="34" charset="-128"/>
                </a:rPr>
                <a:t>(</a:t>
              </a:r>
              <a:r>
                <a:rPr lang="en-US" altLang="en-US" sz="1400" dirty="0" err="1">
                  <a:solidFill>
                    <a:schemeClr val="tx1"/>
                  </a:solidFill>
                  <a:latin typeface="Courier New" panose="02070309020205020404" pitchFamily="49" charset="0"/>
                  <a:ea typeface="ＭＳ Ｐゴシック" panose="020B0600070205080204" pitchFamily="34" charset="-128"/>
                </a:rPr>
                <a:t>inSentence</a:t>
              </a:r>
              <a:r>
                <a:rPr lang="en-US" altLang="en-US" sz="1400" dirty="0">
                  <a:solidFill>
                    <a:srgbClr val="A50021"/>
                  </a:solidFill>
                  <a:latin typeface="Courier New" panose="02070309020205020404" pitchFamily="49" charset="0"/>
                  <a:ea typeface="ＭＳ Ｐゴシック" panose="020B0600070205080204" pitchFamily="34" charset="-128"/>
                </a:rPr>
                <a:t>)</a:t>
              </a:r>
              <a:r>
                <a:rPr lang="en-US" altLang="en-US" sz="1400" dirty="0">
                  <a:solidFill>
                    <a:schemeClr val="tx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400" dirty="0" err="1">
                  <a:solidFill>
                    <a:srgbClr val="0033CC"/>
                  </a:solidFill>
                  <a:latin typeface="Courier New" panose="02070309020205020404" pitchFamily="49" charset="0"/>
                  <a:ea typeface="ＭＳ Ｐゴシック" panose="020B0600070205080204" pitchFamily="34" charset="-128"/>
                </a:rPr>
                <a:t>int</a:t>
              </a: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err="1">
                  <a:solidFill>
                    <a:schemeClr val="tx1"/>
                  </a:solidFill>
                  <a:latin typeface="Courier New" panose="02070309020205020404" pitchFamily="49" charset="0"/>
                  <a:ea typeface="ＭＳ Ｐゴシック" panose="020B0600070205080204" pitchFamily="34" charset="-128"/>
                </a:rPr>
                <a:t>numberOfCharacters</a:t>
              </a:r>
              <a:r>
                <a:rPr lang="en-US" altLang="en-US" sz="1400" dirty="0">
                  <a:solidFill>
                    <a:schemeClr val="tx1"/>
                  </a:solidFill>
                  <a:latin typeface="Courier New" panose="02070309020205020404" pitchFamily="49" charset="0"/>
                  <a:ea typeface="ＭＳ Ｐゴシック" panose="020B0600070205080204" pitchFamily="34" charset="-128"/>
                </a:rPr>
                <a:t> = </a:t>
              </a:r>
              <a:r>
                <a:rPr lang="en-US" altLang="en-US" sz="1400" dirty="0" err="1">
                  <a:solidFill>
                    <a:schemeClr val="tx1"/>
                  </a:solidFill>
                  <a:latin typeface="Courier New" panose="02070309020205020404" pitchFamily="49" charset="0"/>
                  <a:ea typeface="ＭＳ Ｐゴシック" panose="020B0600070205080204" pitchFamily="34" charset="-128"/>
                </a:rPr>
                <a:t>tempStringBuffer.length</a:t>
              </a:r>
              <a:r>
                <a:rPr lang="en-US" altLang="en-US" sz="1400" dirty="0">
                  <a:solidFill>
                    <a:srgbClr val="A50021"/>
                  </a:solidFill>
                  <a:latin typeface="Courier New" panose="02070309020205020404" pitchFamily="49" charset="0"/>
                  <a:ea typeface="ＭＳ Ｐゴシック" panose="020B0600070205080204" pitchFamily="34" charset="-128"/>
                </a:rPr>
                <a:t>()</a:t>
              </a:r>
              <a:r>
                <a:rPr lang="en-US" altLang="en-US" sz="1400" dirty="0">
                  <a:solidFill>
                    <a:schemeClr val="tx1"/>
                  </a:solidFill>
                  <a:latin typeface="Courier New" panose="02070309020205020404" pitchFamily="49" charset="0"/>
                  <a:ea typeface="ＭＳ Ｐゴシック" panose="020B0600070205080204" pitchFamily="34" charset="-128"/>
                </a:rPr>
                <a:t>;</a:t>
              </a:r>
              <a:br>
                <a:rPr lang="en-US" altLang="en-US" sz="1400" dirty="0">
                  <a:solidFill>
                    <a:schemeClr val="tx1"/>
                  </a:solidFill>
                  <a:latin typeface="Courier New" panose="02070309020205020404" pitchFamily="49" charset="0"/>
                  <a:ea typeface="ＭＳ Ｐゴシック" panose="020B0600070205080204" pitchFamily="34" charset="-128"/>
                </a:rPr>
              </a:br>
              <a:endParaRPr lang="en-US" altLang="en-US" sz="1400" dirty="0">
                <a:solidFill>
                  <a:schemeClr val="tx1"/>
                </a:solidFill>
                <a:latin typeface="Courier New" panose="02070309020205020404" pitchFamily="49" charset="0"/>
                <a:ea typeface="ＭＳ Ｐゴシック" panose="020B0600070205080204" pitchFamily="34" charset="-128"/>
              </a:endParaRPr>
            </a:p>
            <a:p>
              <a:pPr eaLnBrk="1" hangingPunct="1">
                <a:lnSpc>
                  <a:spcPct val="80000"/>
                </a:lnSpc>
                <a:spcBef>
                  <a:spcPct val="50000"/>
                </a:spcBef>
                <a:buFontTx/>
                <a:buNone/>
              </a:pPr>
              <a:r>
                <a:rPr lang="en-US" altLang="en-US" sz="1400" dirty="0">
                  <a:solidFill>
                    <a:srgbClr val="0033CC"/>
                  </a:solidFill>
                  <a:latin typeface="Courier New" panose="02070309020205020404" pitchFamily="49" charset="0"/>
                  <a:ea typeface="ＭＳ Ｐゴシック" panose="020B0600070205080204" pitchFamily="34" charset="-128"/>
                </a:rPr>
                <a:t>for</a:t>
              </a: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a:solidFill>
                    <a:srgbClr val="A50021"/>
                  </a:solidFill>
                  <a:latin typeface="Courier New" panose="02070309020205020404" pitchFamily="49" charset="0"/>
                  <a:ea typeface="ＭＳ Ｐゴシック" panose="020B0600070205080204" pitchFamily="34" charset="-128"/>
                </a:rPr>
                <a:t>(</a:t>
              </a:r>
              <a:r>
                <a:rPr lang="en-US" altLang="en-US" sz="1400" dirty="0" err="1">
                  <a:solidFill>
                    <a:srgbClr val="0033CC"/>
                  </a:solidFill>
                  <a:latin typeface="Courier New" panose="02070309020205020404" pitchFamily="49" charset="0"/>
                  <a:ea typeface="ＭＳ Ｐゴシック" panose="020B0600070205080204" pitchFamily="34" charset="-128"/>
                </a:rPr>
                <a:t>int</a:t>
              </a:r>
              <a:r>
                <a:rPr lang="en-US" altLang="en-US" sz="1400" dirty="0">
                  <a:solidFill>
                    <a:schemeClr val="tx1"/>
                  </a:solidFill>
                  <a:latin typeface="Courier New" panose="02070309020205020404" pitchFamily="49" charset="0"/>
                  <a:ea typeface="ＭＳ Ｐゴシック" panose="020B0600070205080204" pitchFamily="34" charset="-128"/>
                </a:rPr>
                <a:t> index = 0; index &lt; </a:t>
              </a:r>
              <a:r>
                <a:rPr lang="en-US" altLang="en-US" sz="1400" dirty="0" err="1">
                  <a:solidFill>
                    <a:schemeClr val="tx1"/>
                  </a:solidFill>
                  <a:latin typeface="Courier New" panose="02070309020205020404" pitchFamily="49" charset="0"/>
                  <a:ea typeface="ＭＳ Ｐゴシック" panose="020B0600070205080204" pitchFamily="34" charset="-128"/>
                </a:rPr>
                <a:t>numberOfCharacters</a:t>
              </a:r>
              <a:r>
                <a:rPr lang="en-US" altLang="en-US" sz="1400" dirty="0">
                  <a:solidFill>
                    <a:schemeClr val="tx1"/>
                  </a:solidFill>
                  <a:latin typeface="Courier New" panose="02070309020205020404" pitchFamily="49" charset="0"/>
                  <a:ea typeface="ＭＳ Ｐゴシック" panose="020B0600070205080204" pitchFamily="34" charset="-128"/>
                </a:rPr>
                <a:t>; index++</a:t>
              </a:r>
              <a:r>
                <a:rPr lang="en-US" altLang="en-US" sz="1400" dirty="0">
                  <a:solidFill>
                    <a:srgbClr val="A50021"/>
                  </a:solidFill>
                  <a:latin typeface="Courier New" panose="02070309020205020404" pitchFamily="49" charset="0"/>
                  <a:ea typeface="ＭＳ Ｐゴシック" panose="020B0600070205080204" pitchFamily="34" charset="-128"/>
                </a:rPr>
                <a:t>) {</a:t>
              </a:r>
              <a:r>
                <a:rPr lang="en-US" altLang="en-US" sz="1400" dirty="0">
                  <a:solidFill>
                    <a:schemeClr val="tx1"/>
                  </a:solidFill>
                  <a:latin typeface="Courier New" panose="02070309020205020404" pitchFamily="49" charset="0"/>
                  <a:ea typeface="ＭＳ Ｐゴシック" panose="020B0600070205080204" pitchFamily="34" charset="-128"/>
                </a:rPr>
                <a:t>	</a:t>
              </a:r>
              <a:br>
                <a:rPr lang="en-US" altLang="en-US" sz="1400" dirty="0">
                  <a:solidFill>
                    <a:schemeClr val="tx1"/>
                  </a:solidFill>
                  <a:latin typeface="Courier New" panose="02070309020205020404" pitchFamily="49" charset="0"/>
                  <a:ea typeface="ＭＳ Ｐゴシック" panose="020B0600070205080204" pitchFamily="34" charset="-128"/>
                </a:rPr>
              </a:br>
              <a:endParaRPr lang="en-US" altLang="en-US" sz="1400" dirty="0">
                <a:solidFill>
                  <a:schemeClr val="tx1"/>
                </a:solidFill>
                <a:latin typeface="Courier New" panose="02070309020205020404" pitchFamily="49" charset="0"/>
                <a:ea typeface="ＭＳ Ｐゴシック" panose="020B0600070205080204" pitchFamily="34" charset="-128"/>
              </a:endParaRPr>
            </a:p>
            <a:p>
              <a:pPr eaLnBrk="1" hangingPunct="1">
                <a:lnSpc>
                  <a:spcPct val="80000"/>
                </a:lnSpc>
                <a:spcBef>
                  <a:spcPct val="50000"/>
                </a:spcBef>
                <a:buFontTx/>
                <a:buNone/>
              </a:pPr>
              <a:r>
                <a:rPr lang="en-US" altLang="en-US" sz="1400" dirty="0">
                  <a:solidFill>
                    <a:schemeClr val="tx1"/>
                  </a:solidFill>
                  <a:latin typeface="Courier New" panose="02070309020205020404" pitchFamily="49" charset="0"/>
                  <a:ea typeface="ＭＳ Ｐゴシック" panose="020B0600070205080204" pitchFamily="34" charset="-128"/>
                </a:rPr>
                <a:t>	letter = </a:t>
              </a:r>
              <a:r>
                <a:rPr lang="en-US" altLang="en-US" sz="1400" dirty="0" err="1">
                  <a:solidFill>
                    <a:schemeClr val="tx1"/>
                  </a:solidFill>
                  <a:latin typeface="Courier New" panose="02070309020205020404" pitchFamily="49" charset="0"/>
                  <a:ea typeface="ＭＳ Ｐゴシック" panose="020B0600070205080204" pitchFamily="34" charset="-128"/>
                </a:rPr>
                <a:t>tempStringBuffer.charAt</a:t>
              </a:r>
              <a:r>
                <a:rPr lang="en-US" altLang="en-US" sz="1400" dirty="0">
                  <a:solidFill>
                    <a:srgbClr val="A50021"/>
                  </a:solidFill>
                  <a:latin typeface="Courier New" panose="02070309020205020404" pitchFamily="49" charset="0"/>
                  <a:ea typeface="ＭＳ Ｐゴシック" panose="020B0600070205080204" pitchFamily="34" charset="-128"/>
                </a:rPr>
                <a:t>(</a:t>
              </a:r>
              <a:r>
                <a:rPr lang="en-US" altLang="en-US" sz="1400" dirty="0">
                  <a:solidFill>
                    <a:schemeClr val="tx1"/>
                  </a:solidFill>
                  <a:latin typeface="Courier New" panose="02070309020205020404" pitchFamily="49" charset="0"/>
                  <a:ea typeface="ＭＳ Ｐゴシック" panose="020B0600070205080204" pitchFamily="34" charset="-128"/>
                </a:rPr>
                <a:t>index</a:t>
              </a:r>
              <a:r>
                <a:rPr lang="en-US" altLang="en-US" sz="1400" dirty="0">
                  <a:solidFill>
                    <a:srgbClr val="A50021"/>
                  </a:solidFill>
                  <a:latin typeface="Courier New" panose="02070309020205020404" pitchFamily="49" charset="0"/>
                  <a:ea typeface="ＭＳ Ｐゴシック" panose="020B0600070205080204" pitchFamily="34" charset="-128"/>
                </a:rPr>
                <a:t>)</a:t>
              </a:r>
              <a:r>
                <a:rPr lang="en-US" altLang="en-US" sz="1400" dirty="0">
                  <a:solidFill>
                    <a:schemeClr val="tx1"/>
                  </a:solidFill>
                  <a:latin typeface="Courier New" panose="02070309020205020404" pitchFamily="49" charset="0"/>
                  <a:ea typeface="ＭＳ Ｐゴシック" panose="020B0600070205080204" pitchFamily="34" charset="-128"/>
                </a:rPr>
                <a:t>;</a:t>
              </a:r>
              <a:br>
                <a:rPr lang="en-US" altLang="en-US" sz="1400" dirty="0">
                  <a:solidFill>
                    <a:schemeClr val="tx1"/>
                  </a:solidFill>
                  <a:latin typeface="Courier New" panose="02070309020205020404" pitchFamily="49" charset="0"/>
                  <a:ea typeface="ＭＳ Ｐゴシック" panose="020B0600070205080204" pitchFamily="34" charset="-128"/>
                </a:rPr>
              </a:br>
              <a:endParaRPr lang="en-US" altLang="en-US" sz="1400" dirty="0">
                <a:solidFill>
                  <a:schemeClr val="tx1"/>
                </a:solidFill>
                <a:latin typeface="Courier New" panose="02070309020205020404" pitchFamily="49" charset="0"/>
                <a:ea typeface="ＭＳ Ｐゴシック" panose="020B0600070205080204" pitchFamily="34" charset="-128"/>
              </a:endParaRPr>
            </a:p>
            <a:p>
              <a:pPr eaLnBrk="1" hangingPunct="1">
                <a:lnSpc>
                  <a:spcPct val="80000"/>
                </a:lnSpc>
                <a:spcBef>
                  <a:spcPct val="50000"/>
                </a:spcBef>
                <a:buFontTx/>
                <a:buNone/>
              </a:pP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a:solidFill>
                    <a:srgbClr val="0033CC"/>
                  </a:solidFill>
                  <a:latin typeface="Courier New" panose="02070309020205020404" pitchFamily="49" charset="0"/>
                  <a:ea typeface="ＭＳ Ｐゴシック" panose="020B0600070205080204" pitchFamily="34" charset="-128"/>
                </a:rPr>
                <a:t>if</a:t>
              </a: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a:solidFill>
                    <a:srgbClr val="A50021"/>
                  </a:solidFill>
                  <a:latin typeface="Courier New" panose="02070309020205020404" pitchFamily="49" charset="0"/>
                  <a:ea typeface="ＭＳ Ｐゴシック" panose="020B0600070205080204" pitchFamily="34" charset="-128"/>
                </a:rPr>
                <a:t>(</a:t>
              </a:r>
              <a:r>
                <a:rPr lang="en-US" altLang="en-US" sz="1400" dirty="0">
                  <a:solidFill>
                    <a:schemeClr val="tx1"/>
                  </a:solidFill>
                  <a:latin typeface="Courier New" panose="02070309020205020404" pitchFamily="49" charset="0"/>
                  <a:ea typeface="ＭＳ Ｐゴシック" panose="020B0600070205080204" pitchFamily="34" charset="-128"/>
                </a:rPr>
                <a:t>	letter == </a:t>
              </a:r>
              <a:r>
                <a:rPr lang="en-US" altLang="en-US" sz="1400" dirty="0">
                  <a:solidFill>
                    <a:srgbClr val="0066CC"/>
                  </a:solidFill>
                  <a:latin typeface="Courier New" panose="02070309020205020404" pitchFamily="49" charset="0"/>
                  <a:ea typeface="ＭＳ Ｐゴシック" panose="020B0600070205080204" pitchFamily="34" charset="-128"/>
                </a:rPr>
                <a:t>'a'</a:t>
              </a:r>
              <a:r>
                <a:rPr lang="en-US" altLang="en-US" sz="1400" dirty="0">
                  <a:solidFill>
                    <a:schemeClr val="tx1"/>
                  </a:solidFill>
                  <a:latin typeface="Courier New" panose="02070309020205020404" pitchFamily="49" charset="0"/>
                  <a:ea typeface="ＭＳ Ｐゴシック" panose="020B0600070205080204" pitchFamily="34" charset="-128"/>
                </a:rPr>
                <a:t> || letter == </a:t>
              </a:r>
              <a:r>
                <a:rPr lang="en-US" altLang="en-US" sz="1400" dirty="0">
                  <a:solidFill>
                    <a:srgbClr val="0066CC"/>
                  </a:solidFill>
                  <a:latin typeface="Courier New" panose="02070309020205020404" pitchFamily="49" charset="0"/>
                  <a:ea typeface="ＭＳ Ｐゴシック" panose="020B0600070205080204" pitchFamily="34" charset="-128"/>
                </a:rPr>
                <a:t>'A'</a:t>
              </a:r>
              <a:r>
                <a:rPr lang="en-US" altLang="en-US" sz="1400" dirty="0">
                  <a:solidFill>
                    <a:schemeClr val="tx1"/>
                  </a:solidFill>
                  <a:latin typeface="Courier New" panose="02070309020205020404" pitchFamily="49" charset="0"/>
                  <a:ea typeface="ＭＳ Ｐゴシック" panose="020B0600070205080204" pitchFamily="34" charset="-128"/>
                </a:rPr>
                <a:t> || letter == </a:t>
              </a:r>
              <a:r>
                <a:rPr lang="en-US" altLang="en-US" sz="1400" dirty="0">
                  <a:solidFill>
                    <a:srgbClr val="0066CC"/>
                  </a:solidFill>
                  <a:latin typeface="Courier New" panose="02070309020205020404" pitchFamily="49" charset="0"/>
                  <a:ea typeface="ＭＳ Ｐゴシック" panose="020B0600070205080204" pitchFamily="34" charset="-128"/>
                </a:rPr>
                <a:t>'e'</a:t>
              </a:r>
              <a:r>
                <a:rPr lang="en-US" altLang="en-US" sz="1400" dirty="0">
                  <a:solidFill>
                    <a:schemeClr val="tx1"/>
                  </a:solidFill>
                  <a:latin typeface="Courier New" panose="02070309020205020404" pitchFamily="49" charset="0"/>
                  <a:ea typeface="ＭＳ Ｐゴシック" panose="020B0600070205080204" pitchFamily="34" charset="-128"/>
                </a:rPr>
                <a:t> || letter == </a:t>
              </a:r>
              <a:r>
                <a:rPr lang="en-US" altLang="en-US" sz="1400" dirty="0">
                  <a:solidFill>
                    <a:srgbClr val="0066CC"/>
                  </a:solidFill>
                  <a:latin typeface="Courier New" panose="02070309020205020404" pitchFamily="49" charset="0"/>
                  <a:ea typeface="ＭＳ Ｐゴシック" panose="020B0600070205080204" pitchFamily="34" charset="-128"/>
                </a:rPr>
                <a:t>'E'</a:t>
              </a:r>
              <a:r>
                <a:rPr lang="en-US" altLang="en-US" sz="1400" dirty="0">
                  <a:solidFill>
                    <a:schemeClr val="tx1"/>
                  </a:solidFill>
                  <a:latin typeface="Courier New" panose="02070309020205020404" pitchFamily="49" charset="0"/>
                  <a:ea typeface="ＭＳ Ｐゴシック" panose="020B0600070205080204" pitchFamily="34" charset="-128"/>
                </a:rPr>
                <a:t> ||</a:t>
              </a:r>
            </a:p>
            <a:p>
              <a:pPr eaLnBrk="1" hangingPunct="1">
                <a:lnSpc>
                  <a:spcPct val="80000"/>
                </a:lnSpc>
                <a:spcBef>
                  <a:spcPct val="50000"/>
                </a:spcBef>
                <a:buFontTx/>
                <a:buNone/>
              </a:pPr>
              <a:r>
                <a:rPr lang="en-US" altLang="en-US" sz="1400" dirty="0">
                  <a:solidFill>
                    <a:schemeClr val="tx1"/>
                  </a:solidFill>
                  <a:latin typeface="Courier New" panose="02070309020205020404" pitchFamily="49" charset="0"/>
                  <a:ea typeface="ＭＳ Ｐゴシック" panose="020B0600070205080204" pitchFamily="34" charset="-128"/>
                </a:rPr>
                <a:t>		letter == </a:t>
              </a:r>
              <a:r>
                <a:rPr lang="en-US" altLang="en-US" sz="1400" dirty="0">
                  <a:solidFill>
                    <a:srgbClr val="0066CC"/>
                  </a:solidFill>
                  <a:latin typeface="Courier New" panose="02070309020205020404" pitchFamily="49" charset="0"/>
                  <a:ea typeface="ＭＳ Ｐゴシック" panose="020B0600070205080204" pitchFamily="34" charset="-128"/>
                </a:rPr>
                <a:t>'</a:t>
              </a:r>
              <a:r>
                <a:rPr lang="en-US" altLang="en-US" sz="1400" dirty="0" err="1">
                  <a:solidFill>
                    <a:srgbClr val="0066CC"/>
                  </a:solidFill>
                  <a:latin typeface="Courier New" panose="02070309020205020404" pitchFamily="49" charset="0"/>
                  <a:ea typeface="ＭＳ Ｐゴシック" panose="020B0600070205080204" pitchFamily="34" charset="-128"/>
                </a:rPr>
                <a:t>i</a:t>
              </a:r>
              <a:r>
                <a:rPr lang="en-US" altLang="en-US" sz="1400" dirty="0">
                  <a:solidFill>
                    <a:srgbClr val="0066CC"/>
                  </a:solidFill>
                  <a:latin typeface="Courier New" panose="02070309020205020404" pitchFamily="49" charset="0"/>
                  <a:ea typeface="ＭＳ Ｐゴシック" panose="020B0600070205080204" pitchFamily="34" charset="-128"/>
                </a:rPr>
                <a:t>'</a:t>
              </a:r>
              <a:r>
                <a:rPr lang="en-US" altLang="en-US" sz="1400" dirty="0">
                  <a:solidFill>
                    <a:schemeClr val="tx1"/>
                  </a:solidFill>
                  <a:latin typeface="Courier New" panose="02070309020205020404" pitchFamily="49" charset="0"/>
                  <a:ea typeface="ＭＳ Ｐゴシック" panose="020B0600070205080204" pitchFamily="34" charset="-128"/>
                </a:rPr>
                <a:t> || letter == </a:t>
              </a:r>
              <a:r>
                <a:rPr lang="en-US" altLang="en-US" sz="1400" dirty="0">
                  <a:solidFill>
                    <a:srgbClr val="0066CC"/>
                  </a:solidFill>
                  <a:latin typeface="Courier New" panose="02070309020205020404" pitchFamily="49" charset="0"/>
                  <a:ea typeface="ＭＳ Ｐゴシック" panose="020B0600070205080204" pitchFamily="34" charset="-128"/>
                </a:rPr>
                <a:t>'I'</a:t>
              </a:r>
              <a:r>
                <a:rPr lang="en-US" altLang="en-US" sz="1400" dirty="0">
                  <a:solidFill>
                    <a:schemeClr val="tx1"/>
                  </a:solidFill>
                  <a:latin typeface="Courier New" panose="02070309020205020404" pitchFamily="49" charset="0"/>
                  <a:ea typeface="ＭＳ Ｐゴシック" panose="020B0600070205080204" pitchFamily="34" charset="-128"/>
                </a:rPr>
                <a:t> || letter == </a:t>
              </a:r>
              <a:r>
                <a:rPr lang="en-US" altLang="en-US" sz="1400" dirty="0">
                  <a:solidFill>
                    <a:srgbClr val="0066CC"/>
                  </a:solidFill>
                  <a:latin typeface="Courier New" panose="02070309020205020404" pitchFamily="49" charset="0"/>
                  <a:ea typeface="ＭＳ Ｐゴシック" panose="020B0600070205080204" pitchFamily="34" charset="-128"/>
                </a:rPr>
                <a:t>'o'</a:t>
              </a:r>
              <a:r>
                <a:rPr lang="en-US" altLang="en-US" sz="1400" dirty="0">
                  <a:solidFill>
                    <a:schemeClr val="tx1"/>
                  </a:solidFill>
                  <a:latin typeface="Courier New" panose="02070309020205020404" pitchFamily="49" charset="0"/>
                  <a:ea typeface="ＭＳ Ｐゴシック" panose="020B0600070205080204" pitchFamily="34" charset="-128"/>
                </a:rPr>
                <a:t> || letter == </a:t>
              </a:r>
              <a:r>
                <a:rPr lang="en-US" altLang="en-US" sz="1400" dirty="0">
                  <a:solidFill>
                    <a:srgbClr val="0066CC"/>
                  </a:solidFill>
                  <a:latin typeface="Courier New" panose="02070309020205020404" pitchFamily="49" charset="0"/>
                  <a:ea typeface="ＭＳ Ｐゴシック" panose="020B0600070205080204" pitchFamily="34" charset="-128"/>
                </a:rPr>
                <a:t>'O'</a:t>
              </a:r>
              <a:r>
                <a:rPr lang="en-US" altLang="en-US" sz="1400" dirty="0">
                  <a:solidFill>
                    <a:schemeClr val="tx1"/>
                  </a:solidFill>
                  <a:latin typeface="Courier New" panose="02070309020205020404" pitchFamily="49" charset="0"/>
                  <a:ea typeface="ＭＳ Ｐゴシック" panose="020B0600070205080204" pitchFamily="34" charset="-128"/>
                </a:rPr>
                <a:t> ||</a:t>
              </a:r>
            </a:p>
            <a:p>
              <a:pPr eaLnBrk="1" hangingPunct="1">
                <a:lnSpc>
                  <a:spcPct val="80000"/>
                </a:lnSpc>
                <a:spcBef>
                  <a:spcPct val="50000"/>
                </a:spcBef>
                <a:buFontTx/>
                <a:buNone/>
              </a:pPr>
              <a:r>
                <a:rPr lang="en-US" altLang="en-US" sz="1400" dirty="0">
                  <a:solidFill>
                    <a:schemeClr val="tx1"/>
                  </a:solidFill>
                  <a:latin typeface="Courier New" panose="02070309020205020404" pitchFamily="49" charset="0"/>
                  <a:ea typeface="ＭＳ Ｐゴシック" panose="020B0600070205080204" pitchFamily="34" charset="-128"/>
                </a:rPr>
                <a:t>		letter == </a:t>
              </a:r>
              <a:r>
                <a:rPr lang="en-US" altLang="en-US" sz="1400" dirty="0">
                  <a:solidFill>
                    <a:srgbClr val="0066CC"/>
                  </a:solidFill>
                  <a:latin typeface="Courier New" panose="02070309020205020404" pitchFamily="49" charset="0"/>
                  <a:ea typeface="ＭＳ Ｐゴシック" panose="020B0600070205080204" pitchFamily="34" charset="-128"/>
                </a:rPr>
                <a:t>'u'</a:t>
              </a:r>
              <a:r>
                <a:rPr lang="en-US" altLang="en-US" sz="1400" dirty="0">
                  <a:solidFill>
                    <a:schemeClr val="tx1"/>
                  </a:solidFill>
                  <a:latin typeface="Courier New" panose="02070309020205020404" pitchFamily="49" charset="0"/>
                  <a:ea typeface="ＭＳ Ｐゴシック" panose="020B0600070205080204" pitchFamily="34" charset="-128"/>
                </a:rPr>
                <a:t> || letter == </a:t>
              </a:r>
              <a:r>
                <a:rPr lang="en-US" altLang="en-US" sz="1400" dirty="0">
                  <a:solidFill>
                    <a:srgbClr val="0066CC"/>
                  </a:solidFill>
                  <a:latin typeface="Courier New" panose="02070309020205020404" pitchFamily="49" charset="0"/>
                  <a:ea typeface="ＭＳ Ｐゴシック" panose="020B0600070205080204" pitchFamily="34" charset="-128"/>
                </a:rPr>
                <a:t>'U'</a:t>
              </a: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a:solidFill>
                    <a:srgbClr val="A50021"/>
                  </a:solidFill>
                  <a:latin typeface="Courier New" panose="02070309020205020404" pitchFamily="49" charset="0"/>
                  <a:ea typeface="ＭＳ Ｐゴシック" panose="020B0600070205080204" pitchFamily="34" charset="-128"/>
                </a:rPr>
                <a:t>) {</a:t>
              </a:r>
            </a:p>
            <a:p>
              <a:pPr eaLnBrk="1" hangingPunct="1">
                <a:lnSpc>
                  <a:spcPct val="80000"/>
                </a:lnSpc>
                <a:spcBef>
                  <a:spcPct val="50000"/>
                </a:spcBef>
                <a:buFontTx/>
                <a:buNone/>
              </a:pP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err="1">
                  <a:solidFill>
                    <a:schemeClr val="tx1"/>
                  </a:solidFill>
                  <a:latin typeface="Courier New" panose="02070309020205020404" pitchFamily="49" charset="0"/>
                  <a:ea typeface="ＭＳ Ｐゴシック" panose="020B0600070205080204" pitchFamily="34" charset="-128"/>
                </a:rPr>
                <a:t>tempStringBuffer.setCharAt</a:t>
              </a:r>
              <a:r>
                <a:rPr lang="en-US" altLang="en-US" sz="1400" dirty="0">
                  <a:solidFill>
                    <a:srgbClr val="A50021"/>
                  </a:solidFill>
                  <a:latin typeface="Courier New" panose="02070309020205020404" pitchFamily="49" charset="0"/>
                  <a:ea typeface="ＭＳ Ｐゴシック" panose="020B0600070205080204" pitchFamily="34" charset="-128"/>
                </a:rPr>
                <a:t>(</a:t>
              </a:r>
              <a:r>
                <a:rPr lang="en-US" altLang="en-US" sz="1400" dirty="0" err="1">
                  <a:solidFill>
                    <a:schemeClr val="tx1"/>
                  </a:solidFill>
                  <a:latin typeface="Courier New" panose="02070309020205020404" pitchFamily="49" charset="0"/>
                  <a:ea typeface="ＭＳ Ｐゴシック" panose="020B0600070205080204" pitchFamily="34" charset="-128"/>
                </a:rPr>
                <a:t>index,</a:t>
              </a:r>
              <a:r>
                <a:rPr lang="en-US" altLang="en-US" sz="1400" dirty="0" err="1">
                  <a:solidFill>
                    <a:srgbClr val="0066CC"/>
                  </a:solidFill>
                  <a:latin typeface="Courier New" panose="02070309020205020404" pitchFamily="49" charset="0"/>
                  <a:ea typeface="ＭＳ Ｐゴシック" panose="020B0600070205080204" pitchFamily="34" charset="-128"/>
                </a:rPr>
                <a:t>'X</a:t>
              </a:r>
              <a:r>
                <a:rPr lang="en-US" altLang="en-US" sz="1400" dirty="0">
                  <a:solidFill>
                    <a:srgbClr val="0066CC"/>
                  </a:solidFill>
                  <a:latin typeface="Courier New" panose="02070309020205020404" pitchFamily="49" charset="0"/>
                  <a:ea typeface="ＭＳ Ｐゴシック" panose="020B0600070205080204" pitchFamily="34" charset="-128"/>
                </a:rPr>
                <a:t>'</a:t>
              </a:r>
              <a:r>
                <a:rPr lang="en-US" altLang="en-US" sz="1400" dirty="0">
                  <a:solidFill>
                    <a:srgbClr val="A50021"/>
                  </a:solidFill>
                  <a:latin typeface="Courier New" panose="02070309020205020404" pitchFamily="49" charset="0"/>
                  <a:ea typeface="ＭＳ Ｐゴシック" panose="020B0600070205080204" pitchFamily="34" charset="-128"/>
                </a:rPr>
                <a:t>)</a:t>
              </a:r>
              <a:r>
                <a:rPr lang="en-US" altLang="en-US" sz="1400" dirty="0">
                  <a:solidFill>
                    <a:schemeClr val="tx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a:solidFill>
                    <a:srgbClr val="A5002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400" dirty="0">
                  <a:solidFill>
                    <a:srgbClr val="A5002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400" dirty="0" err="1">
                  <a:solidFill>
                    <a:schemeClr val="tx1"/>
                  </a:solidFill>
                  <a:latin typeface="Courier New" panose="02070309020205020404" pitchFamily="49" charset="0"/>
                  <a:ea typeface="ＭＳ Ｐゴシック" panose="020B0600070205080204" pitchFamily="34" charset="-128"/>
                </a:rPr>
                <a:t>JOptionPane.showMessageDialog</a:t>
              </a:r>
              <a:r>
                <a:rPr lang="en-US" altLang="en-US" sz="1400" dirty="0">
                  <a:solidFill>
                    <a:srgbClr val="A50021"/>
                  </a:solidFill>
                  <a:latin typeface="Courier New" panose="02070309020205020404" pitchFamily="49" charset="0"/>
                  <a:ea typeface="ＭＳ Ｐゴシック" panose="020B0600070205080204" pitchFamily="34" charset="-128"/>
                </a:rPr>
                <a:t>(</a:t>
              </a:r>
              <a:r>
                <a:rPr lang="en-US" altLang="en-US" sz="1400" dirty="0">
                  <a:solidFill>
                    <a:srgbClr val="0033CC"/>
                  </a:solidFill>
                  <a:latin typeface="Courier New" panose="02070309020205020404" pitchFamily="49" charset="0"/>
                  <a:ea typeface="ＭＳ Ｐゴシック" panose="020B0600070205080204" pitchFamily="34" charset="-128"/>
                </a:rPr>
                <a:t>null</a:t>
              </a: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err="1">
                  <a:solidFill>
                    <a:schemeClr val="tx1"/>
                  </a:solidFill>
                  <a:latin typeface="Courier New" panose="02070309020205020404" pitchFamily="49" charset="0"/>
                  <a:ea typeface="ＭＳ Ｐゴシック" panose="020B0600070205080204" pitchFamily="34" charset="-128"/>
                </a:rPr>
                <a:t>tempStringBuffer</a:t>
              </a: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a:solidFill>
                    <a:srgbClr val="A50021"/>
                  </a:solidFill>
                  <a:latin typeface="Courier New" panose="02070309020205020404" pitchFamily="49" charset="0"/>
                  <a:ea typeface="ＭＳ Ｐゴシック" panose="020B0600070205080204" pitchFamily="34" charset="-128"/>
                </a:rPr>
                <a:t>)</a:t>
              </a:r>
              <a:r>
                <a:rPr lang="en-US" altLang="en-US" sz="1400" dirty="0">
                  <a:solidFill>
                    <a:schemeClr val="tx1"/>
                  </a:solidFill>
                  <a:latin typeface="Courier New" panose="02070309020205020404" pitchFamily="49" charset="0"/>
                  <a:ea typeface="ＭＳ Ｐゴシック" panose="020B0600070205080204" pitchFamily="34" charset="-128"/>
                </a:rPr>
                <a:t>;</a:t>
              </a:r>
            </a:p>
          </p:txBody>
        </p:sp>
      </p:grpSp>
    </p:spTree>
    <p:custDataLst>
      <p:tags r:id="rId1"/>
    </p:custDataLst>
    <p:extLst>
      <p:ext uri="{BB962C8B-B14F-4D97-AF65-F5344CB8AC3E}">
        <p14:creationId xmlns:p14="http://schemas.microsoft.com/office/powerpoint/2010/main" val="82018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471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4E6479B4-9F5E-4DF9-9863-513B044C588A}" type="slidenum">
              <a:rPr lang="en-US" altLang="en-US" sz="1000">
                <a:solidFill>
                  <a:srgbClr val="996633"/>
                </a:solidFill>
              </a:rPr>
              <a:pPr eaLnBrk="1" hangingPunct="1">
                <a:spcBef>
                  <a:spcPct val="0"/>
                </a:spcBef>
                <a:buFontTx/>
                <a:buNone/>
              </a:pPr>
              <a:t>33</a:t>
            </a:fld>
            <a:endParaRPr lang="en-US" altLang="en-US" sz="1000">
              <a:solidFill>
                <a:srgbClr val="996633"/>
              </a:solidFill>
            </a:endParaRPr>
          </a:p>
        </p:txBody>
      </p:sp>
      <p:sp>
        <p:nvSpPr>
          <p:cNvPr id="47108" name="Rectangle 2"/>
          <p:cNvSpPr>
            <a:spLocks noGrp="1" noChangeArrowheads="1"/>
          </p:cNvSpPr>
          <p:nvPr>
            <p:ph type="title"/>
          </p:nvPr>
        </p:nvSpPr>
        <p:spPr>
          <a:xfrm>
            <a:off x="552091" y="274638"/>
            <a:ext cx="11030309" cy="1143000"/>
          </a:xfrm>
        </p:spPr>
        <p:txBody>
          <a:bodyPr/>
          <a:lstStyle/>
          <a:p>
            <a:pPr eaLnBrk="1" hangingPunct="1"/>
            <a:r>
              <a:rPr lang="en-US" altLang="en-US" dirty="0"/>
              <a:t>Method </a:t>
            </a:r>
            <a:r>
              <a:rPr lang="en-US" altLang="en-US" dirty="0">
                <a:solidFill>
                  <a:srgbClr val="A50021"/>
                </a:solidFill>
              </a:rPr>
              <a:t>append</a:t>
            </a:r>
            <a:r>
              <a:rPr lang="en-US" altLang="en-US" dirty="0"/>
              <a:t> </a:t>
            </a:r>
            <a:r>
              <a:rPr lang="en-US" altLang="en-US" dirty="0" err="1"/>
              <a:t>dan</a:t>
            </a:r>
            <a:r>
              <a:rPr lang="en-US" altLang="en-US" dirty="0"/>
              <a:t> </a:t>
            </a:r>
            <a:r>
              <a:rPr lang="en-US" altLang="en-US" dirty="0">
                <a:solidFill>
                  <a:srgbClr val="A50021"/>
                </a:solidFill>
              </a:rPr>
              <a:t>insert</a:t>
            </a:r>
            <a:r>
              <a:rPr lang="en-US" altLang="en-US" dirty="0"/>
              <a:t> </a:t>
            </a:r>
          </a:p>
        </p:txBody>
      </p:sp>
      <p:sp>
        <p:nvSpPr>
          <p:cNvPr id="49155" name="Rectangle 3"/>
          <p:cNvSpPr>
            <a:spLocks noGrp="1" noChangeArrowheads="1"/>
          </p:cNvSpPr>
          <p:nvPr>
            <p:ph type="body" idx="1"/>
          </p:nvPr>
        </p:nvSpPr>
        <p:spPr>
          <a:xfrm>
            <a:off x="931653" y="1802920"/>
            <a:ext cx="10650747" cy="4216879"/>
          </a:xfrm>
        </p:spPr>
        <p:txBody>
          <a:bodyPr/>
          <a:lstStyle/>
          <a:p>
            <a:pPr eaLnBrk="1" hangingPunct="1"/>
            <a:r>
              <a:rPr lang="en-US" altLang="en-US" dirty="0"/>
              <a:t>Method </a:t>
            </a:r>
            <a:r>
              <a:rPr lang="en-US" altLang="en-US" dirty="0">
                <a:solidFill>
                  <a:srgbClr val="A50021"/>
                </a:solidFill>
              </a:rPr>
              <a:t>append</a:t>
            </a:r>
            <a:r>
              <a:rPr lang="en-US" altLang="en-US" dirty="0"/>
              <a:t> </a:t>
            </a:r>
            <a:r>
              <a:rPr lang="en-US" altLang="en-US" dirty="0" err="1"/>
              <a:t>untuk</a:t>
            </a:r>
            <a:r>
              <a:rPr lang="en-US" altLang="en-US" dirty="0"/>
              <a:t> </a:t>
            </a:r>
            <a:r>
              <a:rPr lang="en-US" altLang="en-US" dirty="0" err="1"/>
              <a:t>menambahkan</a:t>
            </a:r>
            <a:r>
              <a:rPr lang="en-US" altLang="en-US" dirty="0"/>
              <a:t> </a:t>
            </a:r>
            <a:r>
              <a:rPr lang="en-US" altLang="en-US" dirty="0" err="1"/>
              <a:t>obyek</a:t>
            </a:r>
            <a:r>
              <a:rPr lang="en-US" altLang="en-US" dirty="0"/>
              <a:t>  String </a:t>
            </a:r>
            <a:r>
              <a:rPr lang="en-US" altLang="en-US" dirty="0" err="1"/>
              <a:t>atau</a:t>
            </a:r>
            <a:r>
              <a:rPr lang="en-US" altLang="en-US" dirty="0"/>
              <a:t> </a:t>
            </a:r>
            <a:r>
              <a:rPr lang="en-US" altLang="en-US" dirty="0" err="1"/>
              <a:t>StringBuffer</a:t>
            </a:r>
            <a:r>
              <a:rPr lang="en-US" altLang="en-US" dirty="0"/>
              <a:t> </a:t>
            </a:r>
            <a:r>
              <a:rPr lang="en-US" altLang="en-US" dirty="0" err="1"/>
              <a:t>ke</a:t>
            </a:r>
            <a:r>
              <a:rPr lang="en-US" altLang="en-US" dirty="0"/>
              <a:t> </a:t>
            </a:r>
            <a:r>
              <a:rPr lang="en-US" altLang="en-US" dirty="0" err="1"/>
              <a:t>akhir</a:t>
            </a:r>
            <a:r>
              <a:rPr lang="en-US" altLang="en-US" dirty="0"/>
              <a:t> </a:t>
            </a:r>
            <a:r>
              <a:rPr lang="en-US" altLang="en-US" dirty="0" err="1"/>
              <a:t>dari</a:t>
            </a:r>
            <a:r>
              <a:rPr lang="en-US" altLang="en-US" dirty="0"/>
              <a:t> </a:t>
            </a:r>
            <a:r>
              <a:rPr lang="en-US" altLang="en-US" dirty="0" err="1"/>
              <a:t>obyek</a:t>
            </a:r>
            <a:r>
              <a:rPr lang="en-US" altLang="en-US" dirty="0"/>
              <a:t> </a:t>
            </a:r>
            <a:r>
              <a:rPr lang="en-US" altLang="en-US" dirty="0" err="1"/>
              <a:t>StringBuffer</a:t>
            </a:r>
            <a:r>
              <a:rPr lang="en-US" altLang="en-US" dirty="0"/>
              <a:t>.</a:t>
            </a:r>
          </a:p>
          <a:p>
            <a:pPr lvl="1" eaLnBrk="1" hangingPunct="1"/>
            <a:r>
              <a:rPr lang="en-US" altLang="en-US" dirty="0" err="1"/>
              <a:t>Tipe</a:t>
            </a:r>
            <a:r>
              <a:rPr lang="en-US" altLang="en-US" dirty="0"/>
              <a:t> data </a:t>
            </a:r>
            <a:r>
              <a:rPr lang="en-US" altLang="en-US" dirty="0" err="1"/>
              <a:t>primitif</a:t>
            </a:r>
            <a:r>
              <a:rPr lang="en-US" altLang="en-US" dirty="0"/>
              <a:t> </a:t>
            </a:r>
            <a:r>
              <a:rPr lang="en-US" altLang="en-US" dirty="0" err="1"/>
              <a:t>diubah</a:t>
            </a:r>
            <a:r>
              <a:rPr lang="en-US" altLang="en-US" dirty="0"/>
              <a:t> </a:t>
            </a:r>
            <a:r>
              <a:rPr lang="en-US" altLang="en-US" dirty="0" err="1"/>
              <a:t>menjadi</a:t>
            </a:r>
            <a:r>
              <a:rPr lang="en-US" altLang="en-US" dirty="0"/>
              <a:t> string </a:t>
            </a:r>
            <a:r>
              <a:rPr lang="en-US" altLang="en-US" dirty="0" err="1"/>
              <a:t>sebelum</a:t>
            </a:r>
            <a:r>
              <a:rPr lang="en-US" altLang="en-US" dirty="0"/>
              <a:t> </a:t>
            </a:r>
            <a:r>
              <a:rPr lang="en-US" altLang="en-US" dirty="0" err="1"/>
              <a:t>ditambahkan</a:t>
            </a:r>
            <a:r>
              <a:rPr lang="en-US" altLang="en-US" dirty="0"/>
              <a:t> </a:t>
            </a:r>
            <a:r>
              <a:rPr lang="en-US" altLang="en-US" dirty="0" err="1"/>
              <a:t>ke</a:t>
            </a:r>
            <a:r>
              <a:rPr lang="en-US" altLang="en-US" dirty="0"/>
              <a:t> </a:t>
            </a:r>
            <a:r>
              <a:rPr lang="en-US" altLang="en-US" dirty="0" err="1"/>
              <a:t>obyek</a:t>
            </a:r>
            <a:r>
              <a:rPr lang="en-US" altLang="en-US" dirty="0"/>
              <a:t> </a:t>
            </a:r>
            <a:r>
              <a:rPr lang="en-US" altLang="en-US" dirty="0" err="1"/>
              <a:t>StringBuffer</a:t>
            </a:r>
            <a:r>
              <a:rPr lang="en-US" altLang="en-US" dirty="0"/>
              <a:t>.</a:t>
            </a:r>
          </a:p>
          <a:p>
            <a:pPr eaLnBrk="1" hangingPunct="1"/>
            <a:r>
              <a:rPr lang="en-US" altLang="en-US" dirty="0" err="1"/>
              <a:t>Untuk</a:t>
            </a:r>
            <a:r>
              <a:rPr lang="en-US" altLang="en-US" dirty="0"/>
              <a:t> </a:t>
            </a:r>
            <a:r>
              <a:rPr lang="en-US" altLang="en-US" dirty="0" err="1"/>
              <a:t>menyisipkan</a:t>
            </a:r>
            <a:r>
              <a:rPr lang="en-US" altLang="en-US" dirty="0"/>
              <a:t> string </a:t>
            </a:r>
            <a:r>
              <a:rPr lang="en-US" altLang="en-US" dirty="0" err="1"/>
              <a:t>pada</a:t>
            </a:r>
            <a:r>
              <a:rPr lang="en-US" altLang="en-US" dirty="0"/>
              <a:t> </a:t>
            </a:r>
            <a:r>
              <a:rPr lang="en-US" altLang="en-US" dirty="0" err="1"/>
              <a:t>posisi</a:t>
            </a:r>
            <a:r>
              <a:rPr lang="en-US" altLang="en-US" dirty="0"/>
              <a:t> </a:t>
            </a:r>
            <a:r>
              <a:rPr lang="en-US" altLang="en-US" dirty="0" err="1"/>
              <a:t>tertentu</a:t>
            </a:r>
            <a:r>
              <a:rPr lang="en-US" altLang="en-US" dirty="0"/>
              <a:t> </a:t>
            </a:r>
            <a:r>
              <a:rPr lang="en-US" altLang="en-US" dirty="0" err="1"/>
              <a:t>dapat</a:t>
            </a:r>
            <a:r>
              <a:rPr lang="en-US" altLang="en-US" dirty="0"/>
              <a:t> </a:t>
            </a:r>
            <a:r>
              <a:rPr lang="en-US" altLang="en-US" dirty="0" err="1"/>
              <a:t>digunakan</a:t>
            </a:r>
            <a:r>
              <a:rPr lang="en-US" altLang="en-US" dirty="0"/>
              <a:t> method </a:t>
            </a:r>
            <a:r>
              <a:rPr lang="en-US" altLang="en-US" dirty="0">
                <a:solidFill>
                  <a:srgbClr val="A50021"/>
                </a:solidFill>
              </a:rPr>
              <a:t>insert</a:t>
            </a:r>
            <a:r>
              <a:rPr lang="en-US" altLang="en-US" dirty="0"/>
              <a:t>.</a:t>
            </a:r>
          </a:p>
          <a:p>
            <a:pPr eaLnBrk="1" hangingPunct="1"/>
            <a:endParaRPr lang="en-US" altLang="en-US" dirty="0"/>
          </a:p>
        </p:txBody>
      </p:sp>
    </p:spTree>
    <p:custDataLst>
      <p:tags r:id="rId1"/>
    </p:custDataLst>
    <p:extLst>
      <p:ext uri="{BB962C8B-B14F-4D97-AF65-F5344CB8AC3E}">
        <p14:creationId xmlns:p14="http://schemas.microsoft.com/office/powerpoint/2010/main" val="178805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dissolve">
                                      <p:cBhvr>
                                        <p:cTn id="7" dur="5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dissolve">
                                      <p:cBhvr>
                                        <p:cTn id="12" dur="500"/>
                                        <p:tgtEl>
                                          <p:spTgt spid="49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dissolve">
                                      <p:cBhvr>
                                        <p:cTn id="17" dur="500"/>
                                        <p:tgtEl>
                                          <p:spTgt spid="49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481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332813CE-2FF2-49DB-A95B-6D141CC4F774}" type="slidenum">
              <a:rPr lang="en-US" altLang="en-US" sz="1000">
                <a:solidFill>
                  <a:srgbClr val="996633"/>
                </a:solidFill>
              </a:rPr>
              <a:pPr eaLnBrk="1" hangingPunct="1">
                <a:spcBef>
                  <a:spcPct val="0"/>
                </a:spcBef>
                <a:buFontTx/>
                <a:buNone/>
              </a:pPr>
              <a:t>34</a:t>
            </a:fld>
            <a:endParaRPr lang="en-US" altLang="en-US" sz="1000">
              <a:solidFill>
                <a:srgbClr val="996633"/>
              </a:solidFill>
            </a:endParaRPr>
          </a:p>
        </p:txBody>
      </p:sp>
      <p:sp>
        <p:nvSpPr>
          <p:cNvPr id="48132" name="Rectangle 2"/>
          <p:cNvSpPr>
            <a:spLocks noGrp="1" noChangeArrowheads="1"/>
          </p:cNvSpPr>
          <p:nvPr>
            <p:ph type="title"/>
          </p:nvPr>
        </p:nvSpPr>
        <p:spPr>
          <a:xfrm>
            <a:off x="483079" y="381000"/>
            <a:ext cx="9499121" cy="920750"/>
          </a:xfrm>
        </p:spPr>
        <p:txBody>
          <a:bodyPr/>
          <a:lstStyle/>
          <a:p>
            <a:pPr eaLnBrk="1" hangingPunct="1"/>
            <a:r>
              <a:rPr lang="en-US" altLang="en-US" dirty="0" err="1"/>
              <a:t>Contoh</a:t>
            </a:r>
            <a:r>
              <a:rPr lang="en-US" altLang="en-US" dirty="0"/>
              <a:t> </a:t>
            </a:r>
            <a:r>
              <a:rPr lang="en-US" altLang="en-US" dirty="0" err="1"/>
              <a:t>StringBuffer</a:t>
            </a:r>
            <a:endParaRPr lang="en-US" altLang="en-US" b="1" dirty="0"/>
          </a:p>
        </p:txBody>
      </p:sp>
      <p:sp>
        <p:nvSpPr>
          <p:cNvPr id="48133" name="Rectangle 3"/>
          <p:cNvSpPr>
            <a:spLocks noGrp="1" noChangeArrowheads="1"/>
          </p:cNvSpPr>
          <p:nvPr>
            <p:ph type="body" idx="1"/>
          </p:nvPr>
        </p:nvSpPr>
        <p:spPr>
          <a:xfrm>
            <a:off x="1802921" y="2133599"/>
            <a:ext cx="8798943" cy="2964611"/>
          </a:xfrm>
        </p:spPr>
        <p:txBody>
          <a:bodyPr>
            <a:normAutofit/>
          </a:bodyPr>
          <a:lstStyle/>
          <a:p>
            <a:pPr eaLnBrk="1" hangingPunct="1">
              <a:lnSpc>
                <a:spcPct val="80000"/>
              </a:lnSpc>
              <a:buFontTx/>
              <a:buNone/>
            </a:pPr>
            <a:r>
              <a:rPr lang="en-US" altLang="en-US" sz="2400" dirty="0" err="1">
                <a:latin typeface="Courier New" panose="02070309020205020404" pitchFamily="49" charset="0"/>
              </a:rPr>
              <a:t>StringBuffer</a:t>
            </a:r>
            <a:r>
              <a:rPr lang="en-US" altLang="en-US" sz="2400" dirty="0">
                <a:latin typeface="Courier New" panose="02070309020205020404" pitchFamily="49" charset="0"/>
              </a:rPr>
              <a:t> </a:t>
            </a:r>
            <a:r>
              <a:rPr lang="en-US" altLang="en-US" sz="2400" dirty="0" err="1">
                <a:latin typeface="Courier New" panose="02070309020205020404" pitchFamily="49" charset="0"/>
              </a:rPr>
              <a:t>strBuf</a:t>
            </a:r>
            <a:r>
              <a:rPr lang="en-US" altLang="en-US" sz="2400" dirty="0">
                <a:latin typeface="Courier New" panose="02070309020205020404" pitchFamily="49" charset="0"/>
              </a:rPr>
              <a:t> = new </a:t>
            </a:r>
            <a:r>
              <a:rPr lang="en-US" altLang="en-US" sz="2400" dirty="0" err="1">
                <a:latin typeface="Courier New" panose="02070309020205020404" pitchFamily="49" charset="0"/>
              </a:rPr>
              <a:t>StringBuffer</a:t>
            </a:r>
            <a:r>
              <a:rPr lang="en-US" altLang="en-US" sz="2400" dirty="0">
                <a:latin typeface="Courier New" panose="02070309020205020404" pitchFamily="49" charset="0"/>
              </a:rPr>
              <a:t>();</a:t>
            </a:r>
          </a:p>
          <a:p>
            <a:pPr eaLnBrk="1" hangingPunct="1">
              <a:lnSpc>
                <a:spcPct val="80000"/>
              </a:lnSpc>
              <a:spcBef>
                <a:spcPct val="0"/>
              </a:spcBef>
              <a:buFontTx/>
              <a:buNone/>
            </a:pPr>
            <a:r>
              <a:rPr lang="en-US" altLang="en-US" sz="2400" dirty="0" err="1">
                <a:latin typeface="Courier New" panose="02070309020205020404" pitchFamily="49" charset="0"/>
              </a:rPr>
              <a:t>strBuf.append</a:t>
            </a:r>
            <a:r>
              <a:rPr lang="en-US" altLang="en-US" sz="2400" dirty="0">
                <a:latin typeface="Courier New" panose="02070309020205020404" pitchFamily="49" charset="0"/>
              </a:rPr>
              <a:t>("Welcome");</a:t>
            </a:r>
          </a:p>
          <a:p>
            <a:pPr eaLnBrk="1" hangingPunct="1">
              <a:lnSpc>
                <a:spcPct val="80000"/>
              </a:lnSpc>
              <a:spcBef>
                <a:spcPct val="0"/>
              </a:spcBef>
              <a:buFontTx/>
              <a:buNone/>
            </a:pPr>
            <a:r>
              <a:rPr lang="en-US" altLang="en-US" sz="2400" dirty="0" err="1">
                <a:latin typeface="Courier New" panose="02070309020205020404" pitchFamily="49" charset="0"/>
              </a:rPr>
              <a:t>strBuf.append</a:t>
            </a:r>
            <a:r>
              <a:rPr lang="en-US" altLang="en-US" sz="2400" dirty="0">
                <a:latin typeface="Courier New" panose="02070309020205020404" pitchFamily="49" charset="0"/>
              </a:rPr>
              <a:t>(' ');</a:t>
            </a:r>
          </a:p>
          <a:p>
            <a:pPr eaLnBrk="1" hangingPunct="1">
              <a:lnSpc>
                <a:spcPct val="80000"/>
              </a:lnSpc>
              <a:spcBef>
                <a:spcPct val="0"/>
              </a:spcBef>
              <a:buFontTx/>
              <a:buNone/>
            </a:pPr>
            <a:r>
              <a:rPr lang="en-US" altLang="en-US" sz="2400" dirty="0" err="1">
                <a:latin typeface="Courier New" panose="02070309020205020404" pitchFamily="49" charset="0"/>
              </a:rPr>
              <a:t>strBuf.append</a:t>
            </a:r>
            <a:r>
              <a:rPr lang="en-US" altLang="en-US" sz="2400" dirty="0">
                <a:latin typeface="Courier New" panose="02070309020205020404" pitchFamily="49" charset="0"/>
              </a:rPr>
              <a:t>("to");</a:t>
            </a:r>
          </a:p>
          <a:p>
            <a:pPr eaLnBrk="1" hangingPunct="1">
              <a:lnSpc>
                <a:spcPct val="80000"/>
              </a:lnSpc>
              <a:spcBef>
                <a:spcPct val="0"/>
              </a:spcBef>
              <a:buFontTx/>
              <a:buNone/>
            </a:pPr>
            <a:r>
              <a:rPr lang="en-US" altLang="en-US" sz="2400" dirty="0" err="1">
                <a:latin typeface="Courier New" panose="02070309020205020404" pitchFamily="49" charset="0"/>
              </a:rPr>
              <a:t>strBuf.append</a:t>
            </a:r>
            <a:r>
              <a:rPr lang="en-US" altLang="en-US" sz="2400" dirty="0">
                <a:latin typeface="Courier New" panose="02070309020205020404" pitchFamily="49" charset="0"/>
              </a:rPr>
              <a:t>(' ');</a:t>
            </a:r>
          </a:p>
          <a:p>
            <a:pPr eaLnBrk="1" hangingPunct="1">
              <a:lnSpc>
                <a:spcPct val="80000"/>
              </a:lnSpc>
              <a:spcBef>
                <a:spcPct val="0"/>
              </a:spcBef>
              <a:buFontTx/>
              <a:buNone/>
            </a:pPr>
            <a:r>
              <a:rPr lang="en-US" altLang="en-US" sz="2400" dirty="0" err="1">
                <a:latin typeface="Courier New" panose="02070309020205020404" pitchFamily="49" charset="0"/>
              </a:rPr>
              <a:t>strBuf.append</a:t>
            </a:r>
            <a:r>
              <a:rPr lang="en-US" altLang="en-US" sz="2400" dirty="0">
                <a:latin typeface="Courier New" panose="02070309020205020404" pitchFamily="49" charset="0"/>
              </a:rPr>
              <a:t>("Java");</a:t>
            </a:r>
          </a:p>
          <a:p>
            <a:pPr eaLnBrk="1" hangingPunct="1">
              <a:lnSpc>
                <a:spcPct val="80000"/>
              </a:lnSpc>
              <a:spcBef>
                <a:spcPct val="0"/>
              </a:spcBef>
              <a:buFontTx/>
              <a:buNone/>
            </a:pPr>
            <a:r>
              <a:rPr lang="en-US" altLang="en-US" sz="2400" dirty="0" err="1">
                <a:latin typeface="Courier New" panose="02070309020205020404" pitchFamily="49" charset="0"/>
              </a:rPr>
              <a:t>strBuf.insert</a:t>
            </a:r>
            <a:r>
              <a:rPr lang="en-US" altLang="en-US" sz="2400" dirty="0">
                <a:latin typeface="Courier New" panose="02070309020205020404" pitchFamily="49" charset="0"/>
              </a:rPr>
              <a:t>(11, “HTML and ");</a:t>
            </a:r>
          </a:p>
          <a:p>
            <a:pPr eaLnBrk="1" hangingPunct="1">
              <a:lnSpc>
                <a:spcPct val="80000"/>
              </a:lnSpc>
              <a:spcBef>
                <a:spcPct val="0"/>
              </a:spcBef>
              <a:buFontTx/>
              <a:buNone/>
            </a:pPr>
            <a:r>
              <a:rPr lang="en-US" altLang="en-US" sz="2400" dirty="0">
                <a:latin typeface="Courier New" panose="02070309020205020404" pitchFamily="49" charset="0"/>
              </a:rPr>
              <a:t>	//”Welcome to HTML and Java”</a:t>
            </a:r>
          </a:p>
          <a:p>
            <a:pPr eaLnBrk="1" hangingPunct="1">
              <a:lnSpc>
                <a:spcPct val="80000"/>
              </a:lnSpc>
              <a:spcBef>
                <a:spcPct val="0"/>
              </a:spcBef>
              <a:buFontTx/>
              <a:buNone/>
            </a:pPr>
            <a:endParaRPr lang="en-US" altLang="en-US" sz="2400" dirty="0">
              <a:latin typeface="Courier New" panose="02070309020205020404" pitchFamily="49" charset="0"/>
            </a:endParaRPr>
          </a:p>
        </p:txBody>
      </p:sp>
    </p:spTree>
    <p:extLst>
      <p:ext uri="{BB962C8B-B14F-4D97-AF65-F5344CB8AC3E}">
        <p14:creationId xmlns:p14="http://schemas.microsoft.com/office/powerpoint/2010/main" val="221229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491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E6810254-C988-499E-BE08-8DC262B38EB3}" type="slidenum">
              <a:rPr lang="en-US" altLang="en-US" sz="1000">
                <a:solidFill>
                  <a:srgbClr val="996633"/>
                </a:solidFill>
              </a:rPr>
              <a:pPr eaLnBrk="1" hangingPunct="1">
                <a:spcBef>
                  <a:spcPct val="0"/>
                </a:spcBef>
                <a:buFontTx/>
                <a:buNone/>
              </a:pPr>
              <a:t>35</a:t>
            </a:fld>
            <a:endParaRPr lang="en-US" altLang="en-US" sz="1000">
              <a:solidFill>
                <a:srgbClr val="996633"/>
              </a:solidFill>
            </a:endParaRPr>
          </a:p>
        </p:txBody>
      </p:sp>
      <p:sp>
        <p:nvSpPr>
          <p:cNvPr id="49156" name="Rectangle 2"/>
          <p:cNvSpPr>
            <a:spLocks noGrp="1" noChangeArrowheads="1"/>
          </p:cNvSpPr>
          <p:nvPr>
            <p:ph type="title"/>
          </p:nvPr>
        </p:nvSpPr>
        <p:spPr>
          <a:xfrm>
            <a:off x="948906" y="228600"/>
            <a:ext cx="10735094" cy="762000"/>
          </a:xfrm>
        </p:spPr>
        <p:txBody>
          <a:bodyPr/>
          <a:lstStyle/>
          <a:p>
            <a:pPr eaLnBrk="1" hangingPunct="1"/>
            <a:r>
              <a:rPr lang="en-US" altLang="en-US" dirty="0" err="1"/>
              <a:t>Operasi</a:t>
            </a:r>
            <a:r>
              <a:rPr lang="en-US" altLang="en-US" dirty="0"/>
              <a:t> String Buffer</a:t>
            </a:r>
          </a:p>
        </p:txBody>
      </p:sp>
      <p:graphicFrame>
        <p:nvGraphicFramePr>
          <p:cNvPr id="145473" name="Group 65"/>
          <p:cNvGraphicFramePr>
            <a:graphicFrameLocks noGrp="1"/>
          </p:cNvGraphicFramePr>
          <p:nvPr>
            <p:ph idx="1"/>
            <p:extLst>
              <p:ext uri="{D42A27DB-BD31-4B8C-83A1-F6EECF244321}">
                <p14:modId xmlns:p14="http://schemas.microsoft.com/office/powerpoint/2010/main" val="1124313540"/>
              </p:ext>
            </p:extLst>
          </p:nvPr>
        </p:nvGraphicFramePr>
        <p:xfrm>
          <a:off x="1846053" y="1192156"/>
          <a:ext cx="8534400" cy="5246744"/>
        </p:xfrm>
        <a:graphic>
          <a:graphicData uri="http://schemas.openxmlformats.org/drawingml/2006/table">
            <a:tbl>
              <a:tblPr/>
              <a:tblGrid>
                <a:gridCol w="4008438">
                  <a:extLst>
                    <a:ext uri="{9D8B030D-6E8A-4147-A177-3AD203B41FA5}">
                      <a16:colId xmlns:a16="http://schemas.microsoft.com/office/drawing/2014/main" val="20000"/>
                    </a:ext>
                  </a:extLst>
                </a:gridCol>
                <a:gridCol w="4525962">
                  <a:extLst>
                    <a:ext uri="{9D8B030D-6E8A-4147-A177-3AD203B41FA5}">
                      <a16:colId xmlns:a16="http://schemas.microsoft.com/office/drawing/2014/main" val="20001"/>
                    </a:ext>
                  </a:extLst>
                </a:gridCol>
              </a:tblGrid>
              <a:tr h="3962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3399"/>
                          </a:solidFill>
                          <a:effectLst/>
                          <a:latin typeface="Arial" pitchFamily="34" charset="0"/>
                        </a:rPr>
                        <a:t>Expression</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3399"/>
                          </a:solidFill>
                          <a:effectLst/>
                          <a:latin typeface="Arial" pitchFamily="34" charset="0"/>
                        </a:rPr>
                        <a:t>Description</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0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3399"/>
                          </a:solidFill>
                          <a:effectLst/>
                          <a:latin typeface="Courier New" pitchFamily="49" charset="0"/>
                        </a:rPr>
                        <a:t>delete</a:t>
                      </a:r>
                      <a:r>
                        <a:rPr kumimoji="0" lang="en-US" sz="2000" b="0" i="0" u="none" strike="noStrike" cap="none" normalizeH="0" baseline="0">
                          <a:ln>
                            <a:noFill/>
                          </a:ln>
                          <a:solidFill>
                            <a:srgbClr val="003399"/>
                          </a:solidFill>
                          <a:effectLst/>
                          <a:latin typeface="Courier New" pitchFamily="49" charset="0"/>
                        </a:rPr>
                        <a:t>(int start, int end)</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Menghapus substring dari sebuah string</a:t>
                      </a:r>
                      <a:endParaRPr kumimoji="0" lang="en-US" sz="2000" b="0" i="0" u="none" strike="noStrike" cap="none" normalizeH="0" baseline="0">
                        <a:ln>
                          <a:noFill/>
                        </a:ln>
                        <a:solidFill>
                          <a:srgbClr val="003399"/>
                        </a:solidFill>
                        <a:effectLst/>
                        <a:latin typeface="Courier New" pitchFamily="49"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92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3399"/>
                          </a:solidFill>
                          <a:effectLst/>
                          <a:latin typeface="Courier New" pitchFamily="49" charset="0"/>
                        </a:rPr>
                        <a:t>replace</a:t>
                      </a:r>
                      <a:r>
                        <a:rPr kumimoji="0" lang="en-US" sz="2000" b="0" i="0" u="none" strike="noStrike" cap="none" normalizeH="0" baseline="0">
                          <a:ln>
                            <a:noFill/>
                          </a:ln>
                          <a:solidFill>
                            <a:srgbClr val="003399"/>
                          </a:solidFill>
                          <a:effectLst/>
                          <a:latin typeface="Courier New" pitchFamily="49" charset="0"/>
                        </a:rPr>
                        <a:t>(int start, int end, String str)</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Mengganti substring dengan string tertentu</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3399"/>
                          </a:solidFill>
                          <a:effectLst/>
                          <a:latin typeface="Courier New" pitchFamily="49" charset="0"/>
                        </a:rPr>
                        <a:t>substring</a:t>
                      </a:r>
                      <a:r>
                        <a:rPr kumimoji="0" lang="en-US" sz="2000" b="0" i="0" u="none" strike="noStrike" cap="none" normalizeH="0" baseline="0">
                          <a:ln>
                            <a:noFill/>
                          </a:ln>
                          <a:solidFill>
                            <a:srgbClr val="003399"/>
                          </a:solidFill>
                          <a:effectLst/>
                          <a:latin typeface="Courier New" pitchFamily="49" charset="0"/>
                        </a:rPr>
                        <a:t>(int start)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substring</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3399"/>
                          </a:solidFill>
                          <a:effectLst/>
                          <a:latin typeface="Courier New" pitchFamily="49" charset="0"/>
                        </a:rPr>
                        <a:t>reverse</a:t>
                      </a:r>
                      <a:r>
                        <a:rPr kumimoji="0" lang="en-US" sz="2000" b="0" i="0" u="none" strike="noStrike" cap="none" normalizeH="0" baseline="0">
                          <a:ln>
                            <a:noFill/>
                          </a:ln>
                          <a:solidFill>
                            <a:srgbClr val="003399"/>
                          </a:solidFill>
                          <a:effectLst/>
                          <a:latin typeface="Courier New" pitchFamily="49" charset="0"/>
                        </a:rPr>
                        <a: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Membalik string</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3399"/>
                          </a:solidFill>
                          <a:effectLst/>
                          <a:latin typeface="Courier New" pitchFamily="49" charset="0"/>
                        </a:rPr>
                        <a:t>length()</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Panjang string</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27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3399"/>
                          </a:solidFill>
                          <a:effectLst/>
                          <a:latin typeface="Courier New" pitchFamily="49" charset="0"/>
                        </a:rPr>
                        <a:t>capacity()</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Kapasitas string buffer</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3399"/>
                          </a:solidFill>
                          <a:effectLst/>
                          <a:latin typeface="Courier New" pitchFamily="49" charset="0"/>
                        </a:rPr>
                        <a:t>charAt(</a:t>
                      </a:r>
                      <a:r>
                        <a:rPr kumimoji="0" lang="en-US" sz="2000" b="0" i="0" u="none" strike="noStrike" cap="none" normalizeH="0" baseline="0">
                          <a:ln>
                            <a:noFill/>
                          </a:ln>
                          <a:solidFill>
                            <a:srgbClr val="003399"/>
                          </a:solidFill>
                          <a:effectLst/>
                          <a:latin typeface="Courier New" pitchFamily="49" charset="0"/>
                        </a:rPr>
                        <a:t>int</a:t>
                      </a:r>
                      <a:r>
                        <a:rPr kumimoji="0" lang="en-US" sz="2000" b="1" i="0" u="none" strike="noStrike" cap="none" normalizeH="0" baseline="0">
                          <a:ln>
                            <a:noFill/>
                          </a:ln>
                          <a:solidFill>
                            <a:srgbClr val="003399"/>
                          </a:solidFill>
                          <a:effectLst/>
                          <a:latin typeface="Courier New" pitchFamily="49" charset="0"/>
                        </a:rPr>
                        <a:t> </a:t>
                      </a:r>
                      <a:r>
                        <a:rPr kumimoji="0" lang="en-US" sz="2000" b="0" i="0" u="none" strike="noStrike" cap="none" normalizeH="0" baseline="0">
                          <a:ln>
                            <a:noFill/>
                          </a:ln>
                          <a:solidFill>
                            <a:srgbClr val="003399"/>
                          </a:solidFill>
                          <a:effectLst/>
                          <a:latin typeface="Courier New" pitchFamily="49" charset="0"/>
                        </a:rPr>
                        <a:t>index</a:t>
                      </a:r>
                      <a:r>
                        <a:rPr kumimoji="0" lang="en-US" sz="2000" b="1" i="0" u="none" strike="noStrike" cap="none" normalizeH="0" baseline="0">
                          <a:ln>
                            <a:noFill/>
                          </a:ln>
                          <a:solidFill>
                            <a:srgbClr val="003399"/>
                          </a:solidFill>
                          <a:effectLst/>
                          <a:latin typeface="Courier New" pitchFamily="49" charset="0"/>
                        </a:rPr>
                        <a: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Karakter pada posisi tertentu</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0058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3399"/>
                          </a:solidFill>
                          <a:effectLst/>
                          <a:latin typeface="Courier New" pitchFamily="49" charset="0"/>
                        </a:rPr>
                        <a:t>getChars</a:t>
                      </a:r>
                      <a:r>
                        <a:rPr kumimoji="0" lang="en-US" sz="2000" b="0" i="0" u="none" strike="noStrike" cap="none" normalizeH="0" baseline="0">
                          <a:ln>
                            <a:noFill/>
                          </a:ln>
                          <a:solidFill>
                            <a:srgbClr val="003399"/>
                          </a:solidFill>
                          <a:effectLst/>
                          <a:latin typeface="Courier New" pitchFamily="49" charset="0"/>
                        </a:rPr>
                        <a:t>(int srcBegin, int srcEnd, char[] dst, int dstBegin)</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3399"/>
                          </a:solidFill>
                          <a:effectLst/>
                          <a:latin typeface="Arial" pitchFamily="34" charset="0"/>
                        </a:rPr>
                        <a:t>Menyalin karakter</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2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3399"/>
                          </a:solidFill>
                          <a:effectLst/>
                          <a:latin typeface="Courier New" pitchFamily="49" charset="0"/>
                        </a:rPr>
                        <a:t>setLength</a:t>
                      </a:r>
                      <a:r>
                        <a:rPr kumimoji="0" lang="en-US" sz="2000" b="0" i="0" u="none" strike="noStrike" cap="none" normalizeH="0" baseline="0">
                          <a:ln>
                            <a:noFill/>
                          </a:ln>
                          <a:solidFill>
                            <a:srgbClr val="003399"/>
                          </a:solidFill>
                          <a:effectLst/>
                          <a:latin typeface="Courier New" pitchFamily="49" charset="0"/>
                        </a:rPr>
                        <a:t>(int newLength)</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3399"/>
                          </a:solidFill>
                          <a:effectLst/>
                          <a:latin typeface="Arial" pitchFamily="34" charset="0"/>
                        </a:rPr>
                        <a:t>Set </a:t>
                      </a:r>
                      <a:r>
                        <a:rPr kumimoji="0" lang="en-US" sz="2000" b="0" i="0" u="none" strike="noStrike" cap="none" normalizeH="0" baseline="0" dirty="0" err="1">
                          <a:ln>
                            <a:noFill/>
                          </a:ln>
                          <a:solidFill>
                            <a:srgbClr val="003399"/>
                          </a:solidFill>
                          <a:effectLst/>
                          <a:latin typeface="Arial" pitchFamily="34" charset="0"/>
                        </a:rPr>
                        <a:t>panjang</a:t>
                      </a:r>
                      <a:r>
                        <a:rPr kumimoji="0" lang="en-US" sz="2000" b="0" i="0" u="none" strike="noStrike" cap="none" normalizeH="0" baseline="0" dirty="0">
                          <a:ln>
                            <a:noFill/>
                          </a:ln>
                          <a:solidFill>
                            <a:srgbClr val="003399"/>
                          </a:solidFill>
                          <a:effectLst/>
                          <a:latin typeface="Arial" pitchFamily="34" charset="0"/>
                        </a:rPr>
                        <a:t> string buffer</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117607654"/>
      </p:ext>
    </p:extLst>
  </p:cSld>
  <p:clrMapOvr>
    <a:masterClrMapping/>
  </p:clrMapOvr>
  <p:transition spd="med">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501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E321EA35-3430-4FF2-8EC5-84C4174F5354}" type="slidenum">
              <a:rPr lang="en-US" altLang="en-US" sz="1000">
                <a:solidFill>
                  <a:srgbClr val="996633"/>
                </a:solidFill>
              </a:rPr>
              <a:pPr eaLnBrk="1" hangingPunct="1">
                <a:spcBef>
                  <a:spcPct val="0"/>
                </a:spcBef>
                <a:buFontTx/>
                <a:buNone/>
              </a:pPr>
              <a:t>36</a:t>
            </a:fld>
            <a:endParaRPr lang="en-US" altLang="en-US" sz="1000">
              <a:solidFill>
                <a:srgbClr val="996633"/>
              </a:solidFill>
            </a:endParaRPr>
          </a:p>
        </p:txBody>
      </p:sp>
      <p:sp>
        <p:nvSpPr>
          <p:cNvPr id="50180" name="Rectangle 4"/>
          <p:cNvSpPr>
            <a:spLocks noGrp="1" noChangeArrowheads="1"/>
          </p:cNvSpPr>
          <p:nvPr>
            <p:ph type="title"/>
          </p:nvPr>
        </p:nvSpPr>
        <p:spPr/>
        <p:txBody>
          <a:bodyPr/>
          <a:lstStyle/>
          <a:p>
            <a:pPr eaLnBrk="1" hangingPunct="1"/>
            <a:r>
              <a:rPr lang="en-US" altLang="en-US"/>
              <a:t>Contoh : StringBuffer</a:t>
            </a:r>
          </a:p>
        </p:txBody>
      </p:sp>
      <p:sp>
        <p:nvSpPr>
          <p:cNvPr id="50181" name="Rectangle 5"/>
          <p:cNvSpPr>
            <a:spLocks noGrp="1" noChangeArrowheads="1"/>
          </p:cNvSpPr>
          <p:nvPr>
            <p:ph type="body" idx="1"/>
          </p:nvPr>
        </p:nvSpPr>
        <p:spPr/>
        <p:txBody>
          <a:bodyPr/>
          <a:lstStyle/>
          <a:p>
            <a:pPr eaLnBrk="1" hangingPunct="1">
              <a:buFontTx/>
              <a:buNone/>
            </a:pPr>
            <a:r>
              <a:rPr lang="en-US" altLang="en-US" dirty="0"/>
              <a:t> </a:t>
            </a:r>
            <a:r>
              <a:rPr lang="en-US" altLang="en-US" sz="1800" dirty="0" err="1">
                <a:latin typeface="Courier New" panose="02070309020205020404" pitchFamily="49" charset="0"/>
              </a:rPr>
              <a:t>StringBuffer</a:t>
            </a:r>
            <a:r>
              <a:rPr lang="en-US" altLang="en-US" sz="1800" dirty="0">
                <a:latin typeface="Courier New" panose="02070309020205020404" pitchFamily="49" charset="0"/>
              </a:rPr>
              <a:t> </a:t>
            </a:r>
            <a:r>
              <a:rPr lang="en-US" altLang="en-US" sz="1800" dirty="0" err="1">
                <a:latin typeface="Courier New" panose="02070309020205020404" pitchFamily="49" charset="0"/>
              </a:rPr>
              <a:t>sb</a:t>
            </a:r>
            <a:r>
              <a:rPr lang="en-US" altLang="en-US" sz="1800" dirty="0">
                <a:latin typeface="Courier New" panose="02070309020205020404" pitchFamily="49" charset="0"/>
              </a:rPr>
              <a:t> = new </a:t>
            </a:r>
            <a:r>
              <a:rPr lang="en-US" altLang="en-US" sz="1800" dirty="0" err="1">
                <a:latin typeface="Courier New" panose="02070309020205020404" pitchFamily="49" charset="0"/>
              </a:rPr>
              <a:t>StringBuffer</a:t>
            </a:r>
            <a:r>
              <a:rPr lang="en-US" altLang="en-US" sz="1800" dirty="0">
                <a:latin typeface="Courier New" panose="02070309020205020404" pitchFamily="49" charset="0"/>
              </a:rPr>
              <a:t>(“Hello”);</a:t>
            </a:r>
          </a:p>
          <a:p>
            <a:pPr eaLnBrk="1" hangingPunct="1">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sb.length</a:t>
            </a:r>
            <a:r>
              <a:rPr lang="en-US" altLang="en-US" sz="1800" dirty="0">
                <a:latin typeface="Courier New" panose="02070309020205020404" pitchFamily="49" charset="0"/>
              </a:rPr>
              <a:t>(); // 5</a:t>
            </a:r>
          </a:p>
          <a:p>
            <a:pPr eaLnBrk="1" hangingPunct="1">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sb.capacity</a:t>
            </a:r>
            <a:r>
              <a:rPr lang="en-US" altLang="en-US" sz="1800" dirty="0">
                <a:latin typeface="Courier New" panose="02070309020205020404" pitchFamily="49" charset="0"/>
              </a:rPr>
              <a:t>(); // 21 (16 characters room is added if no size is specified)</a:t>
            </a:r>
          </a:p>
          <a:p>
            <a:pPr eaLnBrk="1" hangingPunct="1">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sb.charAt</a:t>
            </a:r>
            <a:r>
              <a:rPr lang="en-US" altLang="en-US" sz="1800" dirty="0">
                <a:latin typeface="Courier New" panose="02070309020205020404" pitchFamily="49" charset="0"/>
              </a:rPr>
              <a:t>(1); // e</a:t>
            </a:r>
          </a:p>
          <a:p>
            <a:pPr eaLnBrk="1" hangingPunct="1">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sb.setCharAt</a:t>
            </a:r>
            <a:r>
              <a:rPr lang="en-US" altLang="en-US" sz="1800" dirty="0">
                <a:latin typeface="Courier New" panose="02070309020205020404" pitchFamily="49" charset="0"/>
              </a:rPr>
              <a:t>(1,’i’); // </a:t>
            </a:r>
            <a:r>
              <a:rPr lang="en-US" altLang="en-US" sz="1800" dirty="0" err="1">
                <a:latin typeface="Courier New" panose="02070309020205020404" pitchFamily="49" charset="0"/>
              </a:rPr>
              <a:t>Hillo</a:t>
            </a:r>
            <a:endParaRPr lang="en-US" altLang="en-US" sz="1800" dirty="0">
              <a:latin typeface="Courier New" panose="02070309020205020404" pitchFamily="49" charset="0"/>
            </a:endParaRPr>
          </a:p>
          <a:p>
            <a:pPr eaLnBrk="1" hangingPunct="1">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sb.setLength</a:t>
            </a:r>
            <a:r>
              <a:rPr lang="en-US" altLang="en-US" sz="1800" dirty="0">
                <a:latin typeface="Courier New" panose="02070309020205020404" pitchFamily="49" charset="0"/>
              </a:rPr>
              <a:t>(2); // Hi</a:t>
            </a:r>
          </a:p>
          <a:p>
            <a:pPr eaLnBrk="1" hangingPunct="1">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sb.append</a:t>
            </a:r>
            <a:r>
              <a:rPr lang="en-US" altLang="en-US" sz="1800" dirty="0">
                <a:latin typeface="Courier New" panose="02070309020205020404" pitchFamily="49" charset="0"/>
              </a:rPr>
              <a:t>(“l”).append(“l”); // Hill</a:t>
            </a:r>
          </a:p>
          <a:p>
            <a:pPr eaLnBrk="1" hangingPunct="1">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sb.insert</a:t>
            </a:r>
            <a:r>
              <a:rPr lang="en-US" altLang="en-US" sz="1800" dirty="0">
                <a:latin typeface="Courier New" panose="02070309020205020404" pitchFamily="49" charset="0"/>
              </a:rPr>
              <a:t>(0, “Big “); // Big Hill</a:t>
            </a:r>
          </a:p>
          <a:p>
            <a:pPr eaLnBrk="1" hangingPunct="1">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sb.replace</a:t>
            </a:r>
            <a:r>
              <a:rPr lang="en-US" altLang="en-US" sz="1800" dirty="0">
                <a:latin typeface="Courier New" panose="02070309020205020404" pitchFamily="49" charset="0"/>
              </a:rPr>
              <a:t>(3, 11, “”); // Big</a:t>
            </a:r>
          </a:p>
          <a:p>
            <a:pPr eaLnBrk="1" hangingPunct="1">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sb.reverse</a:t>
            </a:r>
            <a:r>
              <a:rPr lang="en-US" altLang="en-US" sz="1800" dirty="0">
                <a:latin typeface="Courier New" panose="02070309020205020404" pitchFamily="49" charset="0"/>
              </a:rPr>
              <a:t>(); // </a:t>
            </a:r>
            <a:r>
              <a:rPr lang="en-US" altLang="en-US" sz="1800" dirty="0" err="1">
                <a:latin typeface="Courier New" panose="02070309020205020404" pitchFamily="49" charset="0"/>
              </a:rPr>
              <a:t>gib</a:t>
            </a:r>
            <a:endParaRPr lang="en-US" altLang="en-US" sz="1800" dirty="0">
              <a:latin typeface="Courier New" panose="02070309020205020404" pitchFamily="49" charset="0"/>
            </a:endParaRPr>
          </a:p>
          <a:p>
            <a:pPr eaLnBrk="1" hangingPunct="1">
              <a:buFontTx/>
              <a:buNone/>
            </a:pPr>
            <a:endParaRPr lang="en-US" altLang="en-US" sz="1800" dirty="0">
              <a:latin typeface="Courier New" panose="02070309020205020404" pitchFamily="49" charset="0"/>
            </a:endParaRPr>
          </a:p>
        </p:txBody>
      </p:sp>
      <p:sp>
        <p:nvSpPr>
          <p:cNvPr id="2" name="TextBox 1">
            <a:extLst>
              <a:ext uri="{FF2B5EF4-FFF2-40B4-BE49-F238E27FC236}">
                <a16:creationId xmlns:a16="http://schemas.microsoft.com/office/drawing/2014/main" id="{A1DCD362-78CE-49CF-B88D-48D56D0A5959}"/>
              </a:ext>
            </a:extLst>
          </p:cNvPr>
          <p:cNvSpPr txBox="1"/>
          <p:nvPr/>
        </p:nvSpPr>
        <p:spPr>
          <a:xfrm>
            <a:off x="2322661" y="5696634"/>
            <a:ext cx="6094562" cy="646331"/>
          </a:xfrm>
          <a:prstGeom prst="rect">
            <a:avLst/>
          </a:prstGeom>
          <a:noFill/>
          <a:ln>
            <a:solidFill>
              <a:schemeClr val="bg2"/>
            </a:solidFill>
          </a:ln>
        </p:spPr>
        <p:txBody>
          <a:bodyPr wrap="square">
            <a:spAutoFit/>
          </a:bodyPr>
          <a:lstStyle/>
          <a:p>
            <a:pPr eaLnBrk="1" hangingPunct="1">
              <a:spcBef>
                <a:spcPct val="0"/>
              </a:spcBef>
              <a:buFontTx/>
              <a:buNone/>
            </a:pPr>
            <a:r>
              <a:rPr lang="en-US" altLang="en-US" sz="1800" dirty="0" err="1">
                <a:solidFill>
                  <a:srgbClr val="A50021"/>
                </a:solidFill>
              </a:rPr>
              <a:t>Contoh</a:t>
            </a:r>
            <a:r>
              <a:rPr lang="en-US" altLang="en-US" sz="1800" dirty="0">
                <a:solidFill>
                  <a:srgbClr val="A50021"/>
                </a:solidFill>
              </a:rPr>
              <a:t> program :   StringBufferInsert.java</a:t>
            </a:r>
          </a:p>
          <a:p>
            <a:pPr eaLnBrk="1" hangingPunct="1">
              <a:spcBef>
                <a:spcPct val="0"/>
              </a:spcBef>
              <a:buFontTx/>
              <a:buNone/>
            </a:pPr>
            <a:r>
              <a:rPr lang="en-US" altLang="en-US" dirty="0">
                <a:solidFill>
                  <a:srgbClr val="A50021"/>
                </a:solidFill>
              </a:rPr>
              <a:t>		StringBufferAppend.java</a:t>
            </a:r>
            <a:endParaRPr lang="en-US" altLang="en-US" sz="1800" dirty="0">
              <a:solidFill>
                <a:srgbClr val="A50021"/>
              </a:solidFill>
            </a:endParaRPr>
          </a:p>
        </p:txBody>
      </p:sp>
    </p:spTree>
    <p:extLst>
      <p:ext uri="{BB962C8B-B14F-4D97-AF65-F5344CB8AC3E}">
        <p14:creationId xmlns:p14="http://schemas.microsoft.com/office/powerpoint/2010/main" val="45030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512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18A0DA6B-C37A-4331-BD17-152740C824EA}" type="slidenum">
              <a:rPr lang="en-US" altLang="en-US" sz="1000">
                <a:solidFill>
                  <a:srgbClr val="996633"/>
                </a:solidFill>
              </a:rPr>
              <a:pPr eaLnBrk="1" hangingPunct="1">
                <a:spcBef>
                  <a:spcPct val="0"/>
                </a:spcBef>
                <a:buFontTx/>
                <a:buNone/>
              </a:pPr>
              <a:t>37</a:t>
            </a:fld>
            <a:endParaRPr lang="en-US" altLang="en-US" sz="1000">
              <a:solidFill>
                <a:srgbClr val="996633"/>
              </a:solidFill>
            </a:endParaRPr>
          </a:p>
        </p:txBody>
      </p:sp>
      <p:sp>
        <p:nvSpPr>
          <p:cNvPr id="51204" name="Rectangle 2"/>
          <p:cNvSpPr>
            <a:spLocks noGrp="1" noChangeArrowheads="1"/>
          </p:cNvSpPr>
          <p:nvPr>
            <p:ph type="title"/>
          </p:nvPr>
        </p:nvSpPr>
        <p:spPr>
          <a:xfrm>
            <a:off x="974785" y="457200"/>
            <a:ext cx="9007415" cy="1295400"/>
          </a:xfrm>
        </p:spPr>
        <p:txBody>
          <a:bodyPr>
            <a:normAutofit/>
          </a:bodyPr>
          <a:lstStyle/>
          <a:p>
            <a:pPr eaLnBrk="1" hangingPunct="1"/>
            <a:r>
              <a:rPr lang="en-US" altLang="en-US" dirty="0" err="1"/>
              <a:t>Kelas</a:t>
            </a:r>
            <a:r>
              <a:rPr lang="en-US" altLang="en-US" dirty="0">
                <a:latin typeface="Courier New" panose="02070309020205020404" pitchFamily="49" charset="0"/>
              </a:rPr>
              <a:t> </a:t>
            </a:r>
            <a:r>
              <a:rPr lang="en-US" altLang="en-US" dirty="0" err="1">
                <a:latin typeface="Courier New" panose="02070309020205020404" pitchFamily="49" charset="0"/>
              </a:rPr>
              <a:t>StringTokenizer</a:t>
            </a:r>
            <a:endParaRPr lang="en-US" altLang="en-US" sz="5400" b="1" dirty="0"/>
          </a:p>
        </p:txBody>
      </p:sp>
      <p:sp>
        <p:nvSpPr>
          <p:cNvPr id="51205" name="Rectangle 3"/>
          <p:cNvSpPr>
            <a:spLocks noGrp="1" noChangeArrowheads="1"/>
          </p:cNvSpPr>
          <p:nvPr>
            <p:ph type="body" idx="1"/>
          </p:nvPr>
        </p:nvSpPr>
        <p:spPr>
          <a:xfrm>
            <a:off x="1526875" y="2078966"/>
            <a:ext cx="10067027" cy="4017034"/>
          </a:xfrm>
        </p:spPr>
        <p:txBody>
          <a:bodyPr/>
          <a:lstStyle/>
          <a:p>
            <a:pPr eaLnBrk="1" hangingPunct="1"/>
            <a:r>
              <a:rPr lang="en-US" altLang="en-US" dirty="0" err="1"/>
              <a:t>Kelas</a:t>
            </a:r>
            <a:r>
              <a:rPr lang="en-US" altLang="en-US" dirty="0"/>
              <a:t> string tokenizer </a:t>
            </a:r>
            <a:r>
              <a:rPr lang="en-US" altLang="en-US" dirty="0" err="1"/>
              <a:t>dapat</a:t>
            </a:r>
            <a:r>
              <a:rPr lang="en-US" altLang="en-US" dirty="0"/>
              <a:t> </a:t>
            </a:r>
            <a:r>
              <a:rPr lang="en-US" altLang="en-US" dirty="0" err="1"/>
              <a:t>memecah</a:t>
            </a:r>
            <a:r>
              <a:rPr lang="en-US" altLang="en-US" dirty="0"/>
              <a:t> string </a:t>
            </a:r>
            <a:r>
              <a:rPr lang="en-US" altLang="en-US" dirty="0" err="1"/>
              <a:t>menjadi</a:t>
            </a:r>
            <a:r>
              <a:rPr lang="en-US" altLang="en-US" dirty="0"/>
              <a:t> token-token. </a:t>
            </a:r>
          </a:p>
          <a:p>
            <a:pPr eaLnBrk="1" hangingPunct="1"/>
            <a:r>
              <a:rPr lang="en-US" altLang="en-US" dirty="0" err="1"/>
              <a:t>Kelas</a:t>
            </a:r>
            <a:r>
              <a:rPr lang="en-US" altLang="en-US" dirty="0"/>
              <a:t> </a:t>
            </a:r>
            <a:r>
              <a:rPr lang="en-US" altLang="en-US" dirty="0" err="1"/>
              <a:t>dapat</a:t>
            </a:r>
            <a:r>
              <a:rPr lang="en-US" altLang="en-US" dirty="0"/>
              <a:t> </a:t>
            </a:r>
            <a:r>
              <a:rPr lang="en-US" altLang="en-US" dirty="0" err="1"/>
              <a:t>mengenali</a:t>
            </a:r>
            <a:r>
              <a:rPr lang="en-US" altLang="en-US" dirty="0"/>
              <a:t>  delimiters (</a:t>
            </a:r>
            <a:r>
              <a:rPr lang="en-US" altLang="en-US" dirty="0" err="1"/>
              <a:t>karakter</a:t>
            </a:r>
            <a:r>
              <a:rPr lang="en-US" altLang="en-US" dirty="0"/>
              <a:t> yang </a:t>
            </a:r>
            <a:r>
              <a:rPr lang="en-US" altLang="en-US" dirty="0" err="1"/>
              <a:t>memisahkan</a:t>
            </a:r>
            <a:r>
              <a:rPr lang="en-US" altLang="en-US" dirty="0"/>
              <a:t> token : </a:t>
            </a:r>
            <a:r>
              <a:rPr lang="en-US" altLang="en-US" dirty="0" err="1"/>
              <a:t>spasi</a:t>
            </a:r>
            <a:r>
              <a:rPr lang="en-US" altLang="en-US" dirty="0"/>
              <a:t>, tab, carriage return, newline ) </a:t>
            </a:r>
            <a:r>
              <a:rPr lang="en-US" altLang="en-US" dirty="0" err="1"/>
              <a:t>dan</a:t>
            </a:r>
            <a:r>
              <a:rPr lang="en-US" altLang="en-US" dirty="0"/>
              <a:t> </a:t>
            </a:r>
            <a:r>
              <a:rPr lang="en-US" altLang="en-US" dirty="0" err="1"/>
              <a:t>tidak</a:t>
            </a:r>
            <a:r>
              <a:rPr lang="en-US" altLang="en-US" dirty="0"/>
              <a:t> </a:t>
            </a:r>
            <a:r>
              <a:rPr lang="en-US" altLang="en-US" dirty="0" err="1"/>
              <a:t>akan</a:t>
            </a:r>
            <a:r>
              <a:rPr lang="en-US" altLang="en-US" dirty="0"/>
              <a:t> </a:t>
            </a:r>
            <a:r>
              <a:rPr lang="en-US" altLang="en-US" dirty="0" err="1"/>
              <a:t>memperlakukan</a:t>
            </a:r>
            <a:r>
              <a:rPr lang="en-US" altLang="en-US" dirty="0"/>
              <a:t> delimiter </a:t>
            </a:r>
            <a:r>
              <a:rPr lang="en-US" altLang="en-US" dirty="0" err="1"/>
              <a:t>sebagai</a:t>
            </a:r>
            <a:r>
              <a:rPr lang="en-US" altLang="en-US" dirty="0"/>
              <a:t> token</a:t>
            </a:r>
          </a:p>
          <a:p>
            <a:pPr eaLnBrk="1" hangingPunct="1"/>
            <a:endParaRPr lang="en-US" altLang="en-US" dirty="0">
              <a:latin typeface="Book Antiqua" panose="02040602050305030304" pitchFamily="18" charset="0"/>
            </a:endParaRPr>
          </a:p>
        </p:txBody>
      </p:sp>
    </p:spTree>
    <p:extLst>
      <p:ext uri="{BB962C8B-B14F-4D97-AF65-F5344CB8AC3E}">
        <p14:creationId xmlns:p14="http://schemas.microsoft.com/office/powerpoint/2010/main" val="170397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522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BFAA5D4C-5701-43F8-B028-E011710B0728}" type="slidenum">
              <a:rPr lang="en-US" altLang="en-US" sz="1000">
                <a:solidFill>
                  <a:srgbClr val="996633"/>
                </a:solidFill>
              </a:rPr>
              <a:pPr eaLnBrk="1" hangingPunct="1">
                <a:spcBef>
                  <a:spcPct val="0"/>
                </a:spcBef>
                <a:buFontTx/>
                <a:buNone/>
              </a:pPr>
              <a:t>38</a:t>
            </a:fld>
            <a:endParaRPr lang="en-US" altLang="en-US" sz="1000">
              <a:solidFill>
                <a:srgbClr val="996633"/>
              </a:solidFill>
            </a:endParaRPr>
          </a:p>
        </p:txBody>
      </p:sp>
      <p:sp>
        <p:nvSpPr>
          <p:cNvPr id="52228" name="Rectangle 2"/>
          <p:cNvSpPr>
            <a:spLocks noGrp="1" noChangeArrowheads="1"/>
          </p:cNvSpPr>
          <p:nvPr>
            <p:ph type="title"/>
          </p:nvPr>
        </p:nvSpPr>
        <p:spPr>
          <a:xfrm>
            <a:off x="560717" y="457200"/>
            <a:ext cx="10791645" cy="1295400"/>
          </a:xfrm>
        </p:spPr>
        <p:txBody>
          <a:bodyPr>
            <a:normAutofit/>
          </a:bodyPr>
          <a:lstStyle/>
          <a:p>
            <a:pPr eaLnBrk="1" hangingPunct="1"/>
            <a:r>
              <a:rPr lang="en-US" altLang="en-US" sz="3600" dirty="0"/>
              <a:t>Constructor</a:t>
            </a:r>
            <a:r>
              <a:rPr lang="en-US" altLang="en-US" sz="3600" dirty="0">
                <a:latin typeface="Courier New" panose="02070309020205020404" pitchFamily="49" charset="0"/>
              </a:rPr>
              <a:t> </a:t>
            </a:r>
            <a:r>
              <a:rPr lang="en-US" altLang="en-US" sz="3600" dirty="0" err="1">
                <a:latin typeface="Courier New" panose="02070309020205020404" pitchFamily="49" charset="0"/>
              </a:rPr>
              <a:t>StringTokenizer</a:t>
            </a:r>
            <a:r>
              <a:rPr lang="en-US" altLang="en-US" sz="3600" dirty="0"/>
              <a:t> Class Constructors</a:t>
            </a:r>
            <a:endParaRPr lang="en-US" altLang="en-US" sz="4800" b="1" dirty="0"/>
          </a:p>
        </p:txBody>
      </p:sp>
      <p:sp>
        <p:nvSpPr>
          <p:cNvPr id="52229" name="Rectangle 3"/>
          <p:cNvSpPr>
            <a:spLocks noGrp="1" noChangeArrowheads="1"/>
          </p:cNvSpPr>
          <p:nvPr>
            <p:ph type="body" idx="1"/>
          </p:nvPr>
        </p:nvSpPr>
        <p:spPr>
          <a:xfrm>
            <a:off x="1302589" y="1981200"/>
            <a:ext cx="10360324" cy="4114800"/>
          </a:xfrm>
        </p:spPr>
        <p:txBody>
          <a:bodyPr/>
          <a:lstStyle/>
          <a:p>
            <a:pPr eaLnBrk="1" hangingPunct="1">
              <a:lnSpc>
                <a:spcPct val="90000"/>
              </a:lnSpc>
              <a:spcBef>
                <a:spcPct val="50000"/>
              </a:spcBef>
            </a:pPr>
            <a:r>
              <a:rPr lang="en-US" altLang="en-US" sz="2400" dirty="0" err="1">
                <a:latin typeface="Courier New" panose="02070309020205020404" pitchFamily="49" charset="0"/>
              </a:rPr>
              <a:t>StringTokenizer</a:t>
            </a:r>
            <a:r>
              <a:rPr lang="en-US" altLang="en-US" sz="2400" dirty="0">
                <a:latin typeface="Courier New" panose="02070309020205020404" pitchFamily="49" charset="0"/>
              </a:rPr>
              <a:t>(String s)</a:t>
            </a:r>
          </a:p>
          <a:p>
            <a:pPr lvl="1" eaLnBrk="1" hangingPunct="1">
              <a:lnSpc>
                <a:spcPct val="90000"/>
              </a:lnSpc>
              <a:spcBef>
                <a:spcPct val="50000"/>
              </a:spcBef>
            </a:pPr>
            <a:r>
              <a:rPr lang="en-US" altLang="en-US" dirty="0"/>
              <a:t>Default delimiter yang </a:t>
            </a:r>
            <a:r>
              <a:rPr lang="en-US" altLang="en-US" dirty="0" err="1"/>
              <a:t>dikenali</a:t>
            </a:r>
            <a:r>
              <a:rPr lang="en-US" altLang="en-US" dirty="0"/>
              <a:t> </a:t>
            </a:r>
            <a:r>
              <a:rPr lang="en-US" altLang="en-US" dirty="0" err="1"/>
              <a:t>adalah</a:t>
            </a:r>
            <a:r>
              <a:rPr lang="en-US" altLang="en-US" dirty="0"/>
              <a:t> " \t\n\r\f": the space character, the tab character, the newline character, the carriage-return character, and the form-feed character. </a:t>
            </a:r>
          </a:p>
          <a:p>
            <a:pPr eaLnBrk="1" hangingPunct="1">
              <a:lnSpc>
                <a:spcPct val="90000"/>
              </a:lnSpc>
            </a:pPr>
            <a:r>
              <a:rPr lang="en-US" altLang="en-US" sz="2400" dirty="0" err="1">
                <a:latin typeface="Courier New" panose="02070309020205020404" pitchFamily="49" charset="0"/>
              </a:rPr>
              <a:t>StringTokenizer</a:t>
            </a:r>
            <a:r>
              <a:rPr lang="en-US" altLang="en-US" sz="2400" dirty="0">
                <a:latin typeface="Courier New" panose="02070309020205020404" pitchFamily="49" charset="0"/>
              </a:rPr>
              <a:t>(String s, String </a:t>
            </a:r>
            <a:r>
              <a:rPr lang="en-US" altLang="en-US" sz="2400" dirty="0" err="1">
                <a:latin typeface="Courier New" panose="02070309020205020404" pitchFamily="49" charset="0"/>
              </a:rPr>
              <a:t>delim</a:t>
            </a:r>
            <a:r>
              <a:rPr lang="en-US" altLang="en-US" sz="2400" dirty="0">
                <a:latin typeface="Courier New" panose="02070309020205020404" pitchFamily="49" charset="0"/>
              </a:rPr>
              <a:t>)</a:t>
            </a:r>
          </a:p>
          <a:p>
            <a:pPr lvl="1" eaLnBrk="1" hangingPunct="1">
              <a:lnSpc>
                <a:spcPct val="90000"/>
              </a:lnSpc>
              <a:spcBef>
                <a:spcPct val="50000"/>
              </a:spcBef>
            </a:pPr>
            <a:r>
              <a:rPr lang="en-US" altLang="en-US" dirty="0" err="1"/>
              <a:t>Karakter</a:t>
            </a:r>
            <a:r>
              <a:rPr lang="en-US" altLang="en-US" dirty="0"/>
              <a:t> </a:t>
            </a:r>
            <a:r>
              <a:rPr lang="en-US" altLang="en-US" dirty="0" err="1"/>
              <a:t>dalam</a:t>
            </a:r>
            <a:r>
              <a:rPr lang="en-US" altLang="en-US" dirty="0"/>
              <a:t> </a:t>
            </a:r>
            <a:r>
              <a:rPr lang="en-US" altLang="en-US" dirty="0" err="1"/>
              <a:t>delim</a:t>
            </a:r>
            <a:r>
              <a:rPr lang="en-US" altLang="en-US" dirty="0"/>
              <a:t> </a:t>
            </a:r>
            <a:r>
              <a:rPr lang="en-US" altLang="en-US" dirty="0" err="1"/>
              <a:t>adalah</a:t>
            </a:r>
            <a:r>
              <a:rPr lang="en-US" altLang="en-US" dirty="0"/>
              <a:t> delimiter </a:t>
            </a:r>
            <a:r>
              <a:rPr lang="en-US" altLang="en-US" dirty="0" err="1"/>
              <a:t>untuk</a:t>
            </a:r>
            <a:r>
              <a:rPr lang="en-US" altLang="en-US" dirty="0"/>
              <a:t> </a:t>
            </a:r>
            <a:r>
              <a:rPr lang="en-US" altLang="en-US" dirty="0" err="1"/>
              <a:t>memisahkan</a:t>
            </a:r>
            <a:r>
              <a:rPr lang="en-US" altLang="en-US" dirty="0"/>
              <a:t> token.  </a:t>
            </a:r>
            <a:endParaRPr lang="en-US" altLang="en-US" dirty="0">
              <a:latin typeface="Book Antiqua" panose="02040602050305030304" pitchFamily="18" charset="0"/>
            </a:endParaRPr>
          </a:p>
          <a:p>
            <a:pPr eaLnBrk="1" hangingPunct="1">
              <a:lnSpc>
                <a:spcPct val="90000"/>
              </a:lnSpc>
            </a:pPr>
            <a:r>
              <a:rPr lang="en-US" altLang="en-US" sz="2400" dirty="0" err="1">
                <a:latin typeface="Courier New" panose="02070309020205020404" pitchFamily="49" charset="0"/>
              </a:rPr>
              <a:t>StringTokenizer</a:t>
            </a:r>
            <a:r>
              <a:rPr lang="en-US" altLang="en-US" sz="2400" dirty="0">
                <a:latin typeface="Courier New" panose="02070309020205020404" pitchFamily="49" charset="0"/>
              </a:rPr>
              <a:t>(String s, String </a:t>
            </a:r>
            <a:r>
              <a:rPr lang="en-US" altLang="en-US" sz="2400" dirty="0" err="1">
                <a:latin typeface="Courier New" panose="02070309020205020404" pitchFamily="49" charset="0"/>
              </a:rPr>
              <a:t>delim</a:t>
            </a:r>
            <a:r>
              <a:rPr lang="en-US" altLang="en-US" sz="2400" dirty="0">
                <a:latin typeface="Courier New" panose="02070309020205020404" pitchFamily="49" charset="0"/>
              </a:rPr>
              <a:t>, </a:t>
            </a:r>
            <a:r>
              <a:rPr lang="en-US" altLang="en-US" sz="2400" dirty="0" err="1">
                <a:latin typeface="Courier New" panose="02070309020205020404" pitchFamily="49" charset="0"/>
              </a:rPr>
              <a:t>boolean</a:t>
            </a:r>
            <a:r>
              <a:rPr lang="en-US" altLang="en-US" sz="2400" dirty="0">
                <a:latin typeface="Courier New" panose="02070309020205020404" pitchFamily="49" charset="0"/>
              </a:rPr>
              <a:t> </a:t>
            </a:r>
            <a:r>
              <a:rPr lang="en-US" altLang="en-US" sz="2400" dirty="0" err="1">
                <a:latin typeface="Courier New" panose="02070309020205020404" pitchFamily="49" charset="0"/>
              </a:rPr>
              <a:t>returnTokens</a:t>
            </a:r>
            <a:r>
              <a:rPr lang="en-US" altLang="en-US" sz="2400" dirty="0">
                <a:latin typeface="Courier New" panose="02070309020205020404" pitchFamily="49" charset="0"/>
              </a:rPr>
              <a:t>)</a:t>
            </a:r>
          </a:p>
        </p:txBody>
      </p:sp>
    </p:spTree>
    <p:extLst>
      <p:ext uri="{BB962C8B-B14F-4D97-AF65-F5344CB8AC3E}">
        <p14:creationId xmlns:p14="http://schemas.microsoft.com/office/powerpoint/2010/main" val="156180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532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9BAB810C-AC86-4E3E-9B44-D9270C691149}" type="slidenum">
              <a:rPr lang="en-US" altLang="en-US" sz="1000">
                <a:solidFill>
                  <a:srgbClr val="996633"/>
                </a:solidFill>
              </a:rPr>
              <a:pPr eaLnBrk="1" hangingPunct="1">
                <a:spcBef>
                  <a:spcPct val="0"/>
                </a:spcBef>
                <a:buFontTx/>
                <a:buNone/>
              </a:pPr>
              <a:t>39</a:t>
            </a:fld>
            <a:endParaRPr lang="en-US" altLang="en-US" sz="1000">
              <a:solidFill>
                <a:srgbClr val="996633"/>
              </a:solidFill>
            </a:endParaRPr>
          </a:p>
        </p:txBody>
      </p:sp>
      <p:sp>
        <p:nvSpPr>
          <p:cNvPr id="53252" name="Rectangle 2"/>
          <p:cNvSpPr>
            <a:spLocks noGrp="1" noChangeArrowheads="1"/>
          </p:cNvSpPr>
          <p:nvPr>
            <p:ph type="title"/>
          </p:nvPr>
        </p:nvSpPr>
        <p:spPr>
          <a:xfrm>
            <a:off x="724619" y="304800"/>
            <a:ext cx="9333781" cy="914400"/>
          </a:xfrm>
        </p:spPr>
        <p:txBody>
          <a:bodyPr>
            <a:normAutofit/>
          </a:bodyPr>
          <a:lstStyle/>
          <a:p>
            <a:pPr eaLnBrk="1" hangingPunct="1"/>
            <a:r>
              <a:rPr lang="en-US" altLang="en-US" dirty="0"/>
              <a:t>Method </a:t>
            </a:r>
            <a:r>
              <a:rPr lang="en-US" altLang="en-US" dirty="0" err="1"/>
              <a:t>kelas</a:t>
            </a:r>
            <a:r>
              <a:rPr lang="en-US" altLang="en-US" dirty="0">
                <a:latin typeface="Courier New" panose="02070309020205020404" pitchFamily="49" charset="0"/>
              </a:rPr>
              <a:t> </a:t>
            </a:r>
            <a:r>
              <a:rPr lang="en-US" altLang="en-US" dirty="0" err="1">
                <a:latin typeface="Courier New" panose="02070309020205020404" pitchFamily="49" charset="0"/>
              </a:rPr>
              <a:t>StringTokenizer</a:t>
            </a:r>
            <a:endParaRPr lang="en-US" altLang="en-US" sz="5400" dirty="0"/>
          </a:p>
        </p:txBody>
      </p:sp>
      <p:sp>
        <p:nvSpPr>
          <p:cNvPr id="53253" name="Rectangle 3"/>
          <p:cNvSpPr>
            <a:spLocks noGrp="1" noChangeArrowheads="1"/>
          </p:cNvSpPr>
          <p:nvPr>
            <p:ph type="body" idx="1"/>
          </p:nvPr>
        </p:nvSpPr>
        <p:spPr>
          <a:xfrm>
            <a:off x="2209800" y="1752600"/>
            <a:ext cx="7772400" cy="4114800"/>
          </a:xfrm>
        </p:spPr>
        <p:txBody>
          <a:bodyPr/>
          <a:lstStyle/>
          <a:p>
            <a:pPr eaLnBrk="1" hangingPunct="1"/>
            <a:r>
              <a:rPr lang="en-US" altLang="en-US" sz="2400">
                <a:latin typeface="Courier New" panose="02070309020205020404" pitchFamily="49" charset="0"/>
              </a:rPr>
              <a:t>boolean hasMoreTokens()</a:t>
            </a:r>
          </a:p>
          <a:p>
            <a:pPr eaLnBrk="1" hangingPunct="1">
              <a:spcBef>
                <a:spcPct val="50000"/>
              </a:spcBef>
            </a:pPr>
            <a:r>
              <a:rPr lang="en-US" altLang="en-US" sz="2400">
                <a:latin typeface="Courier New" panose="02070309020205020404" pitchFamily="49" charset="0"/>
              </a:rPr>
              <a:t>String nextToken()</a:t>
            </a:r>
          </a:p>
          <a:p>
            <a:pPr eaLnBrk="1" hangingPunct="1">
              <a:spcBef>
                <a:spcPct val="50000"/>
              </a:spcBef>
            </a:pPr>
            <a:r>
              <a:rPr lang="en-US" altLang="en-US" sz="2400">
                <a:latin typeface="Courier New" panose="02070309020205020404" pitchFamily="49" charset="0"/>
              </a:rPr>
              <a:t>String nextToken(String delim)</a:t>
            </a:r>
            <a:endParaRPr lang="en-US" altLang="en-US">
              <a:latin typeface="Book Antiqua" panose="02040602050305030304" pitchFamily="18" charset="0"/>
            </a:endParaRPr>
          </a:p>
        </p:txBody>
      </p:sp>
      <p:sp>
        <p:nvSpPr>
          <p:cNvPr id="2" name="TextBox 1">
            <a:extLst>
              <a:ext uri="{FF2B5EF4-FFF2-40B4-BE49-F238E27FC236}">
                <a16:creationId xmlns:a16="http://schemas.microsoft.com/office/drawing/2014/main" id="{16F64D98-F39D-4B7F-8C64-52736C4980BC}"/>
              </a:ext>
            </a:extLst>
          </p:cNvPr>
          <p:cNvSpPr txBox="1"/>
          <p:nvPr/>
        </p:nvSpPr>
        <p:spPr>
          <a:xfrm>
            <a:off x="1960352" y="5323300"/>
            <a:ext cx="6094562" cy="369332"/>
          </a:xfrm>
          <a:prstGeom prst="rect">
            <a:avLst/>
          </a:prstGeom>
          <a:noFill/>
          <a:ln>
            <a:solidFill>
              <a:schemeClr val="bg2"/>
            </a:solidFill>
          </a:ln>
        </p:spPr>
        <p:txBody>
          <a:bodyPr wrap="square">
            <a:spAutoFit/>
          </a:bodyPr>
          <a:lstStyle/>
          <a:p>
            <a:pPr eaLnBrk="1" hangingPunct="1">
              <a:spcBef>
                <a:spcPct val="0"/>
              </a:spcBef>
              <a:buFontTx/>
              <a:buNone/>
            </a:pPr>
            <a:r>
              <a:rPr lang="en-US" altLang="en-US" sz="1800" dirty="0" err="1">
                <a:solidFill>
                  <a:srgbClr val="A50021"/>
                </a:solidFill>
              </a:rPr>
              <a:t>Contoh</a:t>
            </a:r>
            <a:r>
              <a:rPr lang="en-US" altLang="en-US" sz="1800" dirty="0">
                <a:solidFill>
                  <a:srgbClr val="A50021"/>
                </a:solidFill>
              </a:rPr>
              <a:t> program </a:t>
            </a:r>
            <a:r>
              <a:rPr lang="en-US" altLang="en-US" sz="1800">
                <a:solidFill>
                  <a:srgbClr val="A50021"/>
                </a:solidFill>
              </a:rPr>
              <a:t>:   TokenTest</a:t>
            </a:r>
            <a:r>
              <a:rPr lang="en-US" altLang="en-US">
                <a:solidFill>
                  <a:srgbClr val="A50021"/>
                </a:solidFill>
              </a:rPr>
              <a:t>.</a:t>
            </a:r>
            <a:r>
              <a:rPr lang="en-US" altLang="en-US" dirty="0">
                <a:solidFill>
                  <a:srgbClr val="A50021"/>
                </a:solidFill>
              </a:rPr>
              <a:t>java</a:t>
            </a:r>
            <a:endParaRPr lang="en-US" altLang="en-US" sz="1800" dirty="0">
              <a:solidFill>
                <a:srgbClr val="A50021"/>
              </a:solidFill>
            </a:endParaRPr>
          </a:p>
        </p:txBody>
      </p:sp>
    </p:spTree>
    <p:extLst>
      <p:ext uri="{BB962C8B-B14F-4D97-AF65-F5344CB8AC3E}">
        <p14:creationId xmlns:p14="http://schemas.microsoft.com/office/powerpoint/2010/main" val="3897232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1741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E77E5B51-519F-4965-A9DA-4A06A46DF811}" type="slidenum">
              <a:rPr lang="en-US" altLang="en-US" sz="1000">
                <a:solidFill>
                  <a:srgbClr val="996633"/>
                </a:solidFill>
              </a:rPr>
              <a:pPr eaLnBrk="1" hangingPunct="1">
                <a:spcBef>
                  <a:spcPct val="0"/>
                </a:spcBef>
                <a:buFontTx/>
                <a:buNone/>
              </a:pPr>
              <a:t>4</a:t>
            </a:fld>
            <a:endParaRPr lang="en-US" altLang="en-US" sz="1000">
              <a:solidFill>
                <a:srgbClr val="996633"/>
              </a:solidFill>
            </a:endParaRPr>
          </a:p>
        </p:txBody>
      </p:sp>
      <p:sp>
        <p:nvSpPr>
          <p:cNvPr id="17412" name="Rectangle 1026"/>
          <p:cNvSpPr>
            <a:spLocks noGrp="1" noChangeArrowheads="1"/>
          </p:cNvSpPr>
          <p:nvPr>
            <p:ph type="title"/>
          </p:nvPr>
        </p:nvSpPr>
        <p:spPr/>
        <p:txBody>
          <a:bodyPr/>
          <a:lstStyle/>
          <a:p>
            <a:pPr eaLnBrk="1" hangingPunct="1"/>
            <a:r>
              <a:rPr lang="en-US" altLang="en-US"/>
              <a:t>ASCII Encoding</a:t>
            </a:r>
          </a:p>
        </p:txBody>
      </p:sp>
      <p:grpSp>
        <p:nvGrpSpPr>
          <p:cNvPr id="17413" name="Group 1027"/>
          <p:cNvGrpSpPr>
            <a:grpSpLocks/>
          </p:cNvGrpSpPr>
          <p:nvPr/>
        </p:nvGrpSpPr>
        <p:grpSpPr bwMode="auto">
          <a:xfrm>
            <a:off x="2105025" y="1550989"/>
            <a:ext cx="6332538" cy="4594225"/>
            <a:chOff x="687" y="681"/>
            <a:chExt cx="3989" cy="2894"/>
          </a:xfrm>
        </p:grpSpPr>
        <p:sp>
          <p:nvSpPr>
            <p:cNvPr id="17421" name="Rectangle 1028"/>
            <p:cNvSpPr>
              <a:spLocks noChangeArrowheads="1"/>
            </p:cNvSpPr>
            <p:nvPr/>
          </p:nvSpPr>
          <p:spPr bwMode="auto">
            <a:xfrm>
              <a:off x="687" y="681"/>
              <a:ext cx="3989" cy="289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pic>
          <p:nvPicPr>
            <p:cNvPr id="17422" name="Picture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 y="744"/>
              <a:ext cx="3816" cy="2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030"/>
          <p:cNvGrpSpPr>
            <a:grpSpLocks/>
          </p:cNvGrpSpPr>
          <p:nvPr/>
        </p:nvGrpSpPr>
        <p:grpSpPr bwMode="auto">
          <a:xfrm>
            <a:off x="2471738" y="1719264"/>
            <a:ext cx="9191624" cy="3170237"/>
            <a:chOff x="643" y="838"/>
            <a:chExt cx="5790" cy="1997"/>
          </a:xfrm>
        </p:grpSpPr>
        <p:grpSp>
          <p:nvGrpSpPr>
            <p:cNvPr id="17415" name="Group 1031"/>
            <p:cNvGrpSpPr>
              <a:grpSpLocks/>
            </p:cNvGrpSpPr>
            <p:nvPr/>
          </p:nvGrpSpPr>
          <p:grpSpPr bwMode="auto">
            <a:xfrm>
              <a:off x="4205" y="2082"/>
              <a:ext cx="2228" cy="753"/>
              <a:chOff x="4205" y="2082"/>
              <a:chExt cx="2228" cy="753"/>
            </a:xfrm>
          </p:grpSpPr>
          <p:sp>
            <p:nvSpPr>
              <p:cNvPr id="17419" name="AutoShape 1032"/>
              <p:cNvSpPr>
                <a:spLocks noChangeArrowheads="1"/>
              </p:cNvSpPr>
              <p:nvPr/>
            </p:nvSpPr>
            <p:spPr bwMode="auto">
              <a:xfrm>
                <a:off x="4659" y="2082"/>
                <a:ext cx="1774" cy="75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ja-JP" sz="1400" dirty="0" err="1">
                    <a:solidFill>
                      <a:srgbClr val="000000"/>
                    </a:solidFill>
                    <a:ea typeface="ＭＳ Ｐゴシック" panose="020B0600070205080204" pitchFamily="34" charset="-128"/>
                  </a:rPr>
                  <a:t>Hasilnya</a:t>
                </a:r>
                <a:r>
                  <a:rPr lang="en-US" altLang="ja-JP" sz="1400" dirty="0">
                    <a:solidFill>
                      <a:srgbClr val="000000"/>
                    </a:solidFill>
                    <a:ea typeface="ＭＳ Ｐゴシック" panose="020B0600070205080204" pitchFamily="34" charset="-128"/>
                  </a:rPr>
                  <a:t> </a:t>
                </a:r>
                <a:r>
                  <a:rPr lang="en-US" altLang="ja-JP" sz="1400" dirty="0" err="1">
                    <a:solidFill>
                      <a:srgbClr val="000000"/>
                    </a:solidFill>
                    <a:ea typeface="ＭＳ Ｐゴシック" panose="020B0600070205080204" pitchFamily="34" charset="-128"/>
                  </a:rPr>
                  <a:t>karakter</a:t>
                </a:r>
                <a:r>
                  <a:rPr lang="en-US" altLang="ja-JP" sz="1400" dirty="0">
                    <a:solidFill>
                      <a:srgbClr val="000000"/>
                    </a:solidFill>
                    <a:ea typeface="ＭＳ Ｐゴシック" panose="020B0600070205080204" pitchFamily="34" charset="-128"/>
                  </a:rPr>
                  <a:t> </a:t>
                </a:r>
                <a:r>
                  <a:rPr lang="en-US" altLang="ja-JP" sz="1400" dirty="0">
                    <a:solidFill>
                      <a:schemeClr val="tx2"/>
                    </a:solidFill>
                    <a:ea typeface="ＭＳ Ｐゴシック" panose="020B0600070205080204" pitchFamily="34" charset="-128"/>
                  </a:rPr>
                  <a:t>'O‘, </a:t>
                </a:r>
                <a:r>
                  <a:rPr lang="en-US" altLang="ja-JP" sz="1400" dirty="0" err="1">
                    <a:solidFill>
                      <a:schemeClr val="tx1"/>
                    </a:solidFill>
                    <a:ea typeface="ＭＳ Ｐゴシック" panose="020B0600070205080204" pitchFamily="34" charset="-128"/>
                  </a:rPr>
                  <a:t>Karena</a:t>
                </a:r>
                <a:r>
                  <a:rPr lang="en-US" altLang="ja-JP" sz="1400" dirty="0">
                    <a:solidFill>
                      <a:schemeClr val="tx2"/>
                    </a:solidFill>
                    <a:ea typeface="ＭＳ Ｐゴシック" panose="020B0600070205080204" pitchFamily="34" charset="-128"/>
                  </a:rPr>
                  <a:t> N = 78</a:t>
                </a:r>
                <a:r>
                  <a:rPr lang="en-US" altLang="ja-JP" sz="1400" dirty="0">
                    <a:solidFill>
                      <a:srgbClr val="000000"/>
                    </a:solidFill>
                    <a:ea typeface="ＭＳ Ｐゴシック" panose="020B0600070205080204" pitchFamily="34" charset="-128"/>
                  </a:rPr>
                  <a:t>, </a:t>
                </a:r>
                <a:r>
                  <a:rPr lang="en-US" altLang="ja-JP" sz="1400" dirty="0">
                    <a:solidFill>
                      <a:srgbClr val="C00000"/>
                    </a:solidFill>
                    <a:ea typeface="ＭＳ Ｐゴシック" panose="020B0600070205080204" pitchFamily="34" charset="-128"/>
                  </a:rPr>
                  <a:t>++</a:t>
                </a:r>
                <a:r>
                  <a:rPr lang="en-US" altLang="ja-JP" sz="1400" dirty="0" err="1">
                    <a:solidFill>
                      <a:srgbClr val="C00000"/>
                    </a:solidFill>
                    <a:ea typeface="ＭＳ Ｐゴシック" panose="020B0600070205080204" pitchFamily="34" charset="-128"/>
                  </a:rPr>
                  <a:t>huruf</a:t>
                </a:r>
                <a:r>
                  <a:rPr lang="en-US" altLang="ja-JP" sz="1400" dirty="0">
                    <a:solidFill>
                      <a:srgbClr val="C00000"/>
                    </a:solidFill>
                    <a:ea typeface="ＭＳ Ｐゴシック" panose="020B0600070205080204" pitchFamily="34" charset="-128"/>
                  </a:rPr>
                  <a:t> </a:t>
                </a:r>
                <a:r>
                  <a:rPr lang="en-US" altLang="ja-JP" sz="1400" dirty="0" err="1">
                    <a:solidFill>
                      <a:srgbClr val="000000"/>
                    </a:solidFill>
                    <a:ea typeface="ＭＳ Ｐゴシック" panose="020B0600070205080204" pitchFamily="34" charset="-128"/>
                  </a:rPr>
                  <a:t>adalah</a:t>
                </a:r>
                <a:r>
                  <a:rPr lang="en-US" altLang="ja-JP" sz="1400" dirty="0">
                    <a:solidFill>
                      <a:srgbClr val="000000"/>
                    </a:solidFill>
                    <a:ea typeface="ＭＳ Ｐゴシック" panose="020B0600070205080204" pitchFamily="34" charset="-128"/>
                  </a:rPr>
                  <a:t> </a:t>
                </a:r>
                <a:r>
                  <a:rPr lang="en-US" altLang="ja-JP" sz="1400" dirty="0">
                    <a:solidFill>
                      <a:schemeClr val="tx2"/>
                    </a:solidFill>
                    <a:ea typeface="ＭＳ Ｐゴシック" panose="020B0600070205080204" pitchFamily="34" charset="-128"/>
                  </a:rPr>
                  <a:t>79</a:t>
                </a:r>
                <a:r>
                  <a:rPr lang="en-US" altLang="ja-JP" sz="1400" dirty="0">
                    <a:solidFill>
                      <a:srgbClr val="000000"/>
                    </a:solidFill>
                    <a:ea typeface="ＭＳ Ｐゴシック" panose="020B0600070205080204" pitchFamily="34" charset="-128"/>
                  </a:rPr>
                  <a:t>.</a:t>
                </a:r>
              </a:p>
            </p:txBody>
          </p:sp>
          <p:cxnSp>
            <p:nvCxnSpPr>
              <p:cNvPr id="17420" name="AutoShape 1033"/>
              <p:cNvCxnSpPr>
                <a:cxnSpLocks noChangeShapeType="1"/>
                <a:stCxn id="17419" idx="1"/>
              </p:cNvCxnSpPr>
              <p:nvPr/>
            </p:nvCxnSpPr>
            <p:spPr bwMode="auto">
              <a:xfrm flipH="1" flipV="1">
                <a:off x="4205" y="2457"/>
                <a:ext cx="454" cy="1"/>
              </a:xfrm>
              <a:prstGeom prst="straightConnector1">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17416" name="AutoShape 1034"/>
            <p:cNvSpPr>
              <a:spLocks noChangeArrowheads="1"/>
            </p:cNvSpPr>
            <p:nvPr/>
          </p:nvSpPr>
          <p:spPr bwMode="auto">
            <a:xfrm>
              <a:off x="3981" y="2371"/>
              <a:ext cx="192" cy="192"/>
            </a:xfrm>
            <a:prstGeom prst="roundRect">
              <a:avLst>
                <a:gd name="adj" fmla="val 6250"/>
              </a:avLst>
            </a:prstGeom>
            <a:solidFill>
              <a:schemeClr val="tx2"/>
            </a:solidFill>
            <a:ln w="9525">
              <a:solidFill>
                <a:schemeClr val="tx2"/>
              </a:solidFill>
              <a:miter lim="800000"/>
              <a:headEnd/>
              <a:tailEnd/>
            </a:ln>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algn="ctr" eaLnBrk="1" hangingPunct="1">
                <a:spcBef>
                  <a:spcPct val="0"/>
                </a:spcBef>
                <a:buFontTx/>
                <a:buNone/>
              </a:pPr>
              <a:r>
                <a:rPr lang="en-US" altLang="en-US" sz="1800" b="1">
                  <a:solidFill>
                    <a:srgbClr val="ECF9FE"/>
                  </a:solidFill>
                  <a:latin typeface="Courier New" panose="02070309020205020404" pitchFamily="49" charset="0"/>
                  <a:ea typeface="ＭＳ Ｐゴシック" panose="020B0600070205080204" pitchFamily="34" charset="-128"/>
                </a:rPr>
                <a:t>O</a:t>
              </a:r>
            </a:p>
          </p:txBody>
        </p:sp>
        <p:sp>
          <p:nvSpPr>
            <p:cNvPr id="17417" name="AutoShape 1035"/>
            <p:cNvSpPr>
              <a:spLocks noChangeArrowheads="1"/>
            </p:cNvSpPr>
            <p:nvPr/>
          </p:nvSpPr>
          <p:spPr bwMode="auto">
            <a:xfrm>
              <a:off x="3978" y="838"/>
              <a:ext cx="192" cy="169"/>
            </a:xfrm>
            <a:prstGeom prst="roundRect">
              <a:avLst>
                <a:gd name="adj" fmla="val 6250"/>
              </a:avLst>
            </a:prstGeom>
            <a:solidFill>
              <a:schemeClr val="tx2"/>
            </a:solidFill>
            <a:ln w="9525">
              <a:solidFill>
                <a:schemeClr val="tx2"/>
              </a:solidFill>
              <a:miter lim="800000"/>
              <a:headEnd/>
              <a:tailEnd/>
            </a:ln>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algn="ctr" eaLnBrk="1" hangingPunct="1">
                <a:spcBef>
                  <a:spcPct val="0"/>
                </a:spcBef>
                <a:buFontTx/>
                <a:buNone/>
              </a:pPr>
              <a:r>
                <a:rPr lang="en-US" altLang="en-US" sz="1800" b="1">
                  <a:solidFill>
                    <a:srgbClr val="ECF9FE"/>
                  </a:solidFill>
                  <a:latin typeface="Courier New" panose="02070309020205020404" pitchFamily="49" charset="0"/>
                  <a:ea typeface="ＭＳ Ｐゴシック" panose="020B0600070205080204" pitchFamily="34" charset="-128"/>
                </a:rPr>
                <a:t>9</a:t>
              </a:r>
            </a:p>
          </p:txBody>
        </p:sp>
        <p:sp>
          <p:nvSpPr>
            <p:cNvPr id="17418" name="AutoShape 1036"/>
            <p:cNvSpPr>
              <a:spLocks noChangeArrowheads="1"/>
            </p:cNvSpPr>
            <p:nvPr/>
          </p:nvSpPr>
          <p:spPr bwMode="auto">
            <a:xfrm>
              <a:off x="643" y="2402"/>
              <a:ext cx="192" cy="169"/>
            </a:xfrm>
            <a:prstGeom prst="roundRect">
              <a:avLst>
                <a:gd name="adj" fmla="val 6250"/>
              </a:avLst>
            </a:prstGeom>
            <a:solidFill>
              <a:schemeClr val="tx2"/>
            </a:solidFill>
            <a:ln w="9525">
              <a:solidFill>
                <a:schemeClr val="tx2"/>
              </a:solidFill>
              <a:miter lim="800000"/>
              <a:headEnd/>
              <a:tailEnd/>
            </a:ln>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algn="ctr" eaLnBrk="1" hangingPunct="1">
                <a:spcBef>
                  <a:spcPct val="0"/>
                </a:spcBef>
                <a:buFontTx/>
                <a:buNone/>
              </a:pPr>
              <a:r>
                <a:rPr lang="en-US" altLang="en-US" sz="1800" b="1">
                  <a:solidFill>
                    <a:srgbClr val="ECF9FE"/>
                  </a:solidFill>
                  <a:latin typeface="Courier New" panose="02070309020205020404" pitchFamily="49" charset="0"/>
                  <a:ea typeface="ＭＳ Ｐゴシック" panose="020B0600070205080204" pitchFamily="34" charset="-128"/>
                </a:rPr>
                <a:t>70</a:t>
              </a:r>
            </a:p>
          </p:txBody>
        </p:sp>
      </p:grpSp>
      <p:sp>
        <p:nvSpPr>
          <p:cNvPr id="2" name="TextBox 1"/>
          <p:cNvSpPr txBox="1"/>
          <p:nvPr/>
        </p:nvSpPr>
        <p:spPr>
          <a:xfrm>
            <a:off x="9618453" y="1991798"/>
            <a:ext cx="184731" cy="369332"/>
          </a:xfrm>
          <a:prstGeom prst="rect">
            <a:avLst/>
          </a:prstGeom>
          <a:noFill/>
          <a:ln>
            <a:solidFill>
              <a:schemeClr val="bg2"/>
            </a:solidFill>
          </a:ln>
        </p:spPr>
        <p:txBody>
          <a:bodyPr wrap="none" rtlCol="0" anchor="ctr" anchorCtr="1">
            <a:spAutoFit/>
          </a:bodyPr>
          <a:lstStyle/>
          <a:p>
            <a:endParaRPr lang="en-US" dirty="0"/>
          </a:p>
        </p:txBody>
      </p:sp>
      <p:sp>
        <p:nvSpPr>
          <p:cNvPr id="8" name="TextBox 7"/>
          <p:cNvSpPr txBox="1"/>
          <p:nvPr/>
        </p:nvSpPr>
        <p:spPr>
          <a:xfrm>
            <a:off x="8669547" y="1795465"/>
            <a:ext cx="3295290" cy="1384995"/>
          </a:xfrm>
          <a:prstGeom prst="rect">
            <a:avLst/>
          </a:prstGeom>
          <a:noFill/>
          <a:ln>
            <a:solidFill>
              <a:schemeClr val="tx1"/>
            </a:solidFill>
          </a:ln>
          <a:effectLst>
            <a:outerShdw blurRad="50800" dist="38100" dir="2700000" algn="tl" rotWithShape="0">
              <a:prstClr val="black">
                <a:alpha val="40000"/>
              </a:prstClr>
            </a:outerShdw>
          </a:effectLst>
        </p:spPr>
        <p:txBody>
          <a:bodyPr wrap="square" rtlCol="0" anchor="ctr" anchorCtr="1">
            <a:spAutoFit/>
          </a:bodyPr>
          <a:lstStyle/>
          <a:p>
            <a:r>
              <a:rPr lang="en-US" sz="1400" dirty="0"/>
              <a:t>public class </a:t>
            </a:r>
            <a:r>
              <a:rPr lang="en-US" sz="1400" dirty="0" err="1"/>
              <a:t>Karakter</a:t>
            </a:r>
            <a:r>
              <a:rPr lang="en-US" sz="1400" dirty="0"/>
              <a:t> {  </a:t>
            </a:r>
          </a:p>
          <a:p>
            <a:r>
              <a:rPr lang="en-US" sz="1400" dirty="0"/>
              <a:t>      public static void main (String [] </a:t>
            </a:r>
            <a:r>
              <a:rPr lang="en-US" sz="1400" dirty="0" err="1"/>
              <a:t>args</a:t>
            </a:r>
            <a:r>
              <a:rPr lang="en-US" sz="1400" dirty="0"/>
              <a:t>) {  </a:t>
            </a:r>
          </a:p>
          <a:p>
            <a:r>
              <a:rPr lang="en-US" sz="1400" dirty="0"/>
              <a:t>            char </a:t>
            </a:r>
            <a:r>
              <a:rPr lang="en-US" sz="1400" dirty="0" err="1"/>
              <a:t>huruf</a:t>
            </a:r>
            <a:r>
              <a:rPr lang="en-US" sz="1400" dirty="0"/>
              <a:t> = ‘N';  </a:t>
            </a:r>
          </a:p>
          <a:p>
            <a:r>
              <a:rPr lang="en-US" sz="1400" dirty="0"/>
              <a:t>            </a:t>
            </a:r>
            <a:r>
              <a:rPr lang="en-US" sz="1400" dirty="0" err="1"/>
              <a:t>System.out.println</a:t>
            </a:r>
            <a:r>
              <a:rPr lang="en-US" sz="1400" dirty="0"/>
              <a:t>(++</a:t>
            </a:r>
            <a:r>
              <a:rPr lang="en-US" sz="1400" dirty="0" err="1"/>
              <a:t>huruf</a:t>
            </a:r>
            <a:r>
              <a:rPr lang="en-US" sz="1400" dirty="0"/>
              <a:t>);  </a:t>
            </a:r>
          </a:p>
          <a:p>
            <a:r>
              <a:rPr lang="en-US" sz="1400" dirty="0"/>
              <a:t>       }  </a:t>
            </a:r>
          </a:p>
          <a:p>
            <a:r>
              <a:rPr lang="en-US" sz="1400" dirty="0"/>
              <a:t>} </a:t>
            </a:r>
          </a:p>
        </p:txBody>
      </p:sp>
    </p:spTree>
    <p:custDataLst>
      <p:tags r:id="rId1"/>
    </p:custDataLst>
    <p:extLst>
      <p:ext uri="{BB962C8B-B14F-4D97-AF65-F5344CB8AC3E}">
        <p14:creationId xmlns:p14="http://schemas.microsoft.com/office/powerpoint/2010/main" val="210340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Content Placeholder 2"/>
          <p:cNvSpPr>
            <a:spLocks noGrp="1"/>
          </p:cNvSpPr>
          <p:nvPr>
            <p:ph sz="quarter" idx="1"/>
          </p:nvPr>
        </p:nvSpPr>
        <p:spPr>
          <a:xfrm>
            <a:off x="1219200" y="1447800"/>
            <a:ext cx="10363200" cy="1349991"/>
          </a:xfrm>
        </p:spPr>
        <p:txBody>
          <a:bodyPr/>
          <a:lstStyle/>
          <a:p>
            <a:r>
              <a:rPr lang="en-US" dirty="0"/>
              <a:t>We are done ... If you still want to know more, please ask.</a:t>
            </a:r>
          </a:p>
        </p:txBody>
      </p:sp>
      <p:pic>
        <p:nvPicPr>
          <p:cNvPr id="4098" name="Picture 2" descr="Gambar terka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5915" y="2827953"/>
            <a:ext cx="5122223" cy="3411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69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dirty="0">
              <a:solidFill>
                <a:schemeClr val="tx1"/>
              </a:solidFill>
            </a:endParaRPr>
          </a:p>
          <a:p>
            <a:pPr eaLnBrk="1" hangingPunct="1">
              <a:spcBef>
                <a:spcPct val="0"/>
              </a:spcBef>
              <a:buFontTx/>
              <a:buNone/>
            </a:pPr>
            <a:r>
              <a:rPr lang="en-US" altLang="en-US" sz="1200" dirty="0">
                <a:solidFill>
                  <a:srgbClr val="996633"/>
                </a:solidFill>
                <a:latin typeface="Times New Roman" panose="02020603050405020304" pitchFamily="18" charset="0"/>
              </a:rPr>
              <a:t> </a:t>
            </a:r>
            <a:fld id="{E36591F6-086A-41A3-8A0F-DFDC91C6DFEB}" type="slidenum">
              <a:rPr lang="en-US" altLang="en-US" sz="1000">
                <a:solidFill>
                  <a:srgbClr val="996633"/>
                </a:solidFill>
              </a:rPr>
              <a:pPr eaLnBrk="1" hangingPunct="1">
                <a:spcBef>
                  <a:spcPct val="0"/>
                </a:spcBef>
                <a:buFontTx/>
                <a:buNone/>
              </a:pPr>
              <a:t>5</a:t>
            </a:fld>
            <a:endParaRPr lang="en-US" altLang="en-US" sz="1000" dirty="0">
              <a:solidFill>
                <a:srgbClr val="996633"/>
              </a:solidFill>
            </a:endParaRPr>
          </a:p>
        </p:txBody>
      </p:sp>
      <p:sp>
        <p:nvSpPr>
          <p:cNvPr id="18436" name="Rectangle 1026"/>
          <p:cNvSpPr>
            <a:spLocks noGrp="1" noChangeArrowheads="1"/>
          </p:cNvSpPr>
          <p:nvPr>
            <p:ph type="title"/>
          </p:nvPr>
        </p:nvSpPr>
        <p:spPr>
          <a:xfrm>
            <a:off x="612475" y="274638"/>
            <a:ext cx="10969925" cy="1143000"/>
          </a:xfrm>
        </p:spPr>
        <p:txBody>
          <a:bodyPr>
            <a:normAutofit/>
          </a:bodyPr>
          <a:lstStyle/>
          <a:p>
            <a:pPr eaLnBrk="1" hangingPunct="1"/>
            <a:r>
              <a:rPr lang="en-US" altLang="en-US" sz="4800" dirty="0"/>
              <a:t>Unicode Encoding</a:t>
            </a:r>
          </a:p>
        </p:txBody>
      </p:sp>
      <p:sp>
        <p:nvSpPr>
          <p:cNvPr id="71683" name="Rectangle 1027"/>
          <p:cNvSpPr>
            <a:spLocks noGrp="1" noChangeArrowheads="1"/>
          </p:cNvSpPr>
          <p:nvPr>
            <p:ph type="body" idx="1"/>
          </p:nvPr>
        </p:nvSpPr>
        <p:spPr>
          <a:xfrm>
            <a:off x="1219200" y="1570009"/>
            <a:ext cx="10312400" cy="2862292"/>
          </a:xfrm>
        </p:spPr>
        <p:txBody>
          <a:bodyPr>
            <a:normAutofit fontScale="92500"/>
          </a:bodyPr>
          <a:lstStyle/>
          <a:p>
            <a:pPr algn="just" eaLnBrk="1" hangingPunct="1"/>
            <a:r>
              <a:rPr lang="en-US" altLang="en-US" i="1" dirty="0">
                <a:solidFill>
                  <a:srgbClr val="B2311C"/>
                </a:solidFill>
              </a:rPr>
              <a:t>Unicode Worldwide Character Standard</a:t>
            </a:r>
            <a:r>
              <a:rPr lang="en-US" altLang="en-US" dirty="0"/>
              <a:t> (</a:t>
            </a:r>
            <a:r>
              <a:rPr lang="en-US" altLang="en-US" i="1" dirty="0">
                <a:solidFill>
                  <a:srgbClr val="B2311C"/>
                </a:solidFill>
              </a:rPr>
              <a:t>Unicode</a:t>
            </a:r>
            <a:r>
              <a:rPr lang="en-US" altLang="en-US" dirty="0"/>
              <a:t>) </a:t>
            </a:r>
            <a:r>
              <a:rPr lang="en-US" altLang="en-US" dirty="0" err="1"/>
              <a:t>mendukung</a:t>
            </a:r>
            <a:r>
              <a:rPr lang="en-US" altLang="en-US" dirty="0"/>
              <a:t> </a:t>
            </a:r>
            <a:r>
              <a:rPr lang="en-US" altLang="en-US" dirty="0" err="1"/>
              <a:t>pertukaran</a:t>
            </a:r>
            <a:r>
              <a:rPr lang="en-US" altLang="en-US" dirty="0"/>
              <a:t>, </a:t>
            </a:r>
            <a:r>
              <a:rPr lang="en-US" altLang="en-US" dirty="0" err="1"/>
              <a:t>pemrosesan</a:t>
            </a:r>
            <a:r>
              <a:rPr lang="en-US" altLang="en-US" dirty="0"/>
              <a:t> </a:t>
            </a:r>
            <a:r>
              <a:rPr lang="en-US" altLang="en-US" dirty="0" err="1"/>
              <a:t>dan</a:t>
            </a:r>
            <a:r>
              <a:rPr lang="en-US" altLang="en-US" dirty="0"/>
              <a:t> </a:t>
            </a:r>
            <a:r>
              <a:rPr lang="en-US" altLang="en-US" dirty="0" err="1"/>
              <a:t>menampilkan</a:t>
            </a:r>
            <a:r>
              <a:rPr lang="en-US" altLang="en-US" dirty="0"/>
              <a:t> </a:t>
            </a:r>
            <a:r>
              <a:rPr lang="en-US" altLang="en-US" dirty="0" err="1"/>
              <a:t>teks</a:t>
            </a:r>
            <a:r>
              <a:rPr lang="en-US" altLang="en-US" dirty="0"/>
              <a:t> </a:t>
            </a:r>
            <a:r>
              <a:rPr lang="en-US" altLang="en-US" dirty="0" err="1"/>
              <a:t>dari</a:t>
            </a:r>
            <a:r>
              <a:rPr lang="en-US" altLang="en-US" dirty="0"/>
              <a:t> </a:t>
            </a:r>
            <a:r>
              <a:rPr lang="en-US" altLang="en-US" dirty="0" err="1"/>
              <a:t>berbagai</a:t>
            </a:r>
            <a:r>
              <a:rPr lang="en-US" altLang="en-US" dirty="0"/>
              <a:t> </a:t>
            </a:r>
            <a:r>
              <a:rPr lang="en-US" altLang="en-US" dirty="0" err="1"/>
              <a:t>bahasa</a:t>
            </a:r>
            <a:r>
              <a:rPr lang="en-US" altLang="en-US" dirty="0"/>
              <a:t>.</a:t>
            </a:r>
          </a:p>
          <a:p>
            <a:pPr lvl="1" algn="just"/>
            <a:r>
              <a:rPr lang="en-US" altLang="en-US" dirty="0"/>
              <a:t>Encoding character 16-bit </a:t>
            </a:r>
            <a:r>
              <a:rPr lang="en-US" altLang="en-US" dirty="0">
                <a:sym typeface="Wingdings" panose="05000000000000000000" pitchFamily="2" charset="2"/>
              </a:rPr>
              <a:t> 65,535 </a:t>
            </a:r>
            <a:r>
              <a:rPr lang="en-US" altLang="en-US" dirty="0" err="1">
                <a:sym typeface="Wingdings" panose="05000000000000000000" pitchFamily="2" charset="2"/>
              </a:rPr>
              <a:t>karakter</a:t>
            </a:r>
            <a:r>
              <a:rPr lang="en-US" altLang="en-US" dirty="0"/>
              <a:t>.</a:t>
            </a:r>
          </a:p>
          <a:p>
            <a:pPr lvl="1" algn="just"/>
            <a:r>
              <a:rPr lang="en-US" altLang="en-US" dirty="0"/>
              <a:t>Unicode </a:t>
            </a:r>
            <a:r>
              <a:rPr lang="en-US" altLang="en-US" dirty="0" err="1"/>
              <a:t>tidak</a:t>
            </a:r>
            <a:r>
              <a:rPr lang="en-US" altLang="en-US" dirty="0"/>
              <a:t> </a:t>
            </a:r>
            <a:r>
              <a:rPr lang="en-US" altLang="en-US" dirty="0" err="1"/>
              <a:t>cukup</a:t>
            </a:r>
            <a:r>
              <a:rPr lang="en-US" altLang="en-US" dirty="0"/>
              <a:t> </a:t>
            </a:r>
            <a:r>
              <a:rPr lang="en-US" altLang="en-US" dirty="0" err="1"/>
              <a:t>untuk</a:t>
            </a:r>
            <a:r>
              <a:rPr lang="en-US" altLang="en-US" dirty="0"/>
              <a:t> </a:t>
            </a:r>
            <a:r>
              <a:rPr lang="en-US" altLang="en-US" dirty="0" err="1"/>
              <a:t>merepresentasikan</a:t>
            </a:r>
            <a:r>
              <a:rPr lang="en-US" altLang="en-US" dirty="0"/>
              <a:t> </a:t>
            </a:r>
            <a:r>
              <a:rPr lang="en-US" altLang="en-US" dirty="0" err="1"/>
              <a:t>seluruh</a:t>
            </a:r>
            <a:r>
              <a:rPr lang="en-US" altLang="en-US" dirty="0"/>
              <a:t> </a:t>
            </a:r>
            <a:r>
              <a:rPr lang="en-US" altLang="en-US" dirty="0" err="1"/>
              <a:t>karakter</a:t>
            </a:r>
            <a:r>
              <a:rPr lang="en-US" altLang="en-US" dirty="0"/>
              <a:t> yang </a:t>
            </a:r>
            <a:r>
              <a:rPr lang="en-US" altLang="en-US" dirty="0" err="1"/>
              <a:t>ada</a:t>
            </a:r>
            <a:r>
              <a:rPr lang="en-US" altLang="en-US" dirty="0"/>
              <a:t> di </a:t>
            </a:r>
            <a:r>
              <a:rPr lang="en-US" altLang="en-US" dirty="0" err="1"/>
              <a:t>dunia</a:t>
            </a:r>
            <a:r>
              <a:rPr lang="en-US" altLang="en-US" dirty="0"/>
              <a:t>. </a:t>
            </a:r>
          </a:p>
          <a:p>
            <a:pPr lvl="1" algn="just"/>
            <a:r>
              <a:rPr lang="en-US" altLang="en-US" dirty="0" err="1"/>
              <a:t>Standar</a:t>
            </a:r>
            <a:r>
              <a:rPr lang="en-US" altLang="en-US" dirty="0"/>
              <a:t> Unicode </a:t>
            </a:r>
            <a:r>
              <a:rPr lang="en-US" altLang="en-US" dirty="0" err="1"/>
              <a:t>diperluas</a:t>
            </a:r>
            <a:r>
              <a:rPr lang="en-US" altLang="en-US" dirty="0"/>
              <a:t> </a:t>
            </a:r>
            <a:r>
              <a:rPr lang="en-US" altLang="en-US" dirty="0" err="1"/>
              <a:t>sampai</a:t>
            </a:r>
            <a:r>
              <a:rPr lang="en-US" altLang="en-US" dirty="0"/>
              <a:t> 1,112,064 </a:t>
            </a:r>
            <a:r>
              <a:rPr lang="en-US" altLang="en-US" dirty="0" err="1"/>
              <a:t>karakter</a:t>
            </a:r>
            <a:r>
              <a:rPr lang="en-US" altLang="en-US" dirty="0"/>
              <a:t> </a:t>
            </a:r>
            <a:r>
              <a:rPr lang="en-US" altLang="en-US" dirty="0" err="1"/>
              <a:t>disebut</a:t>
            </a:r>
            <a:r>
              <a:rPr lang="en-US" altLang="en-US" dirty="0"/>
              <a:t> </a:t>
            </a:r>
            <a:r>
              <a:rPr lang="en-US" altLang="en-US" dirty="0">
                <a:solidFill>
                  <a:srgbClr val="C00000"/>
                </a:solidFill>
              </a:rPr>
              <a:t>supplementary characters</a:t>
            </a:r>
          </a:p>
          <a:p>
            <a:pPr eaLnBrk="1" hangingPunct="1"/>
            <a:r>
              <a:rPr lang="en-US" altLang="en-US" dirty="0"/>
              <a:t>Java </a:t>
            </a:r>
            <a:r>
              <a:rPr lang="en-US" altLang="en-US" dirty="0" err="1"/>
              <a:t>menggunakan</a:t>
            </a:r>
            <a:r>
              <a:rPr lang="en-US" altLang="en-US" dirty="0"/>
              <a:t> </a:t>
            </a:r>
            <a:r>
              <a:rPr lang="en-US" altLang="en-US" dirty="0" err="1"/>
              <a:t>standar</a:t>
            </a:r>
            <a:r>
              <a:rPr lang="en-US" altLang="en-US" dirty="0"/>
              <a:t> Unicode </a:t>
            </a:r>
            <a:r>
              <a:rPr lang="en-US" altLang="en-US" dirty="0" err="1"/>
              <a:t>untuk</a:t>
            </a:r>
            <a:r>
              <a:rPr lang="en-US" altLang="en-US" dirty="0"/>
              <a:t> </a:t>
            </a:r>
            <a:r>
              <a:rPr lang="en-US" altLang="en-US" dirty="0" err="1"/>
              <a:t>menyatakan</a:t>
            </a:r>
            <a:r>
              <a:rPr lang="en-US" altLang="en-US" dirty="0"/>
              <a:t> </a:t>
            </a:r>
            <a:r>
              <a:rPr lang="en-US" altLang="en-US" dirty="0" err="1"/>
              <a:t>konstanta</a:t>
            </a:r>
            <a:r>
              <a:rPr lang="en-US" altLang="en-US" dirty="0"/>
              <a:t> </a:t>
            </a:r>
            <a:r>
              <a:rPr lang="en-US" altLang="en-US" b="1" dirty="0"/>
              <a:t>char</a:t>
            </a:r>
            <a:r>
              <a:rPr lang="en-US" altLang="en-US" dirty="0"/>
              <a:t>.</a:t>
            </a:r>
          </a:p>
          <a:p>
            <a:pPr eaLnBrk="1" hangingPunct="1"/>
            <a:endParaRPr lang="en-US" altLang="en-US" dirty="0"/>
          </a:p>
        </p:txBody>
      </p:sp>
      <p:grpSp>
        <p:nvGrpSpPr>
          <p:cNvPr id="5" name="Group 4"/>
          <p:cNvGrpSpPr/>
          <p:nvPr/>
        </p:nvGrpSpPr>
        <p:grpSpPr>
          <a:xfrm>
            <a:off x="2708694" y="4781550"/>
            <a:ext cx="7640068" cy="1619250"/>
            <a:chOff x="2708694" y="4781550"/>
            <a:chExt cx="7640068" cy="1619250"/>
          </a:xfrm>
        </p:grpSpPr>
        <p:grpSp>
          <p:nvGrpSpPr>
            <p:cNvPr id="2" name="Group 1028"/>
            <p:cNvGrpSpPr>
              <a:grpSpLocks/>
            </p:cNvGrpSpPr>
            <p:nvPr/>
          </p:nvGrpSpPr>
          <p:grpSpPr bwMode="auto">
            <a:xfrm>
              <a:off x="2708694" y="4781550"/>
              <a:ext cx="7640068" cy="1619250"/>
              <a:chOff x="691" y="737"/>
              <a:chExt cx="4469" cy="2598"/>
            </a:xfrm>
          </p:grpSpPr>
          <p:sp>
            <p:nvSpPr>
              <p:cNvPr id="18445" name="Rectangle 1029"/>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sp>
            <p:nvSpPr>
              <p:cNvPr id="18446" name="Rectangle 1030"/>
              <p:cNvSpPr>
                <a:spLocks noChangeArrowheads="1"/>
              </p:cNvSpPr>
              <p:nvPr/>
            </p:nvSpPr>
            <p:spPr bwMode="auto">
              <a:xfrm>
                <a:off x="806" y="875"/>
                <a:ext cx="4303" cy="2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tabLst>
                    <a:tab pos="457200" algn="l"/>
                  </a:tabLst>
                  <a:defRPr sz="2800">
                    <a:solidFill>
                      <a:srgbClr val="003399"/>
                    </a:solidFill>
                    <a:latin typeface="Arial" panose="020B0604020202020204" pitchFamily="34" charset="0"/>
                  </a:defRPr>
                </a:lvl1pPr>
                <a:lvl2pPr marL="742950" indent="-285750" eaLnBrk="0" hangingPunct="0">
                  <a:spcBef>
                    <a:spcPct val="20000"/>
                  </a:spcBef>
                  <a:buChar char="–"/>
                  <a:tabLst>
                    <a:tab pos="457200" algn="l"/>
                  </a:tabLst>
                  <a:defRPr sz="2400">
                    <a:solidFill>
                      <a:srgbClr val="990033"/>
                    </a:solidFill>
                    <a:latin typeface="Arial" panose="020B0604020202020204" pitchFamily="34" charset="0"/>
                  </a:defRPr>
                </a:lvl2pPr>
                <a:lvl3pPr marL="1143000" indent="-228600" eaLnBrk="0" hangingPunct="0">
                  <a:spcBef>
                    <a:spcPct val="20000"/>
                  </a:spcBef>
                  <a:buChar char="•"/>
                  <a:tabLst>
                    <a:tab pos="457200" algn="l"/>
                  </a:tabLst>
                  <a:defRPr sz="2000">
                    <a:solidFill>
                      <a:srgbClr val="003399"/>
                    </a:solidFill>
                    <a:latin typeface="Arial" panose="020B0604020202020204" pitchFamily="34" charset="0"/>
                  </a:defRPr>
                </a:lvl3pPr>
                <a:lvl4pPr marL="1600200" indent="-228600" eaLnBrk="0" hangingPunct="0">
                  <a:spcBef>
                    <a:spcPct val="20000"/>
                  </a:spcBef>
                  <a:buChar char="–"/>
                  <a:tabLst>
                    <a:tab pos="457200" algn="l"/>
                  </a:tabLst>
                  <a:defRPr>
                    <a:solidFill>
                      <a:srgbClr val="996633"/>
                    </a:solidFill>
                    <a:latin typeface="Times New Roman" panose="02020603050405020304" pitchFamily="18" charset="0"/>
                  </a:defRPr>
                </a:lvl4pPr>
                <a:lvl5pPr marL="2057400" indent="-228600" eaLnBrk="0" hangingPunct="0">
                  <a:spcBef>
                    <a:spcPct val="20000"/>
                  </a:spcBef>
                  <a:buChar char="»"/>
                  <a:tabLst>
                    <a:tab pos="457200" algn="l"/>
                  </a:tabLst>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tabLst>
                    <a:tab pos="457200" algn="l"/>
                  </a:tabLs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tabLst>
                    <a:tab pos="457200" algn="l"/>
                  </a:tabLs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tabLst>
                    <a:tab pos="457200" algn="l"/>
                  </a:tabLs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tabLst>
                    <a:tab pos="457200" algn="l"/>
                  </a:tabLst>
                  <a:defRPr>
                    <a:solidFill>
                      <a:srgbClr val="996633"/>
                    </a:solidFill>
                    <a:latin typeface="Times New Roman" panose="02020603050405020304" pitchFamily="18" charset="0"/>
                  </a:defRPr>
                </a:lvl9pPr>
              </a:lstStyle>
              <a:p>
                <a:pPr eaLnBrk="1" hangingPunct="1">
                  <a:lnSpc>
                    <a:spcPct val="90000"/>
                  </a:lnSpc>
                  <a:buFontTx/>
                  <a:buNone/>
                </a:pPr>
                <a:r>
                  <a:rPr lang="en-US" altLang="en-US" sz="2000" dirty="0">
                    <a:solidFill>
                      <a:srgbClr val="0033CC"/>
                    </a:solidFill>
                    <a:latin typeface="Courier New" panose="02070309020205020404" pitchFamily="49" charset="0"/>
                  </a:rPr>
                  <a:t>char </a:t>
                </a:r>
                <a:r>
                  <a:rPr lang="en-US" altLang="en-US" sz="2000" dirty="0">
                    <a:solidFill>
                      <a:schemeClr val="tx1"/>
                    </a:solidFill>
                    <a:latin typeface="Courier New" panose="02070309020205020404" pitchFamily="49" charset="0"/>
                  </a:rPr>
                  <a:t>ch1 = 'X';</a:t>
                </a:r>
              </a:p>
              <a:p>
                <a:pPr eaLnBrk="1" hangingPunct="1">
                  <a:lnSpc>
                    <a:spcPct val="90000"/>
                  </a:lnSpc>
                  <a:buFontTx/>
                  <a:buNone/>
                </a:pPr>
                <a:endParaRPr lang="en-US" altLang="en-US" sz="2000" dirty="0">
                  <a:solidFill>
                    <a:schemeClr val="tx1"/>
                  </a:solidFill>
                  <a:latin typeface="Courier New" panose="02070309020205020404" pitchFamily="49" charset="0"/>
                </a:endParaRPr>
              </a:p>
              <a:p>
                <a:pPr eaLnBrk="1" hangingPunct="1">
                  <a:lnSpc>
                    <a:spcPct val="90000"/>
                  </a:lnSpc>
                  <a:buFontTx/>
                  <a:buNone/>
                </a:pPr>
                <a:r>
                  <a:rPr lang="en-US" altLang="en-US" sz="2000" dirty="0" err="1">
                    <a:solidFill>
                      <a:schemeClr val="tx1"/>
                    </a:solidFill>
                    <a:latin typeface="Courier New" panose="02070309020205020404" pitchFamily="49" charset="0"/>
                  </a:rPr>
                  <a:t>System.out.println</a:t>
                </a:r>
                <a:r>
                  <a:rPr lang="en-US" altLang="en-US" sz="2000" dirty="0">
                    <a:solidFill>
                      <a:schemeClr val="tx1"/>
                    </a:solidFill>
                    <a:latin typeface="Courier New" panose="02070309020205020404" pitchFamily="49" charset="0"/>
                  </a:rPr>
                  <a:t>(ch1);</a:t>
                </a:r>
              </a:p>
              <a:p>
                <a:pPr eaLnBrk="1" hangingPunct="1">
                  <a:lnSpc>
                    <a:spcPct val="90000"/>
                  </a:lnSpc>
                  <a:buFontTx/>
                  <a:buNone/>
                </a:pPr>
                <a:r>
                  <a:rPr lang="en-US" altLang="en-US" sz="2000" dirty="0" err="1">
                    <a:solidFill>
                      <a:schemeClr val="tx1"/>
                    </a:solidFill>
                    <a:latin typeface="Courier New" panose="02070309020205020404" pitchFamily="49" charset="0"/>
                  </a:rPr>
                  <a:t>System.out.println</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int</a:t>
                </a:r>
                <a:r>
                  <a:rPr lang="en-US" altLang="en-US" sz="2000" dirty="0">
                    <a:solidFill>
                      <a:schemeClr val="tx1"/>
                    </a:solidFill>
                    <a:latin typeface="Courier New" panose="02070309020205020404" pitchFamily="49" charset="0"/>
                  </a:rPr>
                  <a:t>) ch1);</a:t>
                </a:r>
              </a:p>
            </p:txBody>
          </p:sp>
        </p:grpSp>
        <p:grpSp>
          <p:nvGrpSpPr>
            <p:cNvPr id="3" name="Group 1031"/>
            <p:cNvGrpSpPr>
              <a:grpSpLocks/>
            </p:cNvGrpSpPr>
            <p:nvPr/>
          </p:nvGrpSpPr>
          <p:grpSpPr bwMode="auto">
            <a:xfrm>
              <a:off x="7388226" y="4781550"/>
              <a:ext cx="1776413" cy="457200"/>
              <a:chOff x="3694" y="3012"/>
              <a:chExt cx="1119" cy="288"/>
            </a:xfrm>
          </p:grpSpPr>
          <p:sp>
            <p:nvSpPr>
              <p:cNvPr id="18443" name="Line 1032"/>
              <p:cNvSpPr>
                <a:spLocks noChangeShapeType="1"/>
              </p:cNvSpPr>
              <p:nvPr/>
            </p:nvSpPr>
            <p:spPr bwMode="auto">
              <a:xfrm>
                <a:off x="3694" y="3149"/>
                <a:ext cx="715" cy="0"/>
              </a:xfrm>
              <a:prstGeom prst="line">
                <a:avLst/>
              </a:prstGeom>
              <a:noFill/>
              <a:ln w="381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444" name="Text Box 1033"/>
              <p:cNvSpPr txBox="1">
                <a:spLocks noChangeArrowheads="1"/>
              </p:cNvSpPr>
              <p:nvPr/>
            </p:nvSpPr>
            <p:spPr bwMode="auto">
              <a:xfrm>
                <a:off x="4582" y="3012"/>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400">
                    <a:solidFill>
                      <a:schemeClr val="tx1"/>
                    </a:solidFill>
                    <a:latin typeface="Courier New" panose="02070309020205020404" pitchFamily="49" charset="0"/>
                  </a:rPr>
                  <a:t>X</a:t>
                </a:r>
              </a:p>
            </p:txBody>
          </p:sp>
        </p:grpSp>
        <p:grpSp>
          <p:nvGrpSpPr>
            <p:cNvPr id="4" name="Group 1034"/>
            <p:cNvGrpSpPr>
              <a:grpSpLocks/>
            </p:cNvGrpSpPr>
            <p:nvPr/>
          </p:nvGrpSpPr>
          <p:grpSpPr bwMode="auto">
            <a:xfrm>
              <a:off x="7405688" y="5130800"/>
              <a:ext cx="1947862" cy="457200"/>
              <a:chOff x="3705" y="3232"/>
              <a:chExt cx="1227" cy="288"/>
            </a:xfrm>
          </p:grpSpPr>
          <p:sp>
            <p:nvSpPr>
              <p:cNvPr id="18441" name="Line 1035"/>
              <p:cNvSpPr>
                <a:spLocks noChangeShapeType="1"/>
              </p:cNvSpPr>
              <p:nvPr/>
            </p:nvSpPr>
            <p:spPr bwMode="auto">
              <a:xfrm>
                <a:off x="3705" y="3383"/>
                <a:ext cx="715" cy="0"/>
              </a:xfrm>
              <a:prstGeom prst="line">
                <a:avLst/>
              </a:prstGeom>
              <a:noFill/>
              <a:ln w="381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442" name="Text Box 1036"/>
              <p:cNvSpPr txBox="1">
                <a:spLocks noChangeArrowheads="1"/>
              </p:cNvSpPr>
              <p:nvPr/>
            </p:nvSpPr>
            <p:spPr bwMode="auto">
              <a:xfrm>
                <a:off x="4586" y="3232"/>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400">
                    <a:solidFill>
                      <a:schemeClr val="tx1"/>
                    </a:solidFill>
                    <a:latin typeface="Courier New" panose="02070309020205020404" pitchFamily="49" charset="0"/>
                  </a:rPr>
                  <a:t>88</a:t>
                </a:r>
              </a:p>
            </p:txBody>
          </p:sp>
        </p:grpSp>
      </p:grpSp>
    </p:spTree>
    <p:custDataLst>
      <p:tags r:id="rId1"/>
    </p:custDataLst>
    <p:extLst>
      <p:ext uri="{BB962C8B-B14F-4D97-AF65-F5344CB8AC3E}">
        <p14:creationId xmlns:p14="http://schemas.microsoft.com/office/powerpoint/2010/main" val="156288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dissolve">
                                      <p:cBhvr>
                                        <p:cTn id="7" dur="500"/>
                                        <p:tgtEl>
                                          <p:spTgt spid="7168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1683">
                                            <p:txEl>
                                              <p:pRg st="1" end="1"/>
                                            </p:txEl>
                                          </p:spTgt>
                                        </p:tgtEl>
                                        <p:attrNameLst>
                                          <p:attrName>style.visibility</p:attrName>
                                        </p:attrNameLst>
                                      </p:cBhvr>
                                      <p:to>
                                        <p:strVal val="visible"/>
                                      </p:to>
                                    </p:set>
                                    <p:animEffect transition="in" filter="dissolve">
                                      <p:cBhvr>
                                        <p:cTn id="10" dur="500"/>
                                        <p:tgtEl>
                                          <p:spTgt spid="7168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1683">
                                            <p:txEl>
                                              <p:pRg st="2" end="2"/>
                                            </p:txEl>
                                          </p:spTgt>
                                        </p:tgtEl>
                                        <p:attrNameLst>
                                          <p:attrName>style.visibility</p:attrName>
                                        </p:attrNameLst>
                                      </p:cBhvr>
                                      <p:to>
                                        <p:strVal val="visible"/>
                                      </p:to>
                                    </p:set>
                                    <p:animEffect transition="in" filter="dissolve">
                                      <p:cBhvr>
                                        <p:cTn id="13" dur="500"/>
                                        <p:tgtEl>
                                          <p:spTgt spid="7168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1683">
                                            <p:txEl>
                                              <p:pRg st="3" end="3"/>
                                            </p:txEl>
                                          </p:spTgt>
                                        </p:tgtEl>
                                        <p:attrNameLst>
                                          <p:attrName>style.visibility</p:attrName>
                                        </p:attrNameLst>
                                      </p:cBhvr>
                                      <p:to>
                                        <p:strVal val="visible"/>
                                      </p:to>
                                    </p:set>
                                    <p:animEffect transition="in" filter="dissolve">
                                      <p:cBhvr>
                                        <p:cTn id="16" dur="500"/>
                                        <p:tgtEl>
                                          <p:spTgt spid="7168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1683">
                                            <p:txEl>
                                              <p:pRg st="4" end="4"/>
                                            </p:txEl>
                                          </p:spTgt>
                                        </p:tgtEl>
                                        <p:attrNameLst>
                                          <p:attrName>style.visibility</p:attrName>
                                        </p:attrNameLst>
                                      </p:cBhvr>
                                      <p:to>
                                        <p:strVal val="visible"/>
                                      </p:to>
                                    </p:set>
                                    <p:animEffect transition="in" filter="dissolve">
                                      <p:cBhvr>
                                        <p:cTn id="21" dur="500"/>
                                        <p:tgtEl>
                                          <p:spTgt spid="716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1945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9CA25FFC-C7F1-4285-9D9C-78F382C0CA51}" type="slidenum">
              <a:rPr lang="en-US" altLang="en-US" sz="1000">
                <a:solidFill>
                  <a:srgbClr val="996633"/>
                </a:solidFill>
              </a:rPr>
              <a:pPr eaLnBrk="1" hangingPunct="1">
                <a:spcBef>
                  <a:spcPct val="0"/>
                </a:spcBef>
                <a:buFontTx/>
                <a:buNone/>
              </a:pPr>
              <a:t>6</a:t>
            </a:fld>
            <a:endParaRPr lang="en-US" altLang="en-US" sz="1000">
              <a:solidFill>
                <a:srgbClr val="996633"/>
              </a:solidFill>
            </a:endParaRPr>
          </a:p>
        </p:txBody>
      </p:sp>
      <p:sp>
        <p:nvSpPr>
          <p:cNvPr id="19460" name="Rectangle 1026"/>
          <p:cNvSpPr>
            <a:spLocks noGrp="1" noChangeArrowheads="1"/>
          </p:cNvSpPr>
          <p:nvPr>
            <p:ph type="title"/>
          </p:nvPr>
        </p:nvSpPr>
        <p:spPr>
          <a:xfrm>
            <a:off x="500332" y="274638"/>
            <a:ext cx="11082068" cy="1143000"/>
          </a:xfrm>
        </p:spPr>
        <p:txBody>
          <a:bodyPr>
            <a:normAutofit/>
          </a:bodyPr>
          <a:lstStyle/>
          <a:p>
            <a:pPr eaLnBrk="1" hangingPunct="1"/>
            <a:r>
              <a:rPr lang="en-US" altLang="en-US" sz="5400" dirty="0" err="1"/>
              <a:t>Pemrosesan</a:t>
            </a:r>
            <a:r>
              <a:rPr lang="en-US" altLang="en-US" sz="5400" dirty="0"/>
              <a:t> </a:t>
            </a:r>
            <a:r>
              <a:rPr lang="en-US" altLang="en-US" sz="5400" dirty="0" err="1"/>
              <a:t>Karakter</a:t>
            </a:r>
            <a:endParaRPr lang="en-US" altLang="en-US" sz="5400" dirty="0"/>
          </a:p>
        </p:txBody>
      </p:sp>
      <p:grpSp>
        <p:nvGrpSpPr>
          <p:cNvPr id="2" name="Group 1027"/>
          <p:cNvGrpSpPr>
            <a:grpSpLocks/>
          </p:cNvGrpSpPr>
          <p:nvPr/>
        </p:nvGrpSpPr>
        <p:grpSpPr bwMode="auto">
          <a:xfrm>
            <a:off x="2852918" y="1720911"/>
            <a:ext cx="8547100" cy="950913"/>
            <a:chOff x="331" y="758"/>
            <a:chExt cx="5200" cy="599"/>
          </a:xfrm>
        </p:grpSpPr>
        <p:sp>
          <p:nvSpPr>
            <p:cNvPr id="19472" name="AutoShape 1028"/>
            <p:cNvSpPr>
              <a:spLocks noChangeArrowheads="1"/>
            </p:cNvSpPr>
            <p:nvPr/>
          </p:nvSpPr>
          <p:spPr bwMode="auto">
            <a:xfrm>
              <a:off x="4113" y="758"/>
              <a:ext cx="1418" cy="599"/>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ja-JP" sz="1400">
                  <a:solidFill>
                    <a:srgbClr val="000000"/>
                  </a:solidFill>
                  <a:ea typeface="ＭＳ Ｐゴシック" panose="020B0600070205080204" pitchFamily="34" charset="-128"/>
                </a:rPr>
                <a:t>Deklarasi dan inisialisasi</a:t>
              </a:r>
            </a:p>
          </p:txBody>
        </p:sp>
        <p:grpSp>
          <p:nvGrpSpPr>
            <p:cNvPr id="19473" name="Group 1029"/>
            <p:cNvGrpSpPr>
              <a:grpSpLocks/>
            </p:cNvGrpSpPr>
            <p:nvPr/>
          </p:nvGrpSpPr>
          <p:grpSpPr bwMode="auto">
            <a:xfrm>
              <a:off x="331" y="836"/>
              <a:ext cx="3555" cy="444"/>
              <a:chOff x="349" y="864"/>
              <a:chExt cx="3555" cy="444"/>
            </a:xfrm>
          </p:grpSpPr>
          <p:sp>
            <p:nvSpPr>
              <p:cNvPr id="19474" name="Rectangle 1030"/>
              <p:cNvSpPr>
                <a:spLocks noChangeArrowheads="1"/>
              </p:cNvSpPr>
              <p:nvPr/>
            </p:nvSpPr>
            <p:spPr bwMode="auto">
              <a:xfrm>
                <a:off x="349" y="864"/>
                <a:ext cx="3555" cy="44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sp>
            <p:nvSpPr>
              <p:cNvPr id="19475" name="Rectangle 1031"/>
              <p:cNvSpPr>
                <a:spLocks noChangeArrowheads="1"/>
              </p:cNvSpPr>
              <p:nvPr/>
            </p:nvSpPr>
            <p:spPr bwMode="auto">
              <a:xfrm>
                <a:off x="378" y="1003"/>
                <a:ext cx="342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tabLst>
                    <a:tab pos="457200" algn="l"/>
                  </a:tabLst>
                  <a:defRPr sz="2800">
                    <a:solidFill>
                      <a:srgbClr val="003399"/>
                    </a:solidFill>
                    <a:latin typeface="Arial" panose="020B0604020202020204" pitchFamily="34" charset="0"/>
                  </a:defRPr>
                </a:lvl1pPr>
                <a:lvl2pPr marL="742950" indent="-285750" eaLnBrk="0" hangingPunct="0">
                  <a:spcBef>
                    <a:spcPct val="20000"/>
                  </a:spcBef>
                  <a:buChar char="–"/>
                  <a:tabLst>
                    <a:tab pos="457200" algn="l"/>
                  </a:tabLst>
                  <a:defRPr sz="2400">
                    <a:solidFill>
                      <a:srgbClr val="990033"/>
                    </a:solidFill>
                    <a:latin typeface="Arial" panose="020B0604020202020204" pitchFamily="34" charset="0"/>
                  </a:defRPr>
                </a:lvl2pPr>
                <a:lvl3pPr marL="1143000" indent="-228600" eaLnBrk="0" hangingPunct="0">
                  <a:spcBef>
                    <a:spcPct val="20000"/>
                  </a:spcBef>
                  <a:buChar char="•"/>
                  <a:tabLst>
                    <a:tab pos="457200" algn="l"/>
                  </a:tabLst>
                  <a:defRPr sz="2000">
                    <a:solidFill>
                      <a:srgbClr val="003399"/>
                    </a:solidFill>
                    <a:latin typeface="Arial" panose="020B0604020202020204" pitchFamily="34" charset="0"/>
                  </a:defRPr>
                </a:lvl3pPr>
                <a:lvl4pPr marL="1600200" indent="-228600" eaLnBrk="0" hangingPunct="0">
                  <a:spcBef>
                    <a:spcPct val="20000"/>
                  </a:spcBef>
                  <a:buChar char="–"/>
                  <a:tabLst>
                    <a:tab pos="457200" algn="l"/>
                  </a:tabLst>
                  <a:defRPr>
                    <a:solidFill>
                      <a:srgbClr val="996633"/>
                    </a:solidFill>
                    <a:latin typeface="Times New Roman" panose="02020603050405020304" pitchFamily="18" charset="0"/>
                  </a:defRPr>
                </a:lvl4pPr>
                <a:lvl5pPr marL="2057400" indent="-228600" eaLnBrk="0" hangingPunct="0">
                  <a:spcBef>
                    <a:spcPct val="20000"/>
                  </a:spcBef>
                  <a:buChar char="»"/>
                  <a:tabLst>
                    <a:tab pos="457200" algn="l"/>
                  </a:tabLst>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tabLst>
                    <a:tab pos="457200" algn="l"/>
                  </a:tabLs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tabLst>
                    <a:tab pos="457200" algn="l"/>
                  </a:tabLs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tabLst>
                    <a:tab pos="457200" algn="l"/>
                  </a:tabLs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tabLst>
                    <a:tab pos="457200" algn="l"/>
                  </a:tabLst>
                  <a:defRPr>
                    <a:solidFill>
                      <a:srgbClr val="996633"/>
                    </a:solidFill>
                    <a:latin typeface="Times New Roman" panose="02020603050405020304" pitchFamily="18" charset="0"/>
                  </a:defRPr>
                </a:lvl9pPr>
              </a:lstStyle>
              <a:p>
                <a:pPr eaLnBrk="1" hangingPunct="1">
                  <a:lnSpc>
                    <a:spcPct val="80000"/>
                  </a:lnSpc>
                  <a:spcBef>
                    <a:spcPct val="50000"/>
                  </a:spcBef>
                  <a:buFontTx/>
                  <a:buNone/>
                </a:pPr>
                <a:r>
                  <a:rPr lang="en-US" altLang="en-US" sz="1400">
                    <a:solidFill>
                      <a:schemeClr val="tx1"/>
                    </a:solidFill>
                    <a:latin typeface="Courier New" panose="02070309020205020404" pitchFamily="49" charset="0"/>
                    <a:ea typeface="ＭＳ Ｐゴシック" panose="020B0600070205080204" pitchFamily="34" charset="-128"/>
                  </a:rPr>
                  <a:t>char ch1, ch2 = ‘X’;</a:t>
                </a:r>
              </a:p>
            </p:txBody>
          </p:sp>
        </p:grpSp>
      </p:grpSp>
      <p:sp>
        <p:nvSpPr>
          <p:cNvPr id="19468" name="AutoShape 1033"/>
          <p:cNvSpPr>
            <a:spLocks noChangeArrowheads="1"/>
          </p:cNvSpPr>
          <p:nvPr/>
        </p:nvSpPr>
        <p:spPr bwMode="auto">
          <a:xfrm>
            <a:off x="9055888" y="3451286"/>
            <a:ext cx="2344130" cy="95091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ja-JP" sz="1400" dirty="0" err="1">
                <a:solidFill>
                  <a:srgbClr val="000000"/>
                </a:solidFill>
                <a:ea typeface="ＭＳ Ｐゴシック" panose="020B0600070205080204" pitchFamily="34" charset="-128"/>
              </a:rPr>
              <a:t>Konversi</a:t>
            </a:r>
            <a:r>
              <a:rPr lang="en-US" altLang="ja-JP" sz="1400" dirty="0">
                <a:solidFill>
                  <a:srgbClr val="000000"/>
                </a:solidFill>
                <a:ea typeface="ＭＳ Ｐゴシック" panose="020B0600070205080204" pitchFamily="34" charset="-128"/>
              </a:rPr>
              <a:t> </a:t>
            </a:r>
            <a:r>
              <a:rPr lang="en-US" altLang="ja-JP" sz="1400" dirty="0" err="1">
                <a:solidFill>
                  <a:srgbClr val="000000"/>
                </a:solidFill>
                <a:ea typeface="ＭＳ Ｐゴシック" panose="020B0600070205080204" pitchFamily="34" charset="-128"/>
              </a:rPr>
              <a:t>tipe</a:t>
            </a:r>
            <a:r>
              <a:rPr lang="en-US" altLang="ja-JP" sz="1400" dirty="0">
                <a:solidFill>
                  <a:srgbClr val="000000"/>
                </a:solidFill>
                <a:ea typeface="ＭＳ Ｐゴシック" panose="020B0600070205080204" pitchFamily="34" charset="-128"/>
              </a:rPr>
              <a:t> </a:t>
            </a:r>
            <a:r>
              <a:rPr lang="en-US" altLang="ja-JP" sz="1400" dirty="0" err="1">
                <a:solidFill>
                  <a:srgbClr val="000000"/>
                </a:solidFill>
                <a:ea typeface="ＭＳ Ｐゴシック" panose="020B0600070205080204" pitchFamily="34" charset="-128"/>
              </a:rPr>
              <a:t>diantara</a:t>
            </a:r>
            <a:r>
              <a:rPr lang="en-US" altLang="ja-JP" sz="1400" dirty="0">
                <a:solidFill>
                  <a:srgbClr val="000000"/>
                </a:solidFill>
                <a:ea typeface="ＭＳ Ｐゴシック" panose="020B0600070205080204" pitchFamily="34" charset="-128"/>
              </a:rPr>
              <a:t> </a:t>
            </a:r>
            <a:r>
              <a:rPr lang="en-US" altLang="ja-JP" sz="1400" dirty="0" err="1">
                <a:solidFill>
                  <a:schemeClr val="tx2"/>
                </a:solidFill>
                <a:ea typeface="ＭＳ Ｐゴシック" panose="020B0600070205080204" pitchFamily="34" charset="-128"/>
              </a:rPr>
              <a:t>int</a:t>
            </a:r>
            <a:r>
              <a:rPr lang="en-US" altLang="ja-JP" sz="1400" dirty="0">
                <a:solidFill>
                  <a:srgbClr val="000000"/>
                </a:solidFill>
                <a:ea typeface="ＭＳ Ｐゴシック" panose="020B0600070205080204" pitchFamily="34" charset="-128"/>
              </a:rPr>
              <a:t> </a:t>
            </a:r>
            <a:r>
              <a:rPr lang="en-US" altLang="ja-JP" sz="1400" dirty="0" err="1">
                <a:solidFill>
                  <a:srgbClr val="000000"/>
                </a:solidFill>
                <a:ea typeface="ＭＳ Ｐゴシック" panose="020B0600070205080204" pitchFamily="34" charset="-128"/>
              </a:rPr>
              <a:t>dan</a:t>
            </a:r>
            <a:r>
              <a:rPr lang="en-US" altLang="ja-JP" sz="1400" dirty="0">
                <a:solidFill>
                  <a:srgbClr val="000000"/>
                </a:solidFill>
                <a:ea typeface="ＭＳ Ｐゴシック" panose="020B0600070205080204" pitchFamily="34" charset="-128"/>
              </a:rPr>
              <a:t> </a:t>
            </a:r>
            <a:r>
              <a:rPr lang="en-US" altLang="ja-JP" sz="1400" dirty="0">
                <a:solidFill>
                  <a:schemeClr val="tx2"/>
                </a:solidFill>
                <a:ea typeface="ＭＳ Ｐゴシック" panose="020B0600070205080204" pitchFamily="34" charset="-128"/>
              </a:rPr>
              <a:t>char</a:t>
            </a:r>
            <a:r>
              <a:rPr lang="en-US" altLang="ja-JP" sz="1400" dirty="0">
                <a:solidFill>
                  <a:srgbClr val="000000"/>
                </a:solidFill>
                <a:ea typeface="ＭＳ Ｐゴシック" panose="020B0600070205080204" pitchFamily="34" charset="-128"/>
              </a:rPr>
              <a:t>.</a:t>
            </a:r>
          </a:p>
        </p:txBody>
      </p:sp>
      <p:grpSp>
        <p:nvGrpSpPr>
          <p:cNvPr id="19469" name="Group 1034"/>
          <p:cNvGrpSpPr>
            <a:grpSpLocks/>
          </p:cNvGrpSpPr>
          <p:nvPr/>
        </p:nvGrpSpPr>
        <p:grpSpPr bwMode="auto">
          <a:xfrm>
            <a:off x="871268" y="3308411"/>
            <a:ext cx="7807708" cy="953107"/>
            <a:chOff x="697" y="962"/>
            <a:chExt cx="4469" cy="1163"/>
          </a:xfrm>
        </p:grpSpPr>
        <p:sp>
          <p:nvSpPr>
            <p:cNvPr id="19470" name="Rectangle 1035"/>
            <p:cNvSpPr>
              <a:spLocks noChangeArrowheads="1"/>
            </p:cNvSpPr>
            <p:nvPr/>
          </p:nvSpPr>
          <p:spPr bwMode="auto">
            <a:xfrm>
              <a:off x="697" y="962"/>
              <a:ext cx="4469" cy="1163"/>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sp>
          <p:nvSpPr>
            <p:cNvPr id="19471" name="Rectangle 1036"/>
            <p:cNvSpPr>
              <a:spLocks noChangeArrowheads="1"/>
            </p:cNvSpPr>
            <p:nvPr/>
          </p:nvSpPr>
          <p:spPr bwMode="auto">
            <a:xfrm>
              <a:off x="813" y="1024"/>
              <a:ext cx="4301" cy="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tabLst>
                  <a:tab pos="457200" algn="l"/>
                </a:tabLst>
                <a:defRPr sz="2800">
                  <a:solidFill>
                    <a:srgbClr val="003399"/>
                  </a:solidFill>
                  <a:latin typeface="Arial" panose="020B0604020202020204" pitchFamily="34" charset="0"/>
                </a:defRPr>
              </a:lvl1pPr>
              <a:lvl2pPr marL="742950" indent="-285750" eaLnBrk="0" hangingPunct="0">
                <a:spcBef>
                  <a:spcPct val="20000"/>
                </a:spcBef>
                <a:buChar char="–"/>
                <a:tabLst>
                  <a:tab pos="457200" algn="l"/>
                </a:tabLst>
                <a:defRPr sz="2400">
                  <a:solidFill>
                    <a:srgbClr val="990033"/>
                  </a:solidFill>
                  <a:latin typeface="Arial" panose="020B0604020202020204" pitchFamily="34" charset="0"/>
                </a:defRPr>
              </a:lvl2pPr>
              <a:lvl3pPr marL="1143000" indent="-228600" eaLnBrk="0" hangingPunct="0">
                <a:spcBef>
                  <a:spcPct val="20000"/>
                </a:spcBef>
                <a:buChar char="•"/>
                <a:tabLst>
                  <a:tab pos="457200" algn="l"/>
                </a:tabLst>
                <a:defRPr sz="2000">
                  <a:solidFill>
                    <a:srgbClr val="003399"/>
                  </a:solidFill>
                  <a:latin typeface="Arial" panose="020B0604020202020204" pitchFamily="34" charset="0"/>
                </a:defRPr>
              </a:lvl3pPr>
              <a:lvl4pPr marL="1600200" indent="-228600" eaLnBrk="0" hangingPunct="0">
                <a:spcBef>
                  <a:spcPct val="20000"/>
                </a:spcBef>
                <a:buChar char="–"/>
                <a:tabLst>
                  <a:tab pos="457200" algn="l"/>
                </a:tabLst>
                <a:defRPr>
                  <a:solidFill>
                    <a:srgbClr val="996633"/>
                  </a:solidFill>
                  <a:latin typeface="Times New Roman" panose="02020603050405020304" pitchFamily="18" charset="0"/>
                </a:defRPr>
              </a:lvl4pPr>
              <a:lvl5pPr marL="2057400" indent="-228600" eaLnBrk="0" hangingPunct="0">
                <a:spcBef>
                  <a:spcPct val="20000"/>
                </a:spcBef>
                <a:buChar char="»"/>
                <a:tabLst>
                  <a:tab pos="457200" algn="l"/>
                </a:tabLst>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tabLst>
                  <a:tab pos="457200" algn="l"/>
                </a:tabLs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tabLst>
                  <a:tab pos="457200" algn="l"/>
                </a:tabLs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tabLst>
                  <a:tab pos="457200" algn="l"/>
                </a:tabLs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tabLst>
                  <a:tab pos="457200" algn="l"/>
                </a:tabLst>
                <a:defRPr>
                  <a:solidFill>
                    <a:srgbClr val="996633"/>
                  </a:solidFill>
                  <a:latin typeface="Times New Roman" panose="02020603050405020304" pitchFamily="18" charset="0"/>
                </a:defRPr>
              </a:lvl9pPr>
            </a:lstStyle>
            <a:p>
              <a:pPr eaLnBrk="1" hangingPunct="1">
                <a:lnSpc>
                  <a:spcPct val="80000"/>
                </a:lnSpc>
                <a:spcBef>
                  <a:spcPct val="50000"/>
                </a:spcBef>
                <a:buFontTx/>
                <a:buNone/>
              </a:pPr>
              <a:r>
                <a:rPr lang="en-US" altLang="en-US" sz="1400" dirty="0" err="1">
                  <a:solidFill>
                    <a:schemeClr val="tx1"/>
                  </a:solidFill>
                  <a:latin typeface="Courier New" panose="02070309020205020404" pitchFamily="49" charset="0"/>
                  <a:ea typeface="ＭＳ Ｐゴシック" panose="020B0600070205080204" pitchFamily="34" charset="-128"/>
                </a:rPr>
                <a:t>System.out.print</a:t>
              </a:r>
              <a:r>
                <a:rPr lang="en-US" altLang="en-US" sz="1400" dirty="0">
                  <a:solidFill>
                    <a:schemeClr val="tx1"/>
                  </a:solidFill>
                  <a:latin typeface="Courier New" panose="02070309020205020404" pitchFamily="49" charset="0"/>
                  <a:ea typeface="ＭＳ Ｐゴシック" panose="020B0600070205080204" pitchFamily="34" charset="-128"/>
                </a:rPr>
                <a:t>(“</a:t>
              </a:r>
              <a:r>
                <a:rPr lang="en-US" altLang="en-US" sz="1400" dirty="0" err="1">
                  <a:solidFill>
                    <a:schemeClr val="tx1"/>
                  </a:solidFill>
                  <a:latin typeface="Courier New" panose="02070309020205020404" pitchFamily="49" charset="0"/>
                  <a:ea typeface="ＭＳ Ｐゴシック" panose="020B0600070205080204" pitchFamily="34" charset="-128"/>
                </a:rPr>
                <a:t>Kode</a:t>
              </a:r>
              <a:r>
                <a:rPr lang="en-US" altLang="en-US" sz="1400" dirty="0">
                  <a:solidFill>
                    <a:schemeClr val="tx1"/>
                  </a:solidFill>
                  <a:latin typeface="Courier New" panose="02070309020205020404" pitchFamily="49" charset="0"/>
                  <a:ea typeface="ＭＳ Ｐゴシック" panose="020B0600070205080204" pitchFamily="34" charset="-128"/>
                </a:rPr>
                <a:t> ASCII </a:t>
              </a:r>
              <a:r>
                <a:rPr lang="en-US" altLang="en-US" sz="1400" dirty="0" err="1">
                  <a:solidFill>
                    <a:schemeClr val="tx1"/>
                  </a:solidFill>
                  <a:latin typeface="Courier New" panose="02070309020205020404" pitchFamily="49" charset="0"/>
                  <a:ea typeface="ＭＳ Ｐゴシック" panose="020B0600070205080204" pitchFamily="34" charset="-128"/>
                </a:rPr>
                <a:t>dari</a:t>
              </a: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en-US" sz="1400" dirty="0" err="1">
                  <a:solidFill>
                    <a:schemeClr val="tx1"/>
                  </a:solidFill>
                  <a:latin typeface="Courier New" panose="02070309020205020404" pitchFamily="49" charset="0"/>
                  <a:ea typeface="ＭＳ Ｐゴシック" panose="020B0600070205080204" pitchFamily="34" charset="-128"/>
                </a:rPr>
                <a:t>karakter</a:t>
              </a:r>
              <a:r>
                <a:rPr lang="en-US" altLang="en-US" sz="1400" dirty="0">
                  <a:solidFill>
                    <a:schemeClr val="tx1"/>
                  </a:solidFill>
                  <a:latin typeface="Courier New" panose="02070309020205020404" pitchFamily="49" charset="0"/>
                  <a:ea typeface="ＭＳ Ｐゴシック" panose="020B0600070205080204" pitchFamily="34" charset="-128"/>
                </a:rPr>
                <a:t> X </a:t>
              </a:r>
              <a:r>
                <a:rPr lang="en-US" altLang="en-US" sz="1400" dirty="0" err="1">
                  <a:solidFill>
                    <a:schemeClr val="tx1"/>
                  </a:solidFill>
                  <a:latin typeface="Courier New" panose="02070309020205020404" pitchFamily="49" charset="0"/>
                  <a:ea typeface="ＭＳ Ｐゴシック" panose="020B0600070205080204" pitchFamily="34" charset="-128"/>
                </a:rPr>
                <a:t>adalah</a:t>
              </a:r>
              <a:r>
                <a:rPr lang="en-US" altLang="en-US" sz="1400" dirty="0">
                  <a:solidFill>
                    <a:schemeClr val="tx1"/>
                  </a:solidFill>
                  <a:latin typeface="Courier New" panose="02070309020205020404" pitchFamily="49" charset="0"/>
                  <a:ea typeface="ＭＳ Ｐゴシック" panose="020B0600070205080204" pitchFamily="34" charset="-128"/>
                </a:rPr>
                <a:t> “ + (</a:t>
              </a:r>
              <a:r>
                <a:rPr lang="en-US" altLang="en-US" sz="1400" dirty="0" err="1">
                  <a:solidFill>
                    <a:schemeClr val="tx1"/>
                  </a:solidFill>
                  <a:latin typeface="Courier New" panose="02070309020205020404" pitchFamily="49" charset="0"/>
                  <a:ea typeface="ＭＳ Ｐゴシック" panose="020B0600070205080204" pitchFamily="34" charset="-128"/>
                </a:rPr>
                <a:t>int</a:t>
              </a:r>
              <a:r>
                <a:rPr lang="en-US" altLang="en-US" sz="1400" dirty="0">
                  <a:solidFill>
                    <a:schemeClr val="tx1"/>
                  </a:solidFill>
                  <a:latin typeface="Courier New" panose="02070309020205020404" pitchFamily="49" charset="0"/>
                  <a:ea typeface="ＭＳ Ｐゴシック" panose="020B0600070205080204" pitchFamily="34" charset="-128"/>
                </a:rPr>
                <a:t>) </a:t>
              </a:r>
              <a:r>
                <a:rPr lang="en-US" altLang="ja-JP" sz="1400" dirty="0">
                  <a:solidFill>
                    <a:schemeClr val="tx2"/>
                  </a:solidFill>
                  <a:ea typeface="ＭＳ Ｐゴシック" panose="020B0600070205080204" pitchFamily="34" charset="-128"/>
                  <a:cs typeface="Arial" panose="020B0604020202020204" pitchFamily="34" charset="0"/>
                </a:rPr>
                <a:t>'</a:t>
              </a:r>
              <a:r>
                <a:rPr lang="en-US" altLang="ja-JP" sz="1400" dirty="0">
                  <a:solidFill>
                    <a:schemeClr val="tx1"/>
                  </a:solidFill>
                  <a:latin typeface="Courier New" panose="02070309020205020404" pitchFamily="49" charset="0"/>
                  <a:ea typeface="ＭＳ Ｐゴシック" panose="020B0600070205080204" pitchFamily="34" charset="-128"/>
                </a:rPr>
                <a:t>X</a:t>
              </a:r>
              <a:r>
                <a:rPr lang="en-US" altLang="ja-JP" sz="1400" dirty="0">
                  <a:solidFill>
                    <a:schemeClr val="tx2"/>
                  </a:solidFill>
                  <a:ea typeface="ＭＳ Ｐゴシック" panose="020B0600070205080204" pitchFamily="34" charset="-128"/>
                </a:rPr>
                <a:t>'</a:t>
              </a:r>
              <a:r>
                <a:rPr lang="en-US" altLang="ja-JP" sz="1400" dirty="0">
                  <a:solidFill>
                    <a:schemeClr val="tx1"/>
                  </a:solidFill>
                  <a:latin typeface="Courier New" panose="02070309020205020404" pitchFamily="49" charset="0"/>
                  <a:ea typeface="ＭＳ Ｐゴシック" panose="020B0600070205080204" pitchFamily="34" charset="-128"/>
                </a:rPr>
                <a:t> );</a:t>
              </a:r>
              <a:br>
                <a:rPr lang="en-US" altLang="ja-JP" sz="1400" dirty="0">
                  <a:solidFill>
                    <a:schemeClr val="tx1"/>
                  </a:solidFill>
                  <a:latin typeface="Courier New" panose="02070309020205020404" pitchFamily="49" charset="0"/>
                  <a:ea typeface="ＭＳ Ｐゴシック" panose="020B0600070205080204" pitchFamily="34" charset="-128"/>
                </a:rPr>
              </a:br>
              <a:endParaRPr lang="en-US" altLang="ja-JP" sz="1400" dirty="0">
                <a:solidFill>
                  <a:schemeClr val="tx1"/>
                </a:solidFill>
                <a:latin typeface="Courier New" panose="02070309020205020404" pitchFamily="49" charset="0"/>
                <a:ea typeface="ＭＳ Ｐゴシック" panose="020B0600070205080204" pitchFamily="34" charset="-128"/>
              </a:endParaRPr>
            </a:p>
            <a:p>
              <a:pPr eaLnBrk="1" hangingPunct="1">
                <a:lnSpc>
                  <a:spcPct val="80000"/>
                </a:lnSpc>
                <a:spcBef>
                  <a:spcPct val="50000"/>
                </a:spcBef>
                <a:buFontTx/>
                <a:buNone/>
              </a:pPr>
              <a:r>
                <a:rPr lang="en-US" altLang="en-US" sz="1400" dirty="0" err="1">
                  <a:solidFill>
                    <a:schemeClr val="tx1"/>
                  </a:solidFill>
                  <a:latin typeface="Courier New" panose="02070309020205020404" pitchFamily="49" charset="0"/>
                  <a:ea typeface="ＭＳ Ｐゴシック" panose="020B0600070205080204" pitchFamily="34" charset="-128"/>
                </a:rPr>
                <a:t>System.out.print</a:t>
              </a:r>
              <a:r>
                <a:rPr lang="en-US" altLang="ja-JP" sz="1400" dirty="0">
                  <a:solidFill>
                    <a:schemeClr val="tx1"/>
                  </a:solidFill>
                  <a:latin typeface="Courier New" panose="02070309020205020404" pitchFamily="49" charset="0"/>
                  <a:ea typeface="ＭＳ Ｐゴシック" panose="020B0600070205080204" pitchFamily="34" charset="-128"/>
                </a:rPr>
                <a:t>(“</a:t>
              </a:r>
              <a:r>
                <a:rPr lang="en-US" altLang="ja-JP" sz="1400" dirty="0" err="1">
                  <a:solidFill>
                    <a:schemeClr val="tx1"/>
                  </a:solidFill>
                  <a:latin typeface="Courier New" panose="02070309020205020404" pitchFamily="49" charset="0"/>
                  <a:ea typeface="ＭＳ Ｐゴシック" panose="020B0600070205080204" pitchFamily="34" charset="-128"/>
                </a:rPr>
                <a:t>Karakter</a:t>
              </a:r>
              <a:r>
                <a:rPr lang="en-US" altLang="ja-JP" sz="1400" dirty="0">
                  <a:solidFill>
                    <a:schemeClr val="tx1"/>
                  </a:solidFill>
                  <a:latin typeface="Courier New" panose="02070309020205020404" pitchFamily="49" charset="0"/>
                  <a:ea typeface="ＭＳ Ｐゴシック" panose="020B0600070205080204" pitchFamily="34" charset="-128"/>
                </a:rPr>
                <a:t> </a:t>
              </a:r>
              <a:r>
                <a:rPr lang="en-US" altLang="ja-JP" sz="1400" dirty="0" err="1">
                  <a:solidFill>
                    <a:schemeClr val="tx1"/>
                  </a:solidFill>
                  <a:latin typeface="Courier New" panose="02070309020205020404" pitchFamily="49" charset="0"/>
                  <a:ea typeface="ＭＳ Ｐゴシック" panose="020B0600070205080204" pitchFamily="34" charset="-128"/>
                </a:rPr>
                <a:t>dengan</a:t>
              </a:r>
              <a:r>
                <a:rPr lang="en-US" altLang="ja-JP" sz="1400" dirty="0">
                  <a:solidFill>
                    <a:schemeClr val="tx1"/>
                  </a:solidFill>
                  <a:latin typeface="Courier New" panose="02070309020205020404" pitchFamily="49" charset="0"/>
                  <a:ea typeface="ＭＳ Ｐゴシック" panose="020B0600070205080204" pitchFamily="34" charset="-128"/>
                </a:rPr>
                <a:t> </a:t>
              </a:r>
              <a:r>
                <a:rPr lang="en-US" altLang="ja-JP" sz="1400" dirty="0" err="1">
                  <a:solidFill>
                    <a:schemeClr val="tx1"/>
                  </a:solidFill>
                  <a:latin typeface="Courier New" panose="02070309020205020404" pitchFamily="49" charset="0"/>
                  <a:ea typeface="ＭＳ Ｐゴシック" panose="020B0600070205080204" pitchFamily="34" charset="-128"/>
                </a:rPr>
                <a:t>kode</a:t>
              </a:r>
              <a:r>
                <a:rPr lang="en-US" altLang="ja-JP" sz="1400" dirty="0">
                  <a:solidFill>
                    <a:schemeClr val="tx1"/>
                  </a:solidFill>
                  <a:latin typeface="Courier New" panose="02070309020205020404" pitchFamily="49" charset="0"/>
                  <a:ea typeface="ＭＳ Ｐゴシック" panose="020B0600070205080204" pitchFamily="34" charset="-128"/>
                </a:rPr>
                <a:t> ASCII 88 : “	+ (char)88 );</a:t>
              </a:r>
              <a:endParaRPr lang="en-US" altLang="en-US" sz="1400" dirty="0">
                <a:solidFill>
                  <a:schemeClr val="tx1"/>
                </a:solidFill>
                <a:latin typeface="Courier New" panose="02070309020205020404" pitchFamily="49" charset="0"/>
                <a:ea typeface="ＭＳ Ｐゴシック" panose="020B0600070205080204" pitchFamily="34" charset="-128"/>
              </a:endParaRPr>
            </a:p>
          </p:txBody>
        </p:sp>
      </p:grpSp>
      <p:grpSp>
        <p:nvGrpSpPr>
          <p:cNvPr id="6" name="Group 1037"/>
          <p:cNvGrpSpPr>
            <a:grpSpLocks/>
          </p:cNvGrpSpPr>
          <p:nvPr/>
        </p:nvGrpSpPr>
        <p:grpSpPr bwMode="auto">
          <a:xfrm>
            <a:off x="2838630" y="5099111"/>
            <a:ext cx="8561388" cy="950913"/>
            <a:chOff x="330" y="2886"/>
            <a:chExt cx="5201" cy="599"/>
          </a:xfrm>
        </p:grpSpPr>
        <p:sp>
          <p:nvSpPr>
            <p:cNvPr id="19464" name="AutoShape 1038"/>
            <p:cNvSpPr>
              <a:spLocks noChangeArrowheads="1"/>
            </p:cNvSpPr>
            <p:nvPr/>
          </p:nvSpPr>
          <p:spPr bwMode="auto">
            <a:xfrm>
              <a:off x="4113" y="2886"/>
              <a:ext cx="1418" cy="599"/>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ja-JP" sz="1400" dirty="0" err="1">
                  <a:solidFill>
                    <a:srgbClr val="000000"/>
                  </a:solidFill>
                  <a:ea typeface="ＭＳ Ｐゴシック" panose="020B0600070205080204" pitchFamily="34" charset="-128"/>
                </a:rPr>
                <a:t>Ekspresi</a:t>
              </a:r>
              <a:r>
                <a:rPr lang="en-US" altLang="ja-JP" sz="1400" dirty="0">
                  <a:solidFill>
                    <a:srgbClr val="000000"/>
                  </a:solidFill>
                  <a:ea typeface="ＭＳ Ｐゴシック" panose="020B0600070205080204" pitchFamily="34" charset="-128"/>
                </a:rPr>
                <a:t> </a:t>
              </a:r>
              <a:r>
                <a:rPr lang="en-US" altLang="ja-JP" sz="1400" dirty="0" err="1">
                  <a:solidFill>
                    <a:srgbClr val="000000"/>
                  </a:solidFill>
                  <a:ea typeface="ＭＳ Ｐゴシック" panose="020B0600070205080204" pitchFamily="34" charset="-128"/>
                </a:rPr>
                <a:t>ini</a:t>
              </a:r>
              <a:r>
                <a:rPr lang="en-US" altLang="ja-JP" sz="1400" dirty="0">
                  <a:solidFill>
                    <a:srgbClr val="000000"/>
                  </a:solidFill>
                  <a:ea typeface="ＭＳ Ｐゴシック" panose="020B0600070205080204" pitchFamily="34" charset="-128"/>
                </a:rPr>
                <a:t> </a:t>
              </a:r>
              <a:r>
                <a:rPr lang="en-US" altLang="ja-JP" sz="1400" dirty="0" err="1">
                  <a:solidFill>
                    <a:srgbClr val="000000"/>
                  </a:solidFill>
                  <a:ea typeface="ＭＳ Ｐゴシック" panose="020B0600070205080204" pitchFamily="34" charset="-128"/>
                </a:rPr>
                <a:t>menghasilkan</a:t>
              </a:r>
              <a:r>
                <a:rPr lang="en-US" altLang="ja-JP" sz="1400" dirty="0">
                  <a:solidFill>
                    <a:srgbClr val="000000"/>
                  </a:solidFill>
                  <a:ea typeface="ＭＳ Ｐゴシック" panose="020B0600070205080204" pitchFamily="34" charset="-128"/>
                </a:rPr>
                <a:t> </a:t>
              </a:r>
              <a:r>
                <a:rPr lang="en-US" altLang="ja-JP" sz="1400" dirty="0" err="1">
                  <a:solidFill>
                    <a:srgbClr val="000000"/>
                  </a:solidFill>
                  <a:ea typeface="ＭＳ Ｐゴシック" panose="020B0600070205080204" pitchFamily="34" charset="-128"/>
                </a:rPr>
                <a:t>nilai</a:t>
              </a:r>
              <a:r>
                <a:rPr lang="en-US" altLang="ja-JP" sz="1400" dirty="0">
                  <a:solidFill>
                    <a:srgbClr val="000000"/>
                  </a:solidFill>
                  <a:ea typeface="ＭＳ Ｐゴシック" panose="020B0600070205080204" pitchFamily="34" charset="-128"/>
                </a:rPr>
                <a:t> </a:t>
              </a:r>
              <a:r>
                <a:rPr lang="en-US" altLang="ja-JP" sz="1400" dirty="0" err="1">
                  <a:solidFill>
                    <a:srgbClr val="000000"/>
                  </a:solidFill>
                  <a:ea typeface="ＭＳ Ｐゴシック" panose="020B0600070205080204" pitchFamily="34" charset="-128"/>
                </a:rPr>
                <a:t>benar</a:t>
              </a:r>
              <a:r>
                <a:rPr lang="en-US" altLang="ja-JP" sz="1400" dirty="0">
                  <a:solidFill>
                    <a:srgbClr val="000000"/>
                  </a:solidFill>
                  <a:ea typeface="ＭＳ Ｐゴシック" panose="020B0600070205080204" pitchFamily="34" charset="-128"/>
                </a:rPr>
                <a:t> </a:t>
              </a:r>
              <a:r>
                <a:rPr lang="en-US" altLang="ja-JP" sz="1400" dirty="0" err="1">
                  <a:solidFill>
                    <a:srgbClr val="000000"/>
                  </a:solidFill>
                  <a:ea typeface="ＭＳ Ｐゴシック" panose="020B0600070205080204" pitchFamily="34" charset="-128"/>
                </a:rPr>
                <a:t>karena</a:t>
              </a:r>
              <a:r>
                <a:rPr lang="en-US" altLang="ja-JP" sz="1400" dirty="0">
                  <a:solidFill>
                    <a:srgbClr val="000000"/>
                  </a:solidFill>
                  <a:ea typeface="ＭＳ Ｐゴシック" panose="020B0600070205080204" pitchFamily="34" charset="-128"/>
                </a:rPr>
                <a:t> </a:t>
              </a:r>
              <a:r>
                <a:rPr lang="en-US" altLang="ja-JP" sz="1400" dirty="0" err="1">
                  <a:solidFill>
                    <a:srgbClr val="000000"/>
                  </a:solidFill>
                  <a:ea typeface="ＭＳ Ｐゴシック" panose="020B0600070205080204" pitchFamily="34" charset="-128"/>
                </a:rPr>
                <a:t>nilai</a:t>
              </a:r>
              <a:r>
                <a:rPr lang="en-US" altLang="ja-JP" sz="1400" dirty="0">
                  <a:solidFill>
                    <a:srgbClr val="000000"/>
                  </a:solidFill>
                  <a:ea typeface="ＭＳ Ｐゴシック" panose="020B0600070205080204" pitchFamily="34" charset="-128"/>
                </a:rPr>
                <a:t> ASCII </a:t>
              </a:r>
              <a:r>
                <a:rPr lang="en-US" altLang="ja-JP" sz="1400" dirty="0" err="1">
                  <a:solidFill>
                    <a:srgbClr val="000000"/>
                  </a:solidFill>
                  <a:ea typeface="ＭＳ Ｐゴシック" panose="020B0600070205080204" pitchFamily="34" charset="-128"/>
                </a:rPr>
                <a:t>dari</a:t>
              </a:r>
              <a:r>
                <a:rPr lang="en-US" altLang="ja-JP" sz="1400" dirty="0">
                  <a:solidFill>
                    <a:srgbClr val="000000"/>
                  </a:solidFill>
                  <a:ea typeface="ＭＳ Ｐゴシック" panose="020B0600070205080204" pitchFamily="34" charset="-128"/>
                </a:rPr>
                <a:t> </a:t>
              </a:r>
              <a:r>
                <a:rPr lang="en-US" altLang="ja-JP" sz="1400" dirty="0">
                  <a:solidFill>
                    <a:schemeClr val="tx2"/>
                  </a:solidFill>
                  <a:ea typeface="ＭＳ Ｐゴシック" panose="020B0600070205080204" pitchFamily="34" charset="-128"/>
                  <a:cs typeface="Arial" panose="020B0604020202020204" pitchFamily="34" charset="0"/>
                </a:rPr>
                <a:t>'</a:t>
              </a:r>
              <a:r>
                <a:rPr lang="en-US" altLang="ja-JP" sz="1400" dirty="0">
                  <a:solidFill>
                    <a:schemeClr val="tx2"/>
                  </a:solidFill>
                  <a:ea typeface="ＭＳ Ｐゴシック" panose="020B0600070205080204" pitchFamily="34" charset="-128"/>
                </a:rPr>
                <a:t>A'</a:t>
              </a:r>
              <a:r>
                <a:rPr lang="en-US" altLang="ja-JP" sz="1400" dirty="0">
                  <a:solidFill>
                    <a:srgbClr val="000000"/>
                  </a:solidFill>
                  <a:ea typeface="ＭＳ Ｐゴシック" panose="020B0600070205080204" pitchFamily="34" charset="-128"/>
                </a:rPr>
                <a:t> </a:t>
              </a:r>
              <a:r>
                <a:rPr lang="en-US" altLang="ja-JP" sz="1400" dirty="0" err="1">
                  <a:solidFill>
                    <a:srgbClr val="000000"/>
                  </a:solidFill>
                  <a:ea typeface="ＭＳ Ｐゴシック" panose="020B0600070205080204" pitchFamily="34" charset="-128"/>
                </a:rPr>
                <a:t>adalah</a:t>
              </a:r>
              <a:r>
                <a:rPr lang="en-US" altLang="ja-JP" sz="1400" dirty="0">
                  <a:solidFill>
                    <a:srgbClr val="000000"/>
                  </a:solidFill>
                  <a:ea typeface="ＭＳ Ｐゴシック" panose="020B0600070205080204" pitchFamily="34" charset="-128"/>
                </a:rPr>
                <a:t> </a:t>
              </a:r>
              <a:r>
                <a:rPr lang="en-US" altLang="ja-JP" sz="1400" dirty="0">
                  <a:solidFill>
                    <a:schemeClr val="tx2"/>
                  </a:solidFill>
                  <a:ea typeface="ＭＳ Ｐゴシック" panose="020B0600070205080204" pitchFamily="34" charset="-128"/>
                </a:rPr>
                <a:t>65</a:t>
              </a:r>
              <a:r>
                <a:rPr lang="en-US" altLang="ja-JP" sz="1400" dirty="0">
                  <a:solidFill>
                    <a:srgbClr val="000000"/>
                  </a:solidFill>
                  <a:ea typeface="ＭＳ Ｐゴシック" panose="020B0600070205080204" pitchFamily="34" charset="-128"/>
                </a:rPr>
                <a:t> </a:t>
              </a:r>
              <a:r>
                <a:rPr lang="en-US" altLang="ja-JP" sz="1400" dirty="0" err="1">
                  <a:solidFill>
                    <a:srgbClr val="000000"/>
                  </a:solidFill>
                  <a:ea typeface="ＭＳ Ｐゴシック" panose="020B0600070205080204" pitchFamily="34" charset="-128"/>
                </a:rPr>
                <a:t>sedangkan</a:t>
              </a:r>
              <a:r>
                <a:rPr lang="en-US" altLang="ja-JP" sz="1400" dirty="0">
                  <a:solidFill>
                    <a:srgbClr val="000000"/>
                  </a:solidFill>
                  <a:ea typeface="ＭＳ Ｐゴシック" panose="020B0600070205080204" pitchFamily="34" charset="-128"/>
                </a:rPr>
                <a:t> </a:t>
              </a:r>
              <a:r>
                <a:rPr lang="en-US" altLang="ja-JP" sz="1400" dirty="0">
                  <a:solidFill>
                    <a:schemeClr val="tx2"/>
                  </a:solidFill>
                  <a:ea typeface="ＭＳ Ｐゴシック" panose="020B0600070205080204" pitchFamily="34" charset="-128"/>
                </a:rPr>
                <a:t>'c'</a:t>
              </a:r>
              <a:r>
                <a:rPr lang="en-US" altLang="ja-JP" sz="1400" dirty="0">
                  <a:solidFill>
                    <a:srgbClr val="000000"/>
                  </a:solidFill>
                  <a:ea typeface="ＭＳ Ｐゴシック" panose="020B0600070205080204" pitchFamily="34" charset="-128"/>
                </a:rPr>
                <a:t> </a:t>
              </a:r>
              <a:r>
                <a:rPr lang="en-US" altLang="ja-JP" sz="1400" dirty="0">
                  <a:solidFill>
                    <a:schemeClr val="tx2"/>
                  </a:solidFill>
                  <a:ea typeface="ＭＳ Ｐゴシック" panose="020B0600070205080204" pitchFamily="34" charset="-128"/>
                </a:rPr>
                <a:t>99</a:t>
              </a:r>
              <a:r>
                <a:rPr lang="en-US" altLang="ja-JP" sz="1400" dirty="0">
                  <a:solidFill>
                    <a:srgbClr val="000000"/>
                  </a:solidFill>
                  <a:ea typeface="ＭＳ Ｐゴシック" panose="020B0600070205080204" pitchFamily="34" charset="-128"/>
                </a:rPr>
                <a:t>.</a:t>
              </a:r>
            </a:p>
          </p:txBody>
        </p:sp>
        <p:grpSp>
          <p:nvGrpSpPr>
            <p:cNvPr id="19465" name="Group 1039"/>
            <p:cNvGrpSpPr>
              <a:grpSpLocks/>
            </p:cNvGrpSpPr>
            <p:nvPr/>
          </p:nvGrpSpPr>
          <p:grpSpPr bwMode="auto">
            <a:xfrm>
              <a:off x="330" y="2964"/>
              <a:ext cx="3555" cy="444"/>
              <a:chOff x="375" y="2596"/>
              <a:chExt cx="3555" cy="444"/>
            </a:xfrm>
          </p:grpSpPr>
          <p:sp>
            <p:nvSpPr>
              <p:cNvPr id="19466" name="Rectangle 1040"/>
              <p:cNvSpPr>
                <a:spLocks noChangeArrowheads="1"/>
              </p:cNvSpPr>
              <p:nvPr/>
            </p:nvSpPr>
            <p:spPr bwMode="auto">
              <a:xfrm>
                <a:off x="375" y="2596"/>
                <a:ext cx="3555" cy="44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sp>
            <p:nvSpPr>
              <p:cNvPr id="19467" name="Rectangle 1041"/>
              <p:cNvSpPr>
                <a:spLocks noChangeArrowheads="1"/>
              </p:cNvSpPr>
              <p:nvPr/>
            </p:nvSpPr>
            <p:spPr bwMode="auto">
              <a:xfrm>
                <a:off x="467" y="2735"/>
                <a:ext cx="342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lnSpc>
                    <a:spcPct val="80000"/>
                  </a:lnSpc>
                  <a:spcBef>
                    <a:spcPct val="50000"/>
                  </a:spcBef>
                  <a:buFontTx/>
                  <a:buNone/>
                </a:pPr>
                <a:r>
                  <a:rPr lang="en-US" altLang="ja-JP" sz="1400">
                    <a:solidFill>
                      <a:schemeClr val="tx1"/>
                    </a:solidFill>
                    <a:latin typeface="Courier New" panose="02070309020205020404" pitchFamily="49" charset="0"/>
                    <a:ea typeface="ＭＳ Ｐゴシック" panose="020B0600070205080204" pitchFamily="34" charset="-128"/>
                  </a:rPr>
                  <a:t>‘A’ &lt; ‘c’</a:t>
                </a:r>
                <a:endParaRPr lang="en-US" altLang="en-US" sz="1400">
                  <a:solidFill>
                    <a:schemeClr val="tx1"/>
                  </a:solidFill>
                  <a:latin typeface="Courier New" panose="02070309020205020404" pitchFamily="49" charset="0"/>
                </a:endParaRPr>
              </a:p>
            </p:txBody>
          </p:sp>
        </p:grpSp>
      </p:grpSp>
    </p:spTree>
    <p:custDataLst>
      <p:tags r:id="rId1"/>
    </p:custDataLst>
    <p:extLst>
      <p:ext uri="{BB962C8B-B14F-4D97-AF65-F5344CB8AC3E}">
        <p14:creationId xmlns:p14="http://schemas.microsoft.com/office/powerpoint/2010/main" val="305201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22694" y="274638"/>
            <a:ext cx="11159706" cy="1143000"/>
          </a:xfrm>
        </p:spPr>
        <p:txBody>
          <a:bodyPr>
            <a:normAutofit/>
          </a:bodyPr>
          <a:lstStyle/>
          <a:p>
            <a:r>
              <a:rPr lang="en-US" altLang="en-US" sz="4800" dirty="0"/>
              <a:t>Method </a:t>
            </a:r>
            <a:r>
              <a:rPr lang="en-US" altLang="en-US" sz="4800" dirty="0" err="1"/>
              <a:t>umum</a:t>
            </a:r>
            <a:r>
              <a:rPr lang="en-US" altLang="en-US" sz="4800" dirty="0"/>
              <a:t> </a:t>
            </a:r>
            <a:r>
              <a:rPr lang="en-US" altLang="en-US" sz="4800" dirty="0" err="1"/>
              <a:t>untuk</a:t>
            </a:r>
            <a:r>
              <a:rPr lang="en-US" altLang="en-US" sz="4800" dirty="0"/>
              <a:t> Character</a:t>
            </a:r>
          </a:p>
        </p:txBody>
      </p:sp>
      <p:sp>
        <p:nvSpPr>
          <p:cNvPr id="20483"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chemeClr val="tx1"/>
              </a:solidFill>
              <a:latin typeface="Times New Roman" panose="02020603050405020304" pitchFamily="18" charset="0"/>
            </a:endParaRPr>
          </a:p>
        </p:txBody>
      </p:sp>
      <p:sp>
        <p:nvSpPr>
          <p:cNvPr id="2048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latin typeface="Times New Roman" panose="02020603050405020304" pitchFamily="18" charset="0"/>
            </a:endParaRPr>
          </a:p>
          <a:p>
            <a:pPr eaLnBrk="1" hangingPunct="1">
              <a:spcBef>
                <a:spcPct val="0"/>
              </a:spcBef>
              <a:buFontTx/>
              <a:buNone/>
            </a:pPr>
            <a:r>
              <a:rPr lang="en-US" altLang="en-US" sz="1000">
                <a:solidFill>
                  <a:schemeClr val="tx1"/>
                </a:solidFill>
                <a:latin typeface="Times New Roman" panose="02020603050405020304" pitchFamily="18" charset="0"/>
              </a:rPr>
              <a:t> </a:t>
            </a:r>
            <a:fld id="{D034A262-EFF6-403A-95FF-86974C89462E}" type="slidenum">
              <a:rPr lang="en-US" altLang="en-US" sz="1000">
                <a:solidFill>
                  <a:schemeClr val="tx1"/>
                </a:solidFill>
                <a:latin typeface="Times New Roman" panose="02020603050405020304" pitchFamily="18" charset="0"/>
              </a:rPr>
              <a:pPr eaLnBrk="1" hangingPunct="1">
                <a:spcBef>
                  <a:spcPct val="0"/>
                </a:spcBef>
                <a:buFontTx/>
                <a:buNone/>
              </a:pPr>
              <a:t>7</a:t>
            </a:fld>
            <a:endParaRPr lang="en-US" altLang="en-US" sz="1000">
              <a:solidFill>
                <a:schemeClr val="tx1"/>
              </a:solidFill>
              <a:latin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50260510"/>
              </p:ext>
            </p:extLst>
          </p:nvPr>
        </p:nvGraphicFramePr>
        <p:xfrm>
          <a:off x="1989138" y="1902619"/>
          <a:ext cx="7891462" cy="3606800"/>
        </p:xfrm>
        <a:graphic>
          <a:graphicData uri="http://schemas.openxmlformats.org/drawingml/2006/table">
            <a:tbl>
              <a:tblPr firstRow="1" bandRow="1">
                <a:tableStyleId>{5C22544A-7EE6-4342-B048-85BDC9FD1C3A}</a:tableStyleId>
              </a:tblPr>
              <a:tblGrid>
                <a:gridCol w="1926605">
                  <a:extLst>
                    <a:ext uri="{9D8B030D-6E8A-4147-A177-3AD203B41FA5}">
                      <a16:colId xmlns:a16="http://schemas.microsoft.com/office/drawing/2014/main" val="20000"/>
                    </a:ext>
                  </a:extLst>
                </a:gridCol>
                <a:gridCol w="5964857">
                  <a:extLst>
                    <a:ext uri="{9D8B030D-6E8A-4147-A177-3AD203B41FA5}">
                      <a16:colId xmlns:a16="http://schemas.microsoft.com/office/drawing/2014/main" val="20001"/>
                    </a:ext>
                  </a:extLst>
                </a:gridCol>
              </a:tblGrid>
              <a:tr h="370840">
                <a:tc>
                  <a:txBody>
                    <a:bodyPr/>
                    <a:lstStyle/>
                    <a:p>
                      <a:pPr algn="ctr"/>
                      <a:r>
                        <a:rPr lang="en-US" dirty="0"/>
                        <a:t>Method</a:t>
                      </a:r>
                    </a:p>
                  </a:txBody>
                  <a:tcPr marL="91432" marR="91432"/>
                </a:tc>
                <a:tc>
                  <a:txBody>
                    <a:bodyPr/>
                    <a:lstStyle/>
                    <a:p>
                      <a:pPr algn="ctr"/>
                      <a:r>
                        <a:rPr lang="en-US" dirty="0" err="1"/>
                        <a:t>Deskripsi</a:t>
                      </a:r>
                      <a:endParaRPr lang="en-US" dirty="0"/>
                    </a:p>
                  </a:txBody>
                  <a:tcPr marL="91432" marR="91432"/>
                </a:tc>
                <a:extLst>
                  <a:ext uri="{0D108BD9-81ED-4DB2-BD59-A6C34878D82A}">
                    <a16:rowId xmlns:a16="http://schemas.microsoft.com/office/drawing/2014/main" val="10000"/>
                  </a:ext>
                </a:extLst>
              </a:tr>
              <a:tr h="370840">
                <a:tc>
                  <a:txBody>
                    <a:bodyPr/>
                    <a:lstStyle/>
                    <a:p>
                      <a:r>
                        <a:rPr lang="en-US" dirty="0" err="1"/>
                        <a:t>isUpperCase</a:t>
                      </a:r>
                      <a:r>
                        <a:rPr lang="en-US" dirty="0"/>
                        <a:t>()</a:t>
                      </a:r>
                    </a:p>
                  </a:txBody>
                  <a:tcPr marL="91432" marR="91432"/>
                </a:tc>
                <a:tc>
                  <a:txBody>
                    <a:bodyPr/>
                    <a:lstStyle/>
                    <a:p>
                      <a:r>
                        <a:rPr lang="en-US" dirty="0" err="1"/>
                        <a:t>Mengetes</a:t>
                      </a:r>
                      <a:r>
                        <a:rPr lang="en-US" dirty="0"/>
                        <a:t> </a:t>
                      </a:r>
                      <a:r>
                        <a:rPr lang="en-US" dirty="0" err="1"/>
                        <a:t>sebuah</a:t>
                      </a:r>
                      <a:r>
                        <a:rPr lang="en-US" dirty="0"/>
                        <a:t> </a:t>
                      </a:r>
                      <a:r>
                        <a:rPr lang="en-US" dirty="0" err="1"/>
                        <a:t>karakter</a:t>
                      </a:r>
                      <a:r>
                        <a:rPr lang="en-US" dirty="0"/>
                        <a:t> </a:t>
                      </a:r>
                      <a:r>
                        <a:rPr lang="en-US" dirty="0" err="1"/>
                        <a:t>adalah</a:t>
                      </a:r>
                      <a:r>
                        <a:rPr lang="en-US" dirty="0"/>
                        <a:t> </a:t>
                      </a:r>
                      <a:r>
                        <a:rPr lang="en-US" dirty="0" err="1"/>
                        <a:t>huruf</a:t>
                      </a:r>
                      <a:r>
                        <a:rPr lang="en-US" dirty="0"/>
                        <a:t> </a:t>
                      </a:r>
                      <a:r>
                        <a:rPr lang="en-US" dirty="0" err="1"/>
                        <a:t>besar</a:t>
                      </a:r>
                      <a:endParaRPr lang="en-US" dirty="0"/>
                    </a:p>
                  </a:txBody>
                  <a:tcPr marL="91432" marR="91432"/>
                </a:tc>
                <a:extLst>
                  <a:ext uri="{0D108BD9-81ED-4DB2-BD59-A6C34878D82A}">
                    <a16:rowId xmlns:a16="http://schemas.microsoft.com/office/drawing/2014/main" val="10001"/>
                  </a:ext>
                </a:extLst>
              </a:tr>
              <a:tr h="370840">
                <a:tc>
                  <a:txBody>
                    <a:bodyPr/>
                    <a:lstStyle/>
                    <a:p>
                      <a:r>
                        <a:rPr lang="en-US" dirty="0" err="1"/>
                        <a:t>toUpperCase</a:t>
                      </a:r>
                      <a:r>
                        <a:rPr lang="en-US" dirty="0"/>
                        <a:t>()</a:t>
                      </a:r>
                    </a:p>
                  </a:txBody>
                  <a:tcPr marL="91432" marR="91432"/>
                </a:tc>
                <a:tc>
                  <a:txBody>
                    <a:bodyPr/>
                    <a:lstStyle/>
                    <a:p>
                      <a:r>
                        <a:rPr lang="en-US" dirty="0" err="1"/>
                        <a:t>Mengubah</a:t>
                      </a:r>
                      <a:r>
                        <a:rPr lang="en-US" dirty="0"/>
                        <a:t> </a:t>
                      </a:r>
                      <a:r>
                        <a:rPr lang="en-US" dirty="0" err="1"/>
                        <a:t>menjadi</a:t>
                      </a:r>
                      <a:r>
                        <a:rPr lang="en-US" dirty="0"/>
                        <a:t> </a:t>
                      </a:r>
                      <a:r>
                        <a:rPr lang="en-US" dirty="0" err="1"/>
                        <a:t>huruf</a:t>
                      </a:r>
                      <a:r>
                        <a:rPr lang="en-US" dirty="0"/>
                        <a:t> </a:t>
                      </a:r>
                      <a:r>
                        <a:rPr lang="en-US" dirty="0" err="1"/>
                        <a:t>besar</a:t>
                      </a:r>
                      <a:endParaRPr lang="en-US" dirty="0"/>
                    </a:p>
                  </a:txBody>
                  <a:tcPr marL="91432" marR="91432"/>
                </a:tc>
                <a:extLst>
                  <a:ext uri="{0D108BD9-81ED-4DB2-BD59-A6C34878D82A}">
                    <a16:rowId xmlns:a16="http://schemas.microsoft.com/office/drawing/2014/main" val="10002"/>
                  </a:ext>
                </a:extLst>
              </a:tr>
              <a:tr h="370840">
                <a:tc>
                  <a:txBody>
                    <a:bodyPr/>
                    <a:lstStyle/>
                    <a:p>
                      <a:r>
                        <a:rPr lang="en-US" dirty="0" err="1"/>
                        <a:t>isLowerCase</a:t>
                      </a:r>
                      <a:r>
                        <a:rPr lang="en-US" dirty="0"/>
                        <a:t>()</a:t>
                      </a:r>
                    </a:p>
                  </a:txBody>
                  <a:tcPr marL="91432" marR="91432"/>
                </a:tc>
                <a:tc>
                  <a:txBody>
                    <a:bodyPr/>
                    <a:lstStyle/>
                    <a:p>
                      <a:r>
                        <a:rPr lang="en-US" dirty="0" err="1"/>
                        <a:t>Mengetes</a:t>
                      </a:r>
                      <a:r>
                        <a:rPr lang="en-US" dirty="0"/>
                        <a:t> </a:t>
                      </a:r>
                      <a:r>
                        <a:rPr lang="en-US" dirty="0" err="1"/>
                        <a:t>sebuah</a:t>
                      </a:r>
                      <a:r>
                        <a:rPr lang="en-US" dirty="0"/>
                        <a:t> </a:t>
                      </a:r>
                      <a:r>
                        <a:rPr lang="en-US" dirty="0" err="1"/>
                        <a:t>karakter</a:t>
                      </a:r>
                      <a:r>
                        <a:rPr lang="en-US" dirty="0"/>
                        <a:t> </a:t>
                      </a:r>
                      <a:r>
                        <a:rPr lang="en-US" dirty="0" err="1"/>
                        <a:t>adalah</a:t>
                      </a:r>
                      <a:r>
                        <a:rPr lang="en-US" dirty="0"/>
                        <a:t> </a:t>
                      </a:r>
                      <a:r>
                        <a:rPr lang="en-US" dirty="0" err="1"/>
                        <a:t>huruf</a:t>
                      </a:r>
                      <a:r>
                        <a:rPr lang="en-US" dirty="0"/>
                        <a:t> </a:t>
                      </a:r>
                      <a:r>
                        <a:rPr lang="en-US" dirty="0" err="1"/>
                        <a:t>kecil</a:t>
                      </a:r>
                      <a:endParaRPr lang="en-US" dirty="0"/>
                    </a:p>
                  </a:txBody>
                  <a:tcPr marL="91432" marR="91432"/>
                </a:tc>
                <a:extLst>
                  <a:ext uri="{0D108BD9-81ED-4DB2-BD59-A6C34878D82A}">
                    <a16:rowId xmlns:a16="http://schemas.microsoft.com/office/drawing/2014/main" val="10003"/>
                  </a:ext>
                </a:extLst>
              </a:tr>
              <a:tr h="370840">
                <a:tc>
                  <a:txBody>
                    <a:bodyPr/>
                    <a:lstStyle/>
                    <a:p>
                      <a:r>
                        <a:rPr lang="en-US" dirty="0" err="1"/>
                        <a:t>toLowerCase</a:t>
                      </a:r>
                      <a:r>
                        <a:rPr lang="en-US" dirty="0"/>
                        <a:t>()</a:t>
                      </a:r>
                    </a:p>
                  </a:txBody>
                  <a:tcPr marL="91432" marR="91432"/>
                </a:tc>
                <a:tc>
                  <a:txBody>
                    <a:bodyPr/>
                    <a:lstStyle/>
                    <a:p>
                      <a:r>
                        <a:rPr lang="en-US" dirty="0" err="1"/>
                        <a:t>Mengubah</a:t>
                      </a:r>
                      <a:r>
                        <a:rPr lang="en-US" dirty="0"/>
                        <a:t> </a:t>
                      </a:r>
                      <a:r>
                        <a:rPr lang="en-US" dirty="0" err="1"/>
                        <a:t>menjadi</a:t>
                      </a:r>
                      <a:r>
                        <a:rPr lang="en-US" dirty="0"/>
                        <a:t> </a:t>
                      </a:r>
                      <a:r>
                        <a:rPr lang="en-US" dirty="0" err="1"/>
                        <a:t>huruf</a:t>
                      </a:r>
                      <a:r>
                        <a:rPr lang="en-US" dirty="0"/>
                        <a:t> </a:t>
                      </a:r>
                      <a:r>
                        <a:rPr lang="en-US" dirty="0" err="1"/>
                        <a:t>kecil</a:t>
                      </a:r>
                      <a:endParaRPr lang="en-US" dirty="0"/>
                    </a:p>
                  </a:txBody>
                  <a:tcPr marL="91432" marR="91432"/>
                </a:tc>
                <a:extLst>
                  <a:ext uri="{0D108BD9-81ED-4DB2-BD59-A6C34878D82A}">
                    <a16:rowId xmlns:a16="http://schemas.microsoft.com/office/drawing/2014/main" val="10004"/>
                  </a:ext>
                </a:extLst>
              </a:tr>
              <a:tr h="370840">
                <a:tc>
                  <a:txBody>
                    <a:bodyPr/>
                    <a:lstStyle/>
                    <a:p>
                      <a:r>
                        <a:rPr lang="en-US" dirty="0" err="1"/>
                        <a:t>isDigit</a:t>
                      </a:r>
                      <a:r>
                        <a:rPr lang="en-US" dirty="0"/>
                        <a:t>()</a:t>
                      </a:r>
                    </a:p>
                  </a:txBody>
                  <a:tcPr marL="91432" marR="91432"/>
                </a:tc>
                <a:tc>
                  <a:txBody>
                    <a:bodyPr/>
                    <a:lstStyle/>
                    <a:p>
                      <a:r>
                        <a:rPr lang="en-US" dirty="0" err="1"/>
                        <a:t>Mengembalikan</a:t>
                      </a:r>
                      <a:r>
                        <a:rPr lang="en-US" dirty="0"/>
                        <a:t> true </a:t>
                      </a:r>
                      <a:r>
                        <a:rPr lang="en-US" dirty="0" err="1"/>
                        <a:t>jika</a:t>
                      </a:r>
                      <a:r>
                        <a:rPr lang="en-US" dirty="0"/>
                        <a:t> </a:t>
                      </a:r>
                      <a:r>
                        <a:rPr lang="en-US" dirty="0" err="1"/>
                        <a:t>sebuah</a:t>
                      </a:r>
                      <a:r>
                        <a:rPr lang="en-US" dirty="0"/>
                        <a:t> </a:t>
                      </a:r>
                      <a:r>
                        <a:rPr lang="en-US" dirty="0" err="1"/>
                        <a:t>angka</a:t>
                      </a:r>
                      <a:endParaRPr lang="en-US" dirty="0"/>
                    </a:p>
                  </a:txBody>
                  <a:tcPr marL="91432" marR="91432"/>
                </a:tc>
                <a:extLst>
                  <a:ext uri="{0D108BD9-81ED-4DB2-BD59-A6C34878D82A}">
                    <a16:rowId xmlns:a16="http://schemas.microsoft.com/office/drawing/2014/main" val="10005"/>
                  </a:ext>
                </a:extLst>
              </a:tr>
              <a:tr h="370840">
                <a:tc>
                  <a:txBody>
                    <a:bodyPr/>
                    <a:lstStyle/>
                    <a:p>
                      <a:r>
                        <a:rPr lang="en-US" dirty="0" err="1"/>
                        <a:t>isLetter</a:t>
                      </a:r>
                      <a:r>
                        <a:rPr lang="en-US" dirty="0"/>
                        <a:t>()</a:t>
                      </a:r>
                    </a:p>
                  </a:txBody>
                  <a:tcPr marL="91432" marR="91432"/>
                </a:tc>
                <a:tc>
                  <a:txBody>
                    <a:bodyPr/>
                    <a:lstStyle/>
                    <a:p>
                      <a:r>
                        <a:rPr lang="en-US" dirty="0" err="1"/>
                        <a:t>Mengembalikan</a:t>
                      </a:r>
                      <a:r>
                        <a:rPr lang="en-US" dirty="0"/>
                        <a:t> true </a:t>
                      </a:r>
                      <a:r>
                        <a:rPr lang="en-US" dirty="0" err="1"/>
                        <a:t>jika</a:t>
                      </a:r>
                      <a:r>
                        <a:rPr lang="en-US" dirty="0"/>
                        <a:t> </a:t>
                      </a:r>
                      <a:r>
                        <a:rPr lang="en-US" dirty="0" err="1"/>
                        <a:t>sebuah</a:t>
                      </a:r>
                      <a:r>
                        <a:rPr lang="en-US" dirty="0"/>
                        <a:t> </a:t>
                      </a:r>
                      <a:r>
                        <a:rPr lang="en-US" dirty="0" err="1"/>
                        <a:t>huruf</a:t>
                      </a:r>
                      <a:endParaRPr lang="en-US" dirty="0"/>
                    </a:p>
                  </a:txBody>
                  <a:tcPr marL="91432" marR="91432"/>
                </a:tc>
                <a:extLst>
                  <a:ext uri="{0D108BD9-81ED-4DB2-BD59-A6C34878D82A}">
                    <a16:rowId xmlns:a16="http://schemas.microsoft.com/office/drawing/2014/main" val="10006"/>
                  </a:ext>
                </a:extLst>
              </a:tr>
              <a:tr h="370840">
                <a:tc>
                  <a:txBody>
                    <a:bodyPr/>
                    <a:lstStyle/>
                    <a:p>
                      <a:r>
                        <a:rPr lang="en-US" dirty="0" err="1"/>
                        <a:t>isLetterOrDigit</a:t>
                      </a:r>
                      <a:r>
                        <a:rPr lang="en-US" dirty="0"/>
                        <a:t>()</a:t>
                      </a:r>
                    </a:p>
                  </a:txBody>
                  <a:tcPr marL="91432" marR="91432"/>
                </a:tc>
                <a:tc>
                  <a:txBody>
                    <a:bodyPr/>
                    <a:lstStyle/>
                    <a:p>
                      <a:r>
                        <a:rPr lang="en-US" dirty="0" err="1"/>
                        <a:t>Mengembalikan</a:t>
                      </a:r>
                      <a:r>
                        <a:rPr lang="en-US" dirty="0"/>
                        <a:t> true </a:t>
                      </a:r>
                      <a:r>
                        <a:rPr lang="en-US" dirty="0" err="1"/>
                        <a:t>jika</a:t>
                      </a:r>
                      <a:r>
                        <a:rPr lang="en-US" dirty="0"/>
                        <a:t> </a:t>
                      </a:r>
                      <a:r>
                        <a:rPr lang="en-US" dirty="0" err="1"/>
                        <a:t>sebuah</a:t>
                      </a:r>
                      <a:r>
                        <a:rPr lang="en-US" dirty="0"/>
                        <a:t> </a:t>
                      </a:r>
                      <a:r>
                        <a:rPr lang="en-US" dirty="0" err="1"/>
                        <a:t>angka</a:t>
                      </a:r>
                      <a:r>
                        <a:rPr lang="en-US" dirty="0"/>
                        <a:t> </a:t>
                      </a:r>
                      <a:r>
                        <a:rPr lang="en-US" dirty="0" err="1"/>
                        <a:t>atau</a:t>
                      </a:r>
                      <a:r>
                        <a:rPr lang="en-US" dirty="0"/>
                        <a:t> </a:t>
                      </a:r>
                      <a:r>
                        <a:rPr lang="en-US" dirty="0" err="1"/>
                        <a:t>huruf</a:t>
                      </a:r>
                      <a:endParaRPr lang="en-US" dirty="0"/>
                    </a:p>
                  </a:txBody>
                  <a:tcPr marL="91432" marR="91432"/>
                </a:tc>
                <a:extLst>
                  <a:ext uri="{0D108BD9-81ED-4DB2-BD59-A6C34878D82A}">
                    <a16:rowId xmlns:a16="http://schemas.microsoft.com/office/drawing/2014/main" val="10007"/>
                  </a:ext>
                </a:extLst>
              </a:tr>
              <a:tr h="370840">
                <a:tc>
                  <a:txBody>
                    <a:bodyPr/>
                    <a:lstStyle/>
                    <a:p>
                      <a:r>
                        <a:rPr lang="en-US" dirty="0" err="1"/>
                        <a:t>isWhiteSpace</a:t>
                      </a:r>
                      <a:r>
                        <a:rPr lang="en-US" dirty="0"/>
                        <a:t>()</a:t>
                      </a:r>
                    </a:p>
                  </a:txBody>
                  <a:tcPr marL="91432" marR="91432"/>
                </a:tc>
                <a:tc>
                  <a:txBody>
                    <a:bodyPr/>
                    <a:lstStyle/>
                    <a:p>
                      <a:r>
                        <a:rPr lang="en-US" dirty="0" err="1"/>
                        <a:t>Mengembalikan</a:t>
                      </a:r>
                      <a:r>
                        <a:rPr lang="en-US" dirty="0"/>
                        <a:t> true </a:t>
                      </a:r>
                      <a:r>
                        <a:rPr lang="en-US" dirty="0" err="1"/>
                        <a:t>jika</a:t>
                      </a:r>
                      <a:r>
                        <a:rPr lang="en-US" dirty="0"/>
                        <a:t> </a:t>
                      </a:r>
                      <a:r>
                        <a:rPr lang="en-US" dirty="0" err="1"/>
                        <a:t>sebuah</a:t>
                      </a:r>
                      <a:r>
                        <a:rPr lang="en-US" dirty="0"/>
                        <a:t> </a:t>
                      </a:r>
                      <a:r>
                        <a:rPr lang="en-US" i="1" dirty="0"/>
                        <a:t>whitespace (</a:t>
                      </a:r>
                      <a:r>
                        <a:rPr lang="en-US" dirty="0" err="1"/>
                        <a:t>spasi</a:t>
                      </a:r>
                      <a:r>
                        <a:rPr lang="en-US" dirty="0"/>
                        <a:t>,</a:t>
                      </a:r>
                      <a:r>
                        <a:rPr lang="en-US" baseline="0" dirty="0"/>
                        <a:t> tab, newline, carriage return)</a:t>
                      </a:r>
                      <a:endParaRPr lang="en-US" dirty="0"/>
                    </a:p>
                  </a:txBody>
                  <a:tcPr marL="91432" marR="91432"/>
                </a:tc>
                <a:extLst>
                  <a:ext uri="{0D108BD9-81ED-4DB2-BD59-A6C34878D82A}">
                    <a16:rowId xmlns:a16="http://schemas.microsoft.com/office/drawing/2014/main" val="10008"/>
                  </a:ext>
                </a:extLst>
              </a:tr>
            </a:tbl>
          </a:graphicData>
        </a:graphic>
      </p:graphicFrame>
      <p:sp>
        <p:nvSpPr>
          <p:cNvPr id="20517" name="Rectangle 5"/>
          <p:cNvSpPr>
            <a:spLocks noChangeArrowheads="1"/>
          </p:cNvSpPr>
          <p:nvPr/>
        </p:nvSpPr>
        <p:spPr bwMode="auto">
          <a:xfrm>
            <a:off x="2190751" y="6083300"/>
            <a:ext cx="2009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000">
                <a:solidFill>
                  <a:srgbClr val="FF0000"/>
                </a:solidFill>
                <a:latin typeface="Times New Roman" panose="02020603050405020304" pitchFamily="18" charset="0"/>
              </a:rPr>
              <a:t>Ch9TestChar.java</a:t>
            </a:r>
          </a:p>
        </p:txBody>
      </p:sp>
    </p:spTree>
    <p:extLst>
      <p:ext uri="{BB962C8B-B14F-4D97-AF65-F5344CB8AC3E}">
        <p14:creationId xmlns:p14="http://schemas.microsoft.com/office/powerpoint/2010/main" val="247588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800">
              <a:solidFill>
                <a:schemeClr val="tx1"/>
              </a:solidFill>
              <a:latin typeface="Times New Roman" panose="02020603050405020304" pitchFamily="18" charset="0"/>
            </a:endParaRPr>
          </a:p>
          <a:p>
            <a:pPr eaLnBrk="1" hangingPunct="1">
              <a:spcBef>
                <a:spcPct val="0"/>
              </a:spcBef>
              <a:buFontTx/>
              <a:buNone/>
            </a:pPr>
            <a:endParaRPr lang="en-US" altLang="en-US" sz="800">
              <a:solidFill>
                <a:srgbClr val="996633"/>
              </a:solidFill>
              <a:latin typeface="Times New Roman" panose="02020603050405020304" pitchFamily="18" charset="0"/>
            </a:endParaRPr>
          </a:p>
        </p:txBody>
      </p:sp>
      <p:sp>
        <p:nvSpPr>
          <p:cNvPr id="215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606B2204-D84E-4FC4-9284-0593BBE39C43}" type="slidenum">
              <a:rPr lang="en-US" altLang="en-US" sz="1000">
                <a:solidFill>
                  <a:srgbClr val="996633"/>
                </a:solidFill>
              </a:rPr>
              <a:pPr eaLnBrk="1" hangingPunct="1">
                <a:spcBef>
                  <a:spcPct val="0"/>
                </a:spcBef>
                <a:buFontTx/>
                <a:buNone/>
              </a:pPr>
              <a:t>8</a:t>
            </a:fld>
            <a:endParaRPr lang="en-US" altLang="en-US" sz="1000">
              <a:solidFill>
                <a:srgbClr val="996633"/>
              </a:solidFill>
            </a:endParaRPr>
          </a:p>
        </p:txBody>
      </p:sp>
      <p:sp>
        <p:nvSpPr>
          <p:cNvPr id="21508" name="Rectangle 1026"/>
          <p:cNvSpPr>
            <a:spLocks noGrp="1" noChangeArrowheads="1"/>
          </p:cNvSpPr>
          <p:nvPr>
            <p:ph type="title"/>
          </p:nvPr>
        </p:nvSpPr>
        <p:spPr>
          <a:xfrm>
            <a:off x="655608" y="274638"/>
            <a:ext cx="10926792" cy="1143000"/>
          </a:xfrm>
        </p:spPr>
        <p:txBody>
          <a:bodyPr>
            <a:normAutofit/>
          </a:bodyPr>
          <a:lstStyle/>
          <a:p>
            <a:pPr eaLnBrk="1" hangingPunct="1"/>
            <a:r>
              <a:rPr lang="en-US" altLang="en-US" sz="5400" dirty="0"/>
              <a:t>Strings</a:t>
            </a:r>
          </a:p>
        </p:txBody>
      </p:sp>
      <p:sp>
        <p:nvSpPr>
          <p:cNvPr id="75779" name="Rectangle 1027"/>
          <p:cNvSpPr>
            <a:spLocks noGrp="1" noChangeArrowheads="1"/>
          </p:cNvSpPr>
          <p:nvPr>
            <p:ph type="body" idx="1"/>
          </p:nvPr>
        </p:nvSpPr>
        <p:spPr>
          <a:xfrm>
            <a:off x="940279" y="1604512"/>
            <a:ext cx="11162581" cy="4415287"/>
          </a:xfrm>
        </p:spPr>
        <p:txBody>
          <a:bodyPr/>
          <a:lstStyle/>
          <a:p>
            <a:pPr algn="just" eaLnBrk="1" hangingPunct="1"/>
            <a:r>
              <a:rPr lang="en-US" altLang="en-US" i="1" dirty="0">
                <a:solidFill>
                  <a:srgbClr val="B2311C"/>
                </a:solidFill>
              </a:rPr>
              <a:t>string</a:t>
            </a:r>
            <a:r>
              <a:rPr lang="en-US" altLang="en-US" dirty="0"/>
              <a:t> </a:t>
            </a:r>
            <a:r>
              <a:rPr lang="en-US" altLang="en-US" dirty="0" err="1"/>
              <a:t>adalah</a:t>
            </a:r>
            <a:r>
              <a:rPr lang="en-US" altLang="en-US" dirty="0"/>
              <a:t> </a:t>
            </a:r>
            <a:r>
              <a:rPr lang="en-US" altLang="en-US" dirty="0" err="1"/>
              <a:t>sederetan</a:t>
            </a:r>
            <a:r>
              <a:rPr lang="en-US" altLang="en-US" dirty="0"/>
              <a:t> </a:t>
            </a:r>
            <a:r>
              <a:rPr lang="en-US" altLang="en-US" dirty="0" err="1"/>
              <a:t>karakter</a:t>
            </a:r>
            <a:r>
              <a:rPr lang="en-US" altLang="en-US" dirty="0"/>
              <a:t> yang </a:t>
            </a:r>
            <a:r>
              <a:rPr lang="en-US" altLang="en-US" dirty="0" err="1"/>
              <a:t>diperlakukan</a:t>
            </a:r>
            <a:r>
              <a:rPr lang="en-US" altLang="en-US" dirty="0"/>
              <a:t> </a:t>
            </a:r>
            <a:r>
              <a:rPr lang="en-US" altLang="en-US" dirty="0" err="1"/>
              <a:t>sebagai</a:t>
            </a:r>
            <a:r>
              <a:rPr lang="en-US" altLang="en-US" dirty="0"/>
              <a:t> </a:t>
            </a:r>
            <a:r>
              <a:rPr lang="en-US" altLang="en-US" dirty="0" err="1"/>
              <a:t>satu</a:t>
            </a:r>
            <a:r>
              <a:rPr lang="en-US" altLang="en-US" dirty="0"/>
              <a:t> </a:t>
            </a:r>
            <a:r>
              <a:rPr lang="en-US" altLang="en-US" dirty="0" err="1"/>
              <a:t>nilai</a:t>
            </a:r>
            <a:r>
              <a:rPr lang="en-US" altLang="en-US" dirty="0"/>
              <a:t> </a:t>
            </a:r>
            <a:r>
              <a:rPr lang="en-US" altLang="en-US" dirty="0" err="1"/>
              <a:t>tunggal</a:t>
            </a:r>
            <a:r>
              <a:rPr lang="en-US" altLang="en-US" dirty="0"/>
              <a:t>.</a:t>
            </a:r>
          </a:p>
          <a:p>
            <a:pPr algn="just" eaLnBrk="1" hangingPunct="1"/>
            <a:r>
              <a:rPr lang="en-US" altLang="en-US" dirty="0"/>
              <a:t>Instance </a:t>
            </a:r>
            <a:r>
              <a:rPr lang="en-US" altLang="en-US" dirty="0" err="1"/>
              <a:t>dari</a:t>
            </a:r>
            <a:r>
              <a:rPr lang="en-US" altLang="en-US" dirty="0"/>
              <a:t> </a:t>
            </a:r>
            <a:r>
              <a:rPr lang="en-US" altLang="en-US" dirty="0" err="1"/>
              <a:t>kelas</a:t>
            </a:r>
            <a:r>
              <a:rPr lang="en-US" altLang="en-US" dirty="0"/>
              <a:t> </a:t>
            </a:r>
            <a:r>
              <a:rPr lang="en-US" altLang="en-US" b="1" dirty="0"/>
              <a:t>String</a:t>
            </a:r>
            <a:r>
              <a:rPr lang="en-US" altLang="en-US" dirty="0"/>
              <a:t> </a:t>
            </a:r>
            <a:r>
              <a:rPr lang="en-US" altLang="en-US" dirty="0" err="1"/>
              <a:t>digunakan</a:t>
            </a:r>
            <a:r>
              <a:rPr lang="en-US" altLang="en-US" dirty="0"/>
              <a:t> </a:t>
            </a:r>
            <a:r>
              <a:rPr lang="en-US" altLang="en-US" dirty="0" err="1"/>
              <a:t>untuk</a:t>
            </a:r>
            <a:r>
              <a:rPr lang="en-US" altLang="en-US" dirty="0"/>
              <a:t> </a:t>
            </a:r>
            <a:r>
              <a:rPr lang="en-US" altLang="en-US" dirty="0" err="1"/>
              <a:t>menyatakan</a:t>
            </a:r>
            <a:r>
              <a:rPr lang="en-US" altLang="en-US" dirty="0"/>
              <a:t> string </a:t>
            </a:r>
            <a:r>
              <a:rPr lang="en-US" altLang="en-US" dirty="0" err="1"/>
              <a:t>dalam</a:t>
            </a:r>
            <a:r>
              <a:rPr lang="en-US" altLang="en-US" dirty="0"/>
              <a:t> Java.</a:t>
            </a:r>
          </a:p>
          <a:p>
            <a:pPr eaLnBrk="1" hangingPunct="1"/>
            <a:r>
              <a:rPr lang="en-US" altLang="en-US" sz="3000" dirty="0" err="1"/>
              <a:t>Mendeklarasikan</a:t>
            </a:r>
            <a:r>
              <a:rPr lang="en-US" altLang="en-US" sz="3000" dirty="0"/>
              <a:t> string:</a:t>
            </a:r>
          </a:p>
          <a:p>
            <a:pPr marL="0" indent="0" eaLnBrk="1" hangingPunct="1">
              <a:buNone/>
            </a:pPr>
            <a:endParaRPr lang="en-US" altLang="en-US" sz="800" dirty="0"/>
          </a:p>
          <a:p>
            <a:pPr lvl="1"/>
            <a:r>
              <a:rPr lang="en-US" altLang="en-US" sz="2600" dirty="0">
                <a:latin typeface="Courier New" panose="02070309020205020404" pitchFamily="49" charset="0"/>
              </a:rPr>
              <a:t>String message = “</a:t>
            </a:r>
            <a:r>
              <a:rPr lang="en-US" altLang="en-US" sz="2600" dirty="0" err="1">
                <a:latin typeface="Courier New" panose="02070309020205020404" pitchFamily="49" charset="0"/>
              </a:rPr>
              <a:t>Sugeng</a:t>
            </a:r>
            <a:r>
              <a:rPr lang="en-US" altLang="en-US" sz="2600" dirty="0">
                <a:latin typeface="Courier New" panose="02070309020205020404" pitchFamily="49" charset="0"/>
              </a:rPr>
              <a:t> </a:t>
            </a:r>
            <a:r>
              <a:rPr lang="en-US" altLang="en-US" sz="2600" dirty="0" err="1">
                <a:latin typeface="Courier New" panose="02070309020205020404" pitchFamily="49" charset="0"/>
              </a:rPr>
              <a:t>rawuh</a:t>
            </a:r>
            <a:r>
              <a:rPr lang="en-US" altLang="en-US" sz="2600" dirty="0">
                <a:latin typeface="Courier New" panose="02070309020205020404" pitchFamily="49" charset="0"/>
              </a:rPr>
              <a:t> </a:t>
            </a:r>
            <a:r>
              <a:rPr lang="en-US" altLang="en-US" sz="2600" dirty="0" err="1">
                <a:latin typeface="Courier New" panose="02070309020205020404" pitchFamily="49" charset="0"/>
              </a:rPr>
              <a:t>ing</a:t>
            </a:r>
            <a:r>
              <a:rPr lang="en-US" altLang="en-US" sz="2600" dirty="0">
                <a:latin typeface="Courier New" panose="02070309020205020404" pitchFamily="49" charset="0"/>
              </a:rPr>
              <a:t> </a:t>
            </a:r>
            <a:r>
              <a:rPr lang="en-US" altLang="en-US" sz="2600" dirty="0" err="1">
                <a:latin typeface="Courier New" panose="02070309020205020404" pitchFamily="49" charset="0"/>
              </a:rPr>
              <a:t>jawa</a:t>
            </a:r>
            <a:r>
              <a:rPr lang="en-US" altLang="en-US" sz="2600" dirty="0">
                <a:latin typeface="Courier New" panose="02070309020205020404" pitchFamily="49" charset="0"/>
              </a:rPr>
              <a:t>!”</a:t>
            </a:r>
          </a:p>
          <a:p>
            <a:pPr lvl="1" eaLnBrk="1" hangingPunct="1"/>
            <a:r>
              <a:rPr lang="en-US" altLang="en-US" sz="2600" dirty="0">
                <a:latin typeface="Courier New" panose="02070309020205020404" pitchFamily="49" charset="0"/>
              </a:rPr>
              <a:t>String message = new String("Welcome to Java!“);</a:t>
            </a:r>
          </a:p>
          <a:p>
            <a:pPr lvl="1"/>
            <a:r>
              <a:rPr lang="en-US" altLang="en-US" sz="2600" dirty="0">
                <a:latin typeface="Courier New" panose="02070309020205020404" pitchFamily="49" charset="0"/>
              </a:rPr>
              <a:t>String message = “</a:t>
            </a:r>
            <a:r>
              <a:rPr lang="en-US" dirty="0"/>
              <a:t>ꦱꦸꦒꦺꦁ​​ꦫꦮꦸꦃ​ꦲꦶꦁ​​ꦧꦱ​ꦗꦮ꦳</a:t>
            </a:r>
            <a:r>
              <a:rPr lang="en-US" sz="2600" dirty="0">
                <a:latin typeface="Courier New" panose="02070309020205020404" pitchFamily="49" charset="0"/>
              </a:rPr>
              <a:t>”</a:t>
            </a:r>
            <a:endParaRPr lang="en-US" altLang="en-US" sz="2600" dirty="0">
              <a:latin typeface="Courier New" panose="02070309020205020404" pitchFamily="49" charset="0"/>
            </a:endParaRPr>
          </a:p>
          <a:p>
            <a:pPr lvl="1" eaLnBrk="1" hangingPunct="1"/>
            <a:r>
              <a:rPr lang="en-US" altLang="en-US" sz="2600" dirty="0">
                <a:latin typeface="Courier New" panose="02070309020205020404" pitchFamily="49" charset="0"/>
              </a:rPr>
              <a:t>String s = new String();</a:t>
            </a:r>
            <a:endParaRPr lang="en-US" altLang="en-US" dirty="0">
              <a:latin typeface="Courier New" panose="02070309020205020404" pitchFamily="49" charset="0"/>
            </a:endParaRPr>
          </a:p>
          <a:p>
            <a:pPr eaLnBrk="1" hangingPunct="1">
              <a:buFontTx/>
              <a:buNone/>
            </a:pPr>
            <a:endParaRPr lang="en-US" altLang="en-US" dirty="0"/>
          </a:p>
        </p:txBody>
      </p:sp>
    </p:spTree>
    <p:custDataLst>
      <p:tags r:id="rId1"/>
    </p:custDataLst>
    <p:extLst>
      <p:ext uri="{BB962C8B-B14F-4D97-AF65-F5344CB8AC3E}">
        <p14:creationId xmlns:p14="http://schemas.microsoft.com/office/powerpoint/2010/main" val="419676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dissolve">
                                      <p:cBhvr>
                                        <p:cTn id="7" dur="500"/>
                                        <p:tgtEl>
                                          <p:spTgt spid="7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779">
                                            <p:txEl>
                                              <p:pRg st="1" end="1"/>
                                            </p:txEl>
                                          </p:spTgt>
                                        </p:tgtEl>
                                        <p:attrNameLst>
                                          <p:attrName>style.visibility</p:attrName>
                                        </p:attrNameLst>
                                      </p:cBhvr>
                                      <p:to>
                                        <p:strVal val="visible"/>
                                      </p:to>
                                    </p:set>
                                    <p:animEffect transition="in" filter="dissolve">
                                      <p:cBhvr>
                                        <p:cTn id="12" dur="500"/>
                                        <p:tgtEl>
                                          <p:spTgt spid="75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5779">
                                            <p:txEl>
                                              <p:pRg st="2" end="2"/>
                                            </p:txEl>
                                          </p:spTgt>
                                        </p:tgtEl>
                                        <p:attrNameLst>
                                          <p:attrName>style.visibility</p:attrName>
                                        </p:attrNameLst>
                                      </p:cBhvr>
                                      <p:to>
                                        <p:strVal val="visible"/>
                                      </p:to>
                                    </p:set>
                                    <p:animEffect transition="in" filter="dissolve">
                                      <p:cBhvr>
                                        <p:cTn id="17" dur="500"/>
                                        <p:tgtEl>
                                          <p:spTgt spid="75779">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75779">
                                            <p:txEl>
                                              <p:pRg st="4" end="4"/>
                                            </p:txEl>
                                          </p:spTgt>
                                        </p:tgtEl>
                                        <p:attrNameLst>
                                          <p:attrName>style.visibility</p:attrName>
                                        </p:attrNameLst>
                                      </p:cBhvr>
                                      <p:to>
                                        <p:strVal val="visible"/>
                                      </p:to>
                                    </p:set>
                                    <p:animEffect transition="in" filter="dissolve">
                                      <p:cBhvr>
                                        <p:cTn id="20" dur="500"/>
                                        <p:tgtEl>
                                          <p:spTgt spid="75779">
                                            <p:txEl>
                                              <p:pRg st="4" end="4"/>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5779">
                                            <p:txEl>
                                              <p:pRg st="5" end="5"/>
                                            </p:txEl>
                                          </p:spTgt>
                                        </p:tgtEl>
                                        <p:attrNameLst>
                                          <p:attrName>style.visibility</p:attrName>
                                        </p:attrNameLst>
                                      </p:cBhvr>
                                      <p:to>
                                        <p:strVal val="visible"/>
                                      </p:to>
                                    </p:set>
                                    <p:animEffect transition="in" filter="dissolve">
                                      <p:cBhvr>
                                        <p:cTn id="23" dur="500"/>
                                        <p:tgtEl>
                                          <p:spTgt spid="75779">
                                            <p:txEl>
                                              <p:pRg st="5" end="5"/>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5779">
                                            <p:txEl>
                                              <p:pRg st="6" end="6"/>
                                            </p:txEl>
                                          </p:spTgt>
                                        </p:tgtEl>
                                        <p:attrNameLst>
                                          <p:attrName>style.visibility</p:attrName>
                                        </p:attrNameLst>
                                      </p:cBhvr>
                                      <p:to>
                                        <p:strVal val="visible"/>
                                      </p:to>
                                    </p:set>
                                    <p:animEffect transition="in" filter="dissolve">
                                      <p:cBhvr>
                                        <p:cTn id="26" dur="500"/>
                                        <p:tgtEl>
                                          <p:spTgt spid="75779">
                                            <p:txEl>
                                              <p:pRg st="6" end="6"/>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75779">
                                            <p:txEl>
                                              <p:pRg st="7" end="7"/>
                                            </p:txEl>
                                          </p:spTgt>
                                        </p:tgtEl>
                                        <p:attrNameLst>
                                          <p:attrName>style.visibility</p:attrName>
                                        </p:attrNameLst>
                                      </p:cBhvr>
                                      <p:to>
                                        <p:strVal val="visible"/>
                                      </p:to>
                                    </p:set>
                                    <p:animEffect transition="in" filter="dissolve">
                                      <p:cBhvr>
                                        <p:cTn id="29" dur="500"/>
                                        <p:tgtEl>
                                          <p:spTgt spid="757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000">
                <a:solidFill>
                  <a:srgbClr val="FF0000"/>
                </a:solidFill>
                <a:latin typeface="Times New Roman" panose="02020603050405020304" pitchFamily="18" charset="0"/>
              </a:rPr>
              <a:t>Ch9TestString.java</a:t>
            </a:r>
          </a:p>
        </p:txBody>
      </p:sp>
      <p:sp>
        <p:nvSpPr>
          <p:cNvPr id="225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en-US" altLang="en-US" sz="1000">
              <a:solidFill>
                <a:schemeClr val="tx1"/>
              </a:solidFill>
            </a:endParaRPr>
          </a:p>
          <a:p>
            <a:pPr eaLnBrk="1" hangingPunct="1">
              <a:spcBef>
                <a:spcPct val="0"/>
              </a:spcBef>
              <a:buFontTx/>
              <a:buNone/>
            </a:pPr>
            <a:r>
              <a:rPr lang="en-US" altLang="en-US" sz="1200">
                <a:solidFill>
                  <a:srgbClr val="996633"/>
                </a:solidFill>
                <a:latin typeface="Times New Roman" panose="02020603050405020304" pitchFamily="18" charset="0"/>
              </a:rPr>
              <a:t> </a:t>
            </a:r>
            <a:fld id="{1B34F157-483C-4C5A-96A0-412EDAEC9DA2}" type="slidenum">
              <a:rPr lang="en-US" altLang="en-US" sz="1000">
                <a:solidFill>
                  <a:srgbClr val="996633"/>
                </a:solidFill>
              </a:rPr>
              <a:pPr eaLnBrk="1" hangingPunct="1">
                <a:spcBef>
                  <a:spcPct val="0"/>
                </a:spcBef>
                <a:buFontTx/>
                <a:buNone/>
              </a:pPr>
              <a:t>9</a:t>
            </a:fld>
            <a:endParaRPr lang="en-US" altLang="en-US" sz="1000">
              <a:solidFill>
                <a:srgbClr val="996633"/>
              </a:solidFill>
            </a:endParaRPr>
          </a:p>
        </p:txBody>
      </p:sp>
      <p:sp>
        <p:nvSpPr>
          <p:cNvPr id="22532" name="Rectangle 1026"/>
          <p:cNvSpPr>
            <a:spLocks noGrp="1" noChangeArrowheads="1"/>
          </p:cNvSpPr>
          <p:nvPr>
            <p:ph type="title"/>
          </p:nvPr>
        </p:nvSpPr>
        <p:spPr>
          <a:xfrm>
            <a:off x="379562" y="231774"/>
            <a:ext cx="11202838" cy="1185864"/>
          </a:xfrm>
        </p:spPr>
        <p:txBody>
          <a:bodyPr>
            <a:normAutofit/>
          </a:bodyPr>
          <a:lstStyle/>
          <a:p>
            <a:pPr eaLnBrk="1" hangingPunct="1"/>
            <a:r>
              <a:rPr lang="en-US" altLang="en-US" sz="5400" dirty="0" err="1"/>
              <a:t>Mengakses</a:t>
            </a:r>
            <a:r>
              <a:rPr lang="en-US" altLang="en-US" sz="5400" dirty="0"/>
              <a:t> </a:t>
            </a:r>
            <a:r>
              <a:rPr lang="en-US" altLang="en-US" sz="5400" dirty="0" err="1"/>
              <a:t>karakter</a:t>
            </a:r>
            <a:endParaRPr lang="en-US" altLang="en-US" sz="5400" dirty="0"/>
          </a:p>
        </p:txBody>
      </p:sp>
      <p:sp>
        <p:nvSpPr>
          <p:cNvPr id="22533" name="Rectangle 1027"/>
          <p:cNvSpPr>
            <a:spLocks noGrp="1" noChangeArrowheads="1"/>
          </p:cNvSpPr>
          <p:nvPr>
            <p:ph type="body" idx="1"/>
          </p:nvPr>
        </p:nvSpPr>
        <p:spPr>
          <a:xfrm>
            <a:off x="1000664" y="1447800"/>
            <a:ext cx="10877910" cy="685800"/>
          </a:xfrm>
        </p:spPr>
        <p:txBody>
          <a:bodyPr/>
          <a:lstStyle/>
          <a:p>
            <a:pPr eaLnBrk="1" hangingPunct="1">
              <a:lnSpc>
                <a:spcPct val="80000"/>
              </a:lnSpc>
            </a:pPr>
            <a:r>
              <a:rPr lang="en-US" altLang="en-US" sz="2400" dirty="0" err="1"/>
              <a:t>Untuk</a:t>
            </a:r>
            <a:r>
              <a:rPr lang="en-US" altLang="en-US" sz="2400" dirty="0"/>
              <a:t> </a:t>
            </a:r>
            <a:r>
              <a:rPr lang="en-US" altLang="en-US" sz="2400" dirty="0" err="1"/>
              <a:t>mengakses</a:t>
            </a:r>
            <a:r>
              <a:rPr lang="en-US" altLang="en-US" sz="2400" dirty="0"/>
              <a:t> </a:t>
            </a:r>
            <a:r>
              <a:rPr lang="en-US" altLang="en-US" sz="2400" dirty="0" err="1"/>
              <a:t>karakter</a:t>
            </a:r>
            <a:r>
              <a:rPr lang="en-US" altLang="en-US" sz="2400" dirty="0"/>
              <a:t> </a:t>
            </a:r>
            <a:r>
              <a:rPr lang="en-US" altLang="en-US" sz="2400" dirty="0" err="1"/>
              <a:t>dari</a:t>
            </a:r>
            <a:r>
              <a:rPr lang="en-US" altLang="en-US" sz="2400" dirty="0"/>
              <a:t> string </a:t>
            </a:r>
            <a:r>
              <a:rPr lang="en-US" altLang="en-US" sz="2400" dirty="0" err="1"/>
              <a:t>digunakan</a:t>
            </a:r>
            <a:r>
              <a:rPr lang="en-US" altLang="en-US" sz="2400" dirty="0"/>
              <a:t> method </a:t>
            </a:r>
            <a:r>
              <a:rPr lang="en-US" altLang="en-US" sz="2400" b="1" dirty="0" err="1"/>
              <a:t>charAt</a:t>
            </a:r>
            <a:r>
              <a:rPr lang="en-US" altLang="en-US" sz="2400" dirty="0"/>
              <a:t> </a:t>
            </a:r>
            <a:r>
              <a:rPr lang="en-US" altLang="en-US" sz="2400" dirty="0" err="1"/>
              <a:t>dari</a:t>
            </a:r>
            <a:r>
              <a:rPr lang="en-US" altLang="en-US" sz="2400" dirty="0"/>
              <a:t> </a:t>
            </a:r>
            <a:r>
              <a:rPr lang="en-US" altLang="en-US" sz="2400" dirty="0" err="1"/>
              <a:t>kelas</a:t>
            </a:r>
            <a:r>
              <a:rPr lang="en-US" altLang="en-US" sz="2400" dirty="0"/>
              <a:t> String</a:t>
            </a:r>
            <a:r>
              <a:rPr lang="en-US" altLang="en-US" sz="2400" b="1" dirty="0"/>
              <a:t>.</a:t>
            </a:r>
          </a:p>
        </p:txBody>
      </p:sp>
      <p:grpSp>
        <p:nvGrpSpPr>
          <p:cNvPr id="2" name="Group 1028"/>
          <p:cNvGrpSpPr>
            <a:grpSpLocks/>
          </p:cNvGrpSpPr>
          <p:nvPr/>
        </p:nvGrpSpPr>
        <p:grpSpPr bwMode="auto">
          <a:xfrm>
            <a:off x="3349206" y="3621087"/>
            <a:ext cx="5851525" cy="1090613"/>
            <a:chOff x="1128" y="2104"/>
            <a:chExt cx="3686" cy="687"/>
          </a:xfrm>
        </p:grpSpPr>
        <p:sp>
          <p:nvSpPr>
            <p:cNvPr id="22548" name="Rectangle 1029"/>
            <p:cNvSpPr>
              <a:spLocks noChangeArrowheads="1"/>
            </p:cNvSpPr>
            <p:nvPr/>
          </p:nvSpPr>
          <p:spPr bwMode="auto">
            <a:xfrm>
              <a:off x="1128" y="2349"/>
              <a:ext cx="3686" cy="44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grpSp>
          <p:nvGrpSpPr>
            <p:cNvPr id="22549" name="Group 1030"/>
            <p:cNvGrpSpPr>
              <a:grpSpLocks/>
            </p:cNvGrpSpPr>
            <p:nvPr/>
          </p:nvGrpSpPr>
          <p:grpSpPr bwMode="auto">
            <a:xfrm>
              <a:off x="1651" y="2345"/>
              <a:ext cx="2638" cy="438"/>
              <a:chOff x="1651" y="2354"/>
              <a:chExt cx="2638" cy="448"/>
            </a:xfrm>
          </p:grpSpPr>
          <p:sp>
            <p:nvSpPr>
              <p:cNvPr id="22566" name="Line 1031"/>
              <p:cNvSpPr>
                <a:spLocks noChangeShapeType="1"/>
              </p:cNvSpPr>
              <p:nvPr/>
            </p:nvSpPr>
            <p:spPr bwMode="auto">
              <a:xfrm>
                <a:off x="1651" y="2354"/>
                <a:ext cx="0" cy="4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US"/>
              </a:p>
            </p:txBody>
          </p:sp>
          <p:sp>
            <p:nvSpPr>
              <p:cNvPr id="22567" name="Line 1032"/>
              <p:cNvSpPr>
                <a:spLocks noChangeShapeType="1"/>
              </p:cNvSpPr>
              <p:nvPr/>
            </p:nvSpPr>
            <p:spPr bwMode="auto">
              <a:xfrm>
                <a:off x="2179" y="2354"/>
                <a:ext cx="0" cy="4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US"/>
              </a:p>
            </p:txBody>
          </p:sp>
          <p:sp>
            <p:nvSpPr>
              <p:cNvPr id="22568" name="Line 1033"/>
              <p:cNvSpPr>
                <a:spLocks noChangeShapeType="1"/>
              </p:cNvSpPr>
              <p:nvPr/>
            </p:nvSpPr>
            <p:spPr bwMode="auto">
              <a:xfrm>
                <a:off x="2706" y="2354"/>
                <a:ext cx="0" cy="4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US"/>
              </a:p>
            </p:txBody>
          </p:sp>
          <p:sp>
            <p:nvSpPr>
              <p:cNvPr id="22569" name="Line 1034"/>
              <p:cNvSpPr>
                <a:spLocks noChangeShapeType="1"/>
              </p:cNvSpPr>
              <p:nvPr/>
            </p:nvSpPr>
            <p:spPr bwMode="auto">
              <a:xfrm>
                <a:off x="3234" y="2354"/>
                <a:ext cx="0" cy="4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US"/>
              </a:p>
            </p:txBody>
          </p:sp>
          <p:sp>
            <p:nvSpPr>
              <p:cNvPr id="22570" name="Line 1035"/>
              <p:cNvSpPr>
                <a:spLocks noChangeShapeType="1"/>
              </p:cNvSpPr>
              <p:nvPr/>
            </p:nvSpPr>
            <p:spPr bwMode="auto">
              <a:xfrm>
                <a:off x="3762" y="2354"/>
                <a:ext cx="0" cy="4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US"/>
              </a:p>
            </p:txBody>
          </p:sp>
          <p:sp>
            <p:nvSpPr>
              <p:cNvPr id="22571" name="Line 1036"/>
              <p:cNvSpPr>
                <a:spLocks noChangeShapeType="1"/>
              </p:cNvSpPr>
              <p:nvPr/>
            </p:nvSpPr>
            <p:spPr bwMode="auto">
              <a:xfrm>
                <a:off x="4289" y="2354"/>
                <a:ext cx="0" cy="4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22550" name="Group 1037"/>
            <p:cNvGrpSpPr>
              <a:grpSpLocks/>
            </p:cNvGrpSpPr>
            <p:nvPr/>
          </p:nvGrpSpPr>
          <p:grpSpPr bwMode="auto">
            <a:xfrm>
              <a:off x="1313" y="2104"/>
              <a:ext cx="3377" cy="294"/>
              <a:chOff x="1197" y="1528"/>
              <a:chExt cx="3377" cy="294"/>
            </a:xfrm>
          </p:grpSpPr>
          <p:sp>
            <p:nvSpPr>
              <p:cNvPr id="22559" name="Text Box 1038"/>
              <p:cNvSpPr txBox="1">
                <a:spLocks noChangeArrowheads="1"/>
              </p:cNvSpPr>
              <p:nvPr/>
            </p:nvSpPr>
            <p:spPr bwMode="auto">
              <a:xfrm>
                <a:off x="1197" y="152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400">
                    <a:solidFill>
                      <a:schemeClr val="tx2"/>
                    </a:solidFill>
                    <a:ea typeface="ＭＳ Ｐゴシック" panose="020B0600070205080204" pitchFamily="34" charset="-128"/>
                  </a:rPr>
                  <a:t>0</a:t>
                </a:r>
              </a:p>
            </p:txBody>
          </p:sp>
          <p:sp>
            <p:nvSpPr>
              <p:cNvPr id="22560" name="Text Box 1039"/>
              <p:cNvSpPr txBox="1">
                <a:spLocks noChangeArrowheads="1"/>
              </p:cNvSpPr>
              <p:nvPr/>
            </p:nvSpPr>
            <p:spPr bwMode="auto">
              <a:xfrm>
                <a:off x="1722" y="152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400">
                    <a:solidFill>
                      <a:schemeClr val="tx2"/>
                    </a:solidFill>
                    <a:ea typeface="ＭＳ Ｐゴシック" panose="020B0600070205080204" pitchFamily="34" charset="-128"/>
                  </a:rPr>
                  <a:t>1</a:t>
                </a:r>
              </a:p>
            </p:txBody>
          </p:sp>
          <p:sp>
            <p:nvSpPr>
              <p:cNvPr id="22561" name="Text Box 1040"/>
              <p:cNvSpPr txBox="1">
                <a:spLocks noChangeArrowheads="1"/>
              </p:cNvSpPr>
              <p:nvPr/>
            </p:nvSpPr>
            <p:spPr bwMode="auto">
              <a:xfrm>
                <a:off x="2248" y="152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400">
                    <a:solidFill>
                      <a:schemeClr val="tx2"/>
                    </a:solidFill>
                    <a:ea typeface="ＭＳ Ｐゴシック" panose="020B0600070205080204" pitchFamily="34" charset="-128"/>
                  </a:rPr>
                  <a:t>2</a:t>
                </a:r>
              </a:p>
            </p:txBody>
          </p:sp>
          <p:sp>
            <p:nvSpPr>
              <p:cNvPr id="22562" name="Text Box 1041"/>
              <p:cNvSpPr txBox="1">
                <a:spLocks noChangeArrowheads="1"/>
              </p:cNvSpPr>
              <p:nvPr/>
            </p:nvSpPr>
            <p:spPr bwMode="auto">
              <a:xfrm>
                <a:off x="2774" y="152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400">
                    <a:solidFill>
                      <a:schemeClr val="tx2"/>
                    </a:solidFill>
                    <a:ea typeface="ＭＳ Ｐゴシック" panose="020B0600070205080204" pitchFamily="34" charset="-128"/>
                  </a:rPr>
                  <a:t>3</a:t>
                </a:r>
              </a:p>
            </p:txBody>
          </p:sp>
          <p:sp>
            <p:nvSpPr>
              <p:cNvPr id="22563" name="Text Box 1042"/>
              <p:cNvSpPr txBox="1">
                <a:spLocks noChangeArrowheads="1"/>
              </p:cNvSpPr>
              <p:nvPr/>
            </p:nvSpPr>
            <p:spPr bwMode="auto">
              <a:xfrm>
                <a:off x="3299" y="152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400">
                    <a:solidFill>
                      <a:schemeClr val="tx2"/>
                    </a:solidFill>
                    <a:ea typeface="ＭＳ Ｐゴシック" panose="020B0600070205080204" pitchFamily="34" charset="-128"/>
                  </a:rPr>
                  <a:t>4</a:t>
                </a:r>
              </a:p>
            </p:txBody>
          </p:sp>
          <p:sp>
            <p:nvSpPr>
              <p:cNvPr id="22564" name="Text Box 1043"/>
              <p:cNvSpPr txBox="1">
                <a:spLocks noChangeArrowheads="1"/>
              </p:cNvSpPr>
              <p:nvPr/>
            </p:nvSpPr>
            <p:spPr bwMode="auto">
              <a:xfrm>
                <a:off x="3825" y="152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400">
                    <a:solidFill>
                      <a:schemeClr val="tx2"/>
                    </a:solidFill>
                    <a:ea typeface="ＭＳ Ｐゴシック" panose="020B0600070205080204" pitchFamily="34" charset="-128"/>
                  </a:rPr>
                  <a:t>5</a:t>
                </a:r>
              </a:p>
            </p:txBody>
          </p:sp>
          <p:sp>
            <p:nvSpPr>
              <p:cNvPr id="22565" name="Text Box 1044"/>
              <p:cNvSpPr txBox="1">
                <a:spLocks noChangeArrowheads="1"/>
              </p:cNvSpPr>
              <p:nvPr/>
            </p:nvSpPr>
            <p:spPr bwMode="auto">
              <a:xfrm>
                <a:off x="4351" y="153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400">
                    <a:solidFill>
                      <a:schemeClr val="tx2"/>
                    </a:solidFill>
                    <a:ea typeface="ＭＳ Ｐゴシック" panose="020B0600070205080204" pitchFamily="34" charset="-128"/>
                  </a:rPr>
                  <a:t>6</a:t>
                </a:r>
              </a:p>
            </p:txBody>
          </p:sp>
        </p:grpSp>
        <p:grpSp>
          <p:nvGrpSpPr>
            <p:cNvPr id="22551" name="Group 1045"/>
            <p:cNvGrpSpPr>
              <a:grpSpLocks/>
            </p:cNvGrpSpPr>
            <p:nvPr/>
          </p:nvGrpSpPr>
          <p:grpSpPr bwMode="auto">
            <a:xfrm>
              <a:off x="1294" y="2434"/>
              <a:ext cx="3385" cy="294"/>
              <a:chOff x="1197" y="1545"/>
              <a:chExt cx="3385" cy="294"/>
            </a:xfrm>
          </p:grpSpPr>
          <p:sp>
            <p:nvSpPr>
              <p:cNvPr id="22552" name="Text Box 1046"/>
              <p:cNvSpPr txBox="1">
                <a:spLocks noChangeArrowheads="1"/>
              </p:cNvSpPr>
              <p:nvPr/>
            </p:nvSpPr>
            <p:spPr bwMode="auto">
              <a:xfrm>
                <a:off x="1197" y="1545"/>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400" b="1">
                    <a:solidFill>
                      <a:schemeClr val="tx1"/>
                    </a:solidFill>
                    <a:latin typeface="Courier New" panose="02070309020205020404" pitchFamily="49" charset="0"/>
                    <a:ea typeface="ＭＳ Ｐゴシック" panose="020B0600070205080204" pitchFamily="34" charset="-128"/>
                  </a:rPr>
                  <a:t>S</a:t>
                </a:r>
              </a:p>
            </p:txBody>
          </p:sp>
          <p:sp>
            <p:nvSpPr>
              <p:cNvPr id="22553" name="Text Box 1047"/>
              <p:cNvSpPr txBox="1">
                <a:spLocks noChangeArrowheads="1"/>
              </p:cNvSpPr>
              <p:nvPr/>
            </p:nvSpPr>
            <p:spPr bwMode="auto">
              <a:xfrm>
                <a:off x="1722" y="1545"/>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400" b="1">
                    <a:solidFill>
                      <a:schemeClr val="tx1"/>
                    </a:solidFill>
                    <a:latin typeface="Courier New" panose="02070309020205020404" pitchFamily="49" charset="0"/>
                    <a:ea typeface="ＭＳ Ｐゴシック" panose="020B0600070205080204" pitchFamily="34" charset="-128"/>
                  </a:rPr>
                  <a:t>u</a:t>
                </a:r>
              </a:p>
            </p:txBody>
          </p:sp>
          <p:sp>
            <p:nvSpPr>
              <p:cNvPr id="22554" name="Text Box 1048"/>
              <p:cNvSpPr txBox="1">
                <a:spLocks noChangeArrowheads="1"/>
              </p:cNvSpPr>
              <p:nvPr/>
            </p:nvSpPr>
            <p:spPr bwMode="auto">
              <a:xfrm>
                <a:off x="2248" y="1545"/>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400" b="1">
                    <a:solidFill>
                      <a:schemeClr val="tx1"/>
                    </a:solidFill>
                    <a:latin typeface="Courier New" panose="02070309020205020404" pitchFamily="49" charset="0"/>
                    <a:ea typeface="ＭＳ Ｐゴシック" panose="020B0600070205080204" pitchFamily="34" charset="-128"/>
                  </a:rPr>
                  <a:t>m</a:t>
                </a:r>
              </a:p>
            </p:txBody>
          </p:sp>
          <p:sp>
            <p:nvSpPr>
              <p:cNvPr id="22555" name="Text Box 1049"/>
              <p:cNvSpPr txBox="1">
                <a:spLocks noChangeArrowheads="1"/>
              </p:cNvSpPr>
              <p:nvPr/>
            </p:nvSpPr>
            <p:spPr bwMode="auto">
              <a:xfrm>
                <a:off x="2774" y="1545"/>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400" b="1">
                    <a:solidFill>
                      <a:schemeClr val="tx1"/>
                    </a:solidFill>
                    <a:latin typeface="Courier New" panose="02070309020205020404" pitchFamily="49" charset="0"/>
                    <a:ea typeface="ＭＳ Ｐゴシック" panose="020B0600070205080204" pitchFamily="34" charset="-128"/>
                  </a:rPr>
                  <a:t>a</a:t>
                </a:r>
              </a:p>
            </p:txBody>
          </p:sp>
          <p:sp>
            <p:nvSpPr>
              <p:cNvPr id="22556" name="Text Box 1050"/>
              <p:cNvSpPr txBox="1">
                <a:spLocks noChangeArrowheads="1"/>
              </p:cNvSpPr>
              <p:nvPr/>
            </p:nvSpPr>
            <p:spPr bwMode="auto">
              <a:xfrm>
                <a:off x="3299" y="1545"/>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400" b="1">
                    <a:solidFill>
                      <a:schemeClr val="tx1"/>
                    </a:solidFill>
                    <a:latin typeface="Courier New" panose="02070309020205020404" pitchFamily="49" charset="0"/>
                    <a:ea typeface="ＭＳ Ｐゴシック" panose="020B0600070205080204" pitchFamily="34" charset="-128"/>
                  </a:rPr>
                  <a:t>t</a:t>
                </a:r>
              </a:p>
            </p:txBody>
          </p:sp>
          <p:sp>
            <p:nvSpPr>
              <p:cNvPr id="22557" name="Text Box 1051"/>
              <p:cNvSpPr txBox="1">
                <a:spLocks noChangeArrowheads="1"/>
              </p:cNvSpPr>
              <p:nvPr/>
            </p:nvSpPr>
            <p:spPr bwMode="auto">
              <a:xfrm>
                <a:off x="3825" y="1545"/>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400" b="1">
                    <a:solidFill>
                      <a:schemeClr val="tx1"/>
                    </a:solidFill>
                    <a:latin typeface="Courier New" panose="02070309020205020404" pitchFamily="49" charset="0"/>
                    <a:ea typeface="ＭＳ Ｐゴシック" panose="020B0600070205080204" pitchFamily="34" charset="-128"/>
                  </a:rPr>
                  <a:t>r</a:t>
                </a:r>
              </a:p>
            </p:txBody>
          </p:sp>
          <p:sp>
            <p:nvSpPr>
              <p:cNvPr id="22558" name="Text Box 1052"/>
              <p:cNvSpPr txBox="1">
                <a:spLocks noChangeArrowheads="1"/>
              </p:cNvSpPr>
              <p:nvPr/>
            </p:nvSpPr>
            <p:spPr bwMode="auto">
              <a:xfrm>
                <a:off x="4351" y="1551"/>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400" b="1">
                    <a:solidFill>
                      <a:schemeClr val="tx1"/>
                    </a:solidFill>
                    <a:latin typeface="Courier New" panose="02070309020205020404" pitchFamily="49" charset="0"/>
                    <a:ea typeface="ＭＳ Ｐゴシック" panose="020B0600070205080204" pitchFamily="34" charset="-128"/>
                  </a:rPr>
                  <a:t>a</a:t>
                </a:r>
              </a:p>
            </p:txBody>
          </p:sp>
        </p:grpSp>
      </p:grpSp>
      <p:grpSp>
        <p:nvGrpSpPr>
          <p:cNvPr id="22535" name="Group 1053"/>
          <p:cNvGrpSpPr>
            <a:grpSpLocks/>
          </p:cNvGrpSpPr>
          <p:nvPr/>
        </p:nvGrpSpPr>
        <p:grpSpPr bwMode="auto">
          <a:xfrm>
            <a:off x="4350918" y="2555874"/>
            <a:ext cx="3713162" cy="469900"/>
            <a:chOff x="1375" y="2368"/>
            <a:chExt cx="2895" cy="661"/>
          </a:xfrm>
        </p:grpSpPr>
        <p:sp>
          <p:nvSpPr>
            <p:cNvPr id="22546" name="Rectangle 1054"/>
            <p:cNvSpPr>
              <a:spLocks noChangeArrowheads="1"/>
            </p:cNvSpPr>
            <p:nvPr/>
          </p:nvSpPr>
          <p:spPr bwMode="auto">
            <a:xfrm>
              <a:off x="1375" y="2368"/>
              <a:ext cx="2895" cy="661"/>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sp>
          <p:nvSpPr>
            <p:cNvPr id="22547" name="Rectangle 1055"/>
            <p:cNvSpPr>
              <a:spLocks noChangeArrowheads="1"/>
            </p:cNvSpPr>
            <p:nvPr/>
          </p:nvSpPr>
          <p:spPr bwMode="auto">
            <a:xfrm>
              <a:off x="1424" y="2431"/>
              <a:ext cx="273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tabLst>
                  <a:tab pos="457200" algn="l"/>
                  <a:tab pos="914400" algn="l"/>
                  <a:tab pos="1257300" algn="l"/>
                  <a:tab pos="1828800" algn="l"/>
                  <a:tab pos="2057400" algn="l"/>
                  <a:tab pos="2286000" algn="l"/>
                </a:tabLst>
                <a:defRPr sz="2800">
                  <a:solidFill>
                    <a:srgbClr val="003399"/>
                  </a:solidFill>
                  <a:latin typeface="Arial" panose="020B0604020202020204" pitchFamily="34" charset="0"/>
                </a:defRPr>
              </a:lvl1pPr>
              <a:lvl2pPr marL="742950" indent="-285750" eaLnBrk="0" hangingPunct="0">
                <a:spcBef>
                  <a:spcPct val="20000"/>
                </a:spcBef>
                <a:buChar char="–"/>
                <a:tabLst>
                  <a:tab pos="457200" algn="l"/>
                  <a:tab pos="914400" algn="l"/>
                  <a:tab pos="1257300" algn="l"/>
                  <a:tab pos="1828800" algn="l"/>
                  <a:tab pos="2057400" algn="l"/>
                  <a:tab pos="2286000" algn="l"/>
                </a:tabLst>
                <a:defRPr sz="2400">
                  <a:solidFill>
                    <a:srgbClr val="990033"/>
                  </a:solidFill>
                  <a:latin typeface="Arial" panose="020B0604020202020204" pitchFamily="34" charset="0"/>
                </a:defRPr>
              </a:lvl2pPr>
              <a:lvl3pPr marL="1143000" indent="-228600" eaLnBrk="0" hangingPunct="0">
                <a:spcBef>
                  <a:spcPct val="20000"/>
                </a:spcBef>
                <a:buChar char="•"/>
                <a:tabLst>
                  <a:tab pos="457200" algn="l"/>
                  <a:tab pos="914400" algn="l"/>
                  <a:tab pos="1257300" algn="l"/>
                  <a:tab pos="1828800" algn="l"/>
                  <a:tab pos="2057400" algn="l"/>
                  <a:tab pos="2286000" algn="l"/>
                </a:tabLst>
                <a:defRPr sz="2000">
                  <a:solidFill>
                    <a:srgbClr val="003399"/>
                  </a:solidFill>
                  <a:latin typeface="Arial" panose="020B0604020202020204" pitchFamily="34" charset="0"/>
                </a:defRPr>
              </a:lvl3pPr>
              <a:lvl4pPr marL="1600200" indent="-228600" eaLnBrk="0" hangingPunct="0">
                <a:spcBef>
                  <a:spcPct val="20000"/>
                </a:spcBef>
                <a:buChar char="–"/>
                <a:tabLst>
                  <a:tab pos="457200" algn="l"/>
                  <a:tab pos="914400" algn="l"/>
                  <a:tab pos="1257300" algn="l"/>
                  <a:tab pos="1828800" algn="l"/>
                  <a:tab pos="2057400" algn="l"/>
                  <a:tab pos="2286000" algn="l"/>
                </a:tabLst>
                <a:defRPr>
                  <a:solidFill>
                    <a:srgbClr val="996633"/>
                  </a:solidFill>
                  <a:latin typeface="Times New Roman" panose="02020603050405020304" pitchFamily="18" charset="0"/>
                </a:defRPr>
              </a:lvl4pPr>
              <a:lvl5pPr marL="2057400" indent="-228600" eaLnBrk="0" hangingPunct="0">
                <a:spcBef>
                  <a:spcPct val="20000"/>
                </a:spcBef>
                <a:buChar char="»"/>
                <a:tabLst>
                  <a:tab pos="457200" algn="l"/>
                  <a:tab pos="914400" algn="l"/>
                  <a:tab pos="1257300" algn="l"/>
                  <a:tab pos="1828800" algn="l"/>
                  <a:tab pos="2057400" algn="l"/>
                  <a:tab pos="2286000" algn="l"/>
                </a:tabLst>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tabLst>
                  <a:tab pos="457200" algn="l"/>
                  <a:tab pos="914400" algn="l"/>
                  <a:tab pos="1257300" algn="l"/>
                  <a:tab pos="1828800" algn="l"/>
                  <a:tab pos="2057400" algn="l"/>
                  <a:tab pos="2286000" algn="l"/>
                </a:tabLs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tabLst>
                  <a:tab pos="457200" algn="l"/>
                  <a:tab pos="914400" algn="l"/>
                  <a:tab pos="1257300" algn="l"/>
                  <a:tab pos="1828800" algn="l"/>
                  <a:tab pos="2057400" algn="l"/>
                  <a:tab pos="2286000" algn="l"/>
                </a:tabLs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tabLst>
                  <a:tab pos="457200" algn="l"/>
                  <a:tab pos="914400" algn="l"/>
                  <a:tab pos="1257300" algn="l"/>
                  <a:tab pos="1828800" algn="l"/>
                  <a:tab pos="2057400" algn="l"/>
                  <a:tab pos="2286000" algn="l"/>
                </a:tabLs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tabLst>
                  <a:tab pos="457200" algn="l"/>
                  <a:tab pos="914400" algn="l"/>
                  <a:tab pos="1257300" algn="l"/>
                  <a:tab pos="1828800" algn="l"/>
                  <a:tab pos="2057400" algn="l"/>
                  <a:tab pos="2286000" algn="l"/>
                </a:tabLst>
                <a:defRPr>
                  <a:solidFill>
                    <a:srgbClr val="996633"/>
                  </a:solidFill>
                  <a:latin typeface="Times New Roman" panose="02020603050405020304" pitchFamily="18" charset="0"/>
                </a:defRPr>
              </a:lvl9pPr>
            </a:lstStyle>
            <a:p>
              <a:pPr eaLnBrk="1" hangingPunct="1">
                <a:lnSpc>
                  <a:spcPct val="80000"/>
                </a:lnSpc>
                <a:spcBef>
                  <a:spcPct val="50000"/>
                </a:spcBef>
                <a:buFontTx/>
                <a:buNone/>
              </a:pPr>
              <a:r>
                <a:rPr lang="en-US" altLang="en-US" sz="1800" dirty="0">
                  <a:solidFill>
                    <a:schemeClr val="tx1"/>
                  </a:solidFill>
                  <a:latin typeface="Courier New" panose="02070309020205020404" pitchFamily="49" charset="0"/>
                  <a:ea typeface="ＭＳ Ｐゴシック" panose="020B0600070205080204" pitchFamily="34" charset="-128"/>
                </a:rPr>
                <a:t>String name = </a:t>
              </a:r>
              <a:r>
                <a:rPr lang="en-US" altLang="en-US" sz="1800" dirty="0">
                  <a:solidFill>
                    <a:srgbClr val="0066CC"/>
                  </a:solidFill>
                  <a:latin typeface="Courier New" panose="02070309020205020404" pitchFamily="49" charset="0"/>
                  <a:ea typeface="ＭＳ Ｐゴシック" panose="020B0600070205080204" pitchFamily="34" charset="-128"/>
                </a:rPr>
                <a:t>"Sumatra"</a:t>
              </a:r>
              <a:r>
                <a:rPr lang="en-US" altLang="en-US" sz="1800" dirty="0">
                  <a:solidFill>
                    <a:schemeClr val="tx1"/>
                  </a:solidFill>
                  <a:latin typeface="Courier New" panose="02070309020205020404" pitchFamily="49" charset="0"/>
                  <a:ea typeface="ＭＳ Ｐゴシック" panose="020B0600070205080204" pitchFamily="34" charset="-128"/>
                </a:rPr>
                <a:t>;</a:t>
              </a:r>
            </a:p>
          </p:txBody>
        </p:sp>
      </p:grpSp>
      <p:grpSp>
        <p:nvGrpSpPr>
          <p:cNvPr id="7" name="Group 1056"/>
          <p:cNvGrpSpPr>
            <a:grpSpLocks/>
          </p:cNvGrpSpPr>
          <p:nvPr/>
        </p:nvGrpSpPr>
        <p:grpSpPr bwMode="auto">
          <a:xfrm>
            <a:off x="2315744" y="4084637"/>
            <a:ext cx="6719887" cy="2087563"/>
            <a:chOff x="477" y="2396"/>
            <a:chExt cx="4233" cy="1315"/>
          </a:xfrm>
        </p:grpSpPr>
        <p:sp>
          <p:nvSpPr>
            <p:cNvPr id="22542" name="Text Box 1057"/>
            <p:cNvSpPr txBox="1">
              <a:spLocks noChangeArrowheads="1"/>
            </p:cNvSpPr>
            <p:nvPr/>
          </p:nvSpPr>
          <p:spPr bwMode="auto">
            <a:xfrm>
              <a:off x="608" y="3068"/>
              <a:ext cx="5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400">
                  <a:solidFill>
                    <a:schemeClr val="tx1"/>
                  </a:solidFill>
                  <a:ea typeface="ＭＳ Ｐゴシック" panose="020B0600070205080204" pitchFamily="34" charset="-128"/>
                </a:rPr>
                <a:t>name</a:t>
              </a:r>
            </a:p>
          </p:txBody>
        </p:sp>
        <p:sp>
          <p:nvSpPr>
            <p:cNvPr id="22543" name="AutoShape 1058"/>
            <p:cNvSpPr>
              <a:spLocks noChangeArrowheads="1"/>
            </p:cNvSpPr>
            <p:nvPr/>
          </p:nvSpPr>
          <p:spPr bwMode="auto">
            <a:xfrm>
              <a:off x="477" y="3368"/>
              <a:ext cx="1418" cy="34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ja-JP" sz="1400">
                  <a:solidFill>
                    <a:srgbClr val="000000"/>
                  </a:solidFill>
                  <a:ea typeface="ＭＳ Ｐゴシック" panose="020B0600070205080204" pitchFamily="34" charset="-128"/>
                </a:rPr>
                <a:t>Variabel untuk semua karakter.</a:t>
              </a:r>
            </a:p>
          </p:txBody>
        </p:sp>
        <p:sp>
          <p:nvSpPr>
            <p:cNvPr id="22544" name="AutoShape 1059"/>
            <p:cNvSpPr>
              <a:spLocks noChangeArrowheads="1"/>
            </p:cNvSpPr>
            <p:nvPr/>
          </p:nvSpPr>
          <p:spPr bwMode="auto">
            <a:xfrm>
              <a:off x="1251" y="2396"/>
              <a:ext cx="3459" cy="354"/>
            </a:xfrm>
            <a:prstGeom prst="roundRect">
              <a:avLst>
                <a:gd name="adj" fmla="val 24634"/>
              </a:avLst>
            </a:prstGeom>
            <a:noFill/>
            <a:ln w="19050" cap="rnd">
              <a:solidFill>
                <a:srgbClr val="A5002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cxnSp>
          <p:nvCxnSpPr>
            <p:cNvPr id="22545" name="AutoShape 1060"/>
            <p:cNvCxnSpPr>
              <a:cxnSpLocks noChangeShapeType="1"/>
              <a:stCxn id="22542" idx="0"/>
              <a:endCxn id="22544" idx="1"/>
            </p:cNvCxnSpPr>
            <p:nvPr/>
          </p:nvCxnSpPr>
          <p:spPr bwMode="auto">
            <a:xfrm flipV="1">
              <a:off x="907" y="2573"/>
              <a:ext cx="338" cy="495"/>
            </a:xfrm>
            <a:prstGeom prst="straightConnector1">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8" name="Group 1061"/>
          <p:cNvGrpSpPr>
            <a:grpSpLocks/>
          </p:cNvGrpSpPr>
          <p:nvPr/>
        </p:nvGrpSpPr>
        <p:grpSpPr bwMode="auto">
          <a:xfrm>
            <a:off x="6054306" y="4198937"/>
            <a:ext cx="3146425" cy="1933575"/>
            <a:chOff x="2832" y="2468"/>
            <a:chExt cx="1982" cy="1218"/>
          </a:xfrm>
        </p:grpSpPr>
        <p:sp>
          <p:nvSpPr>
            <p:cNvPr id="22538" name="Text Box 1062"/>
            <p:cNvSpPr txBox="1">
              <a:spLocks noChangeArrowheads="1"/>
            </p:cNvSpPr>
            <p:nvPr/>
          </p:nvSpPr>
          <p:spPr bwMode="auto">
            <a:xfrm>
              <a:off x="2892" y="3049"/>
              <a:ext cx="15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en-US" sz="2400">
                  <a:solidFill>
                    <a:schemeClr val="tx1"/>
                  </a:solidFill>
                  <a:ea typeface="ＭＳ Ｐゴシック" panose="020B0600070205080204" pitchFamily="34" charset="-128"/>
                </a:rPr>
                <a:t>name.charAt( 3 )</a:t>
              </a:r>
            </a:p>
          </p:txBody>
        </p:sp>
        <p:sp>
          <p:nvSpPr>
            <p:cNvPr id="22539" name="AutoShape 1063"/>
            <p:cNvSpPr>
              <a:spLocks noChangeArrowheads="1"/>
            </p:cNvSpPr>
            <p:nvPr/>
          </p:nvSpPr>
          <p:spPr bwMode="auto">
            <a:xfrm>
              <a:off x="3152" y="3343"/>
              <a:ext cx="1662" cy="34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r>
                <a:rPr lang="en-US" altLang="ja-JP" sz="1400" dirty="0">
                  <a:solidFill>
                    <a:srgbClr val="000000"/>
                  </a:solidFill>
                  <a:ea typeface="ＭＳ Ｐゴシック" panose="020B0600070205080204" pitchFamily="34" charset="-128"/>
                </a:rPr>
                <a:t>Method </a:t>
              </a:r>
              <a:r>
                <a:rPr lang="en-US" altLang="ja-JP" sz="1400" dirty="0" err="1">
                  <a:solidFill>
                    <a:srgbClr val="000000"/>
                  </a:solidFill>
                  <a:ea typeface="ＭＳ Ｐゴシック" panose="020B0600070205080204" pitchFamily="34" charset="-128"/>
                </a:rPr>
                <a:t>akan</a:t>
              </a:r>
              <a:r>
                <a:rPr lang="en-US" altLang="ja-JP" sz="1400" dirty="0">
                  <a:solidFill>
                    <a:srgbClr val="000000"/>
                  </a:solidFill>
                  <a:ea typeface="ＭＳ Ｐゴシック" panose="020B0600070205080204" pitchFamily="34" charset="-128"/>
                </a:rPr>
                <a:t> </a:t>
              </a:r>
              <a:r>
                <a:rPr lang="en-US" altLang="ja-JP" sz="1400" dirty="0" err="1">
                  <a:solidFill>
                    <a:srgbClr val="000000"/>
                  </a:solidFill>
                  <a:ea typeface="ＭＳ Ｐゴシック" panose="020B0600070205080204" pitchFamily="34" charset="-128"/>
                </a:rPr>
                <a:t>mengembalikan</a:t>
              </a:r>
              <a:r>
                <a:rPr lang="en-US" altLang="ja-JP" sz="1400" dirty="0">
                  <a:solidFill>
                    <a:srgbClr val="000000"/>
                  </a:solidFill>
                  <a:ea typeface="ＭＳ Ｐゴシック" panose="020B0600070205080204" pitchFamily="34" charset="-128"/>
                </a:rPr>
                <a:t> </a:t>
              </a:r>
              <a:r>
                <a:rPr lang="en-US" altLang="ja-JP" sz="1400" dirty="0" err="1">
                  <a:solidFill>
                    <a:srgbClr val="000000"/>
                  </a:solidFill>
                  <a:ea typeface="ＭＳ Ｐゴシック" panose="020B0600070205080204" pitchFamily="34" charset="-128"/>
                </a:rPr>
                <a:t>karakter</a:t>
              </a:r>
              <a:r>
                <a:rPr lang="en-US" altLang="ja-JP" sz="1400" dirty="0">
                  <a:solidFill>
                    <a:srgbClr val="000000"/>
                  </a:solidFill>
                  <a:ea typeface="ＭＳ Ｐゴシック" panose="020B0600070205080204" pitchFamily="34" charset="-128"/>
                </a:rPr>
                <a:t> </a:t>
              </a:r>
              <a:r>
                <a:rPr lang="en-US" altLang="ja-JP" sz="1400" dirty="0" err="1">
                  <a:solidFill>
                    <a:srgbClr val="000000"/>
                  </a:solidFill>
                  <a:ea typeface="ＭＳ Ｐゴシック" panose="020B0600070205080204" pitchFamily="34" charset="-128"/>
                </a:rPr>
                <a:t>pada</a:t>
              </a:r>
              <a:r>
                <a:rPr lang="en-US" altLang="ja-JP" sz="1400" dirty="0">
                  <a:solidFill>
                    <a:srgbClr val="000000"/>
                  </a:solidFill>
                  <a:ea typeface="ＭＳ Ｐゴシック" panose="020B0600070205080204" pitchFamily="34" charset="-128"/>
                </a:rPr>
                <a:t> </a:t>
              </a:r>
              <a:r>
                <a:rPr lang="en-US" altLang="ja-JP" sz="1400" dirty="0" err="1">
                  <a:solidFill>
                    <a:srgbClr val="000000"/>
                  </a:solidFill>
                  <a:ea typeface="ＭＳ Ｐゴシック" panose="020B0600070205080204" pitchFamily="34" charset="-128"/>
                </a:rPr>
                <a:t>posisi</a:t>
              </a:r>
              <a:r>
                <a:rPr lang="en-US" altLang="ja-JP" sz="1400" dirty="0">
                  <a:solidFill>
                    <a:srgbClr val="000000"/>
                  </a:solidFill>
                  <a:ea typeface="ＭＳ Ｐゴシック" panose="020B0600070205080204" pitchFamily="34" charset="-128"/>
                </a:rPr>
                <a:t> ke-3.</a:t>
              </a:r>
            </a:p>
          </p:txBody>
        </p:sp>
        <p:sp>
          <p:nvSpPr>
            <p:cNvPr id="22540" name="AutoShape 1064"/>
            <p:cNvSpPr>
              <a:spLocks noChangeArrowheads="1"/>
            </p:cNvSpPr>
            <p:nvPr/>
          </p:nvSpPr>
          <p:spPr bwMode="auto">
            <a:xfrm>
              <a:off x="2832" y="2468"/>
              <a:ext cx="314" cy="229"/>
            </a:xfrm>
            <a:prstGeom prst="roundRect">
              <a:avLst>
                <a:gd name="adj" fmla="val 50000"/>
              </a:avLst>
            </a:prstGeom>
            <a:noFill/>
            <a:ln w="19050" cap="rnd">
              <a:solidFill>
                <a:srgbClr val="A5002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rgbClr val="003399"/>
                  </a:solidFill>
                  <a:latin typeface="Arial" panose="020B0604020202020204" pitchFamily="34" charset="0"/>
                </a:defRPr>
              </a:lvl1pPr>
              <a:lvl2pPr marL="742950" indent="-285750" eaLnBrk="0" hangingPunct="0">
                <a:spcBef>
                  <a:spcPct val="20000"/>
                </a:spcBef>
                <a:buChar char="–"/>
                <a:defRPr sz="2400">
                  <a:solidFill>
                    <a:srgbClr val="990033"/>
                  </a:solidFill>
                  <a:latin typeface="Arial" panose="020B0604020202020204" pitchFamily="34" charset="0"/>
                </a:defRPr>
              </a:lvl2pPr>
              <a:lvl3pPr marL="1143000" indent="-228600" eaLnBrk="0" hangingPunct="0">
                <a:spcBef>
                  <a:spcPct val="20000"/>
                </a:spcBef>
                <a:buChar char="•"/>
                <a:defRPr sz="2000">
                  <a:solidFill>
                    <a:srgbClr val="003399"/>
                  </a:solidFill>
                  <a:latin typeface="Arial" panose="020B0604020202020204" pitchFamily="34" charset="0"/>
                </a:defRPr>
              </a:lvl3pPr>
              <a:lvl4pPr marL="1600200" indent="-228600" eaLnBrk="0" hangingPunct="0">
                <a:spcBef>
                  <a:spcPct val="20000"/>
                </a:spcBef>
                <a:buChar char="–"/>
                <a:defRPr>
                  <a:solidFill>
                    <a:srgbClr val="996633"/>
                  </a:solidFill>
                  <a:latin typeface="Times New Roman" panose="02020603050405020304" pitchFamily="18" charset="0"/>
                </a:defRPr>
              </a:lvl4pPr>
              <a:lvl5pPr marL="2057400" indent="-228600" eaLnBrk="0" hangingPunct="0">
                <a:spcBef>
                  <a:spcPct val="20000"/>
                </a:spcBef>
                <a:buChar char="»"/>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buChar char="»"/>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buChar char="»"/>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buChar char="»"/>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buChar char="»"/>
                <a:defRPr>
                  <a:solidFill>
                    <a:srgbClr val="996633"/>
                  </a:solidFill>
                  <a:latin typeface="Times New Roman" panose="02020603050405020304" pitchFamily="18" charset="0"/>
                </a:defRPr>
              </a:lvl9pPr>
            </a:lstStyle>
            <a:p>
              <a:pPr eaLnBrk="1" hangingPunct="1">
                <a:spcBef>
                  <a:spcPct val="0"/>
                </a:spcBef>
                <a:buFontTx/>
                <a:buNone/>
              </a:pPr>
              <a:endParaRPr lang="id-ID" altLang="en-US" sz="2400">
                <a:solidFill>
                  <a:schemeClr val="tx1"/>
                </a:solidFill>
                <a:latin typeface="Times New Roman" panose="02020603050405020304" pitchFamily="18" charset="0"/>
              </a:endParaRPr>
            </a:p>
          </p:txBody>
        </p:sp>
        <p:cxnSp>
          <p:nvCxnSpPr>
            <p:cNvPr id="22541" name="AutoShape 1065"/>
            <p:cNvCxnSpPr>
              <a:cxnSpLocks noChangeShapeType="1"/>
              <a:stCxn id="22538" idx="0"/>
              <a:endCxn id="22540" idx="3"/>
            </p:cNvCxnSpPr>
            <p:nvPr/>
          </p:nvCxnSpPr>
          <p:spPr bwMode="auto">
            <a:xfrm flipH="1" flipV="1">
              <a:off x="3152" y="2583"/>
              <a:ext cx="513" cy="466"/>
            </a:xfrm>
            <a:prstGeom prst="straightConnector1">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368506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ELAPSEDTIME" val="14.112"/>
  <p:tag name="TIMELINE" val="0.9/6.4/10.9"/>
</p:tagLst>
</file>

<file path=ppt/tags/tag10.xml><?xml version="1.0" encoding="utf-8"?>
<p:tagLst xmlns:a="http://schemas.openxmlformats.org/drawingml/2006/main" xmlns:r="http://schemas.openxmlformats.org/officeDocument/2006/relationships" xmlns:p="http://schemas.openxmlformats.org/presentationml/2006/main">
  <p:tag name="ELAPSEDTIME" val="12.256"/>
</p:tagLst>
</file>

<file path=ppt/tags/tag11.xml><?xml version="1.0" encoding="utf-8"?>
<p:tagLst xmlns:a="http://schemas.openxmlformats.org/drawingml/2006/main" xmlns:r="http://schemas.openxmlformats.org/officeDocument/2006/relationships" xmlns:p="http://schemas.openxmlformats.org/presentationml/2006/main">
  <p:tag name="ELAPSEDTIME" val="53.936"/>
</p:tagLst>
</file>

<file path=ppt/tags/tag12.xml><?xml version="1.0" encoding="utf-8"?>
<p:tagLst xmlns:a="http://schemas.openxmlformats.org/drawingml/2006/main" xmlns:r="http://schemas.openxmlformats.org/officeDocument/2006/relationships" xmlns:p="http://schemas.openxmlformats.org/presentationml/2006/main">
  <p:tag name="ELAPSEDTIME" val="66.624"/>
  <p:tag name="TIMELINE" val="3.2/8.1/13.6/22.8/26.5/29.7/35.3/43.7/47.9/51.7/59.3"/>
</p:tagLst>
</file>

<file path=ppt/tags/tag13.xml><?xml version="1.0" encoding="utf-8"?>
<p:tagLst xmlns:a="http://schemas.openxmlformats.org/drawingml/2006/main" xmlns:r="http://schemas.openxmlformats.org/officeDocument/2006/relationships" xmlns:p="http://schemas.openxmlformats.org/presentationml/2006/main">
  <p:tag name="ELAPSEDTIME" val="74.65601"/>
  <p:tag name="TIMELINE" val="0.5/32.5/35.6/45.6/50.4/54.7/57.9/70.0"/>
</p:tagLst>
</file>

<file path=ppt/tags/tag14.xml><?xml version="1.0" encoding="utf-8"?>
<p:tagLst xmlns:a="http://schemas.openxmlformats.org/drawingml/2006/main" xmlns:r="http://schemas.openxmlformats.org/officeDocument/2006/relationships" xmlns:p="http://schemas.openxmlformats.org/presentationml/2006/main">
  <p:tag name="ELAPSEDTIME" val="13.84"/>
</p:tagLst>
</file>

<file path=ppt/tags/tag15.xml><?xml version="1.0" encoding="utf-8"?>
<p:tagLst xmlns:a="http://schemas.openxmlformats.org/drawingml/2006/main" xmlns:r="http://schemas.openxmlformats.org/officeDocument/2006/relationships" xmlns:p="http://schemas.openxmlformats.org/presentationml/2006/main">
  <p:tag name="ELAPSEDTIME" val="54.576"/>
  <p:tag name="TIMELINE" val="1.4/9.1/22.1/30.5"/>
</p:tagLst>
</file>

<file path=ppt/tags/tag16.xml><?xml version="1.0" encoding="utf-8"?>
<p:tagLst xmlns:a="http://schemas.openxmlformats.org/drawingml/2006/main" xmlns:r="http://schemas.openxmlformats.org/officeDocument/2006/relationships" xmlns:p="http://schemas.openxmlformats.org/presentationml/2006/main">
  <p:tag name="ELAPSEDTIME" val="89.312"/>
  <p:tag name="TIMELINE" val="0.5/33.2/38.4/45.3/46.3/52.5/57.4"/>
</p:tagLst>
</file>

<file path=ppt/tags/tag17.xml><?xml version="1.0" encoding="utf-8"?>
<p:tagLst xmlns:a="http://schemas.openxmlformats.org/drawingml/2006/main" xmlns:r="http://schemas.openxmlformats.org/officeDocument/2006/relationships" xmlns:p="http://schemas.openxmlformats.org/presentationml/2006/main">
  <p:tag name="ELAPSEDTIME" val="34.592"/>
  <p:tag name="TIMELINE" val="0.5/10.9/29.4"/>
</p:tagLst>
</file>

<file path=ppt/tags/tag18.xml><?xml version="1.0" encoding="utf-8"?>
<p:tagLst xmlns:a="http://schemas.openxmlformats.org/drawingml/2006/main" xmlns:r="http://schemas.openxmlformats.org/officeDocument/2006/relationships" xmlns:p="http://schemas.openxmlformats.org/presentationml/2006/main">
  <p:tag name="ELAPSEDTIME" val="37.312"/>
  <p:tag name="TIMELINE" val="0.9/9.2/18.9/31.9"/>
</p:tagLst>
</file>

<file path=ppt/tags/tag19.xml><?xml version="1.0" encoding="utf-8"?>
<p:tagLst xmlns:a="http://schemas.openxmlformats.org/drawingml/2006/main" xmlns:r="http://schemas.openxmlformats.org/officeDocument/2006/relationships" xmlns:p="http://schemas.openxmlformats.org/presentationml/2006/main">
  <p:tag name="ELAPSEDTIME" val="34.384"/>
  <p:tag name="TIMELINE" val="1.3/19.0"/>
</p:tagLst>
</file>

<file path=ppt/tags/tag2.xml><?xml version="1.0" encoding="utf-8"?>
<p:tagLst xmlns:a="http://schemas.openxmlformats.org/drawingml/2006/main" xmlns:r="http://schemas.openxmlformats.org/officeDocument/2006/relationships" xmlns:p="http://schemas.openxmlformats.org/presentationml/2006/main">
  <p:tag name="ELAPSEDTIME" val="58"/>
  <p:tag name="TIMELINE" val="0.9/7.7/21.2/27.6/44.7"/>
</p:tagLst>
</file>

<file path=ppt/tags/tag20.xml><?xml version="1.0" encoding="utf-8"?>
<p:tagLst xmlns:a="http://schemas.openxmlformats.org/drawingml/2006/main" xmlns:r="http://schemas.openxmlformats.org/officeDocument/2006/relationships" xmlns:p="http://schemas.openxmlformats.org/presentationml/2006/main">
  <p:tag name="ELAPSEDTIME" val="47.264"/>
  <p:tag name="TIMELINE" val="4.6/11.4/20.9/22.5/30.0"/>
</p:tagLst>
</file>

<file path=ppt/tags/tag21.xml><?xml version="1.0" encoding="utf-8"?>
<p:tagLst xmlns:a="http://schemas.openxmlformats.org/drawingml/2006/main" xmlns:r="http://schemas.openxmlformats.org/officeDocument/2006/relationships" xmlns:p="http://schemas.openxmlformats.org/presentationml/2006/main">
  <p:tag name="ELAPSEDTIME" val="12.816"/>
</p:tagLst>
</file>

<file path=ppt/tags/tag22.xml><?xml version="1.0" encoding="utf-8"?>
<p:tagLst xmlns:a="http://schemas.openxmlformats.org/drawingml/2006/main" xmlns:r="http://schemas.openxmlformats.org/officeDocument/2006/relationships" xmlns:p="http://schemas.openxmlformats.org/presentationml/2006/main">
  <p:tag name="ELAPSEDTIME" val="30.736"/>
  <p:tag name="TIMELINE" val="6.4/14.2/17.9/24.6"/>
</p:tagLst>
</file>

<file path=ppt/tags/tag3.xml><?xml version="1.0" encoding="utf-8"?>
<p:tagLst xmlns:a="http://schemas.openxmlformats.org/drawingml/2006/main" xmlns:r="http://schemas.openxmlformats.org/officeDocument/2006/relationships" xmlns:p="http://schemas.openxmlformats.org/presentationml/2006/main">
  <p:tag name="ELAPSEDTIME" val="55.424"/>
  <p:tag name="TIMELINE" val="26.3"/>
</p:tagLst>
</file>

<file path=ppt/tags/tag4.xml><?xml version="1.0" encoding="utf-8"?>
<p:tagLst xmlns:a="http://schemas.openxmlformats.org/drawingml/2006/main" xmlns:r="http://schemas.openxmlformats.org/officeDocument/2006/relationships" xmlns:p="http://schemas.openxmlformats.org/presentationml/2006/main">
  <p:tag name="ELAPSEDTIME" val="51.232"/>
  <p:tag name="TIMELINE" val="1.5/10.5/27.2/38.2/42.4"/>
</p:tagLst>
</file>

<file path=ppt/tags/tag5.xml><?xml version="1.0" encoding="utf-8"?>
<p:tagLst xmlns:a="http://schemas.openxmlformats.org/drawingml/2006/main" xmlns:r="http://schemas.openxmlformats.org/officeDocument/2006/relationships" xmlns:p="http://schemas.openxmlformats.org/presentationml/2006/main">
  <p:tag name="ELAPSEDTIME" val="66.272"/>
  <p:tag name="TIMELINE" val="4.7/18.6/44.2"/>
</p:tagLst>
</file>

<file path=ppt/tags/tag6.xml><?xml version="1.0" encoding="utf-8"?>
<p:tagLst xmlns:a="http://schemas.openxmlformats.org/drawingml/2006/main" xmlns:r="http://schemas.openxmlformats.org/officeDocument/2006/relationships" xmlns:p="http://schemas.openxmlformats.org/presentationml/2006/main">
  <p:tag name="ELAPSEDTIME" val="53.872"/>
  <p:tag name="TIMELINE" val="14.4/22.8/28.8"/>
</p:tagLst>
</file>

<file path=ppt/tags/tag7.xml><?xml version="1.0" encoding="utf-8"?>
<p:tagLst xmlns:a="http://schemas.openxmlformats.org/drawingml/2006/main" xmlns:r="http://schemas.openxmlformats.org/officeDocument/2006/relationships" xmlns:p="http://schemas.openxmlformats.org/presentationml/2006/main">
  <p:tag name="ELAPSEDTIME" val="50.72"/>
  <p:tag name="TIMELINE" val="7.5/13.5/26.0/34.6"/>
</p:tagLst>
</file>

<file path=ppt/tags/tag8.xml><?xml version="1.0" encoding="utf-8"?>
<p:tagLst xmlns:a="http://schemas.openxmlformats.org/drawingml/2006/main" xmlns:r="http://schemas.openxmlformats.org/officeDocument/2006/relationships" xmlns:p="http://schemas.openxmlformats.org/presentationml/2006/main">
  <p:tag name="ELAPSEDTIME" val="39.584"/>
  <p:tag name="TIMELINE" val="3.2"/>
</p:tagLst>
</file>

<file path=ppt/tags/tag9.xml><?xml version="1.0" encoding="utf-8"?>
<p:tagLst xmlns:a="http://schemas.openxmlformats.org/drawingml/2006/main" xmlns:r="http://schemas.openxmlformats.org/officeDocument/2006/relationships" xmlns:p="http://schemas.openxmlformats.org/presentationml/2006/main">
  <p:tag name="ELAPSEDTIME" val="38.432"/>
  <p:tag name="TIMELINE" val="1.1/4.7/22.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plan 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lan presentation.potx" id="{B0CF94B3-F59B-427A-A620-6B86E9154593}" vid="{92489599-94E0-42FA-BFD7-90FE9B56DF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 (widescreen)</Template>
  <TotalTime>7395</TotalTime>
  <Words>4344</Words>
  <Application>Microsoft Office PowerPoint</Application>
  <PresentationFormat>Widescreen</PresentationFormat>
  <Paragraphs>670</Paragraphs>
  <Slides>40</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Book Antiqua</vt:lpstr>
      <vt:lpstr>Calibri</vt:lpstr>
      <vt:lpstr>Cambria</vt:lpstr>
      <vt:lpstr>Comic Sans MS</vt:lpstr>
      <vt:lpstr>Courier</vt:lpstr>
      <vt:lpstr>Courier New</vt:lpstr>
      <vt:lpstr>Times New Roman</vt:lpstr>
      <vt:lpstr>Wingdings 2</vt:lpstr>
      <vt:lpstr>Business plan presentation</vt:lpstr>
      <vt:lpstr>STRING MANIPULATION</vt:lpstr>
      <vt:lpstr>Tujuan</vt:lpstr>
      <vt:lpstr>Data Karakter</vt:lpstr>
      <vt:lpstr>ASCII Encoding</vt:lpstr>
      <vt:lpstr>Unicode Encoding</vt:lpstr>
      <vt:lpstr>Pemrosesan Karakter</vt:lpstr>
      <vt:lpstr>Method umum untuk Character</vt:lpstr>
      <vt:lpstr>Strings</vt:lpstr>
      <vt:lpstr>Mengakses karakter</vt:lpstr>
      <vt:lpstr>Contoh : menghitung vokal</vt:lpstr>
      <vt:lpstr>Contoh : menghitung kata ‘Java’ </vt:lpstr>
      <vt:lpstr>Operator String Lain</vt:lpstr>
      <vt:lpstr>Immutable</vt:lpstr>
      <vt:lpstr>Pengaruh dari Immutability</vt:lpstr>
      <vt:lpstr>Membandingkan String</vt:lpstr>
      <vt:lpstr>Membandingkan dengan CompareTo</vt:lpstr>
      <vt:lpstr>Contoh Substrings</vt:lpstr>
      <vt:lpstr>Contoh Menggabungkan String</vt:lpstr>
      <vt:lpstr>Mendapatkan Panjang String </vt:lpstr>
      <vt:lpstr>Konversi String </vt:lpstr>
      <vt:lpstr>Contoh Pola (Pattern) </vt:lpstr>
      <vt:lpstr>Regular Expressions</vt:lpstr>
      <vt:lpstr>Contoh Regular Expression </vt:lpstr>
      <vt:lpstr>Method replaceAll </vt:lpstr>
      <vt:lpstr>Contoh Penggunaan Backslash </vt:lpstr>
      <vt:lpstr>Contoh ReplaceAll</vt:lpstr>
      <vt:lpstr>Kelas Pattern dan Matcher</vt:lpstr>
      <vt:lpstr>Method compile </vt:lpstr>
      <vt:lpstr>Method find</vt:lpstr>
      <vt:lpstr>Kelas StringBuffer </vt:lpstr>
      <vt:lpstr>Contoh StringBuffer </vt:lpstr>
      <vt:lpstr>Contoh Proses</vt:lpstr>
      <vt:lpstr>Method append dan insert </vt:lpstr>
      <vt:lpstr>Contoh StringBuffer</vt:lpstr>
      <vt:lpstr>Operasi String Buffer</vt:lpstr>
      <vt:lpstr>Contoh : StringBuffer</vt:lpstr>
      <vt:lpstr>Kelas StringTokenizer</vt:lpstr>
      <vt:lpstr>Constructor StringTokenizer Class Constructors</vt:lpstr>
      <vt:lpstr>Method kelas StringTokenizer</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CRUD</dc:title>
  <dc:creator>Benedictus Herry Suharto</dc:creator>
  <cp:lastModifiedBy>Sri Hartati Wijono</cp:lastModifiedBy>
  <cp:revision>258</cp:revision>
  <dcterms:created xsi:type="dcterms:W3CDTF">2019-08-25T21:30:48Z</dcterms:created>
  <dcterms:modified xsi:type="dcterms:W3CDTF">2021-09-29T16:12:21Z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