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EDEF30FE-0C73-4532-9099-6CE458308E06}">
          <p14:sldIdLst>
            <p14:sldId id="256"/>
            <p14:sldId id="257"/>
            <p14:sldId id="258"/>
            <p14:sldId id="259"/>
            <p14:sldId id="267"/>
            <p14:sldId id="260"/>
          </p14:sldIdLst>
        </p14:section>
        <p14:section name="Example Site" id="{A25FABFA-178F-453D-B515-80B589B4457B}">
          <p14:sldIdLst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22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24" y="7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4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6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3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3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0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0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3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0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5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9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54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3school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42728F-3DDA-4F2B-91A5-EA12A122A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0" r="4757" b="-2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C0C94-8C82-44CA-966B-CAB212ABA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5400" dirty="0">
                <a:solidFill>
                  <a:srgbClr val="FFFFFF"/>
                </a:solidFill>
              </a:rPr>
              <a:t> בניית  אתר בסיסי באמצעות </a:t>
            </a:r>
            <a:r>
              <a:rPr lang="en-US" sz="5400" dirty="0">
                <a:solidFill>
                  <a:srgbClr val="FFFFFF"/>
                </a:solidFill>
              </a:rPr>
              <a:t>HTML</a:t>
            </a:r>
            <a:r>
              <a:rPr lang="he-IL" sz="5400" dirty="0">
                <a:solidFill>
                  <a:srgbClr val="FFFFFF"/>
                </a:solidFill>
              </a:rPr>
              <a:t>	</a:t>
            </a:r>
            <a:endParaRPr lang="en-IL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1926D-A92A-4670-AEF0-DE6323B47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pPr algn="r" rtl="1"/>
            <a:r>
              <a:rPr lang="he-IL" sz="1800" dirty="0">
                <a:solidFill>
                  <a:srgbClr val="FFFFFF"/>
                </a:solidFill>
              </a:rPr>
              <a:t>תגיות</a:t>
            </a:r>
            <a:r>
              <a:rPr lang="en-US" sz="1800" dirty="0">
                <a:solidFill>
                  <a:srgbClr val="FFFFFF"/>
                </a:solidFill>
              </a:rPr>
              <a:t> a </a:t>
            </a:r>
            <a:r>
              <a:rPr lang="he-IL" sz="1800" dirty="0">
                <a:solidFill>
                  <a:srgbClr val="FFFFFF"/>
                </a:solidFill>
              </a:rPr>
              <a:t>ו- </a:t>
            </a:r>
            <a:r>
              <a:rPr lang="en-US" sz="1800" dirty="0">
                <a:solidFill>
                  <a:srgbClr val="FFFFFF"/>
                </a:solidFill>
              </a:rPr>
              <a:t>IMG</a:t>
            </a:r>
            <a:endParaRPr lang="en-IL" sz="18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212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E06418-3A5E-4926-913B-8A3D06EDBDDE}"/>
              </a:ext>
            </a:extLst>
          </p:cNvPr>
          <p:cNvSpPr/>
          <p:nvPr/>
        </p:nvSpPr>
        <p:spPr>
          <a:xfrm>
            <a:off x="387457" y="402956"/>
            <a:ext cx="11417085" cy="57963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8C910A-8CD9-47D9-906C-5661902ADE5C}"/>
              </a:ext>
            </a:extLst>
          </p:cNvPr>
          <p:cNvSpPr/>
          <p:nvPr/>
        </p:nvSpPr>
        <p:spPr>
          <a:xfrm>
            <a:off x="387457" y="402956"/>
            <a:ext cx="11417083" cy="63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6FDCB4-AC39-4BCC-BF2E-6F3CD8F8CEA6}"/>
              </a:ext>
            </a:extLst>
          </p:cNvPr>
          <p:cNvGrpSpPr/>
          <p:nvPr/>
        </p:nvGrpSpPr>
        <p:grpSpPr>
          <a:xfrm>
            <a:off x="649638" y="469698"/>
            <a:ext cx="1039677" cy="508346"/>
            <a:chOff x="2819401" y="-1270862"/>
            <a:chExt cx="1039677" cy="508346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171BA1DE-9A6B-44BE-9655-19956806043F}"/>
                </a:ext>
              </a:extLst>
            </p:cNvPr>
            <p:cNvSpPr/>
            <p:nvPr/>
          </p:nvSpPr>
          <p:spPr>
            <a:xfrm>
              <a:off x="3394129" y="-1270861"/>
              <a:ext cx="464949" cy="508345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EF32489-0942-4494-B78B-8E929D6EAF94}"/>
                </a:ext>
              </a:extLst>
            </p:cNvPr>
            <p:cNvSpPr/>
            <p:nvPr/>
          </p:nvSpPr>
          <p:spPr>
            <a:xfrm rot="10800000">
              <a:off x="2819401" y="-1270862"/>
              <a:ext cx="464949" cy="508345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E38F54C-4E79-4045-95CF-86462FE4C1E5}"/>
              </a:ext>
            </a:extLst>
          </p:cNvPr>
          <p:cNvSpPr/>
          <p:nvPr/>
        </p:nvSpPr>
        <p:spPr>
          <a:xfrm>
            <a:off x="2112934" y="528593"/>
            <a:ext cx="9267986" cy="3891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File:///D:/project_directory/js_logo.html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hlinkClick r:id="rId2" action="ppaction://hlinksldjump"/>
            <a:extLst>
              <a:ext uri="{FF2B5EF4-FFF2-40B4-BE49-F238E27FC236}">
                <a16:creationId xmlns:a16="http://schemas.microsoft.com/office/drawing/2014/main" id="{A20A1541-CE4E-43CF-8A6F-66FE441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00" b="25330"/>
          <a:stretch/>
        </p:blipFill>
        <p:spPr>
          <a:xfrm>
            <a:off x="401970" y="1059299"/>
            <a:ext cx="3565726" cy="514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2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BF016F2-EE3A-403D-9E78-768BFC7A80D6}"/>
              </a:ext>
            </a:extLst>
          </p:cNvPr>
          <p:cNvSpPr/>
          <p:nvPr/>
        </p:nvSpPr>
        <p:spPr>
          <a:xfrm>
            <a:off x="387457" y="402956"/>
            <a:ext cx="11417085" cy="57963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8D6D4E-1061-4507-A74D-DC0BD1AEF5E4}"/>
              </a:ext>
            </a:extLst>
          </p:cNvPr>
          <p:cNvSpPr/>
          <p:nvPr/>
        </p:nvSpPr>
        <p:spPr>
          <a:xfrm>
            <a:off x="387457" y="402956"/>
            <a:ext cx="11417083" cy="63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FF2F8A-A1B6-4B9D-9454-97292C49CD69}"/>
              </a:ext>
            </a:extLst>
          </p:cNvPr>
          <p:cNvGrpSpPr/>
          <p:nvPr/>
        </p:nvGrpSpPr>
        <p:grpSpPr>
          <a:xfrm>
            <a:off x="649638" y="469698"/>
            <a:ext cx="1039677" cy="508346"/>
            <a:chOff x="2819401" y="-1270862"/>
            <a:chExt cx="1039677" cy="508346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A4FD9F5-A867-432F-906D-58F5C84B42AD}"/>
                </a:ext>
              </a:extLst>
            </p:cNvPr>
            <p:cNvSpPr/>
            <p:nvPr/>
          </p:nvSpPr>
          <p:spPr>
            <a:xfrm>
              <a:off x="3394129" y="-1270861"/>
              <a:ext cx="464949" cy="508345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92C492A9-2F8E-4582-A1D3-4ADA73274B62}"/>
                </a:ext>
              </a:extLst>
            </p:cNvPr>
            <p:cNvSpPr/>
            <p:nvPr/>
          </p:nvSpPr>
          <p:spPr>
            <a:xfrm rot="10800000">
              <a:off x="2819401" y="-1270862"/>
              <a:ext cx="464949" cy="508345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DDD640-7D62-4839-8C1A-73952630C530}"/>
              </a:ext>
            </a:extLst>
          </p:cNvPr>
          <p:cNvSpPr/>
          <p:nvPr/>
        </p:nvSpPr>
        <p:spPr>
          <a:xfrm>
            <a:off x="2112934" y="528593"/>
            <a:ext cx="9267986" cy="3891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File:///D:/project_directory/chrome_logo.html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hlinkClick r:id="rId2" action="ppaction://hlinksldjump"/>
            <a:extLst>
              <a:ext uri="{FF2B5EF4-FFF2-40B4-BE49-F238E27FC236}">
                <a16:creationId xmlns:a16="http://schemas.microsoft.com/office/drawing/2014/main" id="{80DB7DCF-6247-4E30-869E-C3DA0F71C9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89" b="25032"/>
          <a:stretch/>
        </p:blipFill>
        <p:spPr>
          <a:xfrm>
            <a:off x="401971" y="1059300"/>
            <a:ext cx="3850714" cy="491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6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3C4DE7-B261-4688-8CBD-AA4F146B1C14}"/>
              </a:ext>
            </a:extLst>
          </p:cNvPr>
          <p:cNvSpPr/>
          <p:nvPr/>
        </p:nvSpPr>
        <p:spPr>
          <a:xfrm>
            <a:off x="387457" y="402956"/>
            <a:ext cx="11417085" cy="57963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7E3829-B04F-4079-B511-7B940243EC1A}"/>
              </a:ext>
            </a:extLst>
          </p:cNvPr>
          <p:cNvSpPr/>
          <p:nvPr/>
        </p:nvSpPr>
        <p:spPr>
          <a:xfrm>
            <a:off x="387457" y="402956"/>
            <a:ext cx="11417083" cy="63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AAB071-14D3-44B5-8A06-DED8500DA71D}"/>
              </a:ext>
            </a:extLst>
          </p:cNvPr>
          <p:cNvGrpSpPr/>
          <p:nvPr/>
        </p:nvGrpSpPr>
        <p:grpSpPr>
          <a:xfrm>
            <a:off x="649638" y="469698"/>
            <a:ext cx="1039677" cy="508346"/>
            <a:chOff x="2819401" y="-1270862"/>
            <a:chExt cx="1039677" cy="508346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1CDAE098-C322-4E4A-8C13-E051621D8A94}"/>
                </a:ext>
              </a:extLst>
            </p:cNvPr>
            <p:cNvSpPr/>
            <p:nvPr/>
          </p:nvSpPr>
          <p:spPr>
            <a:xfrm>
              <a:off x="3394129" y="-1270861"/>
              <a:ext cx="464949" cy="508345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06BAB15-B188-42E3-9440-697455D57753}"/>
                </a:ext>
              </a:extLst>
            </p:cNvPr>
            <p:cNvSpPr/>
            <p:nvPr/>
          </p:nvSpPr>
          <p:spPr>
            <a:xfrm rot="10800000">
              <a:off x="2819401" y="-1270862"/>
              <a:ext cx="464949" cy="508345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AC7F24-ABD3-473B-99F1-5A833AF1857D}"/>
              </a:ext>
            </a:extLst>
          </p:cNvPr>
          <p:cNvSpPr/>
          <p:nvPr/>
        </p:nvSpPr>
        <p:spPr>
          <a:xfrm>
            <a:off x="2112934" y="528593"/>
            <a:ext cx="9267986" cy="3891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File:///D:/project_directory/talk_code.html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hlinkClick r:id="rId2" action="ppaction://hlinksldjump"/>
            <a:extLst>
              <a:ext uri="{FF2B5EF4-FFF2-40B4-BE49-F238E27FC236}">
                <a16:creationId xmlns:a16="http://schemas.microsoft.com/office/drawing/2014/main" id="{D52ED01D-9834-46A3-8437-2ECE6217EF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62" b="25842"/>
          <a:stretch/>
        </p:blipFill>
        <p:spPr>
          <a:xfrm>
            <a:off x="401969" y="1048415"/>
            <a:ext cx="4155516" cy="507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9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71FE-4EF4-4DA5-82CE-23ABA101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עמוד </a:t>
            </a:r>
            <a:r>
              <a:rPr lang="en-US" dirty="0"/>
              <a:t>HTML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092D-316A-408B-AF68-52D14DD9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v"/>
              <a:tabLst>
                <a:tab pos="3673475" algn="l"/>
              </a:tabLst>
            </a:pPr>
            <a:r>
              <a:rPr lang="he-IL" sz="2800" dirty="0"/>
              <a:t>קבצי</a:t>
            </a:r>
            <a:r>
              <a:rPr lang="he-IL" dirty="0"/>
              <a:t> </a:t>
            </a:r>
            <a:r>
              <a:rPr lang="en-US" sz="2800" dirty="0"/>
              <a:t>HTML</a:t>
            </a:r>
            <a:r>
              <a:rPr lang="he-IL" sz="2800" dirty="0"/>
              <a:t> הם קבצי טקסט עם סיומת  של  </a:t>
            </a:r>
            <a:r>
              <a:rPr lang="en-US" sz="2800" dirty="0"/>
              <a:t>&lt;</a:t>
            </a:r>
            <a:r>
              <a:rPr lang="en-US" sz="2800" dirty="0" err="1"/>
              <a:t>file_name</a:t>
            </a:r>
            <a:r>
              <a:rPr lang="en-US" sz="2800" dirty="0"/>
              <a:t>&gt;</a:t>
            </a:r>
            <a:r>
              <a:rPr lang="en-US" sz="2800" b="1" dirty="0"/>
              <a:t>.html</a:t>
            </a:r>
            <a:endParaRPr lang="en-US" sz="2800" dirty="0"/>
          </a:p>
          <a:p>
            <a:pPr algn="r" rtl="1">
              <a:buFont typeface="Wingdings" panose="05000000000000000000" pitchFamily="2" charset="2"/>
              <a:buChar char="v"/>
              <a:tabLst>
                <a:tab pos="3673475" algn="l"/>
              </a:tabLst>
            </a:pPr>
            <a:r>
              <a:rPr lang="he-IL" sz="2800" dirty="0"/>
              <a:t>עמוד </a:t>
            </a:r>
            <a:r>
              <a:rPr lang="en-US" sz="2800" dirty="0"/>
              <a:t>HTML</a:t>
            </a:r>
            <a:r>
              <a:rPr lang="he-IL" sz="2800" dirty="0"/>
              <a:t> חייב להיפתח בתגית </a:t>
            </a:r>
            <a:r>
              <a:rPr lang="en-US" sz="2800" dirty="0"/>
              <a:t>&lt;html&gt;</a:t>
            </a:r>
            <a:r>
              <a:rPr lang="he-IL" sz="2800" dirty="0"/>
              <a:t> ולהיסגר בתגית </a:t>
            </a:r>
            <a:r>
              <a:rPr lang="en-US" sz="2800" dirty="0"/>
              <a:t>&lt;/html&gt;</a:t>
            </a:r>
            <a:r>
              <a:rPr lang="he-IL" sz="2800" dirty="0"/>
              <a:t>.</a:t>
            </a:r>
            <a:endParaRPr lang="en-US" sz="2800" dirty="0"/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sz="2800" dirty="0"/>
              <a:t>שתי התגיות הבסיסיות בעמוד </a:t>
            </a:r>
            <a:r>
              <a:rPr lang="en-US" sz="2800" dirty="0"/>
              <a:t>HTML</a:t>
            </a:r>
            <a:r>
              <a:rPr lang="he-IL" sz="2800" dirty="0"/>
              <a:t> הן: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en-US" sz="2400" dirty="0"/>
              <a:t>&lt;head&gt;</a:t>
            </a:r>
            <a:r>
              <a:rPr lang="he-IL" sz="2400" dirty="0"/>
              <a:t> - תחתיו יוגדרו הגדרות כלליות  לעמוד (כגון: כותרת, מילות מפתח, סוג תווים בשימוש) והוספת סקריפטים.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en-US" sz="2400" dirty="0"/>
              <a:t>&lt;body&gt;</a:t>
            </a:r>
            <a:r>
              <a:rPr lang="he-IL" sz="2400" dirty="0"/>
              <a:t> - תחת תגית זו  נכניס את תוכן העמוד שיוצג למשתמש.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1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C9F6-3049-4289-AB0B-7E4434CD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דוגמה לתוכן עמוד </a:t>
            </a:r>
            <a:r>
              <a:rPr lang="en-US" dirty="0"/>
              <a:t>HTML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BC8E-2593-48E1-AC31-E4DE98E2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201168" lvl="1" indent="0">
              <a:buNone/>
            </a:pPr>
            <a:r>
              <a:rPr lang="en-US" sz="2000" dirty="0"/>
              <a:t>&lt;head&gt;</a:t>
            </a:r>
          </a:p>
          <a:p>
            <a:pPr marL="201168" lvl="1" indent="0">
              <a:buNone/>
            </a:pPr>
            <a:r>
              <a:rPr lang="en-US" sz="2000" dirty="0"/>
              <a:t>	&lt;title&gt;</a:t>
            </a:r>
            <a:r>
              <a:rPr lang="he-IL" sz="2000" dirty="0"/>
              <a:t>כותרת  העמוד</a:t>
            </a:r>
            <a:r>
              <a:rPr lang="en-US" sz="2000" dirty="0"/>
              <a:t>&lt;/title&gt;</a:t>
            </a:r>
          </a:p>
          <a:p>
            <a:pPr marL="201168" lvl="1" indent="0">
              <a:buNone/>
            </a:pPr>
            <a:r>
              <a:rPr lang="en-US" sz="2000" dirty="0"/>
              <a:t>&lt;/head&gt;</a:t>
            </a:r>
          </a:p>
          <a:p>
            <a:pPr marL="201168" lvl="1" indent="0">
              <a:buNone/>
            </a:pPr>
            <a:r>
              <a:rPr lang="en-US" sz="2000" dirty="0"/>
              <a:t>&lt;body&gt;</a:t>
            </a:r>
          </a:p>
          <a:p>
            <a:pPr marL="201168" lvl="1" indent="0">
              <a:buNone/>
            </a:pPr>
            <a:r>
              <a:rPr lang="he-IL" sz="2000" dirty="0"/>
              <a:t>	תוכן העמוד</a:t>
            </a:r>
            <a:endParaRPr lang="en-US" sz="2000" dirty="0"/>
          </a:p>
          <a:p>
            <a:pPr marL="201168" lvl="1" indent="0">
              <a:buNone/>
            </a:pPr>
            <a:r>
              <a:rPr lang="en-US" sz="2000" dirty="0"/>
              <a:t>&lt;/body&gt;</a:t>
            </a:r>
          </a:p>
          <a:p>
            <a:pPr marL="0" lvl="1" indent="0">
              <a:buNone/>
            </a:pP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0612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798E-041D-419A-9D52-457061E4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שתי התגיות שלמדנו הן: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7723-A9C3-48E1-9765-52ABA5BB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3200" b="1" dirty="0"/>
              <a:t>&lt;</a:t>
            </a:r>
            <a:r>
              <a:rPr lang="en-US" sz="3200" b="1" dirty="0" err="1"/>
              <a:t>img</a:t>
            </a:r>
            <a:r>
              <a:rPr lang="en-US" sz="3200" b="1" dirty="0"/>
              <a:t>&gt;</a:t>
            </a:r>
            <a:r>
              <a:rPr lang="he-IL" sz="3200" b="1" dirty="0"/>
              <a:t> </a:t>
            </a:r>
            <a:r>
              <a:rPr lang="he-IL" sz="3200" dirty="0"/>
              <a:t>- תגית להכנסת  תמונה.</a:t>
            </a:r>
          </a:p>
          <a:p>
            <a:pPr algn="r" rtl="1"/>
            <a:r>
              <a:rPr lang="en-US" sz="3200" b="1" dirty="0"/>
              <a:t>&lt;a&gt;</a:t>
            </a:r>
            <a:r>
              <a:rPr lang="he-IL" sz="3200" dirty="0"/>
              <a:t> -   תגית להכנסת לינק.</a:t>
            </a:r>
            <a:endParaRPr lang="he-IL" sz="2800" dirty="0"/>
          </a:p>
          <a:p>
            <a:pPr algn="r" rtl="1"/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78900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D352-7BB6-44D9-A7CE-90B33FE2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העתקת  כתובת תמונה בדפדפן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DA829-CF7B-4796-B182-AE6BBDB8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r" rtl="1">
              <a:buClrTx/>
              <a:buFont typeface="+mj-lt"/>
              <a:buAutoNum type="arabicPeriod"/>
            </a:pPr>
            <a:r>
              <a:rPr lang="he-IL" sz="2400" dirty="0"/>
              <a:t>עמדו עם העכבר על התמונה המוצגת  בדפדפן.</a:t>
            </a:r>
          </a:p>
          <a:p>
            <a:pPr marL="342900" indent="-342900" algn="r" rtl="1">
              <a:buClrTx/>
              <a:buFont typeface="+mj-lt"/>
              <a:buAutoNum type="arabicPeriod"/>
            </a:pPr>
            <a:r>
              <a:rPr lang="he-IL" sz="2400" dirty="0"/>
              <a:t>לחצו על הלחצן  הימני שבעכבר.</a:t>
            </a:r>
          </a:p>
          <a:p>
            <a:pPr marL="342900" indent="-342900" algn="r" rtl="1">
              <a:buClrTx/>
              <a:buFont typeface="+mj-lt"/>
              <a:buAutoNum type="arabicPeriod"/>
            </a:pPr>
            <a:r>
              <a:rPr lang="he-IL" sz="2400" dirty="0"/>
              <a:t>בחרו מהתפריט הצף </a:t>
            </a:r>
            <a:r>
              <a:rPr lang="en-US" sz="2400" b="1" dirty="0"/>
              <a:t>Copy image </a:t>
            </a:r>
            <a:r>
              <a:rPr lang="en-US" sz="2400" b="1" dirty="0" err="1"/>
              <a:t>addresss</a:t>
            </a:r>
            <a:r>
              <a:rPr lang="he-IL" sz="2400" b="1" dirty="0"/>
              <a:t>.</a:t>
            </a:r>
            <a:endParaRPr lang="en-IL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F053A-E7BE-4D79-A820-362A62752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67" t="4065" b="16836"/>
          <a:stretch/>
        </p:blipFill>
        <p:spPr>
          <a:xfrm>
            <a:off x="232226" y="1673617"/>
            <a:ext cx="4673601" cy="463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5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0256-E467-47E0-942D-5BDD836A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משימה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F27D-7EE9-4117-AEF1-D67C6A535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20028"/>
          </a:xfrm>
        </p:spPr>
        <p:txBody>
          <a:bodyPr>
            <a:normAutofit fontScale="92500" lnSpcReduction="10000"/>
          </a:bodyPr>
          <a:lstStyle/>
          <a:p>
            <a:pPr marL="0" indent="0" algn="r" rtl="1"/>
            <a:r>
              <a:rPr lang="he-IL" sz="2400" dirty="0"/>
              <a:t>הקימו אתר  המכיל רשימה של לפחות 5 תמונות בגובה של 150 פיקסלים כל אחת.</a:t>
            </a:r>
          </a:p>
          <a:p>
            <a:pPr marL="0" indent="0" algn="r" rtl="1">
              <a:buNone/>
            </a:pPr>
            <a:r>
              <a:rPr lang="he-IL" sz="2400" dirty="0"/>
              <a:t>כאשר לוחצים על תמונה המשתמש יופנה לעמוד </a:t>
            </a:r>
            <a:r>
              <a:rPr lang="en-US" sz="2400" dirty="0"/>
              <a:t>HTML</a:t>
            </a:r>
            <a:r>
              <a:rPr lang="he-IL" sz="2400" dirty="0"/>
              <a:t> נוסף בו תופיע אותה התמונה בגובה של 500 פיקסלים, ולחיצה עליה תוביל לעמוד הראשי.</a:t>
            </a:r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2400" dirty="0"/>
              <a:t>*היעזרו באתר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http://w3schools.com</a:t>
            </a:r>
            <a:r>
              <a:rPr lang="he-IL" sz="24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 algn="r" rtl="1">
              <a:buNone/>
            </a:pPr>
            <a:endParaRPr lang="he-IL" sz="2400" dirty="0"/>
          </a:p>
          <a:p>
            <a:pPr marL="0" indent="0" algn="ctr" rtl="1">
              <a:buNone/>
            </a:pPr>
            <a:r>
              <a:rPr lang="he-IL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בשקופית הבאה תוכלו לראות דוגמה לתוצאה שצריך לממש.</a:t>
            </a:r>
          </a:p>
          <a:p>
            <a:pPr marL="0" indent="0" algn="ctr" rtl="1">
              <a:buNone/>
            </a:pPr>
            <a:r>
              <a:rPr lang="he-IL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*שימו לב: השקופיות הבאות מציגות דוגמה בלבד. אין חובה לממש את הטקסטים.  בחרו שמות ותמונות משלכם לעמודים.</a:t>
            </a:r>
            <a:endParaRPr lang="en-US" sz="17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795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A7EC35-94B0-4AD9-8FD0-EB9FE0961A36}"/>
              </a:ext>
            </a:extLst>
          </p:cNvPr>
          <p:cNvSpPr/>
          <p:nvPr/>
        </p:nvSpPr>
        <p:spPr>
          <a:xfrm>
            <a:off x="387457" y="402956"/>
            <a:ext cx="11417085" cy="57963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55DAB-A720-412F-9D3B-2B012DDD6F20}"/>
              </a:ext>
            </a:extLst>
          </p:cNvPr>
          <p:cNvSpPr/>
          <p:nvPr/>
        </p:nvSpPr>
        <p:spPr>
          <a:xfrm>
            <a:off x="387457" y="402956"/>
            <a:ext cx="11417083" cy="63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343D09-0835-4DD8-BB99-AA5186B69F97}"/>
              </a:ext>
            </a:extLst>
          </p:cNvPr>
          <p:cNvGrpSpPr/>
          <p:nvPr/>
        </p:nvGrpSpPr>
        <p:grpSpPr>
          <a:xfrm>
            <a:off x="649638" y="469698"/>
            <a:ext cx="1039677" cy="508346"/>
            <a:chOff x="2819401" y="-1270862"/>
            <a:chExt cx="1039677" cy="508346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E365A0B-0D36-4271-B843-3208A6727BF5}"/>
                </a:ext>
              </a:extLst>
            </p:cNvPr>
            <p:cNvSpPr/>
            <p:nvPr/>
          </p:nvSpPr>
          <p:spPr>
            <a:xfrm>
              <a:off x="3394129" y="-1270861"/>
              <a:ext cx="464949" cy="508345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E994D26-C60C-4197-8C0A-E11D66A83D9B}"/>
                </a:ext>
              </a:extLst>
            </p:cNvPr>
            <p:cNvSpPr/>
            <p:nvPr/>
          </p:nvSpPr>
          <p:spPr>
            <a:xfrm rot="10800000">
              <a:off x="2819401" y="-1270862"/>
              <a:ext cx="464949" cy="508345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62B28E-ED64-46BA-8868-757DE6CF4BF8}"/>
              </a:ext>
            </a:extLst>
          </p:cNvPr>
          <p:cNvSpPr/>
          <p:nvPr/>
        </p:nvSpPr>
        <p:spPr>
          <a:xfrm>
            <a:off x="2112934" y="528593"/>
            <a:ext cx="9267986" cy="3891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File:///D:/project_directory/index.html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150A07-A4CA-4390-8E12-42D4E1F93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18" b="64027"/>
          <a:stretch/>
        </p:blipFill>
        <p:spPr>
          <a:xfrm>
            <a:off x="401971" y="1080567"/>
            <a:ext cx="9510795" cy="3786369"/>
          </a:xfrm>
          <a:prstGeom prst="rect">
            <a:avLst/>
          </a:prstGeom>
        </p:spPr>
      </p:pic>
      <p:sp>
        <p:nvSpPr>
          <p:cNvPr id="11" name="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217DA0AE-A315-4A02-940F-84EE16875366}"/>
              </a:ext>
            </a:extLst>
          </p:cNvPr>
          <p:cNvSpPr/>
          <p:nvPr/>
        </p:nvSpPr>
        <p:spPr>
          <a:xfrm>
            <a:off x="649637" y="1843314"/>
            <a:ext cx="1585563" cy="229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6177DA1E-4529-4891-9EA2-C282419BED66}"/>
              </a:ext>
            </a:extLst>
          </p:cNvPr>
          <p:cNvSpPr/>
          <p:nvPr/>
        </p:nvSpPr>
        <p:spPr>
          <a:xfrm>
            <a:off x="2279234" y="1843314"/>
            <a:ext cx="1585563" cy="229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hlinkClick r:id="rId5" action="ppaction://hlinksldjump"/>
            <a:extLst>
              <a:ext uri="{FF2B5EF4-FFF2-40B4-BE49-F238E27FC236}">
                <a16:creationId xmlns:a16="http://schemas.microsoft.com/office/drawing/2014/main" id="{F295EE9E-775C-4690-A8BD-11AE36DDBCBC}"/>
              </a:ext>
            </a:extLst>
          </p:cNvPr>
          <p:cNvSpPr/>
          <p:nvPr/>
        </p:nvSpPr>
        <p:spPr>
          <a:xfrm>
            <a:off x="3908831" y="1843314"/>
            <a:ext cx="1585563" cy="229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hlinkClick r:id="rId6" action="ppaction://hlinksldjump"/>
            <a:extLst>
              <a:ext uri="{FF2B5EF4-FFF2-40B4-BE49-F238E27FC236}">
                <a16:creationId xmlns:a16="http://schemas.microsoft.com/office/drawing/2014/main" id="{89D530EC-D56C-4EBD-AFE9-FC1FA17C3A27}"/>
              </a:ext>
            </a:extLst>
          </p:cNvPr>
          <p:cNvSpPr/>
          <p:nvPr/>
        </p:nvSpPr>
        <p:spPr>
          <a:xfrm>
            <a:off x="5538428" y="1843314"/>
            <a:ext cx="2038029" cy="229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hlinkClick r:id="rId7" action="ppaction://hlinksldjump"/>
            <a:extLst>
              <a:ext uri="{FF2B5EF4-FFF2-40B4-BE49-F238E27FC236}">
                <a16:creationId xmlns:a16="http://schemas.microsoft.com/office/drawing/2014/main" id="{5BC3D385-CA3C-4ED3-B0AD-DD77C752E723}"/>
              </a:ext>
            </a:extLst>
          </p:cNvPr>
          <p:cNvSpPr/>
          <p:nvPr/>
        </p:nvSpPr>
        <p:spPr>
          <a:xfrm>
            <a:off x="7617431" y="1843314"/>
            <a:ext cx="1874912" cy="229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441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A7EC35-94B0-4AD9-8FD0-EB9FE0961A36}"/>
              </a:ext>
            </a:extLst>
          </p:cNvPr>
          <p:cNvSpPr/>
          <p:nvPr/>
        </p:nvSpPr>
        <p:spPr>
          <a:xfrm>
            <a:off x="387457" y="402956"/>
            <a:ext cx="11417085" cy="57963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55DAB-A720-412F-9D3B-2B012DDD6F20}"/>
              </a:ext>
            </a:extLst>
          </p:cNvPr>
          <p:cNvSpPr/>
          <p:nvPr/>
        </p:nvSpPr>
        <p:spPr>
          <a:xfrm>
            <a:off x="387457" y="402956"/>
            <a:ext cx="11417083" cy="63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343D09-0835-4DD8-BB99-AA5186B69F97}"/>
              </a:ext>
            </a:extLst>
          </p:cNvPr>
          <p:cNvGrpSpPr/>
          <p:nvPr/>
        </p:nvGrpSpPr>
        <p:grpSpPr>
          <a:xfrm>
            <a:off x="649638" y="469698"/>
            <a:ext cx="1039677" cy="508346"/>
            <a:chOff x="2819401" y="-1270862"/>
            <a:chExt cx="1039677" cy="508346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E365A0B-0D36-4271-B843-3208A6727BF5}"/>
                </a:ext>
              </a:extLst>
            </p:cNvPr>
            <p:cNvSpPr/>
            <p:nvPr/>
          </p:nvSpPr>
          <p:spPr>
            <a:xfrm>
              <a:off x="3394129" y="-1270861"/>
              <a:ext cx="464949" cy="508345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E994D26-C60C-4197-8C0A-E11D66A83D9B}"/>
                </a:ext>
              </a:extLst>
            </p:cNvPr>
            <p:cNvSpPr/>
            <p:nvPr/>
          </p:nvSpPr>
          <p:spPr>
            <a:xfrm rot="10800000">
              <a:off x="2819401" y="-1270862"/>
              <a:ext cx="464949" cy="508345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62B28E-ED64-46BA-8868-757DE6CF4BF8}"/>
              </a:ext>
            </a:extLst>
          </p:cNvPr>
          <p:cNvSpPr/>
          <p:nvPr/>
        </p:nvSpPr>
        <p:spPr>
          <a:xfrm>
            <a:off x="2112934" y="528593"/>
            <a:ext cx="9267986" cy="3891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File:///D:/project_directory/html_logo.html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hlinkClick r:id="rId2" action="ppaction://hlinksldjump"/>
            <a:extLst>
              <a:ext uri="{FF2B5EF4-FFF2-40B4-BE49-F238E27FC236}">
                <a16:creationId xmlns:a16="http://schemas.microsoft.com/office/drawing/2014/main" id="{CF150A07-A4CA-4390-8E12-42D4E1F93E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65" b="25266"/>
          <a:stretch/>
        </p:blipFill>
        <p:spPr>
          <a:xfrm>
            <a:off x="401969" y="1067415"/>
            <a:ext cx="4126485" cy="508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A9822D3-80B8-4583-AE6A-94C9A8546A90}"/>
              </a:ext>
            </a:extLst>
          </p:cNvPr>
          <p:cNvSpPr/>
          <p:nvPr/>
        </p:nvSpPr>
        <p:spPr>
          <a:xfrm>
            <a:off x="387457" y="402956"/>
            <a:ext cx="11417085" cy="57963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5748C0-6F2C-4589-A787-0EA65ACF1087}"/>
              </a:ext>
            </a:extLst>
          </p:cNvPr>
          <p:cNvSpPr/>
          <p:nvPr/>
        </p:nvSpPr>
        <p:spPr>
          <a:xfrm>
            <a:off x="387457" y="402956"/>
            <a:ext cx="11417083" cy="63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76DDBA-7C7C-4AB1-8A47-75C6ADE95BBA}"/>
              </a:ext>
            </a:extLst>
          </p:cNvPr>
          <p:cNvGrpSpPr/>
          <p:nvPr/>
        </p:nvGrpSpPr>
        <p:grpSpPr>
          <a:xfrm>
            <a:off x="649638" y="469698"/>
            <a:ext cx="1039677" cy="508346"/>
            <a:chOff x="2819401" y="-1270862"/>
            <a:chExt cx="1039677" cy="508346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1F995223-C2B2-44E2-9527-44CBA4F5FE53}"/>
                </a:ext>
              </a:extLst>
            </p:cNvPr>
            <p:cNvSpPr/>
            <p:nvPr/>
          </p:nvSpPr>
          <p:spPr>
            <a:xfrm>
              <a:off x="3394129" y="-1270861"/>
              <a:ext cx="464949" cy="508345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E3A4680E-F25D-4D2E-88C8-C8D8C755F196}"/>
                </a:ext>
              </a:extLst>
            </p:cNvPr>
            <p:cNvSpPr/>
            <p:nvPr/>
          </p:nvSpPr>
          <p:spPr>
            <a:xfrm rot="10800000">
              <a:off x="2819401" y="-1270862"/>
              <a:ext cx="464949" cy="508345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76A3C52-05F3-4940-B86B-2B5C02A2D9F2}"/>
              </a:ext>
            </a:extLst>
          </p:cNvPr>
          <p:cNvSpPr/>
          <p:nvPr/>
        </p:nvSpPr>
        <p:spPr>
          <a:xfrm>
            <a:off x="2112934" y="528593"/>
            <a:ext cx="9267986" cy="3891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File:///D:/project_directory/css_logo.html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hlinkClick r:id="rId2" action="ppaction://hlinksldjump"/>
            <a:extLst>
              <a:ext uri="{FF2B5EF4-FFF2-40B4-BE49-F238E27FC236}">
                <a16:creationId xmlns:a16="http://schemas.microsoft.com/office/drawing/2014/main" id="{225B32CD-C0DE-437B-B1ED-568B177BA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70" b="25537"/>
          <a:stretch/>
        </p:blipFill>
        <p:spPr>
          <a:xfrm>
            <a:off x="401970" y="1073814"/>
            <a:ext cx="2873487" cy="512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285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641"/>
      </a:dk2>
      <a:lt2>
        <a:srgbClr val="E8E2E6"/>
      </a:lt2>
      <a:accent1>
        <a:srgbClr val="21B94E"/>
      </a:accent1>
      <a:accent2>
        <a:srgbClr val="14B788"/>
      </a:accent2>
      <a:accent3>
        <a:srgbClr val="23B0C5"/>
      </a:accent3>
      <a:accent4>
        <a:srgbClr val="176DD5"/>
      </a:accent4>
      <a:accent5>
        <a:srgbClr val="4349EA"/>
      </a:accent5>
      <a:accent6>
        <a:srgbClr val="7638DB"/>
      </a:accent6>
      <a:hlink>
        <a:srgbClr val="C551A2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322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Nova Light</vt:lpstr>
      <vt:lpstr>Bembo</vt:lpstr>
      <vt:lpstr>Calibri</vt:lpstr>
      <vt:lpstr>Wingdings</vt:lpstr>
      <vt:lpstr>RetrospectVTI</vt:lpstr>
      <vt:lpstr> בניית  אתר בסיסי באמצעות HTML </vt:lpstr>
      <vt:lpstr>עמוד HTML</vt:lpstr>
      <vt:lpstr>דוגמה לתוכן עמוד HTML</vt:lpstr>
      <vt:lpstr>שתי התגיות שלמדנו הן:</vt:lpstr>
      <vt:lpstr>העתקת  כתובת תמונה בדפדפן</vt:lpstr>
      <vt:lpstr>משימה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 אתר בסיסי באמצעות HTML</dc:title>
  <dc:creator>Daniel Zadok</dc:creator>
  <cp:lastModifiedBy>Masha</cp:lastModifiedBy>
  <cp:revision>6</cp:revision>
  <dcterms:created xsi:type="dcterms:W3CDTF">2019-11-03T12:39:55Z</dcterms:created>
  <dcterms:modified xsi:type="dcterms:W3CDTF">2022-01-18T07:25:37Z</dcterms:modified>
</cp:coreProperties>
</file>