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A488-679E-B843-AC22-75736BAD012A}" type="datetimeFigureOut">
              <a:rPr lang="en-US" smtClean="0"/>
              <a:t>9/10/10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EE16-97FB-0D4E-AD9C-7C3621AFDF0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5420"/>
            <a:ext cx="7772400" cy="1470025"/>
          </a:xfrm>
        </p:spPr>
        <p:txBody>
          <a:bodyPr/>
          <a:lstStyle/>
          <a:p>
            <a:pPr algn="r"/>
            <a:r>
              <a:rPr lang="en-US" dirty="0" smtClean="0"/>
              <a:t>World Religions:</a:t>
            </a:r>
            <a:br>
              <a:rPr lang="en-US" dirty="0" smtClean="0"/>
            </a:br>
            <a:r>
              <a:rPr lang="en-US" dirty="0" smtClean="0"/>
              <a:t>Similarity or Difference?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90191"/>
            <a:ext cx="6400800" cy="2933063"/>
          </a:xfrm>
        </p:spPr>
        <p:txBody>
          <a:bodyPr>
            <a:normAutofit/>
          </a:bodyPr>
          <a:lstStyle/>
          <a:p>
            <a:r>
              <a:rPr lang="en-US" dirty="0"/>
              <a:t>"No </a:t>
            </a:r>
            <a:r>
              <a:rPr lang="en-US" dirty="0" smtClean="0"/>
              <a:t>religion </a:t>
            </a:r>
            <a:r>
              <a:rPr lang="en-US" dirty="0"/>
              <a:t>is an </a:t>
            </a:r>
            <a:r>
              <a:rPr lang="en-US" dirty="0" smtClean="0"/>
              <a:t>island.”</a:t>
            </a:r>
          </a:p>
          <a:p>
            <a:pPr algn="r">
              <a:buFontTx/>
              <a:buChar char="-"/>
            </a:pPr>
            <a:r>
              <a:rPr lang="en-US" sz="2162" dirty="0" smtClean="0"/>
              <a:t>Abraham </a:t>
            </a:r>
            <a:r>
              <a:rPr lang="en-US" sz="2162" dirty="0" err="1" smtClean="0"/>
              <a:t>Heschel</a:t>
            </a:r>
            <a:endParaRPr lang="en-US" sz="2162" dirty="0" smtClean="0"/>
          </a:p>
          <a:p>
            <a:pPr algn="r"/>
            <a:r>
              <a:rPr lang="en-US" sz="2162" dirty="0" smtClean="0"/>
              <a:t>Jewish Philosopher</a:t>
            </a:r>
          </a:p>
          <a:p>
            <a:pPr algn="r">
              <a:buFontTx/>
              <a:buChar char="-"/>
            </a:pP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He who knows one, knows none." </a:t>
            </a:r>
            <a:r>
              <a:rPr lang="en-US" dirty="0" smtClean="0"/>
              <a:t> </a:t>
            </a:r>
          </a:p>
          <a:p>
            <a:pPr algn="r"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Max </a:t>
            </a:r>
            <a:r>
              <a:rPr lang="en-US" sz="2000" dirty="0" err="1"/>
              <a:t>Müller</a:t>
            </a:r>
            <a:r>
              <a:rPr lang="en-US" sz="2000" dirty="0"/>
              <a:t>, German philologist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Every Religion articulates: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293"/>
            <a:ext cx="4038600" cy="413587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90293"/>
            <a:ext cx="4038600" cy="4135870"/>
          </a:xfrm>
        </p:spPr>
        <p:txBody>
          <a:bodyPr wrap="square">
            <a:normAutofit/>
          </a:bodyPr>
          <a:lstStyle/>
          <a:p>
            <a:r>
              <a:rPr lang="en-US" dirty="0" smtClean="0"/>
              <a:t>A Problem</a:t>
            </a:r>
          </a:p>
          <a:p>
            <a:r>
              <a:rPr lang="en-US" dirty="0" smtClean="0"/>
              <a:t>A Solution (which is  also a goal)</a:t>
            </a:r>
          </a:p>
          <a:p>
            <a:r>
              <a:rPr lang="en-US" dirty="0" smtClean="0"/>
              <a:t>A Technique (for moving from problem to solution)</a:t>
            </a:r>
          </a:p>
          <a:p>
            <a:r>
              <a:rPr lang="en-US" dirty="0" smtClean="0"/>
              <a:t>An Exemplar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Different Problems, Different Solutions:</a:t>
            </a:r>
            <a:br>
              <a:rPr lang="en-US" sz="3600" dirty="0" smtClean="0"/>
            </a:br>
            <a:r>
              <a:rPr lang="en-US" sz="3600" dirty="0" smtClean="0"/>
              <a:t>Buddhism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293"/>
            <a:ext cx="4038600" cy="413587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Problem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Solution (which is  also a goal)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Technique (for moving from problem to solution)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 Exemplar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90293"/>
            <a:ext cx="4038600" cy="4135870"/>
          </a:xfrm>
        </p:spPr>
        <p:txBody>
          <a:bodyPr wrap="square">
            <a:normAutofit lnSpcReduction="10000"/>
          </a:bodyPr>
          <a:lstStyle/>
          <a:p>
            <a:pPr marL="347472" indent="-347472"/>
            <a:r>
              <a:rPr lang="en-US" sz="3600" dirty="0" smtClean="0"/>
              <a:t>Suffering</a:t>
            </a:r>
          </a:p>
          <a:p>
            <a:pPr marL="347472" indent="-347472"/>
            <a:r>
              <a:rPr lang="en-US" sz="3600" dirty="0" smtClean="0"/>
              <a:t>Nirvana</a:t>
            </a:r>
          </a:p>
          <a:p>
            <a:pPr marL="347472" indent="-347472"/>
            <a:r>
              <a:rPr lang="en-US" sz="3600" dirty="0" smtClean="0"/>
              <a:t>Noble Eightfold Path</a:t>
            </a:r>
          </a:p>
          <a:p>
            <a:pPr marL="347472" indent="-347472"/>
            <a:r>
              <a:rPr lang="en-US" sz="3600" i="1" dirty="0" err="1" smtClean="0"/>
              <a:t>Arhats</a:t>
            </a:r>
            <a:r>
              <a:rPr lang="en-US" sz="3600" i="1" dirty="0" smtClean="0"/>
              <a:t>, </a:t>
            </a:r>
            <a:r>
              <a:rPr lang="en-US" sz="3600" i="1" dirty="0" err="1" smtClean="0"/>
              <a:t>Bodhisattas</a:t>
            </a:r>
            <a:r>
              <a:rPr lang="en-US" sz="3600" dirty="0" smtClean="0"/>
              <a:t>, or </a:t>
            </a:r>
            <a:r>
              <a:rPr lang="en-US" sz="3600" i="1" dirty="0" err="1" smtClean="0"/>
              <a:t>Iamas</a:t>
            </a:r>
            <a:endParaRPr lang="en-US" sz="3600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Different Problems, Different Solutions:</a:t>
            </a:r>
            <a:br>
              <a:rPr lang="en-US" sz="3600" dirty="0" smtClean="0"/>
            </a:br>
            <a:r>
              <a:rPr lang="en-US" sz="3600" dirty="0" smtClean="0"/>
              <a:t>Judaism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293"/>
            <a:ext cx="4038600" cy="4135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Problem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Solution (which is  also a goal)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Technique (for moving from problem to solution)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 Exemplar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90293"/>
            <a:ext cx="4038600" cy="4135870"/>
          </a:xfrm>
        </p:spPr>
        <p:txBody>
          <a:bodyPr wrap="square">
            <a:normAutofit/>
          </a:bodyPr>
          <a:lstStyle/>
          <a:p>
            <a:pPr marL="347472" indent="-347472"/>
            <a:r>
              <a:rPr lang="en-US" sz="3600" dirty="0" smtClean="0"/>
              <a:t>Exile</a:t>
            </a:r>
          </a:p>
          <a:p>
            <a:pPr marL="347472" indent="-347472"/>
            <a:r>
              <a:rPr lang="en-US" sz="3600" dirty="0" smtClean="0"/>
              <a:t>Return to God and home</a:t>
            </a:r>
          </a:p>
          <a:p>
            <a:pPr marL="347472" indent="-347472"/>
            <a:r>
              <a:rPr lang="en-US" sz="3600" dirty="0" smtClean="0"/>
              <a:t>The Law, Torah</a:t>
            </a:r>
          </a:p>
          <a:p>
            <a:pPr marL="347472" indent="-347472"/>
            <a:r>
              <a:rPr lang="en-US" sz="3600" dirty="0" smtClean="0"/>
              <a:t>Abraham, Isaac, Jacob</a:t>
            </a:r>
            <a:endParaRPr lang="en-US" sz="3600" i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Different Problems, Different Solutions:</a:t>
            </a:r>
            <a:br>
              <a:rPr lang="en-US" sz="3600" dirty="0" smtClean="0"/>
            </a:br>
            <a:r>
              <a:rPr lang="en-US" sz="3600" dirty="0" smtClean="0"/>
              <a:t>Others?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293"/>
            <a:ext cx="4038600" cy="41358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Problem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Solution (which is  also a goal)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Technique (for moving from problem to solution)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 Exemplar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90293"/>
            <a:ext cx="4038600" cy="4135870"/>
          </a:xfrm>
        </p:spPr>
        <p:txBody>
          <a:bodyPr wrap="square">
            <a:normAutofit fontScale="92500" lnSpcReduction="10000"/>
          </a:bodyPr>
          <a:lstStyle/>
          <a:p>
            <a:pPr marL="347472" indent="-347472"/>
            <a:r>
              <a:rPr lang="en-US" sz="3600" dirty="0" smtClean="0"/>
              <a:t>Christianity</a:t>
            </a:r>
          </a:p>
          <a:p>
            <a:pPr marL="347472" indent="-347472"/>
            <a:r>
              <a:rPr lang="en-US" sz="3600" dirty="0" smtClean="0"/>
              <a:t>Islam</a:t>
            </a:r>
          </a:p>
          <a:p>
            <a:pPr marL="347472" indent="-347472"/>
            <a:r>
              <a:rPr lang="en-US" sz="3600" dirty="0" smtClean="0"/>
              <a:t>Confucianism</a:t>
            </a:r>
          </a:p>
          <a:p>
            <a:pPr marL="347472" indent="-347472"/>
            <a:r>
              <a:rPr lang="en-US" sz="3600" dirty="0" smtClean="0"/>
              <a:t>Hinduism</a:t>
            </a:r>
          </a:p>
          <a:p>
            <a:pPr marL="347472" indent="-347472"/>
            <a:r>
              <a:rPr lang="en-US" sz="3600" dirty="0" smtClean="0"/>
              <a:t>Daoism</a:t>
            </a:r>
          </a:p>
          <a:p>
            <a:pPr marL="347472" indent="-347472"/>
            <a:r>
              <a:rPr lang="en-US" sz="3600" dirty="0" err="1" smtClean="0"/>
              <a:t>Yaruba</a:t>
            </a:r>
            <a:endParaRPr lang="en-US" sz="3600" dirty="0" smtClean="0"/>
          </a:p>
          <a:p>
            <a:pPr marL="347472" indent="-347472"/>
            <a:r>
              <a:rPr lang="en-US" sz="3600" dirty="0" err="1" smtClean="0"/>
              <a:t>Athesism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Different Problems, Different Solutions:</a:t>
            </a:r>
            <a:br>
              <a:rPr lang="en-US" sz="3600" dirty="0" smtClean="0"/>
            </a:br>
            <a:r>
              <a:rPr lang="en-US" sz="3600" dirty="0" smtClean="0"/>
              <a:t>Islam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293"/>
            <a:ext cx="4038600" cy="4135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Problem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Solution (which is  also a goal)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Technique (for moving from problem to solution)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 Exemplar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90293"/>
            <a:ext cx="4038600" cy="4135870"/>
          </a:xfrm>
        </p:spPr>
        <p:txBody>
          <a:bodyPr wrap="square">
            <a:normAutofit/>
          </a:bodyPr>
          <a:lstStyle/>
          <a:p>
            <a:pPr marL="0" indent="0"/>
            <a:r>
              <a:rPr lang="en-US" sz="3600" dirty="0" smtClean="0"/>
              <a:t> Pride</a:t>
            </a:r>
          </a:p>
          <a:p>
            <a:pPr marL="0" indent="0"/>
            <a:r>
              <a:rPr lang="en-US" sz="3600" dirty="0" smtClean="0"/>
              <a:t> Submission</a:t>
            </a:r>
          </a:p>
          <a:p>
            <a:pPr marL="0" indent="0"/>
            <a:r>
              <a:rPr lang="en-US" sz="3600" dirty="0" smtClean="0"/>
              <a:t> Five Pillars</a:t>
            </a:r>
          </a:p>
          <a:p>
            <a:pPr marL="0" indent="0"/>
            <a:r>
              <a:rPr lang="en-US" sz="3600" dirty="0" smtClean="0"/>
              <a:t> </a:t>
            </a:r>
            <a:r>
              <a:rPr lang="en-US" sz="3600" dirty="0" err="1" smtClean="0"/>
              <a:t>Muhammed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Different Problems, Different Solutions:</a:t>
            </a:r>
            <a:br>
              <a:rPr lang="en-US" sz="3600" dirty="0" smtClean="0"/>
            </a:br>
            <a:r>
              <a:rPr lang="en-US" sz="3600" dirty="0" smtClean="0"/>
              <a:t>Christianity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293"/>
            <a:ext cx="4038600" cy="4135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Problem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Solution (which is  also a goal)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 Technique (for moving from problem to solution)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 Exemplar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90293"/>
            <a:ext cx="4038600" cy="4135870"/>
          </a:xfrm>
        </p:spPr>
        <p:txBody>
          <a:bodyPr wrap="square">
            <a:normAutofit/>
          </a:bodyPr>
          <a:lstStyle/>
          <a:p>
            <a:pPr marL="347472" indent="-347472"/>
            <a:r>
              <a:rPr lang="en-US" sz="3600" dirty="0" smtClean="0"/>
              <a:t>Sin</a:t>
            </a:r>
          </a:p>
          <a:p>
            <a:pPr marL="347472" indent="-347472"/>
            <a:r>
              <a:rPr lang="en-US" sz="3600" dirty="0" smtClean="0"/>
              <a:t>Salvation</a:t>
            </a:r>
          </a:p>
          <a:p>
            <a:pPr marL="347472" indent="-347472"/>
            <a:r>
              <a:rPr lang="en-US" sz="3600" dirty="0" smtClean="0"/>
              <a:t>Faith and Good Works</a:t>
            </a:r>
          </a:p>
          <a:p>
            <a:pPr marL="347472" indent="-347472"/>
            <a:r>
              <a:rPr lang="en-US" sz="3600" dirty="0" smtClean="0"/>
              <a:t>Saints and the Faithful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Difference</a:t>
            </a:r>
            <a:r>
              <a:rPr lang="en-US" dirty="0" smtClean="0"/>
              <a:t>:</a:t>
            </a:r>
            <a:endParaRPr lang="en-US" sz="2667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36" y="1990293"/>
            <a:ext cx="3482805" cy="413587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4000" dirty="0"/>
              <a:t>Differences are an opportunity for learning about</a:t>
            </a:r>
            <a:r>
              <a:rPr lang="en-US" sz="4000" dirty="0" smtClean="0"/>
              <a:t> the self </a:t>
            </a:r>
            <a:r>
              <a:rPr lang="en-US" sz="4000" dirty="0"/>
              <a:t>and</a:t>
            </a:r>
            <a:r>
              <a:rPr lang="en-US" sz="4000" dirty="0" smtClean="0"/>
              <a:t> the ‘other.’</a:t>
            </a:r>
            <a:endParaRPr lang="en-US" sz="4000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00243" y="1990293"/>
            <a:ext cx="3224131" cy="44650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"No religion is an island.”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162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Abraham </a:t>
            </a:r>
            <a:r>
              <a:rPr kumimoji="0" lang="en-US" sz="2162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Heschel</a:t>
            </a:r>
            <a:endParaRPr kumimoji="0" lang="en-US" sz="2162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162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Jewish Philosopher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"He who knows one, knows none."  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Max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Müller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German philologist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An Ancient Encounter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“I am conquering the World”</a:t>
            </a:r>
          </a:p>
          <a:p>
            <a:pPr algn="ctr">
              <a:buNone/>
            </a:pPr>
            <a:endParaRPr lang="en-US" sz="20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“I am experiencing Nothingness”</a:t>
            </a:r>
            <a:endParaRPr lang="en-US" sz="2000" dirty="0"/>
          </a:p>
        </p:txBody>
      </p:sp>
      <p:pic>
        <p:nvPicPr>
          <p:cNvPr id="13" name="Picture 12" descr="Alexander-Great.jpg"/>
          <p:cNvPicPr>
            <a:picLocks noChangeAspect="1"/>
          </p:cNvPicPr>
          <p:nvPr/>
        </p:nvPicPr>
        <p:blipFill>
          <a:blip r:embed="rId2"/>
          <a:srcRect l="16195" r="23136"/>
          <a:stretch>
            <a:fillRect/>
          </a:stretch>
        </p:blipFill>
        <p:spPr>
          <a:xfrm>
            <a:off x="765642" y="2169395"/>
            <a:ext cx="3368345" cy="4281837"/>
          </a:xfrm>
          <a:prstGeom prst="rect">
            <a:avLst/>
          </a:prstGeom>
        </p:spPr>
      </p:pic>
      <p:pic>
        <p:nvPicPr>
          <p:cNvPr id="14" name="Picture 13" descr="Gomateswara.jpg"/>
          <p:cNvPicPr>
            <a:picLocks noChangeAspect="1"/>
          </p:cNvPicPr>
          <p:nvPr/>
        </p:nvPicPr>
        <p:blipFill>
          <a:blip r:embed="rId3"/>
          <a:srcRect r="21622" b="21600"/>
          <a:stretch>
            <a:fillRect/>
          </a:stretch>
        </p:blipFill>
        <p:spPr>
          <a:xfrm>
            <a:off x="5291108" y="2169395"/>
            <a:ext cx="2850918" cy="42818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Alexander’s “world”</a:t>
            </a:r>
            <a:br>
              <a:rPr lang="en-US" dirty="0" smtClean="0"/>
            </a:br>
            <a:endParaRPr lang="en-US" sz="311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A life lived “excellently”</a:t>
            </a:r>
            <a:endParaRPr lang="en-US" dirty="0"/>
          </a:p>
        </p:txBody>
      </p:sp>
      <p:pic>
        <p:nvPicPr>
          <p:cNvPr id="13" name="Picture 12" descr="Alexander-Great.jpg"/>
          <p:cNvPicPr>
            <a:picLocks noChangeAspect="1"/>
          </p:cNvPicPr>
          <p:nvPr/>
        </p:nvPicPr>
        <p:blipFill>
          <a:blip r:embed="rId2">
            <a:alphaModFix amt="30000"/>
          </a:blip>
          <a:srcRect l="16195" r="23136"/>
          <a:stretch>
            <a:fillRect/>
          </a:stretch>
        </p:blipFill>
        <p:spPr>
          <a:xfrm>
            <a:off x="765642" y="2169395"/>
            <a:ext cx="3368345" cy="4281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5642" y="2169395"/>
            <a:ext cx="33683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Achilles vs. Sisyphus</a:t>
            </a:r>
          </a:p>
          <a:p>
            <a:pPr>
              <a:buFont typeface="Arial"/>
              <a:buChar char="•"/>
            </a:pPr>
            <a:endParaRPr lang="en-US" sz="2200" dirty="0" smtClean="0"/>
          </a:p>
          <a:p>
            <a:r>
              <a:rPr lang="en-US" sz="2200" dirty="0" smtClean="0"/>
              <a:t>NO! to monotony, mediocrity, meaninglessness</a:t>
            </a:r>
          </a:p>
          <a:p>
            <a:endParaRPr lang="en-US" sz="2200" dirty="0" smtClean="0"/>
          </a:p>
          <a:p>
            <a:r>
              <a:rPr lang="en-US" sz="2200" dirty="0" smtClean="0"/>
              <a:t>YES! To exhilaration, being spectacular, winning</a:t>
            </a:r>
          </a:p>
          <a:p>
            <a:endParaRPr lang="en-US" sz="2200" dirty="0" smtClean="0"/>
          </a:p>
          <a:p>
            <a:r>
              <a:rPr lang="en-US" sz="2200" dirty="0" smtClean="0"/>
              <a:t>You only cross the river once.</a:t>
            </a:r>
          </a:p>
        </p:txBody>
      </p:sp>
      <p:pic>
        <p:nvPicPr>
          <p:cNvPr id="9" name="Picture 8" descr="Sisyph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653" y="3458142"/>
            <a:ext cx="3035147" cy="2993090"/>
          </a:xfrm>
          <a:prstGeom prst="rect">
            <a:avLst/>
          </a:prstGeom>
        </p:spPr>
      </p:pic>
      <p:pic>
        <p:nvPicPr>
          <p:cNvPr id="16" name="Picture 15" descr="hektor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809704"/>
            <a:ext cx="3284702" cy="2707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Gymnosophist’s “world”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Reconciliation to the infinite</a:t>
            </a:r>
            <a:endParaRPr lang="en-US" sz="2400" dirty="0"/>
          </a:p>
        </p:txBody>
      </p:sp>
      <p:pic>
        <p:nvPicPr>
          <p:cNvPr id="14" name="Picture 13" descr="Gomateswara.jpg"/>
          <p:cNvPicPr>
            <a:picLocks noChangeAspect="1"/>
          </p:cNvPicPr>
          <p:nvPr/>
        </p:nvPicPr>
        <p:blipFill>
          <a:blip r:embed="rId2">
            <a:alphaModFix amt="30000"/>
          </a:blip>
          <a:srcRect r="21622" b="21600"/>
          <a:stretch>
            <a:fillRect/>
          </a:stretch>
        </p:blipFill>
        <p:spPr>
          <a:xfrm>
            <a:off x="5291108" y="2169395"/>
            <a:ext cx="2850918" cy="4281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4042" y="2169395"/>
            <a:ext cx="33683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Bharat, Ram and </a:t>
            </a:r>
            <a:r>
              <a:rPr lang="en-US" sz="2200" dirty="0" err="1" smtClean="0"/>
              <a:t>Krisna</a:t>
            </a:r>
            <a:endParaRPr lang="en-US" sz="2200" dirty="0" smtClean="0"/>
          </a:p>
          <a:p>
            <a:pPr>
              <a:buFont typeface="Arial"/>
              <a:buChar char="•"/>
            </a:pPr>
            <a:endParaRPr lang="en-US" sz="2200" dirty="0" smtClean="0"/>
          </a:p>
          <a:p>
            <a:r>
              <a:rPr lang="en-US" sz="2200" dirty="0" smtClean="0"/>
              <a:t>In the canvas of infinity, we are insignificant.</a:t>
            </a:r>
          </a:p>
          <a:p>
            <a:endParaRPr lang="en-US" sz="2200" dirty="0" smtClean="0"/>
          </a:p>
          <a:p>
            <a:r>
              <a:rPr lang="en-US" sz="2200" dirty="0" smtClean="0"/>
              <a:t>Nothing lasts forever, all comes to an end, and returns.</a:t>
            </a:r>
          </a:p>
          <a:p>
            <a:endParaRPr lang="en-US" sz="2200" dirty="0" smtClean="0"/>
          </a:p>
          <a:p>
            <a:r>
              <a:rPr lang="en-US" sz="2200" dirty="0" smtClean="0"/>
              <a:t>You may cross the river again and again.</a:t>
            </a:r>
          </a:p>
        </p:txBody>
      </p:sp>
      <p:pic>
        <p:nvPicPr>
          <p:cNvPr id="10" name="Picture 9" descr="lord_rama_pg16_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96" y="3208038"/>
            <a:ext cx="2521404" cy="3401174"/>
          </a:xfrm>
          <a:prstGeom prst="rect">
            <a:avLst/>
          </a:prstGeom>
        </p:spPr>
      </p:pic>
      <p:pic>
        <p:nvPicPr>
          <p:cNvPr id="8" name="Picture 7" descr="big_ptg-of-book-of-ja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00200"/>
            <a:ext cx="2855393" cy="29847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do the stories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They each have heroes, an example</a:t>
            </a:r>
          </a:p>
          <a:p>
            <a:r>
              <a:rPr lang="en-US" dirty="0" smtClean="0"/>
              <a:t>They each have view of the world, a ‘problem’</a:t>
            </a:r>
          </a:p>
          <a:p>
            <a:r>
              <a:rPr lang="en-US" dirty="0" smtClean="0"/>
              <a:t>They each have a view of an ‘end’, a ‘solution’ or goal</a:t>
            </a:r>
          </a:p>
          <a:p>
            <a:r>
              <a:rPr lang="en-US" dirty="0" smtClean="0"/>
              <a:t>They each have a way to live, to be, in the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do the stories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They each have heroes, an example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They each have view of the world, a ‘problem’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They each have a view of an ‘end’, a ‘solution’ or goal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They each have a way to live, to be, in the world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Religious Language</a:t>
            </a:r>
          </a:p>
          <a:p>
            <a:r>
              <a:rPr lang="en-US" dirty="0" smtClean="0"/>
              <a:t>Life &amp; Death</a:t>
            </a:r>
          </a:p>
          <a:p>
            <a:r>
              <a:rPr lang="en-US" dirty="0" smtClean="0"/>
              <a:t>Ethics &amp; Morality</a:t>
            </a:r>
          </a:p>
          <a:p>
            <a:r>
              <a:rPr lang="en-US" dirty="0" smtClean="0"/>
              <a:t>Pluralism &amp; Diversity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Same God?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"The Koran or the Zend-Avesta or the Bible is as much a sacred book as the Bhagavad-Gita….  </a:t>
            </a:r>
            <a:r>
              <a:rPr lang="en-US" dirty="0" err="1" smtClean="0"/>
              <a:t>Ahuramazda</a:t>
            </a:r>
            <a:r>
              <a:rPr lang="en-US" dirty="0" smtClean="0"/>
              <a:t>, </a:t>
            </a:r>
            <a:r>
              <a:rPr lang="en-US" dirty="0" err="1" smtClean="0"/>
              <a:t>Isvara</a:t>
            </a:r>
            <a:r>
              <a:rPr lang="en-US" dirty="0" smtClean="0"/>
              <a:t>, Allah, Jehovah are different names for one God.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- Swami </a:t>
            </a:r>
            <a:r>
              <a:rPr lang="en-US" dirty="0" err="1" smtClean="0"/>
              <a:t>Sivananda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dirty="0" smtClean="0"/>
              <a:t>Belief </a:t>
            </a:r>
            <a:r>
              <a:rPr lang="en-US" dirty="0"/>
              <a:t>in one God is the cornerstone of all religions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- </a:t>
            </a:r>
            <a:r>
              <a:rPr lang="en-US" dirty="0" smtClean="0"/>
              <a:t>Mohandas Gandhi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The “Golden Rule”</a:t>
            </a:r>
            <a:br>
              <a:rPr lang="en-US" dirty="0" smtClean="0"/>
            </a:br>
            <a:r>
              <a:rPr lang="en-US" sz="2667" dirty="0" smtClean="0"/>
              <a:t>The essential message of all religions is very much the same.</a:t>
            </a:r>
            <a:br>
              <a:rPr lang="en-US" sz="2667" dirty="0" smtClean="0"/>
            </a:br>
            <a:r>
              <a:rPr lang="en-US" sz="2667" dirty="0" smtClean="0"/>
              <a:t> - Dalai Lama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293"/>
            <a:ext cx="4038600" cy="41358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“Do not do to others what you would not like them to do to you.”</a:t>
            </a:r>
          </a:p>
          <a:p>
            <a:pPr marL="0" indent="0" algn="r">
              <a:buFontTx/>
              <a:buChar char="-"/>
            </a:pPr>
            <a:r>
              <a:rPr lang="en-US" dirty="0" smtClean="0"/>
              <a:t>Confucius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“That which is hateful to you, do not do to your neighbor. That is the Torah. The rest is commentary. Go and study it.”</a:t>
            </a:r>
          </a:p>
          <a:p>
            <a:pPr marL="0" indent="0" algn="r">
              <a:buNone/>
            </a:pPr>
            <a:r>
              <a:rPr lang="en-US" dirty="0" smtClean="0"/>
              <a:t>- Rabbi Hillel,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smtClean="0"/>
              <a:t>. C.E.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90293"/>
            <a:ext cx="4038600" cy="4135870"/>
          </a:xfrm>
        </p:spPr>
        <p:txBody>
          <a:bodyPr wrap="square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Scripture “teaches nothing but charity, and we must not leave an interpretation of scripture until we have found a compassionate interpretation of it.”</a:t>
            </a:r>
          </a:p>
          <a:p>
            <a:pPr marL="0" indent="0" algn="r">
              <a:buNone/>
            </a:pPr>
            <a:r>
              <a:rPr lang="en-US" dirty="0" smtClean="0"/>
              <a:t>Augustine of Hippo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Similarities as “family resemblance”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293"/>
            <a:ext cx="4038600" cy="41358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5176" dirty="0" smtClean="0"/>
              <a:t>Allow us to discover bridges for collaboration and shared 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90293"/>
            <a:ext cx="4038600" cy="4135870"/>
          </a:xfrm>
        </p:spPr>
        <p:txBody>
          <a:bodyPr wrap="square">
            <a:normAutofit fontScale="85000" lnSpcReduction="10000"/>
          </a:bodyPr>
          <a:lstStyle/>
          <a:p>
            <a:r>
              <a:rPr lang="en-US" dirty="0" smtClean="0"/>
              <a:t>Tendencies towards belief or </a:t>
            </a:r>
            <a:r>
              <a:rPr lang="en-US" dirty="0" smtClean="0"/>
              <a:t>behavior</a:t>
            </a:r>
            <a:endParaRPr lang="en-US" dirty="0" smtClean="0"/>
          </a:p>
          <a:p>
            <a:r>
              <a:rPr lang="en-US" dirty="0" smtClean="0"/>
              <a:t>Rituals</a:t>
            </a:r>
          </a:p>
          <a:p>
            <a:r>
              <a:rPr lang="en-US" dirty="0" smtClean="0"/>
              <a:t>Stories about beginning of life and death</a:t>
            </a:r>
          </a:p>
          <a:p>
            <a:r>
              <a:rPr lang="en-US" dirty="0" smtClean="0"/>
              <a:t>Techniques of ecstasy and devotion</a:t>
            </a:r>
          </a:p>
          <a:p>
            <a:r>
              <a:rPr lang="en-US" dirty="0" smtClean="0"/>
              <a:t>Organization into institutions or gathering into sacred places</a:t>
            </a:r>
          </a:p>
          <a:p>
            <a:r>
              <a:rPr lang="en-US" dirty="0" smtClean="0"/>
              <a:t>Instructions about behavior.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760</Words>
  <Application>Microsoft Macintosh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World Religions: Similarity or Difference?</vt:lpstr>
      <vt:lpstr>An Ancient Encounter</vt:lpstr>
      <vt:lpstr>Alexander’s “world” </vt:lpstr>
      <vt:lpstr>The Gymnosophist’s “world”</vt:lpstr>
      <vt:lpstr>What do the stories tell us?</vt:lpstr>
      <vt:lpstr>What do the stories tell us?</vt:lpstr>
      <vt:lpstr>Same God?</vt:lpstr>
      <vt:lpstr>The “Golden Rule” The essential message of all religions is very much the same.  - Dalai Lama</vt:lpstr>
      <vt:lpstr>Similarities as “family resemblance”</vt:lpstr>
      <vt:lpstr>Every Religion articulates:</vt:lpstr>
      <vt:lpstr>Different Problems, Different Solutions: Buddhism</vt:lpstr>
      <vt:lpstr>Different Problems, Different Solutions: Judaism</vt:lpstr>
      <vt:lpstr>Different Problems, Different Solutions: Others?</vt:lpstr>
      <vt:lpstr>Different Problems, Different Solutions: Islam</vt:lpstr>
      <vt:lpstr>Different Problems, Different Solutions: Christianity</vt:lpstr>
      <vt:lpstr>Difference: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McDowell</dc:creator>
  <cp:lastModifiedBy>Maria McDowell</cp:lastModifiedBy>
  <cp:revision>23</cp:revision>
  <dcterms:created xsi:type="dcterms:W3CDTF">2010-09-10T18:07:44Z</dcterms:created>
  <dcterms:modified xsi:type="dcterms:W3CDTF">2010-09-10T20:02:02Z</dcterms:modified>
</cp:coreProperties>
</file>