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5C82B077-41F0-4FC4-B89B-A319AE5D0B65}" type="slidenum">
              <a:rPr lang="it-IT" smtClean="0"/>
              <a:t>‹#›</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41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CE02F-DBF2-4208-8E25-FEDC08AB1E81}" type="datetimeFigureOut">
              <a:rPr lang="it-IT" smtClean="0"/>
              <a:t>07/06/2023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161470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24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727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173123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33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55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70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85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103567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CE02F-DBF2-4208-8E25-FEDC08AB1E81}" type="datetimeFigureOut">
              <a:rPr lang="it-IT" smtClean="0"/>
              <a:t>07/06/2023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C82B077-41F0-4FC4-B89B-A319AE5D0B65}" type="slidenum">
              <a:rPr lang="it-IT" smtClean="0"/>
              <a:t>‹#›</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53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CE02F-DBF2-4208-8E25-FEDC08AB1E81}" type="datetimeFigureOut">
              <a:rPr lang="it-IT" smtClean="0"/>
              <a:t>07/06/2023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263587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CE02F-DBF2-4208-8E25-FEDC08AB1E81}" type="datetimeFigureOut">
              <a:rPr lang="it-IT" smtClean="0"/>
              <a:t>07/06/2023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C82B077-41F0-4FC4-B89B-A319AE5D0B65}" type="slidenum">
              <a:rPr lang="it-IT" smtClean="0"/>
              <a:t>‹#›</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42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CE02F-DBF2-4208-8E25-FEDC08AB1E81}" type="datetimeFigureOut">
              <a:rPr lang="it-IT" smtClean="0"/>
              <a:t>07/06/2023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C82B077-41F0-4FC4-B89B-A319AE5D0B65}" type="slidenum">
              <a:rPr lang="it-IT" smtClean="0"/>
              <a:t>‹#›</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98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CE02F-DBF2-4208-8E25-FEDC08AB1E81}" type="datetimeFigureOut">
              <a:rPr lang="it-IT" smtClean="0"/>
              <a:t>07/06/2023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109368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CE02F-DBF2-4208-8E25-FEDC08AB1E81}" type="datetimeFigureOut">
              <a:rPr lang="it-IT" smtClean="0"/>
              <a:t>07/06/2023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C82B077-41F0-4FC4-B89B-A319AE5D0B65}" type="slidenum">
              <a:rPr lang="it-IT" smtClean="0"/>
              <a:t>‹#›</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4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CE02F-DBF2-4208-8E25-FEDC08AB1E81}" type="datetimeFigureOut">
              <a:rPr lang="it-IT" smtClean="0"/>
              <a:t>07/06/2023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C82B077-41F0-4FC4-B89B-A319AE5D0B65}" type="slidenum">
              <a:rPr lang="it-IT" smtClean="0"/>
              <a:t>‹#›</a:t>
            </a:fld>
            <a:endParaRPr lang="it-IT"/>
          </a:p>
        </p:txBody>
      </p:sp>
    </p:spTree>
    <p:extLst>
      <p:ext uri="{BB962C8B-B14F-4D97-AF65-F5344CB8AC3E}">
        <p14:creationId xmlns:p14="http://schemas.microsoft.com/office/powerpoint/2010/main" val="378703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9CE02F-DBF2-4208-8E25-FEDC08AB1E81}" type="datetimeFigureOut">
              <a:rPr lang="it-IT" smtClean="0"/>
              <a:t>07/06/2023</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82B077-41F0-4FC4-B89B-A319AE5D0B65}" type="slidenum">
              <a:rPr lang="it-IT" smtClean="0"/>
              <a:t>‹#›</a:t>
            </a:fld>
            <a:endParaRPr lang="it-IT"/>
          </a:p>
        </p:txBody>
      </p:sp>
    </p:spTree>
    <p:extLst>
      <p:ext uri="{BB962C8B-B14F-4D97-AF65-F5344CB8AC3E}">
        <p14:creationId xmlns:p14="http://schemas.microsoft.com/office/powerpoint/2010/main" val="120195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CDD2-1011-1AB2-E573-15370EFA0D32}"/>
              </a:ext>
            </a:extLst>
          </p:cNvPr>
          <p:cNvSpPr>
            <a:spLocks noGrp="1"/>
          </p:cNvSpPr>
          <p:nvPr>
            <p:ph type="ctrTitle"/>
          </p:nvPr>
        </p:nvSpPr>
        <p:spPr/>
        <p:txBody>
          <a:bodyPr/>
          <a:lstStyle/>
          <a:p>
            <a:r>
              <a:rPr lang="it-IT" dirty="0"/>
              <a:t>Store Management System</a:t>
            </a:r>
          </a:p>
        </p:txBody>
      </p:sp>
      <p:sp>
        <p:nvSpPr>
          <p:cNvPr id="3" name="Subtitle 2">
            <a:extLst>
              <a:ext uri="{FF2B5EF4-FFF2-40B4-BE49-F238E27FC236}">
                <a16:creationId xmlns:a16="http://schemas.microsoft.com/office/drawing/2014/main" id="{BCD20C0A-7750-EBA6-5777-150D88D11414}"/>
              </a:ext>
            </a:extLst>
          </p:cNvPr>
          <p:cNvSpPr>
            <a:spLocks noGrp="1"/>
          </p:cNvSpPr>
          <p:nvPr>
            <p:ph type="subTitle" idx="1"/>
          </p:nvPr>
        </p:nvSpPr>
        <p:spPr/>
        <p:txBody>
          <a:bodyPr>
            <a:normAutofit/>
          </a:bodyPr>
          <a:lstStyle/>
          <a:p>
            <a:r>
              <a:rPr lang="it-IT" dirty="0"/>
              <a:t>Software Engineering</a:t>
            </a:r>
          </a:p>
          <a:p>
            <a:r>
              <a:rPr lang="it-IT" dirty="0"/>
              <a:t>BINF IIIC</a:t>
            </a:r>
          </a:p>
          <a:p>
            <a:endParaRPr lang="it-IT" dirty="0"/>
          </a:p>
        </p:txBody>
      </p:sp>
    </p:spTree>
    <p:extLst>
      <p:ext uri="{BB962C8B-B14F-4D97-AF65-F5344CB8AC3E}">
        <p14:creationId xmlns:p14="http://schemas.microsoft.com/office/powerpoint/2010/main" val="345244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160F4-E3FC-303F-23D7-E6ADE9E74FE1}"/>
              </a:ext>
            </a:extLst>
          </p:cNvPr>
          <p:cNvSpPr txBox="1"/>
          <p:nvPr/>
        </p:nvSpPr>
        <p:spPr>
          <a:xfrm>
            <a:off x="791850" y="914722"/>
            <a:ext cx="10869105" cy="3741409"/>
          </a:xfrm>
          <a:prstGeom prst="rect">
            <a:avLst/>
          </a:prstGeom>
          <a:noFill/>
        </p:spPr>
        <p:txBody>
          <a:bodyPr wrap="square">
            <a:spAutoFit/>
          </a:bodyPr>
          <a:lstStyle/>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External Services:</a:t>
            </a: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Integration with external services may be required, such as payment processors, shipping carriers, or loyalty program providers.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The system should support the necessary protocols and APIs to interact with these external services seamlessly.</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Security Interfaces:</a:t>
            </a: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The system should implement secure communication protocols, such as SSL/TLS, to protect sensitive data during transmission.</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It should adhere to industry-standard security practices to ensure the confidentiality, integrity, and availability of data.</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Integration with authentication systems, such as single sign-on (SSO), may be necessary to ensure secure user access.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8E1674-FC57-95F9-AA1B-B75AC0363B7D}"/>
              </a:ext>
            </a:extLst>
          </p:cNvPr>
          <p:cNvSpPr txBox="1"/>
          <p:nvPr/>
        </p:nvSpPr>
        <p:spPr>
          <a:xfrm>
            <a:off x="670874" y="797244"/>
            <a:ext cx="10850251" cy="4849404"/>
          </a:xfrm>
          <a:prstGeom prst="rect">
            <a:avLst/>
          </a:prstGeom>
          <a:noFill/>
        </p:spPr>
        <p:txBody>
          <a:bodyPr wrap="square">
            <a:spAutoFit/>
          </a:bodyPr>
          <a:lstStyle/>
          <a:p>
            <a:pPr marR="0" lvl="0">
              <a:spcBef>
                <a:spcPts val="2400"/>
              </a:spcBef>
              <a:spcAft>
                <a:spcPts val="1200"/>
              </a:spcAft>
            </a:pPr>
            <a:r>
              <a:rPr lang="en-US" sz="1600" b="1" kern="1400" dirty="0">
                <a:effectLst/>
                <a:latin typeface="Times" panose="02020603050405020304" pitchFamily="18" charset="0"/>
                <a:cs typeface="Times" panose="02020603050405020304" pitchFamily="18" charset="0"/>
              </a:rPr>
              <a:t>4.1 System Features</a:t>
            </a:r>
            <a:endParaRPr lang="en-US" sz="1600" b="1" kern="1400" dirty="0">
              <a:effectLst/>
              <a:latin typeface="Times" panose="02020603050405020304" pitchFamily="18" charset="0"/>
              <a:cs typeface="Times New Roman" panose="02020603050405020304" pitchFamily="18" charset="0"/>
            </a:endParaRPr>
          </a:p>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User Requirements: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1.</a:t>
            </a:r>
            <a:r>
              <a:rPr lang="en-US" sz="1600" u="sng" dirty="0">
                <a:effectLst/>
                <a:latin typeface="Times" panose="02020603050405020304" pitchFamily="18" charset="0"/>
                <a:ea typeface="Times New Roman" panose="02020603050405020304" pitchFamily="18" charset="0"/>
                <a:cs typeface="Times" panose="02020603050405020304" pitchFamily="18" charset="0"/>
              </a:rPr>
              <a:t>User-Friendly Interface: </a:t>
            </a:r>
            <a:r>
              <a:rPr lang="en-US" sz="1600" dirty="0">
                <a:effectLst/>
                <a:latin typeface="Times" panose="02020603050405020304" pitchFamily="18" charset="0"/>
                <a:ea typeface="Times New Roman" panose="02020603050405020304" pitchFamily="18" charset="0"/>
                <a:cs typeface="Times" panose="02020603050405020304" pitchFamily="18" charset="0"/>
              </a:rPr>
              <a:t>The </a:t>
            </a:r>
            <a:r>
              <a:rPr lang="en-US" sz="1600" dirty="0" err="1">
                <a:latin typeface="Times" panose="02020603050405020304" pitchFamily="18" charset="0"/>
                <a:ea typeface="Times New Roman" panose="02020603050405020304" pitchFamily="18" charset="0"/>
                <a:cs typeface="Times" panose="02020603050405020304" pitchFamily="18" charset="0"/>
              </a:rPr>
              <a:t>platforeasy</a:t>
            </a:r>
            <a:r>
              <a:rPr lang="en-US" sz="1600" dirty="0">
                <a:latin typeface="Times" panose="02020603050405020304" pitchFamily="18" charset="0"/>
                <a:ea typeface="Times New Roman" panose="02020603050405020304" pitchFamily="18" charset="0"/>
                <a:cs typeface="Times" panose="02020603050405020304" pitchFamily="18" charset="0"/>
              </a:rPr>
              <a:t> to use for users of all skill levels.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2.</a:t>
            </a:r>
            <a:r>
              <a:rPr lang="en-US" sz="1600" u="sng" dirty="0">
                <a:latin typeface="Times" panose="02020603050405020304" pitchFamily="18" charset="0"/>
                <a:ea typeface="Times New Roman" panose="02020603050405020304" pitchFamily="18" charset="0"/>
                <a:cs typeface="Times" panose="02020603050405020304" pitchFamily="18" charset="0"/>
              </a:rPr>
              <a:t>Product Management: </a:t>
            </a:r>
            <a:r>
              <a:rPr lang="en-US" sz="1600" dirty="0">
                <a:latin typeface="Times" panose="02020603050405020304" pitchFamily="18" charset="0"/>
                <a:ea typeface="Times New Roman" panose="02020603050405020304" pitchFamily="18" charset="0"/>
                <a:cs typeface="Times" panose="02020603050405020304" pitchFamily="18" charset="0"/>
              </a:rPr>
              <a:t>The platform should provide a robust product management system that allows store owners to add, edit, and delete products. </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The platform should also allow store owners to manage product inventory levels, track sales, and view product analytics.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3</a:t>
            </a:r>
            <a:r>
              <a:rPr lang="en-US" sz="1600" u="sng" dirty="0">
                <a:latin typeface="Times" panose="02020603050405020304" pitchFamily="18" charset="0"/>
                <a:ea typeface="Times New Roman" panose="02020603050405020304" pitchFamily="18" charset="0"/>
                <a:cs typeface="Times" panose="02020603050405020304" pitchFamily="18" charset="0"/>
              </a:rPr>
              <a:t>.Inventory Management: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allow store managers to view and manage the store's inventory, including adding new products, updating product information (e.g., price, quantity, etc.), and removing products that are no longer available.</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4.</a:t>
            </a:r>
            <a:r>
              <a:rPr lang="en-US" sz="1600" u="sng" dirty="0">
                <a:latin typeface="Times" panose="02020603050405020304" pitchFamily="18" charset="0"/>
                <a:ea typeface="Times New Roman" panose="02020603050405020304" pitchFamily="18" charset="0"/>
                <a:cs typeface="Times" panose="02020603050405020304" pitchFamily="18" charset="0"/>
              </a:rPr>
              <a:t>Reporting and Analytics</a:t>
            </a:r>
            <a:r>
              <a:rPr lang="en-US" sz="1600" dirty="0">
                <a:latin typeface="Times" panose="02020603050405020304" pitchFamily="18" charset="0"/>
                <a:ea typeface="Times New Roman" panose="02020603050405020304" pitchFamily="18" charset="0"/>
                <a:cs typeface="Times" panose="02020603050405020304" pitchFamily="18" charset="0"/>
              </a:rPr>
              <a:t>: The system should allow store managers to generate reports and view analytics on store performance, such as sales data, inventory levels, and customer behavior.</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52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CEF93E-9920-1081-4099-299B2FE5849F}"/>
              </a:ext>
            </a:extLst>
          </p:cNvPr>
          <p:cNvSpPr txBox="1"/>
          <p:nvPr/>
        </p:nvSpPr>
        <p:spPr>
          <a:xfrm>
            <a:off x="843280" y="608558"/>
            <a:ext cx="10861040" cy="5434180"/>
          </a:xfrm>
          <a:prstGeom prst="rect">
            <a:avLst/>
          </a:prstGeom>
          <a:noFill/>
        </p:spPr>
        <p:txBody>
          <a:bodyPr wrap="square">
            <a:spAutoFit/>
          </a:bodyPr>
          <a:lstStyle/>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5.</a:t>
            </a:r>
            <a:r>
              <a:rPr lang="en-US" sz="1600" u="sng" dirty="0">
                <a:latin typeface="Times" panose="02020603050405020304" pitchFamily="18" charset="0"/>
                <a:ea typeface="Times New Roman" panose="02020603050405020304" pitchFamily="18" charset="0"/>
                <a:cs typeface="Times" panose="02020603050405020304" pitchFamily="18" charset="0"/>
              </a:rPr>
              <a:t>User Roles and Permissions: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support multiple user roles, such as administrators and employees, with different levels of access and permissions to the system's features and functionalities.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6.</a:t>
            </a:r>
            <a:r>
              <a:rPr lang="en-US" sz="1600" u="sng" dirty="0">
                <a:latin typeface="Times" panose="02020603050405020304" pitchFamily="18" charset="0"/>
                <a:ea typeface="Times New Roman" panose="02020603050405020304" pitchFamily="18" charset="0"/>
                <a:cs typeface="Times" panose="02020603050405020304" pitchFamily="18" charset="0"/>
              </a:rPr>
              <a:t>Product Pricing: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allow store managers to set and adjust product prices based on factors such as market demand, competition, and inventory levels.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7.</a:t>
            </a:r>
            <a:r>
              <a:rPr lang="en-US" sz="1600" u="sng" dirty="0">
                <a:latin typeface="Times" panose="02020603050405020304" pitchFamily="18" charset="0"/>
                <a:ea typeface="Times New Roman" panose="02020603050405020304" pitchFamily="18" charset="0"/>
                <a:cs typeface="Times" panose="02020603050405020304" pitchFamily="18" charset="0"/>
              </a:rPr>
              <a:t>Security: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be secure and protect sensitive data such as customer information and financial data from unauthorized access or breach.</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8.</a:t>
            </a:r>
            <a:r>
              <a:rPr lang="en-US" sz="1600" u="sng" dirty="0">
                <a:latin typeface="Times" panose="02020603050405020304" pitchFamily="18" charset="0"/>
                <a:ea typeface="Times New Roman" panose="02020603050405020304" pitchFamily="18" charset="0"/>
                <a:cs typeface="Times" panose="02020603050405020304" pitchFamily="18" charset="0"/>
              </a:rPr>
              <a:t>Scalability: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be able to handle a growing number of products and customers as the store expands.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panose="02020603050405020304" pitchFamily="18" charset="0"/>
                <a:ea typeface="Times New Roman" panose="02020603050405020304" pitchFamily="18" charset="0"/>
                <a:cs typeface="Times" panose="02020603050405020304" pitchFamily="18" charset="0"/>
              </a:rPr>
              <a:t>9.</a:t>
            </a:r>
            <a:r>
              <a:rPr lang="en-US" sz="1600" u="sng" dirty="0">
                <a:latin typeface="Times" panose="02020603050405020304" pitchFamily="18" charset="0"/>
                <a:ea typeface="Times New Roman" panose="02020603050405020304" pitchFamily="18" charset="0"/>
                <a:cs typeface="Times" panose="02020603050405020304" pitchFamily="18" charset="0"/>
              </a:rPr>
              <a:t>User authentication and authorization: </a:t>
            </a:r>
            <a:r>
              <a:rPr lang="en-US" sz="1600" dirty="0">
                <a:latin typeface="Times" panose="02020603050405020304" pitchFamily="18" charset="0"/>
                <a:ea typeface="Times New Roman" panose="02020603050405020304" pitchFamily="18" charset="0"/>
                <a:cs typeface="Times" panose="02020603050405020304" pitchFamily="18" charset="0"/>
              </a:rPr>
              <a:t>The system should have a secure login process that requires user credentials, and it should have two types of user roles (administrators and employees) with different access levels and permissions.</a:t>
            </a:r>
            <a:endParaRPr lang="en-US" sz="1600" dirty="0">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m should have a user-friendly interface that allows store owners to easily navigate and manage their products.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The platform should be intuitive and</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75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DD104-EBF8-5139-2A57-D008C8C0401E}"/>
              </a:ext>
            </a:extLst>
          </p:cNvPr>
          <p:cNvSpPr txBox="1"/>
          <p:nvPr/>
        </p:nvSpPr>
        <p:spPr>
          <a:xfrm>
            <a:off x="660400" y="467360"/>
            <a:ext cx="10728960" cy="5957400"/>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Development Environment and application specifications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This automated platform will be developed using PHP/OOP and MySQL </a:t>
            </a:r>
            <a:r>
              <a:rPr lang="en-US" sz="1600" dirty="0" err="1">
                <a:effectLst/>
                <a:latin typeface="Times" panose="02020603050405020304" pitchFamily="18" charset="0"/>
                <a:ea typeface="Times New Roman" panose="02020603050405020304" pitchFamily="18" charset="0"/>
                <a:cs typeface="Times" panose="02020603050405020304" pitchFamily="18" charset="0"/>
              </a:rPr>
              <a:t>Database.It</a:t>
            </a:r>
            <a:r>
              <a:rPr lang="en-US" sz="1600" dirty="0">
                <a:effectLst/>
                <a:latin typeface="Times" panose="02020603050405020304" pitchFamily="18" charset="0"/>
                <a:ea typeface="Times New Roman" panose="02020603050405020304" pitchFamily="18" charset="0"/>
                <a:cs typeface="Times" panose="02020603050405020304" pitchFamily="18" charset="0"/>
              </a:rPr>
              <a:t> allows the management to store their product. The following will be used to develop this user-friendly features and functionalities: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1.	XAMPP as my local webserver that has a PHP and Apache Maven project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2.	PHP Language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	MySQL Database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	HTML</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5.	CSS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6.	JavaScript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7.	jQuery</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8.	Ajax</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9.	Bootstrap</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Programming language: The system will be developed in PHP, a popular server-side scripting language used for web </a:t>
            </a:r>
            <a:r>
              <a:rPr lang="en-US" sz="1600" dirty="0" err="1">
                <a:effectLst/>
                <a:latin typeface="Times" panose="02020603050405020304" pitchFamily="18" charset="0"/>
                <a:ea typeface="Times New Roman" panose="02020603050405020304" pitchFamily="18" charset="0"/>
                <a:cs typeface="Times" panose="02020603050405020304" pitchFamily="18" charset="0"/>
              </a:rPr>
              <a:t>development.Database</a:t>
            </a:r>
            <a:r>
              <a:rPr lang="en-US" sz="1600" dirty="0">
                <a:effectLst/>
                <a:latin typeface="Times" panose="02020603050405020304" pitchFamily="18" charset="0"/>
                <a:ea typeface="Times New Roman" panose="02020603050405020304" pitchFamily="18" charset="0"/>
                <a:cs typeface="Times" panose="02020603050405020304" pitchFamily="18" charset="0"/>
              </a:rPr>
              <a:t> management system: The system will use MySQL, a popular relational database management system, to store and manage data.</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88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86608-FA30-7AD0-9D15-1E421E93CC7B}"/>
              </a:ext>
            </a:extLst>
          </p:cNvPr>
          <p:cNvSpPr txBox="1"/>
          <p:nvPr/>
        </p:nvSpPr>
        <p:spPr>
          <a:xfrm>
            <a:off x="772160" y="507887"/>
            <a:ext cx="10474960" cy="5801845"/>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User interface: The system will have a web-based user interface that can be accessed from a range of devices and browsers. The user interface will be designed to be intuitive and easy to use.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u="sng" dirty="0">
                <a:effectLst/>
                <a:latin typeface="Times" panose="02020603050405020304" pitchFamily="18" charset="0"/>
                <a:ea typeface="Times New Roman" panose="02020603050405020304" pitchFamily="18" charset="0"/>
                <a:cs typeface="Times" panose="02020603050405020304" pitchFamily="18" charset="0"/>
              </a:rPr>
              <a:t>User authentication and authorization: </a:t>
            </a:r>
            <a:r>
              <a:rPr lang="en-US" sz="1600" dirty="0">
                <a:effectLst/>
                <a:latin typeface="Times" panose="02020603050405020304" pitchFamily="18" charset="0"/>
                <a:ea typeface="Times New Roman" panose="02020603050405020304" pitchFamily="18" charset="0"/>
                <a:cs typeface="Times" panose="02020603050405020304" pitchFamily="18" charset="0"/>
              </a:rPr>
              <a:t>The system will require user authentication and authorization to ensure that only authorized users can access the system. There will be two types of users: administrators and employees, each with their own set of permissions and access levels.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r>
              <a:rPr lang="en-US" sz="1600" u="sng" dirty="0">
                <a:latin typeface="Times" panose="02020603050405020304" pitchFamily="18" charset="0"/>
                <a:ea typeface="Times New Roman" panose="02020603050405020304" pitchFamily="18" charset="0"/>
                <a:cs typeface="Times" panose="02020603050405020304" pitchFamily="18" charset="0"/>
              </a:rPr>
              <a:t>I</a:t>
            </a:r>
            <a:r>
              <a:rPr lang="en-US" sz="1600" u="sng" dirty="0">
                <a:effectLst/>
                <a:latin typeface="Times" panose="02020603050405020304" pitchFamily="18" charset="0"/>
                <a:ea typeface="Times New Roman" panose="02020603050405020304" pitchFamily="18" charset="0"/>
                <a:cs typeface="Times" panose="02020603050405020304" pitchFamily="18" charset="0"/>
              </a:rPr>
              <a:t>nventory management: </a:t>
            </a:r>
            <a:r>
              <a:rPr lang="en-US" sz="1600" dirty="0">
                <a:effectLst/>
                <a:latin typeface="Times" panose="02020603050405020304" pitchFamily="18" charset="0"/>
                <a:ea typeface="Times New Roman" panose="02020603050405020304" pitchFamily="18" charset="0"/>
                <a:cs typeface="Times" panose="02020603050405020304" pitchFamily="18" charset="0"/>
              </a:rPr>
              <a:t>The system will allow the store management to manage their inventory, including adding, editing, and deleting products. The system will also track inventory levels and provide alerts when stock levels fall below a certain threshold.</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r>
              <a:rPr lang="en-US" sz="1600" u="sng" dirty="0">
                <a:effectLst/>
                <a:latin typeface="Times" panose="02020603050405020304" pitchFamily="18" charset="0"/>
                <a:ea typeface="Times New Roman" panose="02020603050405020304" pitchFamily="18" charset="0"/>
                <a:cs typeface="Times" panose="02020603050405020304" pitchFamily="18" charset="0"/>
              </a:rPr>
              <a:t>Security and data protection: </a:t>
            </a:r>
            <a:r>
              <a:rPr lang="en-US" sz="1600" dirty="0">
                <a:effectLst/>
                <a:latin typeface="Times" panose="02020603050405020304" pitchFamily="18" charset="0"/>
                <a:ea typeface="Times New Roman" panose="02020603050405020304" pitchFamily="18" charset="0"/>
                <a:cs typeface="Times" panose="02020603050405020304" pitchFamily="18" charset="0"/>
              </a:rPr>
              <a:t>The system will have robust security measures in place to protect user data and prevent unauthorized access. This could include encryption, user permissions, and regular backups.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r>
              <a:rPr lang="en-US" sz="1600" u="sng" dirty="0">
                <a:effectLst/>
                <a:latin typeface="Times" panose="02020603050405020304" pitchFamily="18" charset="0"/>
                <a:ea typeface="Times New Roman" panose="02020603050405020304" pitchFamily="18" charset="0"/>
                <a:cs typeface="Times" panose="02020603050405020304" pitchFamily="18" charset="0"/>
              </a:rPr>
              <a:t>Testing and debugging: </a:t>
            </a:r>
            <a:r>
              <a:rPr lang="en-US" sz="1600" dirty="0">
                <a:effectLst/>
                <a:latin typeface="Times" panose="02020603050405020304" pitchFamily="18" charset="0"/>
                <a:ea typeface="Times New Roman" panose="02020603050405020304" pitchFamily="18" charset="0"/>
                <a:cs typeface="Times" panose="02020603050405020304" pitchFamily="18" charset="0"/>
              </a:rPr>
              <a:t>The system will be thoroughly tested and debugged to ensure that it is functioning as intended and free of errors.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r>
              <a:rPr lang="en-US" sz="1600" u="sng" dirty="0">
                <a:effectLst/>
                <a:latin typeface="Times" panose="02020603050405020304" pitchFamily="18" charset="0"/>
                <a:ea typeface="Times New Roman" panose="02020603050405020304" pitchFamily="18" charset="0"/>
                <a:cs typeface="Times" panose="02020603050405020304" pitchFamily="18" charset="0"/>
              </a:rPr>
              <a:t>Maintenance and support: </a:t>
            </a:r>
            <a:r>
              <a:rPr lang="en-US" sz="1600" dirty="0">
                <a:effectLst/>
                <a:latin typeface="Times" panose="02020603050405020304" pitchFamily="18" charset="0"/>
                <a:ea typeface="Times New Roman" panose="02020603050405020304" pitchFamily="18" charset="0"/>
                <a:cs typeface="Times" panose="02020603050405020304" pitchFamily="18" charset="0"/>
              </a:rPr>
              <a:t>The system will be regularly maintained and updated to ensure that it remains secure and functional. Support will be provided to users in case of issues or questions.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panose="02020603050405020304" pitchFamily="18" charset="0"/>
              </a:rPr>
              <a:t> </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91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4AE29-7321-8F1D-A522-1310FFFD8DA6}"/>
              </a:ext>
            </a:extLst>
          </p:cNvPr>
          <p:cNvSpPr txBox="1"/>
          <p:nvPr/>
        </p:nvSpPr>
        <p:spPr>
          <a:xfrm>
            <a:off x="833120" y="613678"/>
            <a:ext cx="2936240" cy="4480073"/>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Features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1.	Login Page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2.	Home Page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	Categories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3.1.	Add New Category</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3.2.	List All Categories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3.3.	View Category Details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3.4.	Update Category Details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3.5.	Update Category Status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3.6.	Delete Category</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9EC6D6-F0E2-97FF-6672-41C6C0065666}"/>
              </a:ext>
            </a:extLst>
          </p:cNvPr>
          <p:cNvSpPr txBox="1"/>
          <p:nvPr/>
        </p:nvSpPr>
        <p:spPr>
          <a:xfrm>
            <a:off x="4622800" y="1352343"/>
            <a:ext cx="6116320" cy="3002745"/>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	Manage Product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4.1	Add New Product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4.2	List All Products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4.3	View Product Details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4.4	Update Product Details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4.5	Delete Product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5	Manage User List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6	Manage Account Credentials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978574A-BF84-3079-A3BA-9164CAE7FB95}"/>
              </a:ext>
            </a:extLst>
          </p:cNvPr>
          <p:cNvSpPr txBox="1"/>
          <p:nvPr/>
        </p:nvSpPr>
        <p:spPr>
          <a:xfrm>
            <a:off x="650240" y="4591723"/>
            <a:ext cx="9977120" cy="1502014"/>
          </a:xfrm>
          <a:prstGeom prst="rect">
            <a:avLst/>
          </a:prstGeom>
          <a:noFill/>
        </p:spPr>
        <p:txBody>
          <a:bodyPr wrap="square">
            <a:spAutoFit/>
          </a:bodyPr>
          <a:lstStyle/>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Set Up Local Development Environment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sz="1600" dirty="0">
                <a:effectLst/>
                <a:latin typeface="Times" panose="02020603050405020304" pitchFamily="18" charset="0"/>
                <a:ea typeface="Times New Roman" panose="02020603050405020304" pitchFamily="18" charset="0"/>
              </a:rPr>
              <a:t>To run this system you must have downloaded and installed a local web server in our case XAMPP.</a:t>
            </a:r>
            <a:endParaRPr lang="it-IT" sz="1600" dirty="0"/>
          </a:p>
        </p:txBody>
      </p:sp>
    </p:spTree>
    <p:extLst>
      <p:ext uri="{BB962C8B-B14F-4D97-AF65-F5344CB8AC3E}">
        <p14:creationId xmlns:p14="http://schemas.microsoft.com/office/powerpoint/2010/main" val="175615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E1E9-0D6E-2922-1400-588185E9B8DC}"/>
              </a:ext>
            </a:extLst>
          </p:cNvPr>
          <p:cNvSpPr>
            <a:spLocks noGrp="1"/>
          </p:cNvSpPr>
          <p:nvPr>
            <p:ph type="title"/>
          </p:nvPr>
        </p:nvSpPr>
        <p:spPr>
          <a:xfrm>
            <a:off x="666161" y="226244"/>
            <a:ext cx="10859678" cy="6231117"/>
          </a:xfrm>
        </p:spPr>
        <p:txBody>
          <a:bodyPr>
            <a:normAutofit/>
          </a:bodyPr>
          <a:lstStyle/>
          <a:p>
            <a:pPr>
              <a:lnSpc>
                <a:spcPct val="200000"/>
              </a:lnSpc>
            </a:pPr>
            <a:r>
              <a:rPr lang="en-US" sz="1600" dirty="0"/>
              <a:t>This Store Management System in PHP and MySQL Database is only accessible to the Store Management. The system requires user credentials in order for the management to access the data, features, and functionalities. It has 2 types of user roles which are the Administrators and </a:t>
            </a:r>
            <a:r>
              <a:rPr lang="en-US" sz="1600" dirty="0" err="1"/>
              <a:t>Employee.About</a:t>
            </a:r>
            <a:r>
              <a:rPr lang="en-US" sz="1600" dirty="0"/>
              <a:t> the task distribution each </a:t>
            </a:r>
            <a:r>
              <a:rPr lang="en-US" sz="1600" dirty="0" err="1"/>
              <a:t>memeber</a:t>
            </a:r>
            <a:r>
              <a:rPr lang="en-US" sz="1600" dirty="0"/>
              <a:t> will work on coding. Then we will </a:t>
            </a:r>
            <a:r>
              <a:rPr lang="en-US" sz="1600" dirty="0" err="1"/>
              <a:t>devide</a:t>
            </a:r>
            <a:r>
              <a:rPr lang="en-US" sz="1600" dirty="0"/>
              <a:t> the tasks as </a:t>
            </a:r>
            <a:r>
              <a:rPr lang="en-US" sz="1600" dirty="0" err="1"/>
              <a:t>below:Project</a:t>
            </a:r>
            <a:r>
              <a:rPr lang="en-US" sz="1600" dirty="0"/>
              <a:t> Manager: Oversees the project, sets deadlines, assigns tasks, and communicates with team members to ensure that the project is progressing </a:t>
            </a:r>
            <a:r>
              <a:rPr lang="en-US" sz="1600" dirty="0" err="1"/>
              <a:t>smoothly.UI</a:t>
            </a:r>
            <a:r>
              <a:rPr lang="en-US" sz="1600" dirty="0"/>
              <a:t>/UX Designer: UI UX designers create the user interface for an app, website, or other interactive media. Their work includes collaborating with product managers and engineers to gather requirements from users before designing ideas that can be communicated using storyboards. They also process flows or sitemaps. Frontend Developer: Builds the client-side of the app using web technologies such as HTML, CSS, and JavaScript, working closely with the UI/UX designer to ensure that the app meets the design </a:t>
            </a:r>
            <a:r>
              <a:rPr lang="en-US" sz="1600" dirty="0" err="1"/>
              <a:t>specifications.Database</a:t>
            </a:r>
            <a:r>
              <a:rPr lang="en-US" sz="1600" dirty="0"/>
              <a:t> Administrator: Designs, develops, and maintains the database that the app uses to store data and manages access to the </a:t>
            </a:r>
            <a:r>
              <a:rPr lang="en-US" sz="1600" dirty="0" err="1"/>
              <a:t>data.Quality</a:t>
            </a:r>
            <a:r>
              <a:rPr lang="en-US" sz="1600" dirty="0"/>
              <a:t> Assurance (QA) Specialist: Tests the app to ensure that it is functioning correctly and meets the project's requirements, identifying and reporting bugs and issues to the rest of the </a:t>
            </a:r>
            <a:r>
              <a:rPr lang="en-US" sz="1600" dirty="0" err="1"/>
              <a:t>team.Even</a:t>
            </a:r>
            <a:r>
              <a:rPr lang="en-US" sz="1600" dirty="0"/>
              <a:t> though the tasks are separated as above we will still work with each other as a team for each of them, consulate with each other and solve each problem together.</a:t>
            </a:r>
            <a:endParaRPr lang="it-IT" sz="1600" dirty="0"/>
          </a:p>
        </p:txBody>
      </p:sp>
    </p:spTree>
    <p:extLst>
      <p:ext uri="{BB962C8B-B14F-4D97-AF65-F5344CB8AC3E}">
        <p14:creationId xmlns:p14="http://schemas.microsoft.com/office/powerpoint/2010/main" val="257919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FEBAA-7A21-128F-86CE-D885111A0896}"/>
              </a:ext>
            </a:extLst>
          </p:cNvPr>
          <p:cNvSpPr txBox="1"/>
          <p:nvPr/>
        </p:nvSpPr>
        <p:spPr>
          <a:xfrm>
            <a:off x="886119" y="903064"/>
            <a:ext cx="9464511" cy="37406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t>1.1	Purpose </a:t>
            </a:r>
          </a:p>
          <a:p>
            <a:pPr algn="ctr">
              <a:lnSpc>
                <a:spcPct val="150000"/>
              </a:lnSpc>
            </a:pPr>
            <a:r>
              <a:rPr lang="en-US" sz="1600" dirty="0"/>
              <a:t>The purpose of a store management system project is to develop a comprehensive software solution that helps streamline and optimize various aspects of store operations. It aims to provide efficient management and control over inventory, sales, customer information, and overall business processes. The purpose of this store management system project is to enhance operational efficiency, improve customer service, optimize inventory management, and provide accurate insights for informed decision-making. It simplifies store management processes, increases productivity, and enables businesses to deliver a seamless shopping experience while driving growth and profitability.</a:t>
            </a:r>
          </a:p>
          <a:p>
            <a:pPr marL="742950" marR="0" lvl="1" indent="-285750" algn="ctr">
              <a:spcBef>
                <a:spcPts val="1400"/>
              </a:spcBef>
              <a:spcAft>
                <a:spcPts val="1400"/>
              </a:spcAft>
              <a:buFont typeface="Arial" panose="020B0604020202020204" pitchFamily="34" charset="0"/>
              <a:buChar char="•"/>
            </a:pPr>
            <a:r>
              <a:rPr lang="en-US" sz="1400" b="1" dirty="0">
                <a:effectLst/>
                <a:latin typeface="Times" panose="02020603050405020304" pitchFamily="18" charset="0"/>
                <a:cs typeface="Times" panose="02020603050405020304" pitchFamily="18" charset="0"/>
              </a:rPr>
              <a:t>1.2 Intended Audience and Reading Suggestions</a:t>
            </a:r>
            <a:endParaRPr lang="en-US" sz="1400" b="1" dirty="0">
              <a:effectLst/>
              <a:latin typeface="Times" panose="02020603050405020304" pitchFamily="18" charset="0"/>
              <a:cs typeface="Times New Roman" panose="02020603050405020304" pitchFamily="18" charset="0"/>
            </a:endParaRPr>
          </a:p>
          <a:p>
            <a:pPr marL="0" marR="0" algn="ctr">
              <a:lnSpc>
                <a:spcPts val="1200"/>
              </a:lnSpc>
              <a:spcBef>
                <a:spcPts val="0"/>
              </a:spcBef>
              <a:spcAft>
                <a:spcPts val="0"/>
              </a:spcAft>
            </a:pPr>
            <a:r>
              <a:rPr lang="en-US" sz="1400" i="0" dirty="0">
                <a:effectLst/>
                <a:latin typeface="Times" panose="02020603050405020304" pitchFamily="18" charset="0"/>
                <a:ea typeface="Times New Roman" panose="02020603050405020304" pitchFamily="18" charset="0"/>
                <a:cs typeface="Times New Roman" panose="02020603050405020304" pitchFamily="18" charset="0"/>
              </a:rPr>
              <a:t>Managers and employees of the store.</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pPr>
            <a:endParaRPr lang="en-US" sz="1600" dirty="0"/>
          </a:p>
        </p:txBody>
      </p:sp>
    </p:spTree>
    <p:extLst>
      <p:ext uri="{BB962C8B-B14F-4D97-AF65-F5344CB8AC3E}">
        <p14:creationId xmlns:p14="http://schemas.microsoft.com/office/powerpoint/2010/main" val="316817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EE19B-83EE-661B-6193-D75DA00EFAB6}"/>
              </a:ext>
            </a:extLst>
          </p:cNvPr>
          <p:cNvSpPr txBox="1"/>
          <p:nvPr/>
        </p:nvSpPr>
        <p:spPr>
          <a:xfrm>
            <a:off x="802849" y="707742"/>
            <a:ext cx="10586301" cy="5442516"/>
          </a:xfrm>
          <a:prstGeom prst="rect">
            <a:avLst/>
          </a:prstGeom>
          <a:noFill/>
        </p:spPr>
        <p:txBody>
          <a:bodyPr wrap="square">
            <a:spAutoFit/>
          </a:bodyPr>
          <a:lstStyle/>
          <a:p>
            <a:pPr marR="0" lvl="1">
              <a:spcBef>
                <a:spcPts val="1400"/>
              </a:spcBef>
              <a:spcAft>
                <a:spcPts val="1400"/>
              </a:spcAft>
            </a:pPr>
            <a:r>
              <a:rPr lang="en-US" sz="1400" b="1" dirty="0">
                <a:effectLst/>
                <a:latin typeface="Times" panose="02020603050405020304" pitchFamily="18" charset="0"/>
                <a:cs typeface="Times" panose="02020603050405020304" pitchFamily="18" charset="0"/>
              </a:rPr>
              <a:t>1.3 Product Scope</a:t>
            </a:r>
            <a:endParaRPr lang="en-US" sz="1400" b="1" dirty="0">
              <a:effectLst/>
              <a:latin typeface="Times"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The product scope of the store management system project encompasses the specific features and functionalities that the system will include. It defines the boundaries of the project and outlines what the system will deliver to meet the objectives of efficient store management. The product scope includes: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Inventory Management: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Real-time tracking of stock levels.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Ability to add, update, and delete products and categories.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Sales reporting and analytics for monitoring sales performance.</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Customer Relationship Management (CRM):</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Customer database for storing and managing customer information, including contact details and purchase history.</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Loyalty program management to track customer rewards and promotions.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Integration with email or SMS marketing tools for targeted customer communication.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6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5F7A6-71AD-7E88-C2A1-2FD269F17E3B}"/>
              </a:ext>
            </a:extLst>
          </p:cNvPr>
          <p:cNvSpPr txBox="1"/>
          <p:nvPr/>
        </p:nvSpPr>
        <p:spPr>
          <a:xfrm>
            <a:off x="886120" y="655259"/>
            <a:ext cx="12631916" cy="5547481"/>
          </a:xfrm>
          <a:prstGeom prst="rect">
            <a:avLst/>
          </a:prstGeom>
          <a:noFill/>
        </p:spPr>
        <p:txBody>
          <a:bodyPr wrap="square">
            <a:spAutoFit/>
          </a:bodyPr>
          <a:lstStyle/>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Reporting and Analytics: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Generation of reports and analytics on sales, inventory, profitability, and other key performance indicators.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Visualization of data through charts, graphs, and dashboards for easy interpretation.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Historical data analysis for identifying trends, forecasting demand, and making data-driven decisions.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400" dirty="0">
              <a:effectLst/>
              <a:latin typeface="Times" panose="02020603050405020304" pitchFamily="18" charset="0"/>
              <a:ea typeface="Times New Roman" panose="02020603050405020304" pitchFamily="18" charset="0"/>
              <a:cs typeface="Times"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Supplier and Purchase Management: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Supplier database for storing and managing supplier information.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Supplier performance evaluation and rating system.</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Staff Management: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Employee database for managing staff information, including roles, schedules, and performance.</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Time and attendance tracking.</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Security and Access Control:</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User authentication and authorization mechanisms.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Role-based access control to ensure appropriate access levels for different users.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Encryption of sensitive data to protect against unauthorized access or data breaches.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87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C0547-289C-2DD4-08A0-5ECCD69D81E9}"/>
              </a:ext>
            </a:extLst>
          </p:cNvPr>
          <p:cNvSpPr txBox="1"/>
          <p:nvPr/>
        </p:nvSpPr>
        <p:spPr>
          <a:xfrm>
            <a:off x="772997" y="528002"/>
            <a:ext cx="10633436" cy="5863400"/>
          </a:xfrm>
          <a:prstGeom prst="rect">
            <a:avLst/>
          </a:prstGeom>
          <a:noFill/>
        </p:spPr>
        <p:txBody>
          <a:bodyPr wrap="square">
            <a:spAutoFit/>
          </a:bodyPr>
          <a:lstStyle/>
          <a:p>
            <a:pPr marR="0" lvl="0">
              <a:lnSpc>
                <a:spcPct val="150000"/>
              </a:lnSpc>
              <a:spcBef>
                <a:spcPts val="2400"/>
              </a:spcBef>
              <a:spcAft>
                <a:spcPts val="1200"/>
              </a:spcAft>
            </a:pPr>
            <a:r>
              <a:rPr lang="en-US" sz="2000" b="1" kern="1400" dirty="0">
                <a:effectLst/>
                <a:latin typeface="Times" panose="02020603050405020304" pitchFamily="18" charset="0"/>
                <a:cs typeface="Times" panose="02020603050405020304" pitchFamily="18" charset="0"/>
              </a:rPr>
              <a:t>2.1 Overall Description</a:t>
            </a:r>
            <a:endParaRPr lang="en-US" sz="2000" b="1" kern="1400" dirty="0">
              <a:effectLst/>
              <a:latin typeface="Times"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The store management system project aims to develop a comprehensive software solution that revolutionizes the way stores manage their operations. It provides a centralized platform that optimizes inventory management, streamlines sales processes, enhances customer relationships, and delivers valuable insights for informed decision-making.</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The system enables efficient inventory management by providing real-time tracking of stock levels, allowing store owners to monitor quantities, locations, and movement of products. Automated stock replenishment and reordering functionalities ensure optimal inventory levels, preventing stockouts and overstocking.</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 </a:t>
            </a:r>
            <a:endParaRPr lang="en-US" sz="1400" dirty="0">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400" dirty="0">
                <a:effectLst/>
                <a:latin typeface="Times" panose="02020603050405020304" pitchFamily="18" charset="0"/>
                <a:ea typeface="Times New Roman" panose="02020603050405020304" pitchFamily="18" charset="0"/>
                <a:cs typeface="Times" panose="02020603050405020304" pitchFamily="18" charset="0"/>
              </a:rPr>
              <a:t>Customer relationship management (CRM) is a key aspect of the store management system project. It allows for the storage and management of customer information, including contact details, purchase history, and preferences.</a:t>
            </a:r>
          </a:p>
          <a:p>
            <a:pPr marL="0" marR="0">
              <a:lnSpc>
                <a:spcPct val="150000"/>
              </a:lnSpc>
              <a:spcBef>
                <a:spcPts val="0"/>
              </a:spcBef>
              <a:spcAft>
                <a:spcPts val="0"/>
              </a:spcAft>
            </a:pPr>
            <a:endParaRPr lang="en-US" sz="1400" dirty="0">
              <a:latin typeface="Times" panose="02020603050405020304" pitchFamily="18" charset="0"/>
              <a:ea typeface="Times New Roman" panose="02020603050405020304" pitchFamily="18" charset="0"/>
              <a:cs typeface="Times" panose="02020603050405020304" pitchFamily="18" charset="0"/>
            </a:endParaRPr>
          </a:p>
          <a:p>
            <a:pPr>
              <a:lnSpc>
                <a:spcPct val="150000"/>
              </a:lnSpc>
            </a:pPr>
            <a:r>
              <a:rPr lang="en-US" sz="1400" dirty="0">
                <a:effectLst/>
                <a:latin typeface="Times" panose="02020603050405020304" pitchFamily="18" charset="0"/>
                <a:ea typeface="Times New Roman" panose="02020603050405020304" pitchFamily="18" charset="0"/>
                <a:cs typeface="Times" panose="02020603050405020304" pitchFamily="18" charset="0"/>
              </a:rPr>
              <a:t>The project also emphasizes robust reporting and analytics capabilities. The system generates comprehensive reports and provides visualizations of key performance indicators, including sales, inventory turnover, and profitability. Historical data analysis helps in identifying patterns, forecasting demand, and improving overall business strategies.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panose="02020603050405020304" pitchFamily="18" charset="0"/>
              </a:rPr>
              <a:t> </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5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9F8DD-F2FF-7600-599E-C28319B3B08F}"/>
              </a:ext>
            </a:extLst>
          </p:cNvPr>
          <p:cNvSpPr txBox="1"/>
          <p:nvPr/>
        </p:nvSpPr>
        <p:spPr>
          <a:xfrm>
            <a:off x="980387" y="1838228"/>
            <a:ext cx="8441703" cy="3010119"/>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The project prioritizes security and access control to protect sensitive data. User authentication, role-based access control, and data encryption mechanisms ensure that only authorized personnel can access the system and that data remains secure.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a:effectLst/>
                <a:latin typeface="Times" panose="02020603050405020304" pitchFamily="18" charset="0"/>
                <a:ea typeface="Times New Roman" panose="02020603050405020304" pitchFamily="18" charset="0"/>
              </a:rPr>
              <a:t>In summary, the store management system project provides a comprehensive software solution that revolutionizes store operations. By optimizing inventory management, streamlining sales processes, enhancing customer relationships, and delivering valuable insights, the system empowers stores to improve efficiency, boost profitability, and deliver exceptional customer experiences</a:t>
            </a:r>
            <a:endParaRPr lang="it-IT" sz="1600" dirty="0"/>
          </a:p>
        </p:txBody>
      </p:sp>
    </p:spTree>
    <p:extLst>
      <p:ext uri="{BB962C8B-B14F-4D97-AF65-F5344CB8AC3E}">
        <p14:creationId xmlns:p14="http://schemas.microsoft.com/office/powerpoint/2010/main" val="319438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98620-773A-E1CD-40FC-507339B10E03}"/>
              </a:ext>
            </a:extLst>
          </p:cNvPr>
          <p:cNvSpPr txBox="1"/>
          <p:nvPr/>
        </p:nvSpPr>
        <p:spPr>
          <a:xfrm>
            <a:off x="840557" y="528250"/>
            <a:ext cx="10699422" cy="5003293"/>
          </a:xfrm>
          <a:prstGeom prst="rect">
            <a:avLst/>
          </a:prstGeom>
          <a:noFill/>
        </p:spPr>
        <p:txBody>
          <a:bodyPr wrap="square">
            <a:spAutoFit/>
          </a:bodyPr>
          <a:lstStyle/>
          <a:p>
            <a:pPr marR="0" lvl="0">
              <a:lnSpc>
                <a:spcPct val="150000"/>
              </a:lnSpc>
              <a:spcBef>
                <a:spcPts val="2400"/>
              </a:spcBef>
              <a:spcAft>
                <a:spcPts val="1200"/>
              </a:spcAft>
            </a:pPr>
            <a:r>
              <a:rPr lang="en-US" sz="1600" b="1" kern="1400" dirty="0">
                <a:effectLst/>
                <a:latin typeface="Times" panose="02020603050405020304" pitchFamily="18" charset="0"/>
                <a:cs typeface="Times" panose="02020603050405020304" pitchFamily="18" charset="0"/>
              </a:rPr>
              <a:t>3.1 External Interface Requirements</a:t>
            </a:r>
            <a:endParaRPr lang="en-US" sz="1600" b="1" kern="1400" dirty="0">
              <a:effectLst/>
              <a:latin typeface="Times"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User Interface:</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The system should have an intuitive and user-friendly graphical user interface (GUI) to facilitate easy navigation and interaction.</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The interface should be responsive and compatible with various devices, including desktop computers, tablets, and mobile devices.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It should support multiple languages and provide localization options to cater to users from different regions.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Hardware Interfaces:</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The system should be compatible with standard hardware devices, such as barcode scanners, receipt printers, cash registers, and POS terminals.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It should integrate with these devices seamlessly, allowing for efficient and accurate data input and output.</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97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8B9F8-2CB7-D15A-DFDD-087CFAA5D8EF}"/>
              </a:ext>
            </a:extLst>
          </p:cNvPr>
          <p:cNvSpPr txBox="1"/>
          <p:nvPr/>
        </p:nvSpPr>
        <p:spPr>
          <a:xfrm>
            <a:off x="678730" y="531268"/>
            <a:ext cx="10558021" cy="6326732"/>
          </a:xfrm>
          <a:prstGeom prst="rect">
            <a:avLst/>
          </a:prstGeom>
          <a:noFill/>
        </p:spPr>
        <p:txBody>
          <a:bodyPr wrap="square">
            <a:spAutoFit/>
          </a:bodyPr>
          <a:lstStyle/>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Software Interfaces:</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Integration with external software systems may be required, such as accounting software, payment gateways, or customer relationship management (CRM) platforms.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The system should provide APIs or other means of integration to enable data exchange and interoperability with these external systems.</a:t>
            </a: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Database Interfaces:</a:t>
            </a: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The system should be able to interact with a database management system (DBMS) for efficient data storage and retrieval.</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It should support standard database technologies, such as SQL or NoSQL databases, to store and manage data effectively.</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 </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b="1" dirty="0">
                <a:effectLst/>
                <a:latin typeface="Times" panose="02020603050405020304" pitchFamily="18" charset="0"/>
                <a:ea typeface="Times New Roman" panose="02020603050405020304" pitchFamily="18" charset="0"/>
                <a:cs typeface="Times" panose="02020603050405020304" pitchFamily="18" charset="0"/>
              </a:rPr>
              <a:t>Communication Interfaces:</a:t>
            </a:r>
            <a:endParaRPr lang="en-US" sz="1600" b="1"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The system should support communication protocols, such as HTTP/HTTPS, TCP/IP, or web services, for data exchange with external systems or devices.</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It should allow for integration with online platforms, enabling real-time synchronization of sales data, inventory updates, or customer information.</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B98A8E-4AD0-EB3A-2F18-F7A52C1B6169}"/>
              </a:ext>
            </a:extLst>
          </p:cNvPr>
          <p:cNvSpPr txBox="1"/>
          <p:nvPr/>
        </p:nvSpPr>
        <p:spPr>
          <a:xfrm>
            <a:off x="816989" y="763572"/>
            <a:ext cx="10558021" cy="786754"/>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panose="02020603050405020304" pitchFamily="18" charset="0"/>
              </a:rPr>
              <a:t>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4308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TotalTime>
  <Words>2142</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vt:lpstr>
      <vt:lpstr>Organic</vt:lpstr>
      <vt:lpstr>Store Management System</vt:lpstr>
      <vt:lpstr>This Store Management System in PHP and MySQL Database is only accessible to the Store Management. The system requires user credentials in order for the management to access the data, features, and functionalities. It has 2 types of user roles which are the Administrators and Employee.About the task distribution each memeber will work on coding. Then we will devide the tasks as below:Project Manager: Oversees the project, sets deadlines, assigns tasks, and communicates with team members to ensure that the project is progressing smoothly.UI/UX Designer: UI UX designers create the user interface for an app, website, or other interactive media. Their work includes collaborating with product managers and engineers to gather requirements from users before designing ideas that can be communicated using storyboards. They also process flows or sitemaps. Frontend Developer: Builds the client-side of the app using web technologies such as HTML, CSS, and JavaScript, working closely with the UI/UX designer to ensure that the app meets the design specifications.Database Administrator: Designs, develops, and maintains the database that the app uses to store data and manages access to the data.Quality Assurance (QA) Specialist: Tests the app to ensure that it is functioning correctly and meets the project's requirements, identifying and reporting bugs and issues to the rest of the team.Even though the tasks are separated as above we will still work with each other as a team for each of them, consulate with each other and solve each problem together.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Paola Bendaj</dc:creator>
  <cp:lastModifiedBy>Paola Bendaj</cp:lastModifiedBy>
  <cp:revision>1</cp:revision>
  <dcterms:created xsi:type="dcterms:W3CDTF">2023-06-07T21:34:52Z</dcterms:created>
  <dcterms:modified xsi:type="dcterms:W3CDTF">2023-06-07T22:09:51Z</dcterms:modified>
</cp:coreProperties>
</file>