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Amatic SC"/>
      <p:regular r:id="rId49"/>
      <p:bold r:id="rId50"/>
    </p:embeddedFont>
    <p:embeddedFont>
      <p:font typeface="Lato"/>
      <p:regular r:id="rId51"/>
      <p:bold r:id="rId52"/>
      <p:italic r:id="rId53"/>
      <p:boldItalic r:id="rId54"/>
    </p:embeddedFont>
    <p:embeddedFont>
      <p:font typeface="Source Code Pr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AmaticSC-bold.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55" Type="http://schemas.openxmlformats.org/officeDocument/2006/relationships/font" Target="fonts/SourceCodePro-regular.fntdata"/><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57" Type="http://schemas.openxmlformats.org/officeDocument/2006/relationships/font" Target="fonts/SourceCodePro-italic.fntdata"/><Relationship Id="rId12" Type="http://schemas.openxmlformats.org/officeDocument/2006/relationships/slide" Target="slides/slide7.xml"/><Relationship Id="rId56" Type="http://schemas.openxmlformats.org/officeDocument/2006/relationships/font" Target="fonts/SourceCodePr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0dcd5de5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0dcd5de5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0dcd5de5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0dcd5de5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500"/>
              <a:t>The Linear Model will help predict cholesterol levels based on the data.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0dcd5de5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0dcd5de5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700">
                <a:solidFill>
                  <a:schemeClr val="dk1"/>
                </a:solidFill>
              </a:rPr>
              <a:t>Adjusted R squared is 0.51 </a:t>
            </a:r>
            <a:endParaRPr sz="1700">
              <a:solidFill>
                <a:schemeClr val="dk1"/>
              </a:solidFill>
            </a:endParaRPr>
          </a:p>
          <a:p>
            <a:pPr indent="0" lvl="0" marL="0" rtl="0" algn="l">
              <a:spcBef>
                <a:spcPts val="0"/>
              </a:spcBef>
              <a:spcAft>
                <a:spcPts val="0"/>
              </a:spcAft>
              <a:buClr>
                <a:schemeClr val="dk1"/>
              </a:buClr>
              <a:buSzPts val="1100"/>
              <a:buFont typeface="Arial"/>
              <a:buNone/>
            </a:pPr>
            <a:r>
              <a:rPr lang="pt-BR" sz="1700">
                <a:solidFill>
                  <a:schemeClr val="dk1"/>
                </a:solidFill>
              </a:rPr>
              <a:t>This means that the regression explains 51% of the variance between chol, fat, cal and fiber.</a:t>
            </a:r>
            <a:endParaRPr sz="1700">
              <a:solidFill>
                <a:schemeClr val="dk1"/>
              </a:solidFill>
            </a:endParaRPr>
          </a:p>
          <a:p>
            <a:pPr indent="0" lvl="0" marL="0" rtl="0" algn="l">
              <a:spcBef>
                <a:spcPts val="0"/>
              </a:spcBef>
              <a:spcAft>
                <a:spcPts val="0"/>
              </a:spcAft>
              <a:buClr>
                <a:schemeClr val="dk1"/>
              </a:buClr>
              <a:buSzPts val="1100"/>
              <a:buFont typeface="Arial"/>
              <a:buNone/>
            </a:pPr>
            <a:r>
              <a:rPr lang="pt-BR" sz="1700">
                <a:solidFill>
                  <a:schemeClr val="dk1"/>
                </a:solidFill>
              </a:rPr>
              <a:t>P Value is low, therefore is not significant</a:t>
            </a:r>
            <a:endParaRPr sz="1700">
              <a:solidFill>
                <a:schemeClr val="dk1"/>
              </a:solidFill>
            </a:endParaRPr>
          </a:p>
          <a:p>
            <a:pPr indent="0" lvl="0" marL="0" rtl="0" algn="l">
              <a:spcBef>
                <a:spcPts val="0"/>
              </a:spcBef>
              <a:spcAft>
                <a:spcPts val="0"/>
              </a:spcAft>
              <a:buClr>
                <a:schemeClr val="dk1"/>
              </a:buClr>
              <a:buSzPts val="1100"/>
              <a:buFont typeface="Arial"/>
              <a:buNone/>
            </a:pPr>
            <a:r>
              <a:rPr lang="pt-BR" sz="1700">
                <a:solidFill>
                  <a:schemeClr val="dk1"/>
                </a:solidFill>
              </a:rPr>
              <a:t>F Statistic is 112, with 3 degrees of freedom and 311 observations (317 minus parameters in regression)</a:t>
            </a:r>
            <a:endParaRPr sz="1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0dcd5de5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0dcd5de5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0dcd5de5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0dcd5de5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100">
                <a:solidFill>
                  <a:srgbClr val="222222"/>
                </a:solidFill>
                <a:highlight>
                  <a:srgbClr val="FFFFFF"/>
                </a:highlight>
                <a:latin typeface="Roboto"/>
                <a:ea typeface="Roboto"/>
                <a:cs typeface="Roboto"/>
                <a:sym typeface="Roboto"/>
              </a:rPr>
              <a:t>FLAT DATA</a:t>
            </a:r>
            <a:endParaRPr sz="2000"/>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0dcd5de5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0dcd5de5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100">
                <a:solidFill>
                  <a:srgbClr val="222222"/>
                </a:solidFill>
                <a:highlight>
                  <a:srgbClr val="FFFFFF"/>
                </a:highlight>
                <a:latin typeface="Roboto"/>
                <a:ea typeface="Roboto"/>
                <a:cs typeface="Roboto"/>
                <a:sym typeface="Roboto"/>
              </a:rPr>
              <a:t>the data show an uphill pattern as you move from left to right, this indicates a positive relationship between X and Y. As the X-values increase (move right), the Y-values tend to increase (move up).</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0dcd5de5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0dcd5de5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100">
                <a:solidFill>
                  <a:srgbClr val="222222"/>
                </a:solidFill>
                <a:highlight>
                  <a:srgbClr val="FFFFFF"/>
                </a:highlight>
                <a:latin typeface="Roboto"/>
                <a:ea typeface="Roboto"/>
                <a:cs typeface="Roboto"/>
                <a:sym typeface="Roboto"/>
              </a:rPr>
              <a:t>the data show an uphill pattern as you move from left to right, this indicates a positive relationship between X and Y. As the X-values increase (move right), the Y-values tend to increase (move up).</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0dcd5de5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0dcd5de5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0dcd5de5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0dcd5de5c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0dcd5de5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0dcd5de5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The Linear Model will help predict cholesterol levels based on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Adjusted R squared is 0.51 </a:t>
            </a:r>
            <a:endParaRPr/>
          </a:p>
          <a:p>
            <a:pPr indent="0" lvl="0" marL="0" rtl="0" algn="l">
              <a:spcBef>
                <a:spcPts val="0"/>
              </a:spcBef>
              <a:spcAft>
                <a:spcPts val="0"/>
              </a:spcAft>
              <a:buNone/>
            </a:pPr>
            <a:r>
              <a:rPr lang="pt-BR"/>
              <a:t>This means that the regression explains 51% of the variance between chol, fat, cal and fiber.</a:t>
            </a:r>
            <a:endParaRPr/>
          </a:p>
          <a:p>
            <a:pPr indent="0" lvl="0" marL="0" rtl="0" algn="l">
              <a:spcBef>
                <a:spcPts val="0"/>
              </a:spcBef>
              <a:spcAft>
                <a:spcPts val="0"/>
              </a:spcAft>
              <a:buNone/>
            </a:pPr>
            <a:r>
              <a:rPr lang="pt-BR"/>
              <a:t>P Value is low, therefore is not significant</a:t>
            </a:r>
            <a:endParaRPr/>
          </a:p>
          <a:p>
            <a:pPr indent="0" lvl="0" marL="0" rtl="0" algn="l">
              <a:spcBef>
                <a:spcPts val="0"/>
              </a:spcBef>
              <a:spcAft>
                <a:spcPts val="0"/>
              </a:spcAft>
              <a:buNone/>
            </a:pPr>
            <a:r>
              <a:rPr lang="pt-BR"/>
              <a:t>F Statistic is 112, with 3 degrees of freedom and 311 observations (317 minus parameters in regression)</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be2651e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be2651e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0dcd5de5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0dcd5de5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The Linear Model will help predict cholesterol levels based on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Adjusted R squared is 0.51 </a:t>
            </a:r>
            <a:endParaRPr/>
          </a:p>
          <a:p>
            <a:pPr indent="0" lvl="0" marL="0" rtl="0" algn="l">
              <a:spcBef>
                <a:spcPts val="0"/>
              </a:spcBef>
              <a:spcAft>
                <a:spcPts val="0"/>
              </a:spcAft>
              <a:buNone/>
            </a:pPr>
            <a:r>
              <a:rPr lang="pt-BR"/>
              <a:t>This means that the regression explains 51% of the variance between chol, fat, cal and fiber.</a:t>
            </a:r>
            <a:endParaRPr/>
          </a:p>
          <a:p>
            <a:pPr indent="0" lvl="0" marL="0" rtl="0" algn="l">
              <a:spcBef>
                <a:spcPts val="0"/>
              </a:spcBef>
              <a:spcAft>
                <a:spcPts val="0"/>
              </a:spcAft>
              <a:buNone/>
            </a:pPr>
            <a:r>
              <a:rPr lang="pt-BR"/>
              <a:t>P Value is low, therefore is not significant</a:t>
            </a:r>
            <a:endParaRPr/>
          </a:p>
          <a:p>
            <a:pPr indent="0" lvl="0" marL="0" rtl="0" algn="l">
              <a:spcBef>
                <a:spcPts val="0"/>
              </a:spcBef>
              <a:spcAft>
                <a:spcPts val="0"/>
              </a:spcAft>
              <a:buNone/>
            </a:pPr>
            <a:r>
              <a:rPr lang="pt-BR"/>
              <a:t>F Statistic is 112, with 3 degrees of freedom and 311 observations (317 minus parameters in regression)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0dcd5de5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0dcd5de5c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The Linear Model will help predict cholesterol levels based on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Adjusted R squared is 0.51 </a:t>
            </a:r>
            <a:endParaRPr/>
          </a:p>
          <a:p>
            <a:pPr indent="0" lvl="0" marL="0" rtl="0" algn="l">
              <a:spcBef>
                <a:spcPts val="0"/>
              </a:spcBef>
              <a:spcAft>
                <a:spcPts val="0"/>
              </a:spcAft>
              <a:buNone/>
            </a:pPr>
            <a:r>
              <a:rPr lang="pt-BR"/>
              <a:t>This means that the regression explains 51% of the variance between chol, fat, cal and fiber.</a:t>
            </a:r>
            <a:endParaRPr/>
          </a:p>
          <a:p>
            <a:pPr indent="0" lvl="0" marL="0" rtl="0" algn="l">
              <a:spcBef>
                <a:spcPts val="0"/>
              </a:spcBef>
              <a:spcAft>
                <a:spcPts val="0"/>
              </a:spcAft>
              <a:buNone/>
            </a:pPr>
            <a:r>
              <a:rPr lang="pt-BR"/>
              <a:t>P Value is low, therefore is not significant</a:t>
            </a:r>
            <a:endParaRPr/>
          </a:p>
          <a:p>
            <a:pPr indent="0" lvl="0" marL="0" rtl="0" algn="l">
              <a:spcBef>
                <a:spcPts val="0"/>
              </a:spcBef>
              <a:spcAft>
                <a:spcPts val="0"/>
              </a:spcAft>
              <a:buNone/>
            </a:pPr>
            <a:r>
              <a:rPr lang="pt-BR"/>
              <a:t>F Statistic is 112, with 3 degrees of freedom and 311 observations (317 minus parameters in regression)</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0dcd5de5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0dcd5de5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using the predict function we can predict the cholesterol level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be2651e7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be2651e7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THIS GRAPHICS GIVE US A PLOT MATRIX  CONSISTING OF SCATTERPLOT FOR EACH VARIABLE COMBINATION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0dcd5de5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0dcd5de5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0dcd5de5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0dcd5de5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THIS GRAPHICS GIVE US A PLOT MATRIX  CONSISTING OF SCATTERPLOT FOR EACH VARIABLE COMBINATION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pt-BR" sz="1400">
                <a:solidFill>
                  <a:schemeClr val="dk1"/>
                </a:solidFill>
                <a:latin typeface="Lato"/>
                <a:ea typeface="Lato"/>
                <a:cs typeface="Lato"/>
                <a:sym typeface="Lato"/>
              </a:rPr>
              <a:t>These graphs show that there is a positive correlation between cholesterol and both fat and calories.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0dcd5de5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0dcd5de5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0dcd5de5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0dcd5de5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0dcd5de5c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0dcd5de5c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0dcd5de5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0dcd5de5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086631e3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086631e3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be2651e7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be2651e7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600"/>
              <a:t>The p-value for both groups is greater than alpha, thus the distributions are normally distributed.</a:t>
            </a:r>
            <a:endParaRPr sz="16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086631e3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086631e3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p-value of 0.006795 is less than alpha, thus we reject the null hypothesis. There is sufficient evidence that the means of both groups are significantly different.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0dcd5de5c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0dcd5de5c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0dcd5de5c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0dcd5de5c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be2651e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be2651e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be2651e7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be2651e7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be2651e7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be2651e7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be2651e7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be2651e7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Adjusted R squared is 0.51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This means that the regression explains 51% of the variance between chol, fat, cal and fiber.</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P Value is low, therefore is not significant</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F Statistic is 112, with 3 degrees of freedom and 311 observations (317 minus parameters in regression)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086631e3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086631e3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pt-BR" sz="1700">
                <a:solidFill>
                  <a:schemeClr val="dk1"/>
                </a:solidFill>
                <a:latin typeface="Lato"/>
                <a:ea typeface="Lato"/>
                <a:cs typeface="Lato"/>
                <a:sym typeface="Lato"/>
              </a:rPr>
              <a:t>It can be concluded that higher intakes of fat and calories will result in higher cholesterol levels. Alcohol and fiber did not have a significant effect on cholesterol levels.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086631e3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086631e3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0dcd5de5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0dcd5de5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0dcd5de5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0dcd5de5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be2651e7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be2651e7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086631e3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086631e3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0dcd5de5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0dcd5de5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glimpse() is used to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0dcd5de5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0dcd5de5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50" name="Google Shape;50;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3C47D"/>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17" name="Google Shape;17;p3"/>
          <p:cNvPicPr preferRelativeResize="0"/>
          <p:nvPr/>
        </p:nvPicPr>
        <p:blipFill>
          <a:blip r:embed="rId2">
            <a:alphaModFix amt="23000"/>
          </a:blip>
          <a:stretch>
            <a:fillRect/>
          </a:stretch>
        </p:blipFill>
        <p:spPr>
          <a:xfrm>
            <a:off x="0" y="0"/>
            <a:ext cx="9144001" cy="5143500"/>
          </a:xfrm>
          <a:prstGeom prst="rect">
            <a:avLst/>
          </a:prstGeom>
          <a:noFill/>
          <a:ln>
            <a:noFill/>
          </a:ln>
          <a:effectLst>
            <a:outerShdw blurRad="57150" rotWithShape="0" algn="bl" dir="5400000" dist="19050">
              <a:srgbClr val="000000">
                <a:alpha val="45000"/>
              </a:srgb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0" name="Google Shape;20;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22" name="Google Shape;22;p4"/>
          <p:cNvPicPr preferRelativeResize="0"/>
          <p:nvPr/>
        </p:nvPicPr>
        <p:blipFill>
          <a:blip r:embed="rId2">
            <a:alphaModFix amt="23000"/>
          </a:blip>
          <a:stretch>
            <a:fillRect/>
          </a:stretch>
        </p:blipFill>
        <p:spPr>
          <a:xfrm>
            <a:off x="0" y="0"/>
            <a:ext cx="9144001" cy="5143500"/>
          </a:xfrm>
          <a:prstGeom prst="rect">
            <a:avLst/>
          </a:prstGeom>
          <a:noFill/>
          <a:ln>
            <a:noFill/>
          </a:ln>
          <a:effectLst>
            <a:outerShdw blurRad="57150" rotWithShape="0" algn="bl" dir="5400000" dist="19050">
              <a:srgbClr val="000000">
                <a:alpha val="4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5" name="Google Shape;25;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93C47D"/>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41" name="Google Shape;41;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2" name="Google Shape;42;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65825" y="47025"/>
            <a:ext cx="9078300" cy="26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Lato"/>
                <a:ea typeface="Lato"/>
                <a:cs typeface="Lato"/>
                <a:sym typeface="Lato"/>
              </a:rPr>
              <a:t>Nutrition Study</a:t>
            </a:r>
            <a:endParaRPr>
              <a:latin typeface="Lato"/>
              <a:ea typeface="Lato"/>
              <a:cs typeface="Lato"/>
              <a:sym typeface="Lato"/>
            </a:endParaRPr>
          </a:p>
        </p:txBody>
      </p:sp>
      <p:sp>
        <p:nvSpPr>
          <p:cNvPr id="59" name="Google Shape;59;p13"/>
          <p:cNvSpPr txBox="1"/>
          <p:nvPr>
            <p:ph idx="1" type="subTitle"/>
          </p:nvPr>
        </p:nvSpPr>
        <p:spPr>
          <a:xfrm>
            <a:off x="75" y="2680125"/>
            <a:ext cx="91440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Lato"/>
                <a:ea typeface="Lato"/>
                <a:cs typeface="Lato"/>
                <a:sym typeface="Lato"/>
              </a:rPr>
              <a:t>Mariah Bastos  and  Andrea Gonzalez</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63400" y="335575"/>
            <a:ext cx="4045200" cy="17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5000">
                <a:latin typeface="Roboto"/>
                <a:ea typeface="Roboto"/>
                <a:cs typeface="Roboto"/>
                <a:sym typeface="Roboto"/>
              </a:rPr>
              <a:t>Hypothesis Analysis </a:t>
            </a:r>
            <a:endParaRPr sz="5000">
              <a:latin typeface="Roboto"/>
              <a:ea typeface="Roboto"/>
              <a:cs typeface="Roboto"/>
              <a:sym typeface="Roboto"/>
            </a:endParaRPr>
          </a:p>
        </p:txBody>
      </p:sp>
      <p:sp>
        <p:nvSpPr>
          <p:cNvPr id="114" name="Google Shape;114;p22"/>
          <p:cNvSpPr txBox="1"/>
          <p:nvPr>
            <p:ph idx="2" type="body"/>
          </p:nvPr>
        </p:nvSpPr>
        <p:spPr>
          <a:xfrm>
            <a:off x="4955450" y="84625"/>
            <a:ext cx="4045200" cy="48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u="sng">
                <a:solidFill>
                  <a:srgbClr val="000000"/>
                </a:solidFill>
                <a:latin typeface="Lato"/>
                <a:ea typeface="Lato"/>
                <a:cs typeface="Lato"/>
                <a:sym typeface="Lato"/>
              </a:rPr>
              <a:t>Null Hypothesis(H0): </a:t>
            </a:r>
            <a:endParaRPr b="1" u="sng">
              <a:solidFill>
                <a:srgbClr val="000000"/>
              </a:solidFill>
              <a:latin typeface="Lato"/>
              <a:ea typeface="Lato"/>
              <a:cs typeface="Lato"/>
              <a:sym typeface="Lato"/>
            </a:endParaRPr>
          </a:p>
          <a:p>
            <a:pPr indent="0" lvl="0" marL="0" rtl="0" algn="l">
              <a:spcBef>
                <a:spcPts val="1600"/>
              </a:spcBef>
              <a:spcAft>
                <a:spcPts val="0"/>
              </a:spcAft>
              <a:buNone/>
            </a:pPr>
            <a:r>
              <a:t/>
            </a:r>
            <a:endParaRPr b="1" sz="1300" u="sng">
              <a:solidFill>
                <a:srgbClr val="000000"/>
              </a:solidFill>
              <a:latin typeface="Lato"/>
              <a:ea typeface="Lato"/>
              <a:cs typeface="Lato"/>
              <a:sym typeface="Lato"/>
            </a:endParaRPr>
          </a:p>
          <a:p>
            <a:pPr indent="0" lvl="0" marL="0" rtl="0" algn="l">
              <a:spcBef>
                <a:spcPts val="0"/>
              </a:spcBef>
              <a:spcAft>
                <a:spcPts val="0"/>
              </a:spcAft>
              <a:buNone/>
            </a:pPr>
            <a:r>
              <a:rPr b="1" lang="pt-BR">
                <a:solidFill>
                  <a:srgbClr val="000000"/>
                </a:solidFill>
                <a:latin typeface="Lato"/>
                <a:ea typeface="Lato"/>
                <a:cs typeface="Lato"/>
                <a:sym typeface="Lato"/>
              </a:rPr>
              <a:t>There is a significant relationship between calories, fiber and fat intake that help us predict cholesterol level.</a:t>
            </a:r>
            <a:endParaRPr b="1">
              <a:solidFill>
                <a:srgbClr val="000000"/>
              </a:solidFill>
              <a:latin typeface="Lato"/>
              <a:ea typeface="Lato"/>
              <a:cs typeface="Lato"/>
              <a:sym typeface="Lato"/>
            </a:endParaRPr>
          </a:p>
          <a:p>
            <a:pPr indent="0" lvl="0" marL="0" rtl="0" algn="l">
              <a:spcBef>
                <a:spcPts val="1600"/>
              </a:spcBef>
              <a:spcAft>
                <a:spcPts val="0"/>
              </a:spcAft>
              <a:buNone/>
            </a:pPr>
            <a:r>
              <a:rPr b="1" lang="pt-BR" u="sng">
                <a:solidFill>
                  <a:srgbClr val="000000"/>
                </a:solidFill>
                <a:latin typeface="Lato"/>
                <a:ea typeface="Lato"/>
                <a:cs typeface="Lato"/>
                <a:sym typeface="Lato"/>
              </a:rPr>
              <a:t>Alternative Hypothesis(H1): </a:t>
            </a:r>
            <a:endParaRPr b="1" u="sng">
              <a:solidFill>
                <a:srgbClr val="000000"/>
              </a:solidFill>
              <a:latin typeface="Lato"/>
              <a:ea typeface="Lato"/>
              <a:cs typeface="Lato"/>
              <a:sym typeface="Lato"/>
            </a:endParaRPr>
          </a:p>
          <a:p>
            <a:pPr indent="0" lvl="0" marL="0" rtl="0" algn="l">
              <a:spcBef>
                <a:spcPts val="1600"/>
              </a:spcBef>
              <a:spcAft>
                <a:spcPts val="0"/>
              </a:spcAft>
              <a:buNone/>
            </a:pPr>
            <a:r>
              <a:t/>
            </a:r>
            <a:endParaRPr sz="1200" u="sng">
              <a:solidFill>
                <a:srgbClr val="000000"/>
              </a:solidFill>
              <a:latin typeface="Lato"/>
              <a:ea typeface="Lato"/>
              <a:cs typeface="Lato"/>
              <a:sym typeface="Lato"/>
            </a:endParaRPr>
          </a:p>
          <a:p>
            <a:pPr indent="0" lvl="0" marL="0" rtl="0" algn="l">
              <a:spcBef>
                <a:spcPts val="0"/>
              </a:spcBef>
              <a:spcAft>
                <a:spcPts val="1600"/>
              </a:spcAft>
              <a:buNone/>
            </a:pPr>
            <a:r>
              <a:rPr b="1" lang="pt-BR">
                <a:solidFill>
                  <a:srgbClr val="000000"/>
                </a:solidFill>
                <a:latin typeface="Lato"/>
                <a:ea typeface="Lato"/>
                <a:cs typeface="Lato"/>
                <a:sym typeface="Lato"/>
              </a:rPr>
              <a:t>There is not a significant relationship between calories, fiber and fat intake that help us predict cholesterol level.</a:t>
            </a:r>
            <a:endParaRPr b="1">
              <a:solidFill>
                <a:srgbClr val="000000"/>
              </a:solidFill>
              <a:latin typeface="Lato"/>
              <a:ea typeface="Lato"/>
              <a:cs typeface="Lato"/>
              <a:sym typeface="Lato"/>
            </a:endParaRPr>
          </a:p>
        </p:txBody>
      </p:sp>
      <p:pic>
        <p:nvPicPr>
          <p:cNvPr id="115" name="Google Shape;115;p22"/>
          <p:cNvPicPr preferRelativeResize="0"/>
          <p:nvPr/>
        </p:nvPicPr>
        <p:blipFill rotWithShape="1">
          <a:blip r:embed="rId3">
            <a:alphaModFix/>
          </a:blip>
          <a:srcRect b="4014" l="5760" r="5760" t="4943"/>
          <a:stretch/>
        </p:blipFill>
        <p:spPr>
          <a:xfrm>
            <a:off x="0" y="2286000"/>
            <a:ext cx="4572000" cy="2857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9" name="Shape 119"/>
        <p:cNvGrpSpPr/>
        <p:nvPr/>
      </p:nvGrpSpPr>
      <p:grpSpPr>
        <a:xfrm>
          <a:off x="0" y="0"/>
          <a:ext cx="0" cy="0"/>
          <a:chOff x="0" y="0"/>
          <a:chExt cx="0" cy="0"/>
        </a:xfrm>
      </p:grpSpPr>
      <p:pic>
        <p:nvPicPr>
          <p:cNvPr id="120" name="Google Shape;120;p23"/>
          <p:cNvPicPr preferRelativeResize="0"/>
          <p:nvPr/>
        </p:nvPicPr>
        <p:blipFill rotWithShape="1">
          <a:blip r:embed="rId3">
            <a:alphaModFix/>
          </a:blip>
          <a:srcRect b="12203" l="0" r="0" t="0"/>
          <a:stretch/>
        </p:blipFill>
        <p:spPr>
          <a:xfrm>
            <a:off x="1417463" y="901650"/>
            <a:ext cx="6220226" cy="4035025"/>
          </a:xfrm>
          <a:prstGeom prst="rect">
            <a:avLst/>
          </a:prstGeom>
          <a:noFill/>
          <a:ln>
            <a:noFill/>
          </a:ln>
        </p:spPr>
      </p:pic>
      <p:sp>
        <p:nvSpPr>
          <p:cNvPr id="121" name="Google Shape;121;p23"/>
          <p:cNvSpPr txBox="1"/>
          <p:nvPr/>
        </p:nvSpPr>
        <p:spPr>
          <a:xfrm>
            <a:off x="94025" y="105425"/>
            <a:ext cx="88671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3900">
                <a:latin typeface="Roboto"/>
                <a:ea typeface="Roboto"/>
                <a:cs typeface="Roboto"/>
                <a:sym typeface="Roboto"/>
              </a:rPr>
              <a:t>Linear Model</a:t>
            </a:r>
            <a:endParaRPr sz="13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299875" y="327150"/>
            <a:ext cx="8551200" cy="446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4000">
                <a:latin typeface="Roboto"/>
                <a:ea typeface="Roboto"/>
                <a:cs typeface="Roboto"/>
                <a:sym typeface="Roboto"/>
              </a:rPr>
              <a:t>Results:</a:t>
            </a:r>
            <a:endParaRPr sz="4000">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b="0" lang="pt-BR" sz="1800">
                <a:solidFill>
                  <a:srgbClr val="000000"/>
                </a:solidFill>
                <a:latin typeface="Roboto"/>
                <a:ea typeface="Roboto"/>
                <a:cs typeface="Roboto"/>
                <a:sym typeface="Roboto"/>
              </a:rPr>
              <a:t>Adjusted R squared is 0.51 </a:t>
            </a:r>
            <a:endParaRPr b="0" sz="1800">
              <a:solidFill>
                <a:srgbClr val="000000"/>
              </a:solidFill>
              <a:latin typeface="Roboto"/>
              <a:ea typeface="Roboto"/>
              <a:cs typeface="Roboto"/>
              <a:sym typeface="Roboto"/>
            </a:endParaRPr>
          </a:p>
          <a:p>
            <a:pPr indent="0" lvl="0" marL="457200" rtl="0" algn="l">
              <a:spcBef>
                <a:spcPts val="0"/>
              </a:spcBef>
              <a:spcAft>
                <a:spcPts val="0"/>
              </a:spcAft>
              <a:buNone/>
            </a:pPr>
            <a:r>
              <a:t/>
            </a:r>
            <a:endParaRPr b="0" sz="1800">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b="0" lang="pt-BR" sz="1800">
                <a:solidFill>
                  <a:srgbClr val="000000"/>
                </a:solidFill>
                <a:latin typeface="Roboto"/>
                <a:ea typeface="Roboto"/>
                <a:cs typeface="Roboto"/>
                <a:sym typeface="Roboto"/>
              </a:rPr>
              <a:t>This means that the regression explains 51% of the variance between fat, calories and fiber.</a:t>
            </a:r>
            <a:endParaRPr b="0" sz="1800">
              <a:solidFill>
                <a:srgbClr val="000000"/>
              </a:solidFill>
              <a:latin typeface="Roboto"/>
              <a:ea typeface="Roboto"/>
              <a:cs typeface="Roboto"/>
              <a:sym typeface="Roboto"/>
            </a:endParaRPr>
          </a:p>
          <a:p>
            <a:pPr indent="0" lvl="0" marL="457200" rtl="0" algn="l">
              <a:spcBef>
                <a:spcPts val="0"/>
              </a:spcBef>
              <a:spcAft>
                <a:spcPts val="0"/>
              </a:spcAft>
              <a:buNone/>
            </a:pPr>
            <a:r>
              <a:t/>
            </a:r>
            <a:endParaRPr b="0" sz="1800">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b="0" lang="pt-BR" sz="1800">
                <a:solidFill>
                  <a:srgbClr val="000000"/>
                </a:solidFill>
                <a:latin typeface="Roboto"/>
                <a:ea typeface="Roboto"/>
                <a:cs typeface="Roboto"/>
                <a:sym typeface="Roboto"/>
              </a:rPr>
              <a:t>P Value is less than alpha, thus we reject the null hypothesis. </a:t>
            </a:r>
            <a:endParaRPr b="0" sz="1800">
              <a:solidFill>
                <a:srgbClr val="000000"/>
              </a:solidFill>
              <a:latin typeface="Roboto"/>
              <a:ea typeface="Roboto"/>
              <a:cs typeface="Roboto"/>
              <a:sym typeface="Roboto"/>
            </a:endParaRPr>
          </a:p>
          <a:p>
            <a:pPr indent="0" lvl="0" marL="457200" rtl="0" algn="l">
              <a:spcBef>
                <a:spcPts val="0"/>
              </a:spcBef>
              <a:spcAft>
                <a:spcPts val="0"/>
              </a:spcAft>
              <a:buNone/>
            </a:pPr>
            <a:r>
              <a:t/>
            </a:r>
            <a:endParaRPr b="0"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Roboto"/>
              <a:buChar char="➔"/>
            </a:pPr>
            <a:r>
              <a:rPr b="0" lang="pt-BR" sz="1800">
                <a:solidFill>
                  <a:srgbClr val="000000"/>
                </a:solidFill>
                <a:latin typeface="Roboto"/>
                <a:ea typeface="Roboto"/>
                <a:cs typeface="Roboto"/>
                <a:sym typeface="Roboto"/>
              </a:rPr>
              <a:t>There is not sufficient evidence to claim that there is a significant relationship between fat, calories and fiber that can help us predict the cholesterol level.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2275000" y="802500"/>
            <a:ext cx="45600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Roboto"/>
                <a:ea typeface="Roboto"/>
                <a:cs typeface="Roboto"/>
                <a:sym typeface="Roboto"/>
              </a:rPr>
              <a:t>Linear Method</a:t>
            </a:r>
            <a:endParaRPr>
              <a:latin typeface="Roboto"/>
              <a:ea typeface="Roboto"/>
              <a:cs typeface="Roboto"/>
              <a:sym typeface="Roboto"/>
            </a:endParaRPr>
          </a:p>
          <a:p>
            <a:pPr indent="0" lvl="0" marL="0" rtl="0" algn="ctr">
              <a:spcBef>
                <a:spcPts val="0"/>
              </a:spcBef>
              <a:spcAft>
                <a:spcPts val="0"/>
              </a:spcAft>
              <a:buNone/>
            </a:pPr>
            <a:r>
              <a:rPr lang="pt-BR">
                <a:latin typeface="Roboto"/>
                <a:ea typeface="Roboto"/>
                <a:cs typeface="Roboto"/>
                <a:sym typeface="Roboto"/>
              </a:rPr>
              <a:t>Visualizations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5" name="Shape 135"/>
        <p:cNvGrpSpPr/>
        <p:nvPr/>
      </p:nvGrpSpPr>
      <p:grpSpPr>
        <a:xfrm>
          <a:off x="0" y="0"/>
          <a:ext cx="0" cy="0"/>
          <a:chOff x="0" y="0"/>
          <a:chExt cx="0" cy="0"/>
        </a:xfrm>
      </p:grpSpPr>
      <p:sp>
        <p:nvSpPr>
          <p:cNvPr id="136" name="Google Shape;136;p26"/>
          <p:cNvSpPr txBox="1"/>
          <p:nvPr/>
        </p:nvSpPr>
        <p:spPr>
          <a:xfrm>
            <a:off x="94025" y="105425"/>
            <a:ext cx="8867100" cy="6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800">
                <a:latin typeface="Roboto"/>
                <a:ea typeface="Roboto"/>
                <a:cs typeface="Roboto"/>
                <a:sym typeface="Roboto"/>
              </a:rPr>
              <a:t>Cholesterol and Fiber</a:t>
            </a:r>
            <a:endParaRPr sz="1200">
              <a:latin typeface="Source Code Pro"/>
              <a:ea typeface="Source Code Pro"/>
              <a:cs typeface="Source Code Pro"/>
              <a:sym typeface="Source Code Pro"/>
            </a:endParaRPr>
          </a:p>
        </p:txBody>
      </p:sp>
      <p:pic>
        <p:nvPicPr>
          <p:cNvPr id="137" name="Google Shape;137;p26"/>
          <p:cNvPicPr preferRelativeResize="0"/>
          <p:nvPr/>
        </p:nvPicPr>
        <p:blipFill>
          <a:blip r:embed="rId3">
            <a:alphaModFix/>
          </a:blip>
          <a:stretch>
            <a:fillRect/>
          </a:stretch>
        </p:blipFill>
        <p:spPr>
          <a:xfrm>
            <a:off x="1810050" y="1020375"/>
            <a:ext cx="5523899" cy="3424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1" name="Shape 141"/>
        <p:cNvGrpSpPr/>
        <p:nvPr/>
      </p:nvGrpSpPr>
      <p:grpSpPr>
        <a:xfrm>
          <a:off x="0" y="0"/>
          <a:ext cx="0" cy="0"/>
          <a:chOff x="0" y="0"/>
          <a:chExt cx="0" cy="0"/>
        </a:xfrm>
      </p:grpSpPr>
      <p:sp>
        <p:nvSpPr>
          <p:cNvPr id="142" name="Google Shape;142;p27"/>
          <p:cNvSpPr txBox="1"/>
          <p:nvPr/>
        </p:nvSpPr>
        <p:spPr>
          <a:xfrm>
            <a:off x="94025" y="78025"/>
            <a:ext cx="8867100" cy="6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800">
                <a:latin typeface="Roboto"/>
                <a:ea typeface="Roboto"/>
                <a:cs typeface="Roboto"/>
                <a:sym typeface="Roboto"/>
              </a:rPr>
              <a:t>Cholesterol and Fat</a:t>
            </a:r>
            <a:endParaRPr sz="1200">
              <a:latin typeface="Source Code Pro"/>
              <a:ea typeface="Source Code Pro"/>
              <a:cs typeface="Source Code Pro"/>
              <a:sym typeface="Source Code Pro"/>
            </a:endParaRPr>
          </a:p>
        </p:txBody>
      </p:sp>
      <p:pic>
        <p:nvPicPr>
          <p:cNvPr id="143" name="Google Shape;143;p27"/>
          <p:cNvPicPr preferRelativeResize="0"/>
          <p:nvPr/>
        </p:nvPicPr>
        <p:blipFill>
          <a:blip r:embed="rId3">
            <a:alphaModFix/>
          </a:blip>
          <a:stretch>
            <a:fillRect/>
          </a:stretch>
        </p:blipFill>
        <p:spPr>
          <a:xfrm>
            <a:off x="2263761" y="827775"/>
            <a:ext cx="4616477" cy="407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7" name="Shape 147"/>
        <p:cNvGrpSpPr/>
        <p:nvPr/>
      </p:nvGrpSpPr>
      <p:grpSpPr>
        <a:xfrm>
          <a:off x="0" y="0"/>
          <a:ext cx="0" cy="0"/>
          <a:chOff x="0" y="0"/>
          <a:chExt cx="0" cy="0"/>
        </a:xfrm>
      </p:grpSpPr>
      <p:sp>
        <p:nvSpPr>
          <p:cNvPr id="148" name="Google Shape;148;p28"/>
          <p:cNvSpPr txBox="1"/>
          <p:nvPr/>
        </p:nvSpPr>
        <p:spPr>
          <a:xfrm>
            <a:off x="84125" y="0"/>
            <a:ext cx="8867100" cy="6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800">
                <a:latin typeface="Roboto"/>
                <a:ea typeface="Roboto"/>
                <a:cs typeface="Roboto"/>
                <a:sym typeface="Roboto"/>
              </a:rPr>
              <a:t>Cholesterol and Calories</a:t>
            </a:r>
            <a:endParaRPr sz="1200">
              <a:latin typeface="Source Code Pro"/>
              <a:ea typeface="Source Code Pro"/>
              <a:cs typeface="Source Code Pro"/>
              <a:sym typeface="Source Code Pro"/>
            </a:endParaRPr>
          </a:p>
        </p:txBody>
      </p:sp>
      <p:pic>
        <p:nvPicPr>
          <p:cNvPr id="149" name="Google Shape;149;p28"/>
          <p:cNvPicPr preferRelativeResize="0"/>
          <p:nvPr/>
        </p:nvPicPr>
        <p:blipFill>
          <a:blip r:embed="rId3">
            <a:alphaModFix/>
          </a:blip>
          <a:stretch>
            <a:fillRect/>
          </a:stretch>
        </p:blipFill>
        <p:spPr>
          <a:xfrm>
            <a:off x="2260067" y="753750"/>
            <a:ext cx="4623866" cy="4075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100">
                <a:latin typeface="Roboto"/>
                <a:ea typeface="Roboto"/>
                <a:cs typeface="Roboto"/>
                <a:sym typeface="Roboto"/>
              </a:rPr>
              <a:t>Loess Model</a:t>
            </a:r>
            <a:endParaRPr sz="4100">
              <a:latin typeface="Roboto"/>
              <a:ea typeface="Roboto"/>
              <a:cs typeface="Roboto"/>
              <a:sym typeface="Roboto"/>
            </a:endParaRPr>
          </a:p>
        </p:txBody>
      </p:sp>
      <p:pic>
        <p:nvPicPr>
          <p:cNvPr id="155" name="Google Shape;155;p29"/>
          <p:cNvPicPr preferRelativeResize="0"/>
          <p:nvPr/>
        </p:nvPicPr>
        <p:blipFill rotWithShape="1">
          <a:blip r:embed="rId3">
            <a:alphaModFix/>
          </a:blip>
          <a:srcRect b="16513" l="0" r="0" t="0"/>
          <a:stretch/>
        </p:blipFill>
        <p:spPr>
          <a:xfrm>
            <a:off x="152400" y="1529250"/>
            <a:ext cx="8839200" cy="3012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2275000" y="802500"/>
            <a:ext cx="45600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Roboto"/>
                <a:ea typeface="Roboto"/>
                <a:cs typeface="Roboto"/>
                <a:sym typeface="Roboto"/>
              </a:rPr>
              <a:t>Loess</a:t>
            </a:r>
            <a:r>
              <a:rPr lang="pt-BR">
                <a:latin typeface="Roboto"/>
                <a:ea typeface="Roboto"/>
                <a:cs typeface="Roboto"/>
                <a:sym typeface="Roboto"/>
              </a:rPr>
              <a:t> Method</a:t>
            </a:r>
            <a:endParaRPr>
              <a:latin typeface="Roboto"/>
              <a:ea typeface="Roboto"/>
              <a:cs typeface="Roboto"/>
              <a:sym typeface="Roboto"/>
            </a:endParaRPr>
          </a:p>
          <a:p>
            <a:pPr indent="0" lvl="0" marL="0" rtl="0" algn="ctr">
              <a:spcBef>
                <a:spcPts val="0"/>
              </a:spcBef>
              <a:spcAft>
                <a:spcPts val="0"/>
              </a:spcAft>
              <a:buNone/>
            </a:pPr>
            <a:r>
              <a:rPr lang="pt-BR">
                <a:latin typeface="Roboto"/>
                <a:ea typeface="Roboto"/>
                <a:cs typeface="Roboto"/>
                <a:sym typeface="Roboto"/>
              </a:rPr>
              <a:t>Visualizations</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 name="Shape 164"/>
        <p:cNvGrpSpPr/>
        <p:nvPr/>
      </p:nvGrpSpPr>
      <p:grpSpPr>
        <a:xfrm>
          <a:off x="0" y="0"/>
          <a:ext cx="0" cy="0"/>
          <a:chOff x="0" y="0"/>
          <a:chExt cx="0" cy="0"/>
        </a:xfrm>
      </p:grpSpPr>
      <p:sp>
        <p:nvSpPr>
          <p:cNvPr id="165" name="Google Shape;165;p31"/>
          <p:cNvSpPr txBox="1"/>
          <p:nvPr/>
        </p:nvSpPr>
        <p:spPr>
          <a:xfrm>
            <a:off x="94025" y="105425"/>
            <a:ext cx="8867100" cy="6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900">
                <a:latin typeface="Roboto"/>
                <a:ea typeface="Roboto"/>
                <a:cs typeface="Roboto"/>
                <a:sym typeface="Roboto"/>
              </a:rPr>
              <a:t>Cholesterol and Fiber</a:t>
            </a:r>
            <a:endParaRPr sz="1300">
              <a:latin typeface="Source Code Pro"/>
              <a:ea typeface="Source Code Pro"/>
              <a:cs typeface="Source Code Pro"/>
              <a:sym typeface="Source Code Pro"/>
            </a:endParaRPr>
          </a:p>
        </p:txBody>
      </p:sp>
      <p:pic>
        <p:nvPicPr>
          <p:cNvPr id="166" name="Google Shape;166;p31"/>
          <p:cNvPicPr preferRelativeResize="0"/>
          <p:nvPr/>
        </p:nvPicPr>
        <p:blipFill>
          <a:blip r:embed="rId3">
            <a:alphaModFix/>
          </a:blip>
          <a:stretch>
            <a:fillRect/>
          </a:stretch>
        </p:blipFill>
        <p:spPr>
          <a:xfrm>
            <a:off x="1576337" y="1271500"/>
            <a:ext cx="5991327" cy="3514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190250" y="1245850"/>
            <a:ext cx="4045200" cy="93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latin typeface="Roboto"/>
                <a:ea typeface="Roboto"/>
                <a:cs typeface="Roboto"/>
                <a:sym typeface="Roboto"/>
              </a:rPr>
              <a:t>Contents</a:t>
            </a:r>
            <a:endParaRPr>
              <a:latin typeface="Roboto"/>
              <a:ea typeface="Roboto"/>
              <a:cs typeface="Roboto"/>
              <a:sym typeface="Roboto"/>
            </a:endParaRPr>
          </a:p>
        </p:txBody>
      </p:sp>
      <p:sp>
        <p:nvSpPr>
          <p:cNvPr id="65" name="Google Shape;65;p14"/>
          <p:cNvSpPr txBox="1"/>
          <p:nvPr>
            <p:ph idx="2" type="body"/>
          </p:nvPr>
        </p:nvSpPr>
        <p:spPr>
          <a:xfrm>
            <a:off x="4955450" y="84625"/>
            <a:ext cx="4045200" cy="4842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Lato"/>
              <a:buChar char="●"/>
            </a:pPr>
            <a:r>
              <a:rPr lang="pt-BR">
                <a:latin typeface="Lato"/>
                <a:ea typeface="Lato"/>
                <a:cs typeface="Lato"/>
                <a:sym typeface="Lato"/>
              </a:rPr>
              <a:t>Introduction</a:t>
            </a:r>
            <a:endParaRPr>
              <a:latin typeface="Lato"/>
              <a:ea typeface="Lato"/>
              <a:cs typeface="Lato"/>
              <a:sym typeface="Lato"/>
            </a:endParaRPr>
          </a:p>
          <a:p>
            <a:pPr indent="-342900" lvl="0" marL="457200" rtl="0" algn="l">
              <a:spcBef>
                <a:spcPts val="0"/>
              </a:spcBef>
              <a:spcAft>
                <a:spcPts val="0"/>
              </a:spcAft>
              <a:buSzPts val="1800"/>
              <a:buFont typeface="Lato"/>
              <a:buChar char="●"/>
            </a:pPr>
            <a:r>
              <a:rPr lang="pt-BR">
                <a:latin typeface="Lato"/>
                <a:ea typeface="Lato"/>
                <a:cs typeface="Lato"/>
                <a:sym typeface="Lato"/>
              </a:rPr>
              <a:t>Motivation and Purpose</a:t>
            </a:r>
            <a:endParaRPr>
              <a:latin typeface="Lato"/>
              <a:ea typeface="Lato"/>
              <a:cs typeface="Lato"/>
              <a:sym typeface="Lato"/>
            </a:endParaRPr>
          </a:p>
          <a:p>
            <a:pPr indent="-342900" lvl="0" marL="457200" rtl="0" algn="l">
              <a:spcBef>
                <a:spcPts val="0"/>
              </a:spcBef>
              <a:spcAft>
                <a:spcPts val="0"/>
              </a:spcAft>
              <a:buSzPts val="1800"/>
              <a:buFont typeface="Lato"/>
              <a:buChar char="●"/>
            </a:pPr>
            <a:r>
              <a:rPr lang="pt-BR">
                <a:latin typeface="Lato"/>
                <a:ea typeface="Lato"/>
                <a:cs typeface="Lato"/>
                <a:sym typeface="Lato"/>
              </a:rPr>
              <a:t>Data Description</a:t>
            </a:r>
            <a:endParaRPr>
              <a:latin typeface="Lato"/>
              <a:ea typeface="Lato"/>
              <a:cs typeface="Lato"/>
              <a:sym typeface="Lato"/>
            </a:endParaRPr>
          </a:p>
          <a:p>
            <a:pPr indent="-342900" lvl="0" marL="457200" rtl="0" algn="l">
              <a:spcBef>
                <a:spcPts val="0"/>
              </a:spcBef>
              <a:spcAft>
                <a:spcPts val="0"/>
              </a:spcAft>
              <a:buSzPts val="1800"/>
              <a:buFont typeface="Lato"/>
              <a:buChar char="●"/>
            </a:pPr>
            <a:r>
              <a:rPr lang="pt-BR">
                <a:latin typeface="Lato"/>
                <a:ea typeface="Lato"/>
                <a:cs typeface="Lato"/>
                <a:sym typeface="Lato"/>
              </a:rPr>
              <a:t>Installing and Loading the Data</a:t>
            </a:r>
            <a:endParaRPr>
              <a:latin typeface="Lato"/>
              <a:ea typeface="Lato"/>
              <a:cs typeface="Lato"/>
              <a:sym typeface="Lato"/>
            </a:endParaRPr>
          </a:p>
          <a:p>
            <a:pPr indent="-342900" lvl="0" marL="457200" rtl="0" algn="l">
              <a:spcBef>
                <a:spcPts val="0"/>
              </a:spcBef>
              <a:spcAft>
                <a:spcPts val="0"/>
              </a:spcAft>
              <a:buSzPts val="1800"/>
              <a:buFont typeface="Lato"/>
              <a:buChar char="●"/>
            </a:pPr>
            <a:r>
              <a:rPr lang="pt-BR">
                <a:latin typeface="Lato"/>
                <a:ea typeface="Lato"/>
                <a:cs typeface="Lato"/>
                <a:sym typeface="Lato"/>
              </a:rPr>
              <a:t>Problem Statement</a:t>
            </a:r>
            <a:endParaRPr>
              <a:latin typeface="Lato"/>
              <a:ea typeface="Lato"/>
              <a:cs typeface="Lato"/>
              <a:sym typeface="Lato"/>
            </a:endParaRPr>
          </a:p>
          <a:p>
            <a:pPr indent="-342900" lvl="0" marL="457200" rtl="0" algn="l">
              <a:spcBef>
                <a:spcPts val="0"/>
              </a:spcBef>
              <a:spcAft>
                <a:spcPts val="0"/>
              </a:spcAft>
              <a:buSzPts val="1800"/>
              <a:buFont typeface="Lato"/>
              <a:buChar char="●"/>
            </a:pPr>
            <a:r>
              <a:rPr lang="pt-BR">
                <a:latin typeface="Lato"/>
                <a:ea typeface="Lato"/>
                <a:cs typeface="Lato"/>
                <a:sym typeface="Lato"/>
              </a:rPr>
              <a:t>Hypothesis</a:t>
            </a:r>
            <a:endParaRPr>
              <a:latin typeface="Lato"/>
              <a:ea typeface="Lato"/>
              <a:cs typeface="Lato"/>
              <a:sym typeface="Lato"/>
            </a:endParaRPr>
          </a:p>
          <a:p>
            <a:pPr indent="-342900" lvl="0" marL="457200" rtl="0" algn="l">
              <a:spcBef>
                <a:spcPts val="0"/>
              </a:spcBef>
              <a:spcAft>
                <a:spcPts val="0"/>
              </a:spcAft>
              <a:buSzPts val="1800"/>
              <a:buFont typeface="Lato"/>
              <a:buChar char="●"/>
            </a:pPr>
            <a:r>
              <a:rPr lang="pt-BR">
                <a:latin typeface="Lato"/>
                <a:ea typeface="Lato"/>
                <a:cs typeface="Lato"/>
                <a:sym typeface="Lato"/>
              </a:rPr>
              <a:t>Models and Methods</a:t>
            </a:r>
            <a:endParaRPr>
              <a:latin typeface="Lato"/>
              <a:ea typeface="Lato"/>
              <a:cs typeface="Lato"/>
              <a:sym typeface="Lato"/>
            </a:endParaRPr>
          </a:p>
          <a:p>
            <a:pPr indent="-342900" lvl="0" marL="457200" rtl="0" algn="l">
              <a:spcBef>
                <a:spcPts val="0"/>
              </a:spcBef>
              <a:spcAft>
                <a:spcPts val="0"/>
              </a:spcAft>
              <a:buSzPts val="1800"/>
              <a:buFont typeface="Lato"/>
              <a:buChar char="●"/>
            </a:pPr>
            <a:r>
              <a:rPr lang="pt-BR">
                <a:latin typeface="Lato"/>
                <a:ea typeface="Lato"/>
                <a:cs typeface="Lato"/>
                <a:sym typeface="Lato"/>
              </a:rPr>
              <a:t>Visualizations</a:t>
            </a:r>
            <a:endParaRPr>
              <a:latin typeface="Lato"/>
              <a:ea typeface="Lato"/>
              <a:cs typeface="Lato"/>
              <a:sym typeface="Lato"/>
            </a:endParaRPr>
          </a:p>
          <a:p>
            <a:pPr indent="-342900" lvl="0" marL="457200" rtl="0" algn="l">
              <a:spcBef>
                <a:spcPts val="0"/>
              </a:spcBef>
              <a:spcAft>
                <a:spcPts val="0"/>
              </a:spcAft>
              <a:buSzPts val="1800"/>
              <a:buFont typeface="Lato"/>
              <a:buChar char="●"/>
            </a:pPr>
            <a:r>
              <a:rPr lang="pt-BR">
                <a:latin typeface="Lato"/>
                <a:ea typeface="Lato"/>
                <a:cs typeface="Lato"/>
                <a:sym typeface="Lato"/>
              </a:rPr>
              <a:t>Conclusion</a:t>
            </a:r>
            <a:endParaRPr>
              <a:latin typeface="Lato"/>
              <a:ea typeface="Lato"/>
              <a:cs typeface="Lato"/>
              <a:sym typeface="Lato"/>
            </a:endParaRPr>
          </a:p>
          <a:p>
            <a:pPr indent="0" lvl="0" marL="457200" rtl="0" algn="l">
              <a:spcBef>
                <a:spcPts val="1600"/>
              </a:spcBef>
              <a:spcAft>
                <a:spcPts val="1600"/>
              </a:spcAft>
              <a:buNone/>
            </a:pPr>
            <a:r>
              <a:t/>
            </a:r>
            <a:endParaRPr>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913567" y="2119421"/>
            <a:ext cx="2209659" cy="3024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0" name="Shape 170"/>
        <p:cNvGrpSpPr/>
        <p:nvPr/>
      </p:nvGrpSpPr>
      <p:grpSpPr>
        <a:xfrm>
          <a:off x="0" y="0"/>
          <a:ext cx="0" cy="0"/>
          <a:chOff x="0" y="0"/>
          <a:chExt cx="0" cy="0"/>
        </a:xfrm>
      </p:grpSpPr>
      <p:sp>
        <p:nvSpPr>
          <p:cNvPr id="171" name="Google Shape;171;p32"/>
          <p:cNvSpPr txBox="1"/>
          <p:nvPr/>
        </p:nvSpPr>
        <p:spPr>
          <a:xfrm>
            <a:off x="94025" y="105425"/>
            <a:ext cx="8867100" cy="6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800">
                <a:latin typeface="Roboto"/>
                <a:ea typeface="Roboto"/>
                <a:cs typeface="Roboto"/>
                <a:sym typeface="Roboto"/>
              </a:rPr>
              <a:t>Cholesterol and Fat</a:t>
            </a:r>
            <a:endParaRPr sz="1200">
              <a:latin typeface="Source Code Pro"/>
              <a:ea typeface="Source Code Pro"/>
              <a:cs typeface="Source Code Pro"/>
              <a:sym typeface="Source Code Pro"/>
            </a:endParaRPr>
          </a:p>
        </p:txBody>
      </p:sp>
      <p:pic>
        <p:nvPicPr>
          <p:cNvPr id="172" name="Google Shape;172;p32"/>
          <p:cNvPicPr preferRelativeResize="0"/>
          <p:nvPr/>
        </p:nvPicPr>
        <p:blipFill>
          <a:blip r:embed="rId3">
            <a:alphaModFix/>
          </a:blip>
          <a:stretch>
            <a:fillRect/>
          </a:stretch>
        </p:blipFill>
        <p:spPr>
          <a:xfrm>
            <a:off x="2288009" y="925925"/>
            <a:ext cx="4567982" cy="4075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6" name="Shape 176"/>
        <p:cNvGrpSpPr/>
        <p:nvPr/>
      </p:nvGrpSpPr>
      <p:grpSpPr>
        <a:xfrm>
          <a:off x="0" y="0"/>
          <a:ext cx="0" cy="0"/>
          <a:chOff x="0" y="0"/>
          <a:chExt cx="0" cy="0"/>
        </a:xfrm>
      </p:grpSpPr>
      <p:sp>
        <p:nvSpPr>
          <p:cNvPr id="177" name="Google Shape;177;p33"/>
          <p:cNvSpPr txBox="1"/>
          <p:nvPr/>
        </p:nvSpPr>
        <p:spPr>
          <a:xfrm>
            <a:off x="94025" y="105425"/>
            <a:ext cx="8867100" cy="6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800">
                <a:latin typeface="Roboto"/>
                <a:ea typeface="Roboto"/>
                <a:cs typeface="Roboto"/>
                <a:sym typeface="Roboto"/>
              </a:rPr>
              <a:t>Cholesterol and Calories</a:t>
            </a:r>
            <a:endParaRPr sz="1200">
              <a:latin typeface="Source Code Pro"/>
              <a:ea typeface="Source Code Pro"/>
              <a:cs typeface="Source Code Pro"/>
              <a:sym typeface="Source Code Pro"/>
            </a:endParaRPr>
          </a:p>
        </p:txBody>
      </p:sp>
      <p:pic>
        <p:nvPicPr>
          <p:cNvPr id="178" name="Google Shape;178;p33"/>
          <p:cNvPicPr preferRelativeResize="0"/>
          <p:nvPr/>
        </p:nvPicPr>
        <p:blipFill>
          <a:blip r:embed="rId3">
            <a:alphaModFix/>
          </a:blip>
          <a:stretch>
            <a:fillRect/>
          </a:stretch>
        </p:blipFill>
        <p:spPr>
          <a:xfrm>
            <a:off x="2145922" y="876450"/>
            <a:ext cx="4852157" cy="4075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2" name="Shape 182"/>
        <p:cNvGrpSpPr/>
        <p:nvPr/>
      </p:nvGrpSpPr>
      <p:grpSpPr>
        <a:xfrm>
          <a:off x="0" y="0"/>
          <a:ext cx="0" cy="0"/>
          <a:chOff x="0" y="0"/>
          <a:chExt cx="0" cy="0"/>
        </a:xfrm>
      </p:grpSpPr>
      <p:sp>
        <p:nvSpPr>
          <p:cNvPr id="183" name="Google Shape;183;p34"/>
          <p:cNvSpPr txBox="1"/>
          <p:nvPr/>
        </p:nvSpPr>
        <p:spPr>
          <a:xfrm>
            <a:off x="206850" y="197475"/>
            <a:ext cx="87846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4000">
                <a:latin typeface="Roboto"/>
                <a:ea typeface="Roboto"/>
                <a:cs typeface="Roboto"/>
                <a:sym typeface="Roboto"/>
              </a:rPr>
              <a:t>Prediction of cholesterol</a:t>
            </a:r>
            <a:endParaRPr>
              <a:latin typeface="Source Code Pro"/>
              <a:ea typeface="Source Code Pro"/>
              <a:cs typeface="Source Code Pro"/>
              <a:sym typeface="Source Code Pro"/>
            </a:endParaRPr>
          </a:p>
        </p:txBody>
      </p:sp>
      <p:pic>
        <p:nvPicPr>
          <p:cNvPr id="184" name="Google Shape;184;p34"/>
          <p:cNvPicPr preferRelativeResize="0"/>
          <p:nvPr/>
        </p:nvPicPr>
        <p:blipFill rotWithShape="1">
          <a:blip r:embed="rId3">
            <a:alphaModFix/>
          </a:blip>
          <a:srcRect b="24681" l="0" r="0" t="0"/>
          <a:stretch/>
        </p:blipFill>
        <p:spPr>
          <a:xfrm>
            <a:off x="152400" y="1438850"/>
            <a:ext cx="8839201" cy="1740450"/>
          </a:xfrm>
          <a:prstGeom prst="rect">
            <a:avLst/>
          </a:prstGeom>
          <a:noFill/>
          <a:ln>
            <a:noFill/>
          </a:ln>
        </p:spPr>
      </p:pic>
      <p:sp>
        <p:nvSpPr>
          <p:cNvPr id="185" name="Google Shape;185;p34"/>
          <p:cNvSpPr txBox="1"/>
          <p:nvPr/>
        </p:nvSpPr>
        <p:spPr>
          <a:xfrm>
            <a:off x="1281325" y="3499075"/>
            <a:ext cx="6361200" cy="10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latin typeface="Roboto"/>
                <a:ea typeface="Roboto"/>
                <a:cs typeface="Roboto"/>
                <a:sym typeface="Roboto"/>
              </a:rPr>
              <a:t>The result of the prediction showed a cholesterol level of 210.27</a:t>
            </a:r>
            <a:endParaRPr b="1" sz="1600">
              <a:latin typeface="Roboto"/>
              <a:ea typeface="Roboto"/>
              <a:cs typeface="Roboto"/>
              <a:sym typeface="Roboto"/>
            </a:endParaRPr>
          </a:p>
          <a:p>
            <a:pPr indent="0" lvl="0" marL="0" rtl="0" algn="ctr">
              <a:spcBef>
                <a:spcPts val="0"/>
              </a:spcBef>
              <a:spcAft>
                <a:spcPts val="0"/>
              </a:spcAft>
              <a:buNone/>
            </a:pPr>
            <a:r>
              <a:rPr b="1" lang="pt-BR" sz="1600">
                <a:latin typeface="Roboto"/>
                <a:ea typeface="Roboto"/>
                <a:cs typeface="Roboto"/>
                <a:sym typeface="Roboto"/>
              </a:rPr>
              <a:t>The data showed a cholesterol level of 214.1 for this observation. </a:t>
            </a:r>
            <a:endParaRPr b="1" sz="1600">
              <a:latin typeface="Roboto"/>
              <a:ea typeface="Roboto"/>
              <a:cs typeface="Roboto"/>
              <a:sym typeface="Roboto"/>
            </a:endParaRPr>
          </a:p>
          <a:p>
            <a:pPr indent="0" lvl="0" marL="0" rtl="0" algn="ctr">
              <a:spcBef>
                <a:spcPts val="0"/>
              </a:spcBef>
              <a:spcAft>
                <a:spcPts val="0"/>
              </a:spcAft>
              <a:buNone/>
            </a:pPr>
            <a:r>
              <a:rPr b="1" lang="pt-BR" sz="1600">
                <a:latin typeface="Roboto"/>
                <a:ea typeface="Roboto"/>
                <a:cs typeface="Roboto"/>
                <a:sym typeface="Roboto"/>
              </a:rPr>
              <a:t>Not a perfect prediction, but not too far off. </a:t>
            </a:r>
            <a:endParaRPr b="1" sz="1600">
              <a:latin typeface="Roboto"/>
              <a:ea typeface="Roboto"/>
              <a:cs typeface="Roboto"/>
              <a:sym typeface="Robot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133075" y="60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Variable combination using Pairs</a:t>
            </a:r>
            <a:endParaRPr>
              <a:latin typeface="Roboto"/>
              <a:ea typeface="Roboto"/>
              <a:cs typeface="Roboto"/>
              <a:sym typeface="Roboto"/>
            </a:endParaRPr>
          </a:p>
        </p:txBody>
      </p:sp>
      <p:pic>
        <p:nvPicPr>
          <p:cNvPr id="191" name="Google Shape;191;p35"/>
          <p:cNvPicPr preferRelativeResize="0"/>
          <p:nvPr/>
        </p:nvPicPr>
        <p:blipFill rotWithShape="1">
          <a:blip r:embed="rId3">
            <a:alphaModFix/>
          </a:blip>
          <a:srcRect b="16971" l="0" r="0" t="0"/>
          <a:stretch/>
        </p:blipFill>
        <p:spPr>
          <a:xfrm>
            <a:off x="1737938" y="999800"/>
            <a:ext cx="5668125" cy="38604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Observations</a:t>
            </a:r>
            <a:endParaRPr>
              <a:latin typeface="Roboto"/>
              <a:ea typeface="Roboto"/>
              <a:cs typeface="Roboto"/>
              <a:sym typeface="Roboto"/>
            </a:endParaRPr>
          </a:p>
        </p:txBody>
      </p:sp>
      <p:sp>
        <p:nvSpPr>
          <p:cNvPr id="197" name="Google Shape;197;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pt-BR" sz="1400">
                <a:solidFill>
                  <a:srgbClr val="000000"/>
                </a:solidFill>
                <a:latin typeface="Lato"/>
                <a:ea typeface="Lato"/>
                <a:cs typeface="Lato"/>
                <a:sym typeface="Lato"/>
              </a:rPr>
              <a:t>Residual </a:t>
            </a:r>
            <a:r>
              <a:rPr lang="pt-BR" sz="1400">
                <a:solidFill>
                  <a:srgbClr val="000000"/>
                </a:solidFill>
                <a:latin typeface="Lato"/>
                <a:ea typeface="Lato"/>
                <a:cs typeface="Lato"/>
                <a:sym typeface="Lato"/>
              </a:rPr>
              <a:t>= observed y - predicted y</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pt-BR" sz="1400">
                <a:solidFill>
                  <a:srgbClr val="000000"/>
                </a:solidFill>
                <a:latin typeface="Lato"/>
                <a:ea typeface="Lato"/>
                <a:cs typeface="Lato"/>
                <a:sym typeface="Lato"/>
              </a:rPr>
              <a:t>There are a few observations in our case which are throwing off this model. </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pt-BR" sz="1400">
                <a:solidFill>
                  <a:srgbClr val="000000"/>
                </a:solidFill>
                <a:latin typeface="Lato"/>
                <a:ea typeface="Lato"/>
                <a:cs typeface="Lato"/>
                <a:sym typeface="Lato"/>
              </a:rPr>
              <a:t>For example, observation 257 is problematic for my description. This case has a cholesterol of 900, which is extremely high no matter age or gender. </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pt-BR" sz="1400">
                <a:solidFill>
                  <a:srgbClr val="000000"/>
                </a:solidFill>
                <a:latin typeface="Lato"/>
                <a:ea typeface="Lato"/>
                <a:cs typeface="Lato"/>
                <a:sym typeface="Lato"/>
              </a:rPr>
              <a:t>The Scale location plot (square-root standardized residual vs. predicted value) shows more linearity, however with the same outliers.</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pt-BR" sz="1400">
                <a:solidFill>
                  <a:srgbClr val="000000"/>
                </a:solidFill>
                <a:latin typeface="Lato"/>
                <a:ea typeface="Lato"/>
                <a:cs typeface="Lato"/>
                <a:sym typeface="Lato"/>
              </a:rPr>
              <a:t>The Q-Q plot shows relatively good normality, although the fit strays toward the top.</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pt-BR" sz="1400">
                <a:solidFill>
                  <a:srgbClr val="000000"/>
                </a:solidFill>
                <a:latin typeface="Lato"/>
                <a:ea typeface="Lato"/>
                <a:cs typeface="Lato"/>
                <a:sym typeface="Lato"/>
              </a:rPr>
              <a:t>Observation 62 had an extremely high calorie intake (6660).</a:t>
            </a:r>
            <a:endParaRPr sz="14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rgbClr val="000000"/>
              </a:solidFill>
              <a:latin typeface="Lato"/>
              <a:ea typeface="Lato"/>
              <a:cs typeface="Lato"/>
              <a:sym typeface="Lato"/>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118825" y="1201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Variable combination using Pairs</a:t>
            </a:r>
            <a:endParaRPr>
              <a:latin typeface="Roboto"/>
              <a:ea typeface="Roboto"/>
              <a:cs typeface="Roboto"/>
              <a:sym typeface="Roboto"/>
            </a:endParaRPr>
          </a:p>
        </p:txBody>
      </p:sp>
      <p:pic>
        <p:nvPicPr>
          <p:cNvPr id="203" name="Google Shape;203;p37"/>
          <p:cNvPicPr preferRelativeResize="0"/>
          <p:nvPr/>
        </p:nvPicPr>
        <p:blipFill rotWithShape="1">
          <a:blip r:embed="rId3">
            <a:alphaModFix/>
          </a:blip>
          <a:srcRect b="10730" l="0" r="0" t="0"/>
          <a:stretch/>
        </p:blipFill>
        <p:spPr>
          <a:xfrm>
            <a:off x="1672050" y="1137175"/>
            <a:ext cx="5799901" cy="3829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111800" y="1293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oboto"/>
                <a:ea typeface="Roboto"/>
                <a:cs typeface="Roboto"/>
                <a:sym typeface="Roboto"/>
              </a:rPr>
              <a:t>Correlation</a:t>
            </a:r>
            <a:endParaRPr sz="4000">
              <a:latin typeface="Roboto"/>
              <a:ea typeface="Roboto"/>
              <a:cs typeface="Roboto"/>
              <a:sym typeface="Roboto"/>
            </a:endParaRPr>
          </a:p>
        </p:txBody>
      </p:sp>
      <p:pic>
        <p:nvPicPr>
          <p:cNvPr id="209" name="Google Shape;209;p38"/>
          <p:cNvPicPr preferRelativeResize="0"/>
          <p:nvPr/>
        </p:nvPicPr>
        <p:blipFill>
          <a:blip r:embed="rId3">
            <a:alphaModFix/>
          </a:blip>
          <a:stretch>
            <a:fillRect/>
          </a:stretch>
        </p:blipFill>
        <p:spPr>
          <a:xfrm>
            <a:off x="1522020" y="1391650"/>
            <a:ext cx="6099960" cy="801000"/>
          </a:xfrm>
          <a:prstGeom prst="rect">
            <a:avLst/>
          </a:prstGeom>
          <a:noFill/>
          <a:ln>
            <a:noFill/>
          </a:ln>
        </p:spPr>
      </p:pic>
      <p:pic>
        <p:nvPicPr>
          <p:cNvPr id="210" name="Google Shape;210;p38"/>
          <p:cNvPicPr preferRelativeResize="0"/>
          <p:nvPr/>
        </p:nvPicPr>
        <p:blipFill>
          <a:blip r:embed="rId4">
            <a:alphaModFix/>
          </a:blip>
          <a:stretch>
            <a:fillRect/>
          </a:stretch>
        </p:blipFill>
        <p:spPr>
          <a:xfrm>
            <a:off x="1522025" y="2816950"/>
            <a:ext cx="6099950" cy="761526"/>
          </a:xfrm>
          <a:prstGeom prst="rect">
            <a:avLst/>
          </a:prstGeom>
          <a:noFill/>
          <a:ln>
            <a:noFill/>
          </a:ln>
        </p:spPr>
      </p:pic>
      <p:sp>
        <p:nvSpPr>
          <p:cNvPr id="211" name="Google Shape;211;p38"/>
          <p:cNvSpPr txBox="1"/>
          <p:nvPr/>
        </p:nvSpPr>
        <p:spPr>
          <a:xfrm>
            <a:off x="79650" y="3754850"/>
            <a:ext cx="8984700" cy="11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latin typeface="Lato"/>
                <a:ea typeface="Lato"/>
                <a:cs typeface="Lato"/>
                <a:sym typeface="Lato"/>
              </a:rPr>
              <a:t>71% and 66% correlation.</a:t>
            </a:r>
            <a:endParaRPr b="1">
              <a:latin typeface="Lato"/>
              <a:ea typeface="Lato"/>
              <a:cs typeface="Lato"/>
              <a:sym typeface="Lato"/>
            </a:endParaRPr>
          </a:p>
          <a:p>
            <a:pPr indent="0" lvl="0" marL="0" rtl="0" algn="ctr">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12" name="Google Shape;212;p38"/>
          <p:cNvSpPr txBox="1"/>
          <p:nvPr/>
        </p:nvSpPr>
        <p:spPr>
          <a:xfrm>
            <a:off x="-25" y="999625"/>
            <a:ext cx="9144000" cy="3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500">
                <a:latin typeface="Lato"/>
                <a:ea typeface="Lato"/>
                <a:cs typeface="Lato"/>
                <a:sym typeface="Lato"/>
              </a:rPr>
              <a:t>Fat and Cholesterol</a:t>
            </a:r>
            <a:endParaRPr b="1" sz="1500">
              <a:latin typeface="Lato"/>
              <a:ea typeface="Lato"/>
              <a:cs typeface="Lato"/>
              <a:sym typeface="Lato"/>
            </a:endParaRPr>
          </a:p>
        </p:txBody>
      </p:sp>
      <p:sp>
        <p:nvSpPr>
          <p:cNvPr id="213" name="Google Shape;213;p38"/>
          <p:cNvSpPr txBox="1"/>
          <p:nvPr/>
        </p:nvSpPr>
        <p:spPr>
          <a:xfrm>
            <a:off x="0" y="2362750"/>
            <a:ext cx="91440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500">
                <a:latin typeface="Lato"/>
                <a:ea typeface="Lato"/>
                <a:cs typeface="Lato"/>
                <a:sym typeface="Lato"/>
              </a:rPr>
              <a:t>Calories</a:t>
            </a:r>
            <a:r>
              <a:rPr b="1" lang="pt-BR" sz="1500">
                <a:latin typeface="Lato"/>
                <a:ea typeface="Lato"/>
                <a:cs typeface="Lato"/>
                <a:sym typeface="Lato"/>
              </a:rPr>
              <a:t> and Cholesterol</a:t>
            </a:r>
            <a:endParaRPr>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175375" y="2019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000">
                <a:latin typeface="Roboto"/>
                <a:ea typeface="Roboto"/>
                <a:cs typeface="Roboto"/>
                <a:sym typeface="Roboto"/>
              </a:rPr>
              <a:t>Correlation</a:t>
            </a:r>
            <a:endParaRPr/>
          </a:p>
        </p:txBody>
      </p:sp>
      <p:pic>
        <p:nvPicPr>
          <p:cNvPr id="219" name="Google Shape;219;p39"/>
          <p:cNvPicPr preferRelativeResize="0"/>
          <p:nvPr/>
        </p:nvPicPr>
        <p:blipFill>
          <a:blip r:embed="rId3">
            <a:alphaModFix/>
          </a:blip>
          <a:stretch>
            <a:fillRect/>
          </a:stretch>
        </p:blipFill>
        <p:spPr>
          <a:xfrm>
            <a:off x="1751351" y="1420875"/>
            <a:ext cx="5641299" cy="779340"/>
          </a:xfrm>
          <a:prstGeom prst="rect">
            <a:avLst/>
          </a:prstGeom>
          <a:noFill/>
          <a:ln>
            <a:noFill/>
          </a:ln>
        </p:spPr>
      </p:pic>
      <p:pic>
        <p:nvPicPr>
          <p:cNvPr id="220" name="Google Shape;220;p39"/>
          <p:cNvPicPr preferRelativeResize="0"/>
          <p:nvPr/>
        </p:nvPicPr>
        <p:blipFill>
          <a:blip r:embed="rId4">
            <a:alphaModFix/>
          </a:blip>
          <a:stretch>
            <a:fillRect/>
          </a:stretch>
        </p:blipFill>
        <p:spPr>
          <a:xfrm>
            <a:off x="1751351" y="2964274"/>
            <a:ext cx="5641299" cy="716800"/>
          </a:xfrm>
          <a:prstGeom prst="rect">
            <a:avLst/>
          </a:prstGeom>
          <a:noFill/>
          <a:ln>
            <a:noFill/>
          </a:ln>
        </p:spPr>
      </p:pic>
      <p:sp>
        <p:nvSpPr>
          <p:cNvPr id="221" name="Google Shape;221;p39"/>
          <p:cNvSpPr txBox="1"/>
          <p:nvPr/>
        </p:nvSpPr>
        <p:spPr>
          <a:xfrm>
            <a:off x="2413300" y="1002975"/>
            <a:ext cx="4152900" cy="4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500">
                <a:latin typeface="Lato"/>
                <a:ea typeface="Lato"/>
                <a:cs typeface="Lato"/>
                <a:sym typeface="Lato"/>
              </a:rPr>
              <a:t>Alcohol</a:t>
            </a:r>
            <a:r>
              <a:rPr b="1" lang="pt-BR" sz="1500">
                <a:latin typeface="Lato"/>
                <a:ea typeface="Lato"/>
                <a:cs typeface="Lato"/>
                <a:sym typeface="Lato"/>
              </a:rPr>
              <a:t> and Cholesterol</a:t>
            </a:r>
            <a:endParaRPr>
              <a:latin typeface="Source Code Pro"/>
              <a:ea typeface="Source Code Pro"/>
              <a:cs typeface="Source Code Pro"/>
              <a:sym typeface="Source Code Pro"/>
            </a:endParaRPr>
          </a:p>
        </p:txBody>
      </p:sp>
      <p:sp>
        <p:nvSpPr>
          <p:cNvPr id="222" name="Google Shape;222;p39"/>
          <p:cNvSpPr txBox="1"/>
          <p:nvPr/>
        </p:nvSpPr>
        <p:spPr>
          <a:xfrm>
            <a:off x="3290200" y="2510013"/>
            <a:ext cx="2399100" cy="4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500">
                <a:latin typeface="Lato"/>
                <a:ea typeface="Lato"/>
                <a:cs typeface="Lato"/>
                <a:sym typeface="Lato"/>
              </a:rPr>
              <a:t>Fiber</a:t>
            </a:r>
            <a:r>
              <a:rPr b="1" lang="pt-BR" sz="1500">
                <a:latin typeface="Lato"/>
                <a:ea typeface="Lato"/>
                <a:cs typeface="Lato"/>
                <a:sym typeface="Lato"/>
              </a:rPr>
              <a:t> and Cholesterol</a:t>
            </a:r>
            <a:endParaRPr>
              <a:latin typeface="Source Code Pro"/>
              <a:ea typeface="Source Code Pro"/>
              <a:cs typeface="Source Code Pro"/>
              <a:sym typeface="Source Code Pro"/>
            </a:endParaRPr>
          </a:p>
        </p:txBody>
      </p:sp>
      <p:sp>
        <p:nvSpPr>
          <p:cNvPr id="223" name="Google Shape;223;p39"/>
          <p:cNvSpPr txBox="1"/>
          <p:nvPr/>
        </p:nvSpPr>
        <p:spPr>
          <a:xfrm>
            <a:off x="-17600" y="3773125"/>
            <a:ext cx="9014700" cy="12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18% and 15% correlation</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a:p>
            <a:pPr indent="0" lvl="0" marL="0" rtl="0" algn="ctr">
              <a:spcBef>
                <a:spcPts val="0"/>
              </a:spcBef>
              <a:spcAft>
                <a:spcPts val="0"/>
              </a:spcAft>
              <a:buNone/>
            </a:pPr>
            <a:r>
              <a:rPr b="1" lang="pt-BR">
                <a:latin typeface="Roboto"/>
                <a:ea typeface="Roboto"/>
                <a:cs typeface="Roboto"/>
                <a:sym typeface="Roboto"/>
              </a:rPr>
              <a:t>Results:</a:t>
            </a:r>
            <a:endParaRPr b="1">
              <a:latin typeface="Roboto"/>
              <a:ea typeface="Roboto"/>
              <a:cs typeface="Roboto"/>
              <a:sym typeface="Roboto"/>
            </a:endParaRPr>
          </a:p>
          <a:p>
            <a:pPr indent="0" lvl="0" marL="0" rtl="0" algn="ctr">
              <a:spcBef>
                <a:spcPts val="0"/>
              </a:spcBef>
              <a:spcAft>
                <a:spcPts val="0"/>
              </a:spcAft>
              <a:buNone/>
            </a:pPr>
            <a:r>
              <a:rPr b="1" lang="pt-BR">
                <a:latin typeface="Lato"/>
                <a:ea typeface="Lato"/>
                <a:cs typeface="Lato"/>
                <a:sym typeface="Lato"/>
              </a:rPr>
              <a:t>People who have a higher intake of fat and calories, tend to have higher cholesterol.</a:t>
            </a:r>
            <a:endParaRPr b="1">
              <a:latin typeface="Lato"/>
              <a:ea typeface="Lato"/>
              <a:cs typeface="Lato"/>
              <a:sym typeface="Lato"/>
            </a:endParaRPr>
          </a:p>
          <a:p>
            <a:pPr indent="0" lvl="0" marL="0" rtl="0" algn="ctr">
              <a:spcBef>
                <a:spcPts val="0"/>
              </a:spcBef>
              <a:spcAft>
                <a:spcPts val="0"/>
              </a:spcAft>
              <a:buNone/>
            </a:pPr>
            <a:r>
              <a:rPr b="1" lang="pt-BR">
                <a:latin typeface="Lato"/>
                <a:ea typeface="Lato"/>
                <a:cs typeface="Lato"/>
                <a:sym typeface="Lato"/>
              </a:rPr>
              <a:t> Fiber and alcohol are not correlated.</a:t>
            </a:r>
            <a:r>
              <a:rPr b="1" lang="pt-BR">
                <a:latin typeface="Source Code Pro"/>
                <a:ea typeface="Source Code Pro"/>
                <a:cs typeface="Source Code Pro"/>
                <a:sym typeface="Source Code Pro"/>
              </a:rPr>
              <a:t> </a:t>
            </a:r>
            <a:endParaRPr b="1">
              <a:latin typeface="Source Code Pro"/>
              <a:ea typeface="Source Code Pro"/>
              <a:cs typeface="Source Code Pro"/>
              <a:sym typeface="Source Code Pr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263400" y="335575"/>
            <a:ext cx="4045200" cy="17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5000">
                <a:latin typeface="Roboto"/>
                <a:ea typeface="Roboto"/>
                <a:cs typeface="Roboto"/>
                <a:sym typeface="Roboto"/>
              </a:rPr>
              <a:t>Hypothesis Analysis </a:t>
            </a:r>
            <a:endParaRPr sz="5000">
              <a:latin typeface="Roboto"/>
              <a:ea typeface="Roboto"/>
              <a:cs typeface="Roboto"/>
              <a:sym typeface="Roboto"/>
            </a:endParaRPr>
          </a:p>
        </p:txBody>
      </p:sp>
      <p:sp>
        <p:nvSpPr>
          <p:cNvPr id="229" name="Google Shape;229;p40"/>
          <p:cNvSpPr txBox="1"/>
          <p:nvPr>
            <p:ph idx="2" type="body"/>
          </p:nvPr>
        </p:nvSpPr>
        <p:spPr>
          <a:xfrm>
            <a:off x="4955450" y="84625"/>
            <a:ext cx="4045200" cy="48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u="sng">
                <a:latin typeface="Lato"/>
                <a:ea typeface="Lato"/>
                <a:cs typeface="Lato"/>
                <a:sym typeface="Lato"/>
              </a:rPr>
              <a:t>Null Hypothesis(H0): </a:t>
            </a:r>
            <a:endParaRPr b="1" u="sng">
              <a:latin typeface="Lato"/>
              <a:ea typeface="Lato"/>
              <a:cs typeface="Lato"/>
              <a:sym typeface="Lato"/>
            </a:endParaRPr>
          </a:p>
          <a:p>
            <a:pPr indent="0" lvl="0" marL="0" rtl="0" algn="l">
              <a:spcBef>
                <a:spcPts val="1600"/>
              </a:spcBef>
              <a:spcAft>
                <a:spcPts val="0"/>
              </a:spcAft>
              <a:buNone/>
            </a:pPr>
            <a:r>
              <a:rPr b="1" lang="pt-BR">
                <a:latin typeface="Lato"/>
                <a:ea typeface="Lato"/>
                <a:cs typeface="Lato"/>
                <a:sym typeface="Lato"/>
              </a:rPr>
              <a:t> There is a significant relationship between the intakes of cholesterol according to gender</a:t>
            </a:r>
            <a:endParaRPr b="1" sz="1300" u="sng">
              <a:latin typeface="Lato"/>
              <a:ea typeface="Lato"/>
              <a:cs typeface="Lato"/>
              <a:sym typeface="Lato"/>
            </a:endParaRPr>
          </a:p>
          <a:p>
            <a:pPr indent="0" lvl="0" marL="0" rtl="0" algn="l">
              <a:spcBef>
                <a:spcPts val="1600"/>
              </a:spcBef>
              <a:spcAft>
                <a:spcPts val="0"/>
              </a:spcAft>
              <a:buNone/>
            </a:pPr>
            <a:r>
              <a:t/>
            </a:r>
            <a:endParaRPr b="1" sz="1300" u="sng">
              <a:latin typeface="Lato"/>
              <a:ea typeface="Lato"/>
              <a:cs typeface="Lato"/>
              <a:sym typeface="Lato"/>
            </a:endParaRPr>
          </a:p>
          <a:p>
            <a:pPr indent="0" lvl="0" marL="0" rtl="0" algn="l">
              <a:spcBef>
                <a:spcPts val="1600"/>
              </a:spcBef>
              <a:spcAft>
                <a:spcPts val="0"/>
              </a:spcAft>
              <a:buNone/>
            </a:pPr>
            <a:r>
              <a:rPr b="1" lang="pt-BR" u="sng">
                <a:latin typeface="Lato"/>
                <a:ea typeface="Lato"/>
                <a:cs typeface="Lato"/>
                <a:sym typeface="Lato"/>
              </a:rPr>
              <a:t>Alternative Hypothesis(H1):</a:t>
            </a:r>
            <a:endParaRPr b="1" u="sng">
              <a:latin typeface="Lato"/>
              <a:ea typeface="Lato"/>
              <a:cs typeface="Lato"/>
              <a:sym typeface="Lato"/>
            </a:endParaRPr>
          </a:p>
          <a:p>
            <a:pPr indent="0" lvl="0" marL="0" rtl="0" algn="l">
              <a:spcBef>
                <a:spcPts val="1600"/>
              </a:spcBef>
              <a:spcAft>
                <a:spcPts val="1600"/>
              </a:spcAft>
              <a:buNone/>
            </a:pPr>
            <a:r>
              <a:rPr b="1" lang="pt-BR">
                <a:latin typeface="Lato"/>
                <a:ea typeface="Lato"/>
                <a:cs typeface="Lato"/>
                <a:sym typeface="Lato"/>
              </a:rPr>
              <a:t>There is not a significant relationship between the intakes of cholesterol according to gender</a:t>
            </a:r>
            <a:endParaRPr b="1">
              <a:latin typeface="Lato"/>
              <a:ea typeface="Lato"/>
              <a:cs typeface="Lato"/>
              <a:sym typeface="Lato"/>
            </a:endParaRPr>
          </a:p>
        </p:txBody>
      </p:sp>
      <p:pic>
        <p:nvPicPr>
          <p:cNvPr id="230" name="Google Shape;230;p40"/>
          <p:cNvPicPr preferRelativeResize="0"/>
          <p:nvPr/>
        </p:nvPicPr>
        <p:blipFill rotWithShape="1">
          <a:blip r:embed="rId3">
            <a:alphaModFix/>
          </a:blip>
          <a:srcRect b="4014" l="5760" r="5760" t="4943"/>
          <a:stretch/>
        </p:blipFill>
        <p:spPr>
          <a:xfrm>
            <a:off x="0" y="2286000"/>
            <a:ext cx="4572000" cy="2857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263275" y="216275"/>
            <a:ext cx="8434500" cy="462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Roboto"/>
                <a:ea typeface="Roboto"/>
                <a:cs typeface="Roboto"/>
                <a:sym typeface="Roboto"/>
              </a:rPr>
              <a:t>Testing for Normality</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pic>
        <p:nvPicPr>
          <p:cNvPr id="236" name="Google Shape;236;p41"/>
          <p:cNvPicPr preferRelativeResize="0"/>
          <p:nvPr/>
        </p:nvPicPr>
        <p:blipFill>
          <a:blip r:embed="rId3">
            <a:alphaModFix/>
          </a:blip>
          <a:stretch>
            <a:fillRect/>
          </a:stretch>
        </p:blipFill>
        <p:spPr>
          <a:xfrm>
            <a:off x="2612150" y="2427575"/>
            <a:ext cx="3485549" cy="196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Introduction</a:t>
            </a:r>
            <a:endParaRPr>
              <a:latin typeface="Roboto"/>
              <a:ea typeface="Roboto"/>
              <a:cs typeface="Roboto"/>
              <a:sym typeface="Roboto"/>
            </a:endParaRPr>
          </a:p>
        </p:txBody>
      </p:sp>
      <p:sp>
        <p:nvSpPr>
          <p:cNvPr id="72" name="Google Shape;72;p15"/>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2100">
                <a:solidFill>
                  <a:srgbClr val="000000"/>
                </a:solidFill>
                <a:latin typeface="Lato"/>
                <a:ea typeface="Lato"/>
                <a:cs typeface="Lato"/>
                <a:sym typeface="Lato"/>
              </a:rPr>
              <a:t>In the following analysis, we will be analyzing in particular the relationship between calorie intake, fat, and fiber to determine if the cholesterol level can be predicted. </a:t>
            </a:r>
            <a:endParaRPr sz="2100">
              <a:solidFill>
                <a:srgbClr val="000000"/>
              </a:solidFill>
              <a:latin typeface="Lato"/>
              <a:ea typeface="Lato"/>
              <a:cs typeface="Lato"/>
              <a:sym typeface="Lato"/>
            </a:endParaRPr>
          </a:p>
          <a:p>
            <a:pPr indent="0" lvl="0" marL="0" rtl="0" algn="just">
              <a:spcBef>
                <a:spcPts val="1600"/>
              </a:spcBef>
              <a:spcAft>
                <a:spcPts val="0"/>
              </a:spcAft>
              <a:buNone/>
            </a:pPr>
            <a:r>
              <a:rPr lang="pt-BR" sz="2100">
                <a:solidFill>
                  <a:srgbClr val="000000"/>
                </a:solidFill>
                <a:latin typeface="Lato"/>
                <a:ea typeface="Lato"/>
                <a:cs typeface="Lato"/>
                <a:sym typeface="Lato"/>
              </a:rPr>
              <a:t>We will also analyze and test the relationship of cholesterol intake within gender. </a:t>
            </a:r>
            <a:endParaRPr sz="2100">
              <a:solidFill>
                <a:srgbClr val="000000"/>
              </a:solidFill>
              <a:latin typeface="Lato"/>
              <a:ea typeface="Lato"/>
              <a:cs typeface="Lato"/>
              <a:sym typeface="Lato"/>
            </a:endParaRPr>
          </a:p>
          <a:p>
            <a:pPr indent="0" lvl="0" marL="0" rtl="0" algn="just">
              <a:spcBef>
                <a:spcPts val="1600"/>
              </a:spcBef>
              <a:spcAft>
                <a:spcPts val="1600"/>
              </a:spcAft>
              <a:buNone/>
            </a:pPr>
            <a:r>
              <a:t/>
            </a:r>
            <a:endParaRPr sz="19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175375" y="89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900">
                <a:latin typeface="Roboto"/>
                <a:ea typeface="Roboto"/>
                <a:cs typeface="Roboto"/>
                <a:sym typeface="Roboto"/>
              </a:rPr>
              <a:t>Shapiro-Wilk Test</a:t>
            </a:r>
            <a:endParaRPr sz="3900">
              <a:latin typeface="Roboto"/>
              <a:ea typeface="Roboto"/>
              <a:cs typeface="Roboto"/>
              <a:sym typeface="Roboto"/>
            </a:endParaRPr>
          </a:p>
          <a:p>
            <a:pPr indent="0" lvl="0" marL="0" rtl="0" algn="l">
              <a:spcBef>
                <a:spcPts val="0"/>
              </a:spcBef>
              <a:spcAft>
                <a:spcPts val="0"/>
              </a:spcAft>
              <a:buNone/>
            </a:pPr>
            <a:r>
              <a:t/>
            </a:r>
            <a:endParaRPr/>
          </a:p>
        </p:txBody>
      </p:sp>
      <p:sp>
        <p:nvSpPr>
          <p:cNvPr id="242" name="Google Shape;242;p42"/>
          <p:cNvSpPr txBox="1"/>
          <p:nvPr/>
        </p:nvSpPr>
        <p:spPr>
          <a:xfrm>
            <a:off x="1247575" y="3907200"/>
            <a:ext cx="6376200" cy="119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For group 1 the </a:t>
            </a:r>
            <a:r>
              <a:rPr b="1" lang="pt-BR">
                <a:latin typeface="Roboto"/>
                <a:ea typeface="Roboto"/>
                <a:cs typeface="Roboto"/>
                <a:sym typeface="Roboto"/>
              </a:rPr>
              <a:t>P-value of 6.17e-14 </a:t>
            </a:r>
            <a:r>
              <a:rPr b="1" lang="pt-BR">
                <a:latin typeface="Roboto"/>
                <a:ea typeface="Roboto"/>
                <a:cs typeface="Roboto"/>
                <a:sym typeface="Roboto"/>
              </a:rPr>
              <a:t>is less than alpha, and for group 2 the </a:t>
            </a:r>
            <a:r>
              <a:rPr b="1" lang="pt-BR">
                <a:latin typeface="Roboto"/>
                <a:ea typeface="Roboto"/>
                <a:cs typeface="Roboto"/>
                <a:sym typeface="Roboto"/>
              </a:rPr>
              <a:t>P-value of 0.2506 is greater than alpha, thus the distributions are not normally distributed.</a:t>
            </a:r>
            <a:endParaRPr b="1" sz="1700">
              <a:latin typeface="Roboto"/>
              <a:ea typeface="Roboto"/>
              <a:cs typeface="Roboto"/>
              <a:sym typeface="Roboto"/>
            </a:endParaRPr>
          </a:p>
        </p:txBody>
      </p:sp>
      <p:pic>
        <p:nvPicPr>
          <p:cNvPr id="243" name="Google Shape;243;p42"/>
          <p:cNvPicPr preferRelativeResize="0"/>
          <p:nvPr/>
        </p:nvPicPr>
        <p:blipFill>
          <a:blip r:embed="rId3">
            <a:alphaModFix/>
          </a:blip>
          <a:stretch>
            <a:fillRect/>
          </a:stretch>
        </p:blipFill>
        <p:spPr>
          <a:xfrm>
            <a:off x="1680772" y="890288"/>
            <a:ext cx="5782455" cy="28766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94100" y="851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800">
                <a:latin typeface="Roboto"/>
                <a:ea typeface="Roboto"/>
                <a:cs typeface="Roboto"/>
                <a:sym typeface="Roboto"/>
              </a:rPr>
              <a:t>T-Test (Unpaired)</a:t>
            </a:r>
            <a:endParaRPr sz="3800">
              <a:latin typeface="Roboto"/>
              <a:ea typeface="Roboto"/>
              <a:cs typeface="Roboto"/>
              <a:sym typeface="Roboto"/>
            </a:endParaRPr>
          </a:p>
        </p:txBody>
      </p:sp>
      <p:sp>
        <p:nvSpPr>
          <p:cNvPr id="249" name="Google Shape;249;p43"/>
          <p:cNvSpPr txBox="1"/>
          <p:nvPr/>
        </p:nvSpPr>
        <p:spPr>
          <a:xfrm>
            <a:off x="900600" y="3872600"/>
            <a:ext cx="73428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P</a:t>
            </a:r>
            <a:r>
              <a:rPr b="1" lang="pt-BR">
                <a:latin typeface="Roboto"/>
                <a:ea typeface="Roboto"/>
                <a:cs typeface="Roboto"/>
                <a:sym typeface="Roboto"/>
              </a:rPr>
              <a:t>-value of 0.0001174 is less than alpha, thus we reject the null hypothesis.</a:t>
            </a:r>
            <a:endParaRPr b="1">
              <a:latin typeface="Roboto"/>
              <a:ea typeface="Roboto"/>
              <a:cs typeface="Roboto"/>
              <a:sym typeface="Roboto"/>
            </a:endParaRPr>
          </a:p>
          <a:p>
            <a:pPr indent="0" lvl="0" marL="0" rtl="0" algn="ctr">
              <a:spcBef>
                <a:spcPts val="0"/>
              </a:spcBef>
              <a:spcAft>
                <a:spcPts val="0"/>
              </a:spcAft>
              <a:buNone/>
            </a:pPr>
            <a:r>
              <a:rPr b="1" lang="pt-BR">
                <a:latin typeface="Roboto"/>
                <a:ea typeface="Roboto"/>
                <a:cs typeface="Roboto"/>
                <a:sym typeface="Roboto"/>
              </a:rPr>
              <a:t> There is sufficient evidence that the means of both groups are significantly different.</a:t>
            </a:r>
            <a:endParaRPr b="1">
              <a:latin typeface="Roboto"/>
              <a:ea typeface="Roboto"/>
              <a:cs typeface="Roboto"/>
              <a:sym typeface="Roboto"/>
            </a:endParaRPr>
          </a:p>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50" name="Google Shape;250;p43"/>
          <p:cNvPicPr preferRelativeResize="0"/>
          <p:nvPr/>
        </p:nvPicPr>
        <p:blipFill rotWithShape="1">
          <a:blip r:embed="rId3">
            <a:alphaModFix/>
          </a:blip>
          <a:srcRect b="17823" l="0" r="0" t="0"/>
          <a:stretch/>
        </p:blipFill>
        <p:spPr>
          <a:xfrm>
            <a:off x="1489538" y="1023200"/>
            <a:ext cx="6164925" cy="2548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950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Histogram</a:t>
            </a:r>
            <a:endParaRPr>
              <a:latin typeface="Roboto"/>
              <a:ea typeface="Roboto"/>
              <a:cs typeface="Roboto"/>
              <a:sym typeface="Roboto"/>
            </a:endParaRPr>
          </a:p>
        </p:txBody>
      </p:sp>
      <p:pic>
        <p:nvPicPr>
          <p:cNvPr id="256" name="Google Shape;256;p44"/>
          <p:cNvPicPr preferRelativeResize="0"/>
          <p:nvPr/>
        </p:nvPicPr>
        <p:blipFill>
          <a:blip r:embed="rId3">
            <a:alphaModFix/>
          </a:blip>
          <a:stretch>
            <a:fillRect/>
          </a:stretch>
        </p:blipFill>
        <p:spPr>
          <a:xfrm>
            <a:off x="2142426" y="1008850"/>
            <a:ext cx="4859148" cy="39426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173225" y="1049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Density plot</a:t>
            </a:r>
            <a:endParaRPr>
              <a:latin typeface="Roboto"/>
              <a:ea typeface="Roboto"/>
              <a:cs typeface="Roboto"/>
              <a:sym typeface="Roboto"/>
            </a:endParaRPr>
          </a:p>
        </p:txBody>
      </p:sp>
      <p:pic>
        <p:nvPicPr>
          <p:cNvPr id="262" name="Google Shape;262;p45"/>
          <p:cNvPicPr preferRelativeResize="0"/>
          <p:nvPr/>
        </p:nvPicPr>
        <p:blipFill>
          <a:blip r:embed="rId3">
            <a:alphaModFix/>
          </a:blip>
          <a:stretch>
            <a:fillRect/>
          </a:stretch>
        </p:blipFill>
        <p:spPr>
          <a:xfrm>
            <a:off x="2119470" y="1018750"/>
            <a:ext cx="4905060" cy="39327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735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O</a:t>
            </a:r>
            <a:r>
              <a:rPr lang="pt-BR">
                <a:latin typeface="Roboto"/>
                <a:ea typeface="Roboto"/>
                <a:cs typeface="Roboto"/>
                <a:sym typeface="Roboto"/>
              </a:rPr>
              <a:t>ne Way Anova</a:t>
            </a:r>
            <a:endParaRPr>
              <a:latin typeface="Roboto"/>
              <a:ea typeface="Roboto"/>
              <a:cs typeface="Roboto"/>
              <a:sym typeface="Roboto"/>
            </a:endParaRPr>
          </a:p>
        </p:txBody>
      </p:sp>
      <p:pic>
        <p:nvPicPr>
          <p:cNvPr id="268" name="Google Shape;268;p46"/>
          <p:cNvPicPr preferRelativeResize="0"/>
          <p:nvPr/>
        </p:nvPicPr>
        <p:blipFill rotWithShape="1">
          <a:blip r:embed="rId3">
            <a:alphaModFix/>
          </a:blip>
          <a:srcRect b="14155" l="0" r="0" t="0"/>
          <a:stretch/>
        </p:blipFill>
        <p:spPr>
          <a:xfrm>
            <a:off x="1247275" y="1003475"/>
            <a:ext cx="6235024" cy="2420050"/>
          </a:xfrm>
          <a:prstGeom prst="rect">
            <a:avLst/>
          </a:prstGeom>
          <a:noFill/>
          <a:ln>
            <a:noFill/>
          </a:ln>
        </p:spPr>
      </p:pic>
      <p:pic>
        <p:nvPicPr>
          <p:cNvPr id="269" name="Google Shape;269;p46"/>
          <p:cNvPicPr preferRelativeResize="0"/>
          <p:nvPr/>
        </p:nvPicPr>
        <p:blipFill>
          <a:blip r:embed="rId4">
            <a:alphaModFix/>
          </a:blip>
          <a:stretch>
            <a:fillRect/>
          </a:stretch>
        </p:blipFill>
        <p:spPr>
          <a:xfrm>
            <a:off x="625300" y="3634648"/>
            <a:ext cx="7893399" cy="1358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T</a:t>
            </a:r>
            <a:r>
              <a:rPr lang="pt-BR">
                <a:latin typeface="Roboto"/>
                <a:ea typeface="Roboto"/>
                <a:cs typeface="Roboto"/>
                <a:sym typeface="Roboto"/>
              </a:rPr>
              <a:t>wo Ways Anova</a:t>
            </a:r>
            <a:endParaRPr>
              <a:latin typeface="Roboto"/>
              <a:ea typeface="Roboto"/>
              <a:cs typeface="Roboto"/>
              <a:sym typeface="Roboto"/>
            </a:endParaRPr>
          </a:p>
        </p:txBody>
      </p:sp>
      <p:pic>
        <p:nvPicPr>
          <p:cNvPr id="275" name="Google Shape;275;p47"/>
          <p:cNvPicPr preferRelativeResize="0"/>
          <p:nvPr/>
        </p:nvPicPr>
        <p:blipFill>
          <a:blip r:embed="rId3">
            <a:alphaModFix/>
          </a:blip>
          <a:stretch>
            <a:fillRect/>
          </a:stretch>
        </p:blipFill>
        <p:spPr>
          <a:xfrm>
            <a:off x="152400" y="1246250"/>
            <a:ext cx="8839200" cy="29836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445100" y="561349"/>
            <a:ext cx="8174648" cy="2865776"/>
          </a:xfrm>
          <a:prstGeom prst="rect">
            <a:avLst/>
          </a:prstGeom>
          <a:noFill/>
          <a:ln>
            <a:noFill/>
          </a:ln>
        </p:spPr>
      </p:pic>
      <p:sp>
        <p:nvSpPr>
          <p:cNvPr id="281" name="Google Shape;281;p48"/>
          <p:cNvSpPr txBox="1"/>
          <p:nvPr/>
        </p:nvSpPr>
        <p:spPr>
          <a:xfrm>
            <a:off x="1763225" y="3846200"/>
            <a:ext cx="5993100" cy="9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299875" y="327150"/>
            <a:ext cx="8551200" cy="446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4000">
                <a:latin typeface="Roboto"/>
                <a:ea typeface="Roboto"/>
                <a:cs typeface="Roboto"/>
                <a:sym typeface="Roboto"/>
              </a:rPr>
              <a:t>Results:</a:t>
            </a:r>
            <a:endParaRPr sz="4000">
              <a:latin typeface="Roboto"/>
              <a:ea typeface="Roboto"/>
              <a:cs typeface="Roboto"/>
              <a:sym typeface="Roboto"/>
            </a:endParaRPr>
          </a:p>
          <a:p>
            <a:pPr indent="0" lvl="0" marL="0" rtl="0" algn="l">
              <a:spcBef>
                <a:spcPts val="0"/>
              </a:spcBef>
              <a:spcAft>
                <a:spcPts val="0"/>
              </a:spcAft>
              <a:buNone/>
            </a:pPr>
            <a:r>
              <a:t/>
            </a:r>
            <a:endParaRPr b="0" sz="1800">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b="0" lang="pt-BR" sz="1800">
                <a:solidFill>
                  <a:srgbClr val="000000"/>
                </a:solidFill>
                <a:latin typeface="Roboto"/>
                <a:ea typeface="Roboto"/>
                <a:cs typeface="Roboto"/>
                <a:sym typeface="Roboto"/>
              </a:rPr>
              <a:t>According to our normality test and our variance test, P Value is less than alpha, thus we reject the null hypothesis. </a:t>
            </a:r>
            <a:endParaRPr b="0" sz="1800">
              <a:solidFill>
                <a:srgbClr val="000000"/>
              </a:solidFill>
              <a:latin typeface="Roboto"/>
              <a:ea typeface="Roboto"/>
              <a:cs typeface="Roboto"/>
              <a:sym typeface="Roboto"/>
            </a:endParaRPr>
          </a:p>
          <a:p>
            <a:pPr indent="0" lvl="0" marL="457200" rtl="0" algn="l">
              <a:spcBef>
                <a:spcPts val="0"/>
              </a:spcBef>
              <a:spcAft>
                <a:spcPts val="0"/>
              </a:spcAft>
              <a:buNone/>
            </a:pPr>
            <a:r>
              <a:t/>
            </a:r>
            <a:endParaRPr b="0"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Roboto"/>
              <a:buChar char="➔"/>
            </a:pPr>
            <a:r>
              <a:rPr b="0" lang="pt-BR" sz="1800">
                <a:solidFill>
                  <a:srgbClr val="000000"/>
                </a:solidFill>
                <a:latin typeface="Roboto"/>
                <a:ea typeface="Roboto"/>
                <a:cs typeface="Roboto"/>
                <a:sym typeface="Roboto"/>
              </a:rPr>
              <a:t>There is not sufficient evidence to claim that there is a significant relationship between cholesterol levels and gender.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11700" y="-269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Conclusion</a:t>
            </a:r>
            <a:endParaRPr>
              <a:latin typeface="Roboto"/>
              <a:ea typeface="Roboto"/>
              <a:cs typeface="Roboto"/>
              <a:sym typeface="Roboto"/>
            </a:endParaRPr>
          </a:p>
        </p:txBody>
      </p:sp>
      <p:sp>
        <p:nvSpPr>
          <p:cNvPr id="292" name="Google Shape;292;p50"/>
          <p:cNvSpPr txBox="1"/>
          <p:nvPr>
            <p:ph idx="1" type="body"/>
          </p:nvPr>
        </p:nvSpPr>
        <p:spPr>
          <a:xfrm>
            <a:off x="311700" y="840500"/>
            <a:ext cx="8520600" cy="40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000000"/>
                </a:solidFill>
                <a:latin typeface="Lato"/>
                <a:ea typeface="Lato"/>
                <a:cs typeface="Lato"/>
                <a:sym typeface="Lato"/>
              </a:rPr>
              <a:t>From our first hypothesis our P-value results were lower than alpha, thus we were </a:t>
            </a:r>
            <a:r>
              <a:rPr b="1" lang="pt-BR">
                <a:solidFill>
                  <a:srgbClr val="000000"/>
                </a:solidFill>
                <a:latin typeface="Lato"/>
                <a:ea typeface="Lato"/>
                <a:cs typeface="Lato"/>
                <a:sym typeface="Lato"/>
              </a:rPr>
              <a:t>not</a:t>
            </a:r>
            <a:r>
              <a:rPr lang="pt-BR">
                <a:solidFill>
                  <a:srgbClr val="000000"/>
                </a:solidFill>
                <a:latin typeface="Lato"/>
                <a:ea typeface="Lato"/>
                <a:cs typeface="Lato"/>
                <a:sym typeface="Lato"/>
              </a:rPr>
              <a:t> able to prove our null hypothesis right.  We conclude that there is not a significant relationship between cholesterol and the intake of fat, fiber and calories.  </a:t>
            </a:r>
            <a:endParaRPr>
              <a:solidFill>
                <a:srgbClr val="000000"/>
              </a:solidFill>
              <a:latin typeface="Lato"/>
              <a:ea typeface="Lato"/>
              <a:cs typeface="Lato"/>
              <a:sym typeface="Lato"/>
            </a:endParaRPr>
          </a:p>
          <a:p>
            <a:pPr indent="0" lvl="0" marL="0" rtl="0" algn="l">
              <a:spcBef>
                <a:spcPts val="1600"/>
              </a:spcBef>
              <a:spcAft>
                <a:spcPts val="0"/>
              </a:spcAft>
              <a:buNone/>
            </a:pPr>
            <a:r>
              <a:rPr lang="pt-BR">
                <a:solidFill>
                  <a:srgbClr val="000000"/>
                </a:solidFill>
                <a:latin typeface="Lato"/>
                <a:ea typeface="Lato"/>
                <a:cs typeface="Lato"/>
                <a:sym typeface="Lato"/>
              </a:rPr>
              <a:t>From our second hypothesis our P-values also resulted lower than alpha, </a:t>
            </a:r>
            <a:r>
              <a:rPr lang="pt-BR">
                <a:solidFill>
                  <a:srgbClr val="000000"/>
                </a:solidFill>
                <a:latin typeface="Lato"/>
                <a:ea typeface="Lato"/>
                <a:cs typeface="Lato"/>
                <a:sym typeface="Lato"/>
              </a:rPr>
              <a:t>thus we were </a:t>
            </a:r>
            <a:r>
              <a:rPr b="1" lang="pt-BR">
                <a:solidFill>
                  <a:srgbClr val="000000"/>
                </a:solidFill>
                <a:latin typeface="Lato"/>
                <a:ea typeface="Lato"/>
                <a:cs typeface="Lato"/>
                <a:sym typeface="Lato"/>
              </a:rPr>
              <a:t>not</a:t>
            </a:r>
            <a:r>
              <a:rPr lang="pt-BR">
                <a:solidFill>
                  <a:srgbClr val="000000"/>
                </a:solidFill>
                <a:latin typeface="Lato"/>
                <a:ea typeface="Lato"/>
                <a:cs typeface="Lato"/>
                <a:sym typeface="Lato"/>
              </a:rPr>
              <a:t> able to prove our null hypothesis right.</a:t>
            </a:r>
            <a:r>
              <a:rPr lang="pt-BR">
                <a:solidFill>
                  <a:srgbClr val="000000"/>
                </a:solidFill>
                <a:latin typeface="Lato"/>
                <a:ea typeface="Lato"/>
                <a:cs typeface="Lato"/>
                <a:sym typeface="Lato"/>
              </a:rPr>
              <a:t> It can also be concluded that there is not a significant relationship between cholesterol levels within gender.</a:t>
            </a:r>
            <a:endParaRPr>
              <a:solidFill>
                <a:srgbClr val="000000"/>
              </a:solidFill>
              <a:latin typeface="Lato"/>
              <a:ea typeface="Lato"/>
              <a:cs typeface="Lato"/>
              <a:sym typeface="Lato"/>
            </a:endParaRPr>
          </a:p>
          <a:p>
            <a:pPr indent="0" lvl="0" marL="0" rtl="0" algn="l">
              <a:spcBef>
                <a:spcPts val="1600"/>
              </a:spcBef>
              <a:spcAft>
                <a:spcPts val="0"/>
              </a:spcAft>
              <a:buNone/>
            </a:pPr>
            <a:r>
              <a:rPr lang="pt-BR">
                <a:solidFill>
                  <a:srgbClr val="000000"/>
                </a:solidFill>
                <a:latin typeface="Lato"/>
                <a:ea typeface="Lato"/>
                <a:cs typeface="Lato"/>
                <a:sym typeface="Lato"/>
              </a:rPr>
              <a:t>A limitation of variables observed were the outliers. It would be better to leave out these observations to create a better fit and prediction.</a:t>
            </a:r>
            <a:endParaRPr>
              <a:solidFill>
                <a:srgbClr val="000000"/>
              </a:solidFill>
              <a:latin typeface="Lato"/>
              <a:ea typeface="Lato"/>
              <a:cs typeface="Lato"/>
              <a:sym typeface="Lato"/>
            </a:endParaRPr>
          </a:p>
          <a:p>
            <a:pPr indent="0" lvl="0" marL="0" rtl="0" algn="l">
              <a:spcBef>
                <a:spcPts val="1600"/>
              </a:spcBef>
              <a:spcAft>
                <a:spcPts val="0"/>
              </a:spcAft>
              <a:buNone/>
            </a:pPr>
            <a:r>
              <a:rPr lang="pt-BR">
                <a:solidFill>
                  <a:srgbClr val="000000"/>
                </a:solidFill>
                <a:latin typeface="Lato"/>
                <a:ea typeface="Lato"/>
                <a:cs typeface="Lato"/>
                <a:sym typeface="Lato"/>
              </a:rPr>
              <a:t>This project put into practice what I have learned throughout the term and helped me to better understand the correlation between variables.</a:t>
            </a:r>
            <a:endParaRPr>
              <a:solidFill>
                <a:srgbClr val="000000"/>
              </a:solidFill>
              <a:latin typeface="Lato"/>
              <a:ea typeface="Lato"/>
              <a:cs typeface="Lato"/>
              <a:sym typeface="Lato"/>
            </a:endParaRPr>
          </a:p>
          <a:p>
            <a:pPr indent="0" lvl="0" marL="0" rtl="0" algn="l">
              <a:spcBef>
                <a:spcPts val="1600"/>
              </a:spcBef>
              <a:spcAft>
                <a:spcPts val="1600"/>
              </a:spcAft>
              <a:buNone/>
            </a:pPr>
            <a:r>
              <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R</a:t>
            </a:r>
            <a:r>
              <a:rPr lang="pt-BR">
                <a:latin typeface="Roboto"/>
                <a:ea typeface="Roboto"/>
                <a:cs typeface="Roboto"/>
                <a:sym typeface="Roboto"/>
              </a:rPr>
              <a:t>eferences</a:t>
            </a:r>
            <a:endParaRPr>
              <a:latin typeface="Roboto"/>
              <a:ea typeface="Roboto"/>
              <a:cs typeface="Roboto"/>
              <a:sym typeface="Roboto"/>
            </a:endParaRPr>
          </a:p>
        </p:txBody>
      </p:sp>
      <p:sp>
        <p:nvSpPr>
          <p:cNvPr id="298" name="Google Shape;298;p5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pt-BR" sz="1850">
                <a:solidFill>
                  <a:srgbClr val="000000"/>
                </a:solidFill>
                <a:latin typeface="Calibri"/>
                <a:ea typeface="Calibri"/>
                <a:cs typeface="Calibri"/>
                <a:sym typeface="Calibri"/>
              </a:rPr>
              <a:t>(2012). Lock5stat.Com. http://www.lock5stat.com/datasets/NutritionStudy.csv</a:t>
            </a:r>
            <a:endParaRPr sz="1850">
              <a:solidFill>
                <a:srgbClr val="000000"/>
              </a:solidFill>
              <a:latin typeface="Calibri"/>
              <a:ea typeface="Calibri"/>
              <a:cs typeface="Calibri"/>
              <a:sym typeface="Calibri"/>
            </a:endParaRPr>
          </a:p>
          <a:p>
            <a:pPr indent="0" lvl="0" marL="0" rtl="0" algn="l">
              <a:spcBef>
                <a:spcPts val="1200"/>
              </a:spcBef>
              <a:spcAft>
                <a:spcPts val="0"/>
              </a:spcAft>
              <a:buNone/>
            </a:pPr>
            <a:r>
              <a:rPr lang="pt-BR" sz="1100">
                <a:solidFill>
                  <a:srgbClr val="000000"/>
                </a:solidFill>
                <a:highlight>
                  <a:srgbClr val="FFFFFF"/>
                </a:highlight>
                <a:latin typeface="Calibri"/>
                <a:ea typeface="Calibri"/>
                <a:cs typeface="Calibri"/>
                <a:sym typeface="Calibri"/>
              </a:rPr>
              <a:t>‌</a:t>
            </a:r>
            <a:endParaRPr sz="1100">
              <a:solidFill>
                <a:srgbClr val="000000"/>
              </a:solidFill>
              <a:highlight>
                <a:srgbClr val="FFFFFF"/>
              </a:highlight>
              <a:latin typeface="Calibri"/>
              <a:ea typeface="Calibri"/>
              <a:cs typeface="Calibri"/>
              <a:sym typeface="Calibri"/>
            </a:endParaRPr>
          </a:p>
          <a:p>
            <a:pPr indent="0" lvl="0" marL="0" rtl="0" algn="l">
              <a:spcBef>
                <a:spcPts val="12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Roboto"/>
                <a:ea typeface="Roboto"/>
                <a:cs typeface="Roboto"/>
                <a:sym typeface="Roboto"/>
              </a:rPr>
              <a:t>Motivation and purpose</a:t>
            </a:r>
            <a:endParaRPr>
              <a:latin typeface="Roboto"/>
              <a:ea typeface="Roboto"/>
              <a:cs typeface="Roboto"/>
              <a:sym typeface="Roboto"/>
            </a:endParaRPr>
          </a:p>
        </p:txBody>
      </p:sp>
      <p:sp>
        <p:nvSpPr>
          <p:cNvPr id="78" name="Google Shape;78;p16"/>
          <p:cNvSpPr txBox="1"/>
          <p:nvPr>
            <p:ph idx="1" type="body"/>
          </p:nvPr>
        </p:nvSpPr>
        <p:spPr>
          <a:xfrm>
            <a:off x="311700" y="1134650"/>
            <a:ext cx="8520600" cy="393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rgbClr val="000000"/>
                </a:solidFill>
                <a:latin typeface="Roboto"/>
                <a:ea typeface="Roboto"/>
                <a:cs typeface="Roboto"/>
                <a:sym typeface="Roboto"/>
              </a:rPr>
              <a:t>According to the American Heart Association:</a:t>
            </a:r>
            <a:endParaRPr sz="2000">
              <a:solidFill>
                <a:srgbClr val="000000"/>
              </a:solidFill>
              <a:latin typeface="Roboto"/>
              <a:ea typeface="Roboto"/>
              <a:cs typeface="Roboto"/>
              <a:sym typeface="Roboto"/>
            </a:endParaRPr>
          </a:p>
          <a:p>
            <a:pPr indent="-330200" lvl="0" marL="457200" rtl="0" algn="just">
              <a:spcBef>
                <a:spcPts val="1600"/>
              </a:spcBef>
              <a:spcAft>
                <a:spcPts val="0"/>
              </a:spcAft>
              <a:buClr>
                <a:srgbClr val="050606"/>
              </a:buClr>
              <a:buSzPts val="1600"/>
              <a:buFont typeface="Roboto"/>
              <a:buChar char="-"/>
            </a:pPr>
            <a:r>
              <a:rPr b="1" lang="pt-BR" sz="1600">
                <a:solidFill>
                  <a:srgbClr val="050606"/>
                </a:solidFill>
                <a:latin typeface="Roboto"/>
                <a:ea typeface="Roboto"/>
                <a:cs typeface="Roboto"/>
                <a:sym typeface="Roboto"/>
              </a:rPr>
              <a:t>46% of adults in the U.S. are estimated to suffer from hypertension.</a:t>
            </a:r>
            <a:endParaRPr b="1" sz="1600">
              <a:solidFill>
                <a:srgbClr val="050606"/>
              </a:solidFill>
              <a:latin typeface="Roboto"/>
              <a:ea typeface="Roboto"/>
              <a:cs typeface="Roboto"/>
              <a:sym typeface="Roboto"/>
            </a:endParaRPr>
          </a:p>
          <a:p>
            <a:pPr indent="-330200" lvl="0" marL="457200" rtl="0" algn="just">
              <a:spcBef>
                <a:spcPts val="0"/>
              </a:spcBef>
              <a:spcAft>
                <a:spcPts val="0"/>
              </a:spcAft>
              <a:buClr>
                <a:srgbClr val="050606"/>
              </a:buClr>
              <a:buSzPts val="1600"/>
              <a:buFont typeface="Roboto"/>
              <a:buChar char="-"/>
            </a:pPr>
            <a:r>
              <a:rPr b="1" lang="pt-BR" sz="1600">
                <a:solidFill>
                  <a:srgbClr val="050606"/>
                </a:solidFill>
                <a:latin typeface="Roboto"/>
                <a:ea typeface="Roboto"/>
                <a:cs typeface="Roboto"/>
                <a:sym typeface="Roboto"/>
              </a:rPr>
              <a:t>On average, someone dies from CVD every 38 seconds.</a:t>
            </a:r>
            <a:endParaRPr b="1" sz="1600">
              <a:solidFill>
                <a:srgbClr val="050606"/>
              </a:solidFill>
              <a:latin typeface="Roboto"/>
              <a:ea typeface="Roboto"/>
              <a:cs typeface="Roboto"/>
              <a:sym typeface="Roboto"/>
            </a:endParaRPr>
          </a:p>
          <a:p>
            <a:pPr indent="-330200" lvl="0" marL="457200" rtl="0" algn="just">
              <a:spcBef>
                <a:spcPts val="0"/>
              </a:spcBef>
              <a:spcAft>
                <a:spcPts val="0"/>
              </a:spcAft>
              <a:buClr>
                <a:srgbClr val="050606"/>
              </a:buClr>
              <a:buSzPts val="1600"/>
              <a:buFont typeface="Roboto"/>
              <a:buChar char="-"/>
            </a:pPr>
            <a:r>
              <a:rPr b="1" lang="pt-BR" sz="1600">
                <a:solidFill>
                  <a:srgbClr val="050606"/>
                </a:solidFill>
                <a:latin typeface="Roboto"/>
                <a:ea typeface="Roboto"/>
                <a:cs typeface="Roboto"/>
                <a:sym typeface="Roboto"/>
              </a:rPr>
              <a:t>Last year there were 389.4 deaths reported from a stroke each day.</a:t>
            </a:r>
            <a:endParaRPr b="1" sz="1600">
              <a:solidFill>
                <a:srgbClr val="050606"/>
              </a:solidFill>
              <a:latin typeface="Roboto"/>
              <a:ea typeface="Roboto"/>
              <a:cs typeface="Roboto"/>
              <a:sym typeface="Roboto"/>
            </a:endParaRPr>
          </a:p>
          <a:p>
            <a:pPr indent="0" lvl="0" marL="0" rtl="0" algn="just">
              <a:spcBef>
                <a:spcPts val="1600"/>
              </a:spcBef>
              <a:spcAft>
                <a:spcPts val="0"/>
              </a:spcAft>
              <a:buNone/>
            </a:pPr>
            <a:r>
              <a:rPr lang="pt-BR" sz="2000">
                <a:solidFill>
                  <a:srgbClr val="000000"/>
                </a:solidFill>
                <a:latin typeface="Roboto"/>
                <a:ea typeface="Roboto"/>
                <a:cs typeface="Roboto"/>
                <a:sym typeface="Roboto"/>
              </a:rPr>
              <a:t>Health is important and everyone should care about their health. </a:t>
            </a:r>
            <a:endParaRPr sz="2000">
              <a:solidFill>
                <a:srgbClr val="000000"/>
              </a:solidFill>
              <a:latin typeface="Roboto"/>
              <a:ea typeface="Roboto"/>
              <a:cs typeface="Roboto"/>
              <a:sym typeface="Roboto"/>
            </a:endParaRPr>
          </a:p>
          <a:p>
            <a:pPr indent="0" lvl="0" marL="0" rtl="0" algn="just">
              <a:spcBef>
                <a:spcPts val="1600"/>
              </a:spcBef>
              <a:spcAft>
                <a:spcPts val="1600"/>
              </a:spcAft>
              <a:buNone/>
            </a:pPr>
            <a:r>
              <a:rPr lang="pt-BR" sz="2000">
                <a:solidFill>
                  <a:srgbClr val="000000"/>
                </a:solidFill>
                <a:latin typeface="Roboto"/>
                <a:ea typeface="Roboto"/>
                <a:cs typeface="Roboto"/>
                <a:sym typeface="Roboto"/>
              </a:rPr>
              <a:t>Our purpose with this study is for people to be aware about the consequences that an unhealthy diet can cause. To show them which factors increase their cholesterol so they can be conscious about it, take a proactive approach to solve this problem and keep healthy.</a:t>
            </a:r>
            <a:r>
              <a:rPr lang="pt-BR" sz="2000">
                <a:solidFill>
                  <a:srgbClr val="000000"/>
                </a:solidFill>
              </a:rPr>
              <a:t>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46675" y="2397800"/>
            <a:ext cx="4045200" cy="95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pt-BR">
                <a:latin typeface="Roboto"/>
                <a:ea typeface="Roboto"/>
                <a:cs typeface="Roboto"/>
                <a:sym typeface="Roboto"/>
              </a:rPr>
              <a:t>Data Description</a:t>
            </a:r>
            <a:endParaRPr>
              <a:latin typeface="Roboto"/>
              <a:ea typeface="Roboto"/>
              <a:cs typeface="Roboto"/>
              <a:sym typeface="Roboto"/>
            </a:endParaRPr>
          </a:p>
        </p:txBody>
      </p:sp>
      <p:sp>
        <p:nvSpPr>
          <p:cNvPr id="84" name="Google Shape;84;p17"/>
          <p:cNvSpPr txBox="1"/>
          <p:nvPr>
            <p:ph idx="2" type="body"/>
          </p:nvPr>
        </p:nvSpPr>
        <p:spPr>
          <a:xfrm>
            <a:off x="4955450" y="84625"/>
            <a:ext cx="4045200" cy="4842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pt-BR">
                <a:solidFill>
                  <a:srgbClr val="000000"/>
                </a:solidFill>
                <a:latin typeface="Roboto"/>
                <a:ea typeface="Roboto"/>
                <a:cs typeface="Roboto"/>
                <a:sym typeface="Roboto"/>
              </a:rPr>
              <a:t>We will be looking at a nutrition study which can be found on lock5stat.com. </a:t>
            </a:r>
            <a:endParaRPr>
              <a:solidFill>
                <a:srgbClr val="000000"/>
              </a:solidFill>
              <a:latin typeface="Roboto"/>
              <a:ea typeface="Roboto"/>
              <a:cs typeface="Roboto"/>
              <a:sym typeface="Roboto"/>
            </a:endParaRPr>
          </a:p>
          <a:p>
            <a:pPr indent="-342900" lvl="0" marL="457200" rtl="0" algn="l">
              <a:spcBef>
                <a:spcPts val="1600"/>
              </a:spcBef>
              <a:spcAft>
                <a:spcPts val="0"/>
              </a:spcAft>
              <a:buSzPts val="1800"/>
              <a:buChar char="●"/>
            </a:pPr>
            <a:r>
              <a:rPr lang="pt-BR">
                <a:solidFill>
                  <a:srgbClr val="000000"/>
                </a:solidFill>
                <a:latin typeface="Roboto"/>
                <a:ea typeface="Roboto"/>
                <a:cs typeface="Roboto"/>
                <a:sym typeface="Roboto"/>
              </a:rPr>
              <a:t>This is an observational study of </a:t>
            </a:r>
            <a:r>
              <a:rPr b="1" lang="pt-BR">
                <a:solidFill>
                  <a:srgbClr val="000000"/>
                </a:solidFill>
                <a:latin typeface="Roboto"/>
                <a:ea typeface="Roboto"/>
                <a:cs typeface="Roboto"/>
                <a:sym typeface="Roboto"/>
              </a:rPr>
              <a:t>315</a:t>
            </a:r>
            <a:r>
              <a:rPr lang="pt-BR">
                <a:solidFill>
                  <a:srgbClr val="000000"/>
                </a:solidFill>
                <a:latin typeface="Roboto"/>
                <a:ea typeface="Roboto"/>
                <a:cs typeface="Roboto"/>
                <a:sym typeface="Roboto"/>
              </a:rPr>
              <a:t> candidates.</a:t>
            </a:r>
            <a:endParaRPr>
              <a:solidFill>
                <a:srgbClr val="000000"/>
              </a:solidFill>
              <a:latin typeface="Roboto"/>
              <a:ea typeface="Roboto"/>
              <a:cs typeface="Roboto"/>
              <a:sym typeface="Roboto"/>
            </a:endParaRPr>
          </a:p>
          <a:p>
            <a:pPr indent="-317500" lvl="1" marL="914400" rtl="0" algn="l">
              <a:spcBef>
                <a:spcPts val="1600"/>
              </a:spcBef>
              <a:spcAft>
                <a:spcPts val="0"/>
              </a:spcAft>
              <a:buClr>
                <a:srgbClr val="000000"/>
              </a:buClr>
              <a:buSzPts val="1400"/>
              <a:buFont typeface="Roboto"/>
              <a:buChar char="○"/>
            </a:pPr>
            <a:r>
              <a:rPr lang="pt-BR">
                <a:solidFill>
                  <a:srgbClr val="000000"/>
                </a:solidFill>
                <a:latin typeface="Roboto"/>
                <a:ea typeface="Roboto"/>
                <a:cs typeface="Roboto"/>
                <a:sym typeface="Roboto"/>
              </a:rPr>
              <a:t>Female: 273</a:t>
            </a:r>
            <a:endParaRPr>
              <a:solidFill>
                <a:srgbClr val="000000"/>
              </a:solidFill>
              <a:latin typeface="Roboto"/>
              <a:ea typeface="Roboto"/>
              <a:cs typeface="Roboto"/>
              <a:sym typeface="Roboto"/>
            </a:endParaRPr>
          </a:p>
          <a:p>
            <a:pPr indent="-317500" lvl="1" marL="914400" rtl="0" algn="l">
              <a:spcBef>
                <a:spcPts val="1600"/>
              </a:spcBef>
              <a:spcAft>
                <a:spcPts val="0"/>
              </a:spcAft>
              <a:buClr>
                <a:srgbClr val="000000"/>
              </a:buClr>
              <a:buSzPts val="1400"/>
              <a:buFont typeface="Roboto"/>
              <a:buChar char="○"/>
            </a:pPr>
            <a:r>
              <a:rPr lang="pt-BR">
                <a:solidFill>
                  <a:srgbClr val="000000"/>
                </a:solidFill>
                <a:latin typeface="Roboto"/>
                <a:ea typeface="Roboto"/>
                <a:cs typeface="Roboto"/>
                <a:sym typeface="Roboto"/>
              </a:rPr>
              <a:t>Male: 42</a:t>
            </a:r>
            <a:endParaRPr>
              <a:solidFill>
                <a:srgbClr val="000000"/>
              </a:solidFill>
              <a:latin typeface="Roboto"/>
              <a:ea typeface="Roboto"/>
              <a:cs typeface="Roboto"/>
              <a:sym typeface="Roboto"/>
            </a:endParaRPr>
          </a:p>
          <a:p>
            <a:pPr indent="0" lvl="0" marL="45720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rot="-336584">
            <a:off x="1503197" y="150868"/>
            <a:ext cx="1425254" cy="14252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13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100">
                <a:latin typeface="Roboto"/>
                <a:ea typeface="Roboto"/>
                <a:cs typeface="Roboto"/>
                <a:sym typeface="Roboto"/>
              </a:rPr>
              <a:t>Installing Packages and Loading the data</a:t>
            </a:r>
            <a:endParaRPr sz="4100">
              <a:latin typeface="Roboto"/>
              <a:ea typeface="Roboto"/>
              <a:cs typeface="Roboto"/>
              <a:sym typeface="Roboto"/>
            </a:endParaRPr>
          </a:p>
        </p:txBody>
      </p:sp>
      <p:pic>
        <p:nvPicPr>
          <p:cNvPr id="91" name="Google Shape;91;p18"/>
          <p:cNvPicPr preferRelativeResize="0"/>
          <p:nvPr/>
        </p:nvPicPr>
        <p:blipFill>
          <a:blip r:embed="rId3">
            <a:alphaModFix/>
          </a:blip>
          <a:stretch>
            <a:fillRect/>
          </a:stretch>
        </p:blipFill>
        <p:spPr>
          <a:xfrm>
            <a:off x="434475" y="1998475"/>
            <a:ext cx="8018900" cy="178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b="1690" l="0" r="0" t="1690"/>
          <a:stretch/>
        </p:blipFill>
        <p:spPr>
          <a:xfrm>
            <a:off x="3883502" y="139775"/>
            <a:ext cx="4955425" cy="4863925"/>
          </a:xfrm>
          <a:prstGeom prst="rect">
            <a:avLst/>
          </a:prstGeom>
          <a:noFill/>
          <a:ln>
            <a:noFill/>
          </a:ln>
        </p:spPr>
      </p:pic>
      <p:sp>
        <p:nvSpPr>
          <p:cNvPr id="97" name="Google Shape;97;p19"/>
          <p:cNvSpPr txBox="1"/>
          <p:nvPr/>
        </p:nvSpPr>
        <p:spPr>
          <a:xfrm>
            <a:off x="141050" y="1673775"/>
            <a:ext cx="3159300" cy="220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4000">
                <a:latin typeface="Roboto"/>
                <a:ea typeface="Roboto"/>
                <a:cs typeface="Roboto"/>
                <a:sym typeface="Roboto"/>
              </a:rPr>
              <a:t>Data Summary</a:t>
            </a:r>
            <a:endParaRPr b="1" sz="4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120900" y="2067027"/>
            <a:ext cx="6749476" cy="2235749"/>
          </a:xfrm>
          <a:prstGeom prst="rect">
            <a:avLst/>
          </a:prstGeom>
          <a:noFill/>
          <a:ln>
            <a:noFill/>
          </a:ln>
        </p:spPr>
      </p:pic>
      <p:sp>
        <p:nvSpPr>
          <p:cNvPr id="103" name="Google Shape;103;p20"/>
          <p:cNvSpPr txBox="1"/>
          <p:nvPr/>
        </p:nvSpPr>
        <p:spPr>
          <a:xfrm>
            <a:off x="159850" y="197475"/>
            <a:ext cx="8848200" cy="15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4000">
                <a:latin typeface="Roboto"/>
                <a:ea typeface="Roboto"/>
                <a:cs typeface="Roboto"/>
                <a:sym typeface="Roboto"/>
              </a:rPr>
              <a:t>Used glimpse() to be able to see all columns in the data frame</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263275" y="216275"/>
            <a:ext cx="8434500" cy="462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Roboto"/>
                <a:ea typeface="Roboto"/>
                <a:cs typeface="Roboto"/>
                <a:sym typeface="Roboto"/>
              </a:rPr>
              <a:t>Problem Statement:</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pt-BR">
                <a:latin typeface="Roboto"/>
                <a:ea typeface="Roboto"/>
                <a:cs typeface="Roboto"/>
                <a:sym typeface="Roboto"/>
              </a:rPr>
              <a:t>Can we predict the cholesterol level by analyzing calories, fat and fiber intake?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