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E81878-5F29-4287-8861-B58A61C9C4DC}">
  <a:tblStyle styleId="{75E81878-5F29-4287-8861-B58A61C9C4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Merriweather-bold.fntdata"/><Relationship Id="rId10" Type="http://schemas.openxmlformats.org/officeDocument/2006/relationships/slide" Target="slides/slide4.xml"/><Relationship Id="rId21" Type="http://schemas.openxmlformats.org/officeDocument/2006/relationships/font" Target="fonts/Merriweather-regular.fntdata"/><Relationship Id="rId13" Type="http://schemas.openxmlformats.org/officeDocument/2006/relationships/slide" Target="slides/slide7.xml"/><Relationship Id="rId24" Type="http://schemas.openxmlformats.org/officeDocument/2006/relationships/font" Target="fonts/Merriweather-boldItalic.fntdata"/><Relationship Id="rId12" Type="http://schemas.openxmlformats.org/officeDocument/2006/relationships/slide" Target="slides/slide6.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d8104599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d8104599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810459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810459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Mariah</a:t>
            </a:r>
            <a:endParaRPr/>
          </a:p>
          <a:p>
            <a:pPr indent="0" lvl="0" marL="0" rtl="0" algn="l">
              <a:spcBef>
                <a:spcPts val="0"/>
              </a:spcBef>
              <a:spcAft>
                <a:spcPts val="0"/>
              </a:spcAft>
              <a:buNone/>
            </a:pPr>
            <a:r>
              <a:rPr lang="en"/>
              <a:t>-Our high level goal was to predict price</a:t>
            </a:r>
            <a:endParaRPr/>
          </a:p>
          <a:p>
            <a:pPr indent="0" lvl="0" marL="0" rtl="0" algn="l">
              <a:spcBef>
                <a:spcPts val="0"/>
              </a:spcBef>
              <a:spcAft>
                <a:spcPts val="0"/>
              </a:spcAft>
              <a:buNone/>
            </a:pPr>
            <a:r>
              <a:rPr lang="en"/>
              <a:t>-comes from blue nile</a:t>
            </a:r>
            <a:endParaRPr/>
          </a:p>
          <a:p>
            <a:pPr indent="0" lvl="0" marL="0" rtl="0" algn="l">
              <a:spcBef>
                <a:spcPts val="0"/>
              </a:spcBef>
              <a:spcAft>
                <a:spcPts val="0"/>
              </a:spcAft>
              <a:buNone/>
            </a:pPr>
            <a:r>
              <a:rPr lang="en"/>
              <a:t>-the four c’s are used for assessing quality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d8104599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d8104599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Sudeepti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the R function unique to explore what all the unique values of the variable were</a:t>
            </a:r>
            <a:endParaRPr/>
          </a:p>
          <a:p>
            <a:pPr indent="0" lvl="0" marL="0" rtl="0" algn="l">
              <a:spcBef>
                <a:spcPts val="0"/>
              </a:spcBef>
              <a:spcAft>
                <a:spcPts val="0"/>
              </a:spcAft>
              <a:buNone/>
            </a:pPr>
            <a:r>
              <a:rPr lang="en"/>
              <a:t>-¾ variables were categorical so we started doing initial variable exploration on price and carat</a:t>
            </a:r>
            <a:endParaRPr/>
          </a:p>
          <a:p>
            <a:pPr indent="0" lvl="0" marL="0" rtl="0" algn="l">
              <a:spcBef>
                <a:spcPts val="0"/>
              </a:spcBef>
              <a:spcAft>
                <a:spcPts val="0"/>
              </a:spcAft>
              <a:buNone/>
            </a:pPr>
            <a:r>
              <a:rPr lang="en"/>
              <a:t>-the av plot is to assess the importance of carat as a predictor and the non-zero slope indicates that it is an important predictor</a:t>
            </a:r>
            <a:endParaRPr/>
          </a:p>
          <a:p>
            <a:pPr indent="0" lvl="0" marL="0" rtl="0" algn="l">
              <a:spcBef>
                <a:spcPts val="0"/>
              </a:spcBef>
              <a:spcAft>
                <a:spcPts val="0"/>
              </a:spcAft>
              <a:buNone/>
            </a:pPr>
            <a:r>
              <a:rPr lang="en"/>
              <a:t>-histograms showed a non-normal distribution for both price and carat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assess the data and understand each of the four c’s in context, we used the unique() function in R to explore all the unique values of the variables </a:t>
            </a:r>
            <a:endParaRPr/>
          </a:p>
          <a:p>
            <a:pPr indent="0" lvl="0" marL="0" rtl="0" algn="l">
              <a:spcBef>
                <a:spcPts val="0"/>
              </a:spcBef>
              <a:spcAft>
                <a:spcPts val="0"/>
              </a:spcAft>
              <a:buNone/>
            </a:pPr>
            <a:r>
              <a:rPr lang="en"/>
              <a:t>For the categorical variables, we created dummy variables to represent indicators for each unique value of cut, color, and clarity. </a:t>
            </a:r>
            <a:endParaRPr/>
          </a:p>
          <a:p>
            <a:pPr indent="0" lvl="0" marL="0" rtl="0" algn="l">
              <a:spcBef>
                <a:spcPts val="0"/>
              </a:spcBef>
              <a:spcAft>
                <a:spcPts val="0"/>
              </a:spcAft>
              <a:buNone/>
            </a:pPr>
            <a:r>
              <a:rPr lang="en"/>
              <a:t>Since the three of the four independent variables were categorical variables we started initial variable exploration on price and carat</a:t>
            </a:r>
            <a:endParaRPr/>
          </a:p>
          <a:p>
            <a:pPr indent="0" lvl="0" marL="0" rtl="0" algn="l">
              <a:spcBef>
                <a:spcPts val="0"/>
              </a:spcBef>
              <a:spcAft>
                <a:spcPts val="0"/>
              </a:spcAft>
              <a:buNone/>
            </a:pPr>
            <a:r>
              <a:rPr lang="en"/>
              <a:t>We used the av plot to assess the importance of carat as a predictor</a:t>
            </a:r>
            <a:endParaRPr/>
          </a:p>
          <a:p>
            <a:pPr indent="0" lvl="0" marL="0" rtl="0" algn="l">
              <a:spcBef>
                <a:spcPts val="0"/>
              </a:spcBef>
              <a:spcAft>
                <a:spcPts val="0"/>
              </a:spcAft>
              <a:buNone/>
            </a:pPr>
            <a:r>
              <a:rPr lang="en"/>
              <a:t>the non-zero slope of the av plot also indicates that carat is an important predictor</a:t>
            </a:r>
            <a:endParaRPr/>
          </a:p>
          <a:p>
            <a:pPr indent="0" lvl="0" marL="0" rtl="0" algn="l">
              <a:spcBef>
                <a:spcPts val="0"/>
              </a:spcBef>
              <a:spcAft>
                <a:spcPts val="0"/>
              </a:spcAft>
              <a:buNone/>
            </a:pPr>
            <a:r>
              <a:rPr lang="en"/>
              <a:t>additionally, the histograms that we have here show a non-normal distribution for both price and carat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8104599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8104599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a:p>
            <a:pPr indent="-298450" lvl="0" marL="457200" rtl="0" algn="l">
              <a:spcBef>
                <a:spcPts val="0"/>
              </a:spcBef>
              <a:spcAft>
                <a:spcPts val="0"/>
              </a:spcAft>
              <a:buSzPts val="1100"/>
              <a:buChar char="-"/>
            </a:pPr>
            <a:r>
              <a:rPr lang="en"/>
              <a:t>Our initial model did not include any transformations. We included all four variables, carat, cut, color, and clarity, as predictors for price. </a:t>
            </a:r>
            <a:endParaRPr/>
          </a:p>
          <a:p>
            <a:pPr indent="-298450" lvl="0" marL="457200" rtl="0" algn="l">
              <a:spcBef>
                <a:spcPts val="0"/>
              </a:spcBef>
              <a:spcAft>
                <a:spcPts val="0"/>
              </a:spcAft>
              <a:buSzPts val="1100"/>
              <a:buChar char="-"/>
            </a:pPr>
            <a:r>
              <a:rPr lang="en"/>
              <a:t>As you can see in the plot of externally studentized residuals vs. fitted values of price, there is a significant fanning out pattern. This violates the assumption of constant variance.</a:t>
            </a:r>
            <a:endParaRPr/>
          </a:p>
          <a:p>
            <a:pPr indent="-298450" lvl="0" marL="457200" rtl="0" algn="l">
              <a:spcBef>
                <a:spcPts val="0"/>
              </a:spcBef>
              <a:spcAft>
                <a:spcPts val="0"/>
              </a:spcAft>
              <a:buSzPts val="1100"/>
              <a:buChar char="-"/>
            </a:pPr>
            <a:r>
              <a:rPr lang="en"/>
              <a:t>Additionally, the QQ plot shows significant deviations from the straight line, so we could not assume normality.</a:t>
            </a:r>
            <a:endParaRPr/>
          </a:p>
          <a:p>
            <a:pPr indent="-298450" lvl="0" marL="457200" rtl="0" algn="l">
              <a:spcBef>
                <a:spcPts val="0"/>
              </a:spcBef>
              <a:spcAft>
                <a:spcPts val="0"/>
              </a:spcAft>
              <a:buSzPts val="1100"/>
              <a:buChar char="-"/>
            </a:pPr>
            <a:r>
              <a:rPr lang="en"/>
              <a:t>Finally, in the scatter plot of price vs. carat, you can see that the data does not follow a linear pattern.</a:t>
            </a:r>
            <a:endParaRPr/>
          </a:p>
          <a:p>
            <a:pPr indent="-298450" lvl="0" marL="457200" rtl="0" algn="l">
              <a:spcBef>
                <a:spcPts val="0"/>
              </a:spcBef>
              <a:spcAft>
                <a:spcPts val="0"/>
              </a:spcAft>
              <a:buSzPts val="1100"/>
              <a:buChar char="-"/>
            </a:pPr>
            <a:r>
              <a:rPr lang="en"/>
              <a:t>Given all of this information, we decided that the data would need to be transformed in order to produce a better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d8104599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d8104599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a:t>
            </a:r>
            <a:endParaRPr/>
          </a:p>
          <a:p>
            <a:pPr indent="-298450" lvl="0" marL="457200" rtl="0" algn="l">
              <a:spcBef>
                <a:spcPts val="0"/>
              </a:spcBef>
              <a:spcAft>
                <a:spcPts val="0"/>
              </a:spcAft>
              <a:buSzPts val="1100"/>
              <a:buAutoNum type="arabicPeriod"/>
            </a:pPr>
            <a:r>
              <a:rPr lang="en"/>
              <a:t>We thought fan shaped pattern resembled expectation y^2, so we tried delta method and used log(price).</a:t>
            </a:r>
            <a:endParaRPr/>
          </a:p>
          <a:p>
            <a:pPr indent="-298450" lvl="0" marL="457200" rtl="0" algn="l">
              <a:spcBef>
                <a:spcPts val="0"/>
              </a:spcBef>
              <a:spcAft>
                <a:spcPts val="0"/>
              </a:spcAft>
              <a:buSzPts val="1100"/>
              <a:buAutoNum type="arabicPeriod"/>
            </a:pPr>
            <a:r>
              <a:rPr lang="en"/>
              <a:t>Since price and carat had similarly skewed distributions, we thought of applying same transformation to carat.</a:t>
            </a:r>
            <a:endParaRPr/>
          </a:p>
          <a:p>
            <a:pPr indent="-298450" lvl="0" marL="457200" rtl="0" algn="l">
              <a:spcBef>
                <a:spcPts val="0"/>
              </a:spcBef>
              <a:spcAft>
                <a:spcPts val="0"/>
              </a:spcAft>
              <a:buSzPts val="1100"/>
              <a:buAutoNum type="arabicPeriod"/>
            </a:pPr>
            <a:r>
              <a:rPr lang="en"/>
              <a:t>We confirmed the transformation by checking lambda in the box cox procedure, lambda -0.02 verified our log transformation.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d8104599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d8104599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Sudeepti </a:t>
            </a:r>
            <a:endParaRPr/>
          </a:p>
          <a:p>
            <a:pPr indent="0" lvl="0" marL="0" rtl="0" algn="l">
              <a:spcBef>
                <a:spcPts val="0"/>
              </a:spcBef>
              <a:spcAft>
                <a:spcPts val="0"/>
              </a:spcAft>
              <a:buNone/>
            </a:pPr>
            <a:r>
              <a:rPr lang="en"/>
              <a:t>To evaluate our data for signs of multicollinearity, we solved for the variance inflation factors which quantify the severity of multicollinearity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calculated</a:t>
            </a:r>
            <a:r>
              <a:rPr lang="en"/>
              <a:t> the VIFs in R and we received the following output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Since all the values were relatively small or less than 5 (&lt; 5), we concluded that the data did not exhibit significant multicollinearity.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produced the correlation matrix in R, and this further confirmed our conclusion that the data did not show multicollinearity because none of the correlation coefficients between variables were significant.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all these results and factors, we therefore decided to include every regressor in our model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d8104599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d8104599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d81045998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8104599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d8104599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d8104599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a:p>
            <a:pPr indent="-298450" lvl="0" marL="457200" rtl="0" algn="l">
              <a:spcBef>
                <a:spcPts val="0"/>
              </a:spcBef>
              <a:spcAft>
                <a:spcPts val="0"/>
              </a:spcAft>
              <a:buSzPts val="1100"/>
              <a:buChar char="-"/>
            </a:pPr>
            <a:r>
              <a:rPr lang="en"/>
              <a:t>The main goal of our model was to be able to predict the price range of a diamond given specifications about the carat, cut, color, and clarity.</a:t>
            </a:r>
            <a:endParaRPr/>
          </a:p>
          <a:p>
            <a:pPr indent="-298450" lvl="0" marL="457200" rtl="0" algn="l">
              <a:spcBef>
                <a:spcPts val="0"/>
              </a:spcBef>
              <a:spcAft>
                <a:spcPts val="0"/>
              </a:spcAft>
              <a:buSzPts val="1100"/>
              <a:buChar char="-"/>
            </a:pPr>
            <a:r>
              <a:rPr lang="en"/>
              <a:t>Four example prediction intervals for the price can be seen here, all with different specifications.</a:t>
            </a:r>
            <a:endParaRPr/>
          </a:p>
          <a:p>
            <a:pPr indent="-298450" lvl="0" marL="457200" rtl="0" algn="l">
              <a:spcBef>
                <a:spcPts val="0"/>
              </a:spcBef>
              <a:spcAft>
                <a:spcPts val="0"/>
              </a:spcAft>
              <a:buSzPts val="1100"/>
              <a:buChar char="-"/>
            </a:pPr>
            <a:r>
              <a:rPr lang="en"/>
              <a:t>This model could be useful to a potential buyer to determine whether or not they are paying a fair price for a particular diamond.</a:t>
            </a:r>
            <a:endParaRPr/>
          </a:p>
          <a:p>
            <a:pPr indent="-298450" lvl="0" marL="457200" rtl="0" algn="l">
              <a:spcBef>
                <a:spcPts val="0"/>
              </a:spcBef>
              <a:spcAft>
                <a:spcPts val="0"/>
              </a:spcAft>
              <a:buSzPts val="1100"/>
              <a:buChar char="-"/>
            </a:pPr>
            <a:r>
              <a:rPr lang="en"/>
              <a:t>It may also be helpful to sellers to decide their price point for a given diamond.</a:t>
            </a:r>
            <a:endParaRPr/>
          </a:p>
          <a:p>
            <a:pPr indent="-298450" lvl="0" marL="457200" rtl="0" algn="l">
              <a:spcBef>
                <a:spcPts val="0"/>
              </a:spcBef>
              <a:spcAft>
                <a:spcPts val="0"/>
              </a:spcAft>
              <a:buSzPts val="1100"/>
              <a:buChar char="-"/>
            </a:pPr>
            <a:r>
              <a:rPr lang="en"/>
              <a:t>Overall, we were able to conclude that our model did fulfill our goal of being able to predict diamond price.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4.jpg"/><Relationship Id="rId5" Type="http://schemas.openxmlformats.org/officeDocument/2006/relationships/image" Target="../media/image4.jp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7.jpg"/><Relationship Id="rId5"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5796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Modeling Blue Nile Diamond Price </a:t>
            </a:r>
            <a:endParaRPr>
              <a:solidFill>
                <a:schemeClr val="accent1"/>
              </a:solidFill>
            </a:endParaRPr>
          </a:p>
        </p:txBody>
      </p:sp>
      <p:sp>
        <p:nvSpPr>
          <p:cNvPr id="86" name="Google Shape;86;p13"/>
          <p:cNvSpPr txBox="1"/>
          <p:nvPr>
            <p:ph idx="1" type="subTitle"/>
          </p:nvPr>
        </p:nvSpPr>
        <p:spPr>
          <a:xfrm>
            <a:off x="311700" y="3397250"/>
            <a:ext cx="80067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By Arti Patel, Mariah Hurt, Elizabeth Driskill, &amp; Sudeepti Surapaneni</a:t>
            </a:r>
            <a:r>
              <a:rPr lang="en" sz="3600">
                <a:solidFill>
                  <a:schemeClr val="accent1"/>
                </a:solidFill>
              </a:rPr>
              <a:t> </a:t>
            </a:r>
            <a:endParaRPr sz="3600">
              <a:solidFill>
                <a:schemeClr val="accent1"/>
              </a:solidFill>
            </a:endParaRPr>
          </a:p>
          <a:p>
            <a:pPr indent="0" lvl="0" marL="0" rtl="0" algn="l">
              <a:spcBef>
                <a:spcPts val="0"/>
              </a:spcBef>
              <a:spcAft>
                <a:spcPts val="0"/>
              </a:spcAft>
              <a:buNone/>
            </a:pPr>
            <a:r>
              <a:t/>
            </a:r>
            <a:endParaRPr sz="3600">
              <a:solidFill>
                <a:schemeClr val="accen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Thank You</a:t>
            </a:r>
            <a:r>
              <a:rPr lang="en" sz="7200"/>
              <a:t> </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75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92" name="Google Shape;92;p14"/>
          <p:cNvSpPr txBox="1"/>
          <p:nvPr>
            <p:ph idx="1" type="body"/>
          </p:nvPr>
        </p:nvSpPr>
        <p:spPr>
          <a:xfrm>
            <a:off x="5288775" y="1080838"/>
            <a:ext cx="35148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Blue Nile website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4 C’s: Carat, Cut, Color, Clarity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2 </a:t>
            </a:r>
            <a:r>
              <a:rPr b="1" lang="en">
                <a:solidFill>
                  <a:schemeClr val="accent4"/>
                </a:solidFill>
              </a:rPr>
              <a:t>quantitative</a:t>
            </a:r>
            <a:r>
              <a:rPr lang="en">
                <a:solidFill>
                  <a:srgbClr val="000000"/>
                </a:solidFill>
              </a:rPr>
              <a:t> variables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Price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Carat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3 </a:t>
            </a:r>
            <a:r>
              <a:rPr b="1" lang="en">
                <a:solidFill>
                  <a:schemeClr val="accent4"/>
                </a:solidFill>
              </a:rPr>
              <a:t>categorical</a:t>
            </a:r>
            <a:r>
              <a:rPr lang="en">
                <a:solidFill>
                  <a:srgbClr val="000000"/>
                </a:solidFill>
              </a:rPr>
              <a:t> variables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Cut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Color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Clarity</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93" name="Google Shape;93;p14"/>
          <p:cNvPicPr preferRelativeResize="0"/>
          <p:nvPr/>
        </p:nvPicPr>
        <p:blipFill>
          <a:blip r:embed="rId3">
            <a:alphaModFix/>
          </a:blip>
          <a:stretch>
            <a:fillRect/>
          </a:stretch>
        </p:blipFill>
        <p:spPr>
          <a:xfrm>
            <a:off x="953550" y="1017800"/>
            <a:ext cx="3457575" cy="1162050"/>
          </a:xfrm>
          <a:prstGeom prst="rect">
            <a:avLst/>
          </a:prstGeom>
          <a:noFill/>
          <a:ln>
            <a:noFill/>
          </a:ln>
        </p:spPr>
      </p:pic>
      <p:pic>
        <p:nvPicPr>
          <p:cNvPr id="94" name="Google Shape;94;p14"/>
          <p:cNvPicPr preferRelativeResize="0"/>
          <p:nvPr/>
        </p:nvPicPr>
        <p:blipFill>
          <a:blip r:embed="rId4">
            <a:alphaModFix/>
          </a:blip>
          <a:stretch>
            <a:fillRect/>
          </a:stretch>
        </p:blipFill>
        <p:spPr>
          <a:xfrm>
            <a:off x="901163" y="2127675"/>
            <a:ext cx="3514725" cy="1362075"/>
          </a:xfrm>
          <a:prstGeom prst="rect">
            <a:avLst/>
          </a:prstGeom>
          <a:noFill/>
          <a:ln>
            <a:noFill/>
          </a:ln>
        </p:spPr>
      </p:pic>
      <p:pic>
        <p:nvPicPr>
          <p:cNvPr id="95" name="Google Shape;95;p14"/>
          <p:cNvPicPr preferRelativeResize="0"/>
          <p:nvPr/>
        </p:nvPicPr>
        <p:blipFill>
          <a:blip r:embed="rId5">
            <a:alphaModFix/>
          </a:blip>
          <a:stretch>
            <a:fillRect/>
          </a:stretch>
        </p:blipFill>
        <p:spPr>
          <a:xfrm>
            <a:off x="905925" y="3592075"/>
            <a:ext cx="3505200" cy="1038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246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Variable Exploration </a:t>
            </a:r>
            <a:endParaRPr/>
          </a:p>
        </p:txBody>
      </p:sp>
      <p:sp>
        <p:nvSpPr>
          <p:cNvPr id="101" name="Google Shape;101;p15"/>
          <p:cNvSpPr txBox="1"/>
          <p:nvPr>
            <p:ph idx="1" type="body"/>
          </p:nvPr>
        </p:nvSpPr>
        <p:spPr>
          <a:xfrm>
            <a:off x="5817050" y="1133625"/>
            <a:ext cx="3204600" cy="218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Summary statistics for </a:t>
            </a:r>
            <a:r>
              <a:rPr b="1" lang="en">
                <a:solidFill>
                  <a:schemeClr val="accent1"/>
                </a:solidFill>
              </a:rPr>
              <a:t>price</a:t>
            </a:r>
            <a:r>
              <a:rPr lang="en">
                <a:solidFill>
                  <a:srgbClr val="000000"/>
                </a:solidFill>
              </a:rPr>
              <a:t> and </a:t>
            </a:r>
            <a:r>
              <a:rPr b="1" lang="en">
                <a:solidFill>
                  <a:schemeClr val="accent1"/>
                </a:solidFill>
              </a:rPr>
              <a:t>carat</a:t>
            </a:r>
            <a:endParaRPr b="1">
              <a:solidFill>
                <a:schemeClr val="accent1"/>
              </a:solidFill>
            </a:endParaRPr>
          </a:p>
          <a:p>
            <a:pPr indent="-342900" lvl="0" marL="457200" rtl="0" algn="l">
              <a:spcBef>
                <a:spcPts val="0"/>
              </a:spcBef>
              <a:spcAft>
                <a:spcPts val="0"/>
              </a:spcAft>
              <a:buClr>
                <a:srgbClr val="000000"/>
              </a:buClr>
              <a:buSzPts val="1800"/>
              <a:buChar char="●"/>
            </a:pPr>
            <a:r>
              <a:rPr b="1" lang="en">
                <a:solidFill>
                  <a:schemeClr val="accent1"/>
                </a:solidFill>
              </a:rPr>
              <a:t>AV plot</a:t>
            </a:r>
            <a:r>
              <a:rPr lang="en">
                <a:solidFill>
                  <a:srgbClr val="000000"/>
                </a:solidFill>
              </a:rPr>
              <a:t> for price and carat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Histograms</a:t>
            </a:r>
            <a:endParaRPr>
              <a:solidFill>
                <a:srgbClr val="000000"/>
              </a:solidFill>
            </a:endParaRPr>
          </a:p>
          <a:p>
            <a:pPr indent="-317500" lvl="1" marL="914400" rtl="0" algn="l">
              <a:spcBef>
                <a:spcPts val="0"/>
              </a:spcBef>
              <a:spcAft>
                <a:spcPts val="0"/>
              </a:spcAft>
              <a:buClr>
                <a:schemeClr val="accent1"/>
              </a:buClr>
              <a:buSzPts val="1400"/>
              <a:buChar char="○"/>
            </a:pPr>
            <a:r>
              <a:rPr b="1" lang="en">
                <a:solidFill>
                  <a:schemeClr val="accent1"/>
                </a:solidFill>
              </a:rPr>
              <a:t>Non-normal distribution</a:t>
            </a:r>
            <a:endParaRPr b="1">
              <a:solidFill>
                <a:schemeClr val="accent1"/>
              </a:solidFill>
            </a:endParaRPr>
          </a:p>
        </p:txBody>
      </p:sp>
      <p:pic>
        <p:nvPicPr>
          <p:cNvPr id="102" name="Google Shape;102;p15"/>
          <p:cNvPicPr preferRelativeResize="0"/>
          <p:nvPr/>
        </p:nvPicPr>
        <p:blipFill>
          <a:blip r:embed="rId3">
            <a:alphaModFix/>
          </a:blip>
          <a:stretch>
            <a:fillRect/>
          </a:stretch>
        </p:blipFill>
        <p:spPr>
          <a:xfrm>
            <a:off x="2997800" y="849023"/>
            <a:ext cx="2750374" cy="1907877"/>
          </a:xfrm>
          <a:prstGeom prst="rect">
            <a:avLst/>
          </a:prstGeom>
          <a:noFill/>
          <a:ln>
            <a:noFill/>
          </a:ln>
        </p:spPr>
      </p:pic>
      <p:pic>
        <p:nvPicPr>
          <p:cNvPr id="103" name="Google Shape;103;p15"/>
          <p:cNvPicPr preferRelativeResize="0"/>
          <p:nvPr/>
        </p:nvPicPr>
        <p:blipFill>
          <a:blip r:embed="rId4">
            <a:alphaModFix/>
          </a:blip>
          <a:stretch>
            <a:fillRect/>
          </a:stretch>
        </p:blipFill>
        <p:spPr>
          <a:xfrm>
            <a:off x="2948855" y="2654275"/>
            <a:ext cx="2799320" cy="1943025"/>
          </a:xfrm>
          <a:prstGeom prst="rect">
            <a:avLst/>
          </a:prstGeom>
          <a:noFill/>
          <a:ln>
            <a:noFill/>
          </a:ln>
        </p:spPr>
      </p:pic>
      <p:pic>
        <p:nvPicPr>
          <p:cNvPr id="104" name="Google Shape;104;p15"/>
          <p:cNvPicPr preferRelativeResize="0"/>
          <p:nvPr/>
        </p:nvPicPr>
        <p:blipFill>
          <a:blip r:embed="rId5">
            <a:alphaModFix/>
          </a:blip>
          <a:stretch>
            <a:fillRect/>
          </a:stretch>
        </p:blipFill>
        <p:spPr>
          <a:xfrm>
            <a:off x="200125" y="2571750"/>
            <a:ext cx="2679850" cy="1943025"/>
          </a:xfrm>
          <a:prstGeom prst="rect">
            <a:avLst/>
          </a:prstGeom>
          <a:noFill/>
          <a:ln>
            <a:noFill/>
          </a:ln>
        </p:spPr>
      </p:pic>
      <p:pic>
        <p:nvPicPr>
          <p:cNvPr id="105" name="Google Shape;105;p15"/>
          <p:cNvPicPr preferRelativeResize="0"/>
          <p:nvPr/>
        </p:nvPicPr>
        <p:blipFill>
          <a:blip r:embed="rId6">
            <a:alphaModFix/>
          </a:blip>
          <a:stretch>
            <a:fillRect/>
          </a:stretch>
        </p:blipFill>
        <p:spPr>
          <a:xfrm>
            <a:off x="571975" y="1036725"/>
            <a:ext cx="2067356" cy="158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Fitting (pre-Transformation)</a:t>
            </a:r>
            <a:endParaRPr/>
          </a:p>
        </p:txBody>
      </p:sp>
      <p:sp>
        <p:nvSpPr>
          <p:cNvPr id="111" name="Google Shape;111;p16"/>
          <p:cNvSpPr txBox="1"/>
          <p:nvPr>
            <p:ph idx="1" type="body"/>
          </p:nvPr>
        </p:nvSpPr>
        <p:spPr>
          <a:xfrm>
            <a:off x="311700" y="3493525"/>
            <a:ext cx="8520600" cy="138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Residuals show </a:t>
            </a:r>
            <a:r>
              <a:rPr b="1" lang="en">
                <a:solidFill>
                  <a:schemeClr val="accent3"/>
                </a:solidFill>
              </a:rPr>
              <a:t>non-constant variance</a:t>
            </a:r>
            <a:endParaRPr b="1">
              <a:solidFill>
                <a:schemeClr val="accent3"/>
              </a:solidFill>
            </a:endParaRPr>
          </a:p>
          <a:p>
            <a:pPr indent="-342900" lvl="0" marL="457200" rtl="0" algn="l">
              <a:spcBef>
                <a:spcPts val="0"/>
              </a:spcBef>
              <a:spcAft>
                <a:spcPts val="0"/>
              </a:spcAft>
              <a:buClr>
                <a:srgbClr val="000000"/>
              </a:buClr>
              <a:buSzPts val="1800"/>
              <a:buChar char="●"/>
            </a:pPr>
            <a:r>
              <a:rPr lang="en">
                <a:solidFill>
                  <a:srgbClr val="000000"/>
                </a:solidFill>
              </a:rPr>
              <a:t>Significant deviations from straight line in QQ plot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Price and carat are not linearly related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needs to be </a:t>
            </a:r>
            <a:r>
              <a:rPr b="1" lang="en">
                <a:solidFill>
                  <a:schemeClr val="accent3"/>
                </a:solidFill>
              </a:rPr>
              <a:t>transformed</a:t>
            </a:r>
            <a:endParaRPr b="1">
              <a:solidFill>
                <a:schemeClr val="accent3"/>
              </a:solidFill>
            </a:endParaRPr>
          </a:p>
        </p:txBody>
      </p:sp>
      <p:pic>
        <p:nvPicPr>
          <p:cNvPr id="112" name="Google Shape;112;p16"/>
          <p:cNvPicPr preferRelativeResize="0"/>
          <p:nvPr/>
        </p:nvPicPr>
        <p:blipFill>
          <a:blip r:embed="rId3">
            <a:alphaModFix/>
          </a:blip>
          <a:stretch>
            <a:fillRect/>
          </a:stretch>
        </p:blipFill>
        <p:spPr>
          <a:xfrm>
            <a:off x="3185625" y="1271799"/>
            <a:ext cx="2354050" cy="1712025"/>
          </a:xfrm>
          <a:prstGeom prst="rect">
            <a:avLst/>
          </a:prstGeom>
          <a:noFill/>
          <a:ln>
            <a:noFill/>
          </a:ln>
        </p:spPr>
      </p:pic>
      <p:pic>
        <p:nvPicPr>
          <p:cNvPr id="113" name="Google Shape;113;p16"/>
          <p:cNvPicPr preferRelativeResize="0"/>
          <p:nvPr/>
        </p:nvPicPr>
        <p:blipFill>
          <a:blip r:embed="rId4">
            <a:alphaModFix/>
          </a:blip>
          <a:stretch>
            <a:fillRect/>
          </a:stretch>
        </p:blipFill>
        <p:spPr>
          <a:xfrm>
            <a:off x="311700" y="1236369"/>
            <a:ext cx="2715425" cy="1782857"/>
          </a:xfrm>
          <a:prstGeom prst="rect">
            <a:avLst/>
          </a:prstGeom>
          <a:noFill/>
          <a:ln>
            <a:noFill/>
          </a:ln>
        </p:spPr>
      </p:pic>
      <p:sp>
        <p:nvSpPr>
          <p:cNvPr id="114" name="Google Shape;114;p16"/>
          <p:cNvSpPr txBox="1"/>
          <p:nvPr/>
        </p:nvSpPr>
        <p:spPr>
          <a:xfrm>
            <a:off x="311700" y="3019225"/>
            <a:ext cx="4275900" cy="43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price ~ carat + cut + color + clarity</a:t>
            </a:r>
            <a:endParaRPr sz="1800">
              <a:latin typeface="Roboto"/>
              <a:ea typeface="Roboto"/>
              <a:cs typeface="Roboto"/>
              <a:sym typeface="Roboto"/>
            </a:endParaRPr>
          </a:p>
        </p:txBody>
      </p:sp>
      <p:pic>
        <p:nvPicPr>
          <p:cNvPr id="115" name="Google Shape;115;p16"/>
          <p:cNvPicPr preferRelativeResize="0"/>
          <p:nvPr/>
        </p:nvPicPr>
        <p:blipFill>
          <a:blip r:embed="rId5">
            <a:alphaModFix/>
          </a:blip>
          <a:stretch>
            <a:fillRect/>
          </a:stretch>
        </p:blipFill>
        <p:spPr>
          <a:xfrm>
            <a:off x="5698175" y="1085425"/>
            <a:ext cx="3299526" cy="208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3755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Fitting (post Transformation)</a:t>
            </a:r>
            <a:endParaRPr/>
          </a:p>
        </p:txBody>
      </p:sp>
      <p:sp>
        <p:nvSpPr>
          <p:cNvPr id="121" name="Google Shape;121;p17"/>
          <p:cNvSpPr txBox="1"/>
          <p:nvPr>
            <p:ph idx="1" type="body"/>
          </p:nvPr>
        </p:nvSpPr>
        <p:spPr>
          <a:xfrm>
            <a:off x="311700" y="3599800"/>
            <a:ext cx="8520600" cy="11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Residuals show </a:t>
            </a:r>
            <a:r>
              <a:rPr b="1" lang="en">
                <a:solidFill>
                  <a:schemeClr val="accent2"/>
                </a:solidFill>
              </a:rPr>
              <a:t>constant variance</a:t>
            </a:r>
            <a:endParaRPr b="1">
              <a:solidFill>
                <a:schemeClr val="accent2"/>
              </a:solidFill>
            </a:endParaRPr>
          </a:p>
          <a:p>
            <a:pPr indent="-342900" lvl="0" marL="457200" rtl="0" algn="l">
              <a:spcBef>
                <a:spcPts val="0"/>
              </a:spcBef>
              <a:spcAft>
                <a:spcPts val="0"/>
              </a:spcAft>
              <a:buClr>
                <a:srgbClr val="000000"/>
              </a:buClr>
              <a:buSzPts val="1800"/>
              <a:buChar char="●"/>
            </a:pPr>
            <a:r>
              <a:rPr lang="en">
                <a:solidFill>
                  <a:srgbClr val="000000"/>
                </a:solidFill>
              </a:rPr>
              <a:t>No significant deviations from straight line in QQ plot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Transformed price and carat are </a:t>
            </a:r>
            <a:r>
              <a:rPr b="1" lang="en">
                <a:solidFill>
                  <a:schemeClr val="accent1"/>
                </a:solidFill>
              </a:rPr>
              <a:t>now linearly related</a:t>
            </a:r>
            <a:endParaRPr b="1">
              <a:solidFill>
                <a:schemeClr val="accent1"/>
              </a:solidFill>
            </a:endParaRPr>
          </a:p>
        </p:txBody>
      </p:sp>
      <p:pic>
        <p:nvPicPr>
          <p:cNvPr id="122" name="Google Shape;122;p17"/>
          <p:cNvPicPr preferRelativeResize="0"/>
          <p:nvPr/>
        </p:nvPicPr>
        <p:blipFill>
          <a:blip r:embed="rId3">
            <a:alphaModFix/>
          </a:blip>
          <a:stretch>
            <a:fillRect/>
          </a:stretch>
        </p:blipFill>
        <p:spPr>
          <a:xfrm>
            <a:off x="5747325" y="983350"/>
            <a:ext cx="2991800" cy="2418775"/>
          </a:xfrm>
          <a:prstGeom prst="rect">
            <a:avLst/>
          </a:prstGeom>
          <a:noFill/>
          <a:ln>
            <a:noFill/>
          </a:ln>
        </p:spPr>
      </p:pic>
      <p:pic>
        <p:nvPicPr>
          <p:cNvPr id="123" name="Google Shape;123;p17"/>
          <p:cNvPicPr preferRelativeResize="0"/>
          <p:nvPr/>
        </p:nvPicPr>
        <p:blipFill>
          <a:blip r:embed="rId4">
            <a:alphaModFix/>
          </a:blip>
          <a:stretch>
            <a:fillRect/>
          </a:stretch>
        </p:blipFill>
        <p:spPr>
          <a:xfrm>
            <a:off x="3004625" y="1100800"/>
            <a:ext cx="2515175" cy="2112250"/>
          </a:xfrm>
          <a:prstGeom prst="rect">
            <a:avLst/>
          </a:prstGeom>
          <a:noFill/>
          <a:ln>
            <a:noFill/>
          </a:ln>
        </p:spPr>
      </p:pic>
      <p:pic>
        <p:nvPicPr>
          <p:cNvPr id="124" name="Google Shape;124;p17"/>
          <p:cNvPicPr preferRelativeResize="0"/>
          <p:nvPr/>
        </p:nvPicPr>
        <p:blipFill>
          <a:blip r:embed="rId5">
            <a:alphaModFix/>
          </a:blip>
          <a:stretch>
            <a:fillRect/>
          </a:stretch>
        </p:blipFill>
        <p:spPr>
          <a:xfrm>
            <a:off x="311700" y="1113475"/>
            <a:ext cx="2515175" cy="2097025"/>
          </a:xfrm>
          <a:prstGeom prst="rect">
            <a:avLst/>
          </a:prstGeom>
          <a:noFill/>
          <a:ln>
            <a:noFill/>
          </a:ln>
        </p:spPr>
      </p:pic>
      <p:sp>
        <p:nvSpPr>
          <p:cNvPr id="125" name="Google Shape;125;p17"/>
          <p:cNvSpPr txBox="1"/>
          <p:nvPr/>
        </p:nvSpPr>
        <p:spPr>
          <a:xfrm>
            <a:off x="311700" y="3210500"/>
            <a:ext cx="5418900" cy="4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ln(price) ~ ln(carat) + cut + color + clarity</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Multicollinearity (VIF test)</a:t>
            </a:r>
            <a:endParaRPr/>
          </a:p>
        </p:txBody>
      </p:sp>
      <p:sp>
        <p:nvSpPr>
          <p:cNvPr id="131" name="Google Shape;131;p18"/>
          <p:cNvSpPr txBox="1"/>
          <p:nvPr>
            <p:ph idx="1" type="body"/>
          </p:nvPr>
        </p:nvSpPr>
        <p:spPr>
          <a:xfrm>
            <a:off x="311700" y="1255825"/>
            <a:ext cx="8520600" cy="15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Variance inflation factors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Correlation matrix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 evidence of multicollinearity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Include </a:t>
            </a:r>
            <a:r>
              <a:rPr b="1" lang="en">
                <a:solidFill>
                  <a:schemeClr val="accent3"/>
                </a:solidFill>
              </a:rPr>
              <a:t>every</a:t>
            </a:r>
            <a:r>
              <a:rPr lang="en">
                <a:solidFill>
                  <a:srgbClr val="000000"/>
                </a:solidFill>
              </a:rPr>
              <a:t> regressor in the model</a:t>
            </a:r>
            <a:endParaRPr>
              <a:solidFill>
                <a:srgbClr val="000000"/>
              </a:solidFill>
            </a:endParaRPr>
          </a:p>
        </p:txBody>
      </p:sp>
      <p:graphicFrame>
        <p:nvGraphicFramePr>
          <p:cNvPr id="132" name="Google Shape;132;p18"/>
          <p:cNvGraphicFramePr/>
          <p:nvPr/>
        </p:nvGraphicFramePr>
        <p:xfrm>
          <a:off x="311700" y="2929975"/>
          <a:ext cx="3000000" cy="3000000"/>
        </p:xfrm>
        <a:graphic>
          <a:graphicData uri="http://schemas.openxmlformats.org/drawingml/2006/table">
            <a:tbl>
              <a:tblPr>
                <a:noFill/>
                <a:tableStyleId>{75E81878-5F29-4287-8861-B58A61C9C4DC}</a:tableStyleId>
              </a:tblPr>
              <a:tblGrid>
                <a:gridCol w="1285650"/>
                <a:gridCol w="1242300"/>
                <a:gridCol w="1524625"/>
                <a:gridCol w="1738675"/>
              </a:tblGrid>
              <a:tr h="649375">
                <a:tc>
                  <a:txBody>
                    <a:bodyPr/>
                    <a:lstStyle/>
                    <a:p>
                      <a:pPr indent="0" lvl="0" marL="0" rtl="0" algn="ctr">
                        <a:lnSpc>
                          <a:spcPct val="115000"/>
                        </a:lnSpc>
                        <a:spcBef>
                          <a:spcPts val="0"/>
                        </a:spcBef>
                        <a:spcAft>
                          <a:spcPts val="0"/>
                        </a:spcAft>
                        <a:buNone/>
                      </a:pPr>
                      <a:r>
                        <a:rPr b="1" lang="en" sz="1800">
                          <a:solidFill>
                            <a:schemeClr val="accent3"/>
                          </a:solidFill>
                          <a:latin typeface="Roboto"/>
                          <a:ea typeface="Roboto"/>
                          <a:cs typeface="Roboto"/>
                          <a:sym typeface="Roboto"/>
                        </a:rPr>
                        <a:t>Carat_t</a:t>
                      </a:r>
                      <a:endParaRPr b="1" sz="1800">
                        <a:solidFill>
                          <a:schemeClr val="accent3"/>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accent3"/>
                          </a:solidFill>
                          <a:latin typeface="Roboto"/>
                          <a:ea typeface="Roboto"/>
                          <a:cs typeface="Roboto"/>
                          <a:sym typeface="Roboto"/>
                        </a:rPr>
                        <a:t>Cut </a:t>
                      </a:r>
                      <a:endParaRPr b="1" sz="1800">
                        <a:solidFill>
                          <a:schemeClr val="accent3"/>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accent3"/>
                          </a:solidFill>
                          <a:latin typeface="Roboto"/>
                          <a:ea typeface="Roboto"/>
                          <a:cs typeface="Roboto"/>
                          <a:sym typeface="Roboto"/>
                        </a:rPr>
                        <a:t>Color</a:t>
                      </a:r>
                      <a:endParaRPr b="1" sz="1800">
                        <a:solidFill>
                          <a:schemeClr val="accent3"/>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accent3"/>
                          </a:solidFill>
                          <a:latin typeface="Roboto"/>
                          <a:ea typeface="Roboto"/>
                          <a:cs typeface="Roboto"/>
                          <a:sym typeface="Roboto"/>
                        </a:rPr>
                        <a:t>Clarity</a:t>
                      </a:r>
                      <a:endParaRPr b="1" sz="1800">
                        <a:solidFill>
                          <a:schemeClr val="accent3"/>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5400">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1.059753</a:t>
                      </a:r>
                      <a:endParaRPr sz="18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1.057626</a:t>
                      </a:r>
                      <a:endParaRPr sz="18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1.037056</a:t>
                      </a:r>
                      <a:endParaRPr sz="18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latin typeface="Roboto"/>
                          <a:ea typeface="Roboto"/>
                          <a:cs typeface="Roboto"/>
                          <a:sym typeface="Roboto"/>
                        </a:rPr>
                        <a:t>1.041533</a:t>
                      </a:r>
                      <a:endParaRPr sz="18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Effects</a:t>
            </a:r>
            <a:endParaRPr/>
          </a:p>
        </p:txBody>
      </p:sp>
      <p:sp>
        <p:nvSpPr>
          <p:cNvPr id="138" name="Google Shape;138;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tested significance of interaction effects of carat with every other variable</a:t>
            </a:r>
            <a:endParaRPr/>
          </a:p>
          <a:p>
            <a:pPr indent="-342900" lvl="0" marL="457200" rtl="0" algn="l">
              <a:spcBef>
                <a:spcPts val="0"/>
              </a:spcBef>
              <a:spcAft>
                <a:spcPts val="0"/>
              </a:spcAft>
              <a:buSzPts val="1800"/>
              <a:buChar char="●"/>
            </a:pPr>
            <a:r>
              <a:rPr lang="en"/>
              <a:t>The incentive to add interaction variables was more reasoning based - people in the market for carat heavy diamonds may be also looking for ideal cut, clear color or flawless clarity, which would drive up price for diamonds that satisfy those thresholds.</a:t>
            </a:r>
            <a:endParaRPr/>
          </a:p>
          <a:p>
            <a:pPr indent="-342900" lvl="0" marL="457200" rtl="0" algn="l">
              <a:spcBef>
                <a:spcPts val="0"/>
              </a:spcBef>
              <a:spcAft>
                <a:spcPts val="0"/>
              </a:spcAft>
              <a:buSzPts val="1800"/>
              <a:buChar char="●"/>
            </a:pPr>
            <a:r>
              <a:rPr lang="en"/>
              <a:t>Carat x every other regressor was statistically significant - all terms passed the partial F test</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39" name="Google Shape;139;p19"/>
          <p:cNvSpPr txBox="1"/>
          <p:nvPr/>
        </p:nvSpPr>
        <p:spPr>
          <a:xfrm>
            <a:off x="831175" y="3644200"/>
            <a:ext cx="53382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ln(price) ~ ln(carat) + cut + color + clarity + </a:t>
            </a:r>
            <a:r>
              <a:rPr b="1" lang="en" sz="1800">
                <a:solidFill>
                  <a:schemeClr val="accent3"/>
                </a:solidFill>
                <a:latin typeface="Roboto"/>
                <a:ea typeface="Roboto"/>
                <a:cs typeface="Roboto"/>
                <a:sym typeface="Roboto"/>
              </a:rPr>
              <a:t>ln(carat):cut + ln(carat):color + ln(carat):clarity</a:t>
            </a:r>
            <a:endParaRPr b="1" sz="1800">
              <a:solidFill>
                <a:schemeClr val="accent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a:t>
            </a:r>
            <a:endParaRPr/>
          </a:p>
        </p:txBody>
      </p:sp>
      <p:sp>
        <p:nvSpPr>
          <p:cNvPr id="145" name="Google Shape;145;p20"/>
          <p:cNvSpPr txBox="1"/>
          <p:nvPr>
            <p:ph idx="1" type="body"/>
          </p:nvPr>
        </p:nvSpPr>
        <p:spPr>
          <a:xfrm>
            <a:off x="311700" y="1229875"/>
            <a:ext cx="8520600" cy="76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chemeClr val="accent3"/>
                </a:solidFill>
              </a:rPr>
              <a:t>Prediction intervals</a:t>
            </a:r>
            <a:r>
              <a:rPr lang="en">
                <a:solidFill>
                  <a:srgbClr val="000000"/>
                </a:solidFill>
              </a:rPr>
              <a:t> for price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Exponentiate interval outputs due to </a:t>
            </a:r>
            <a:r>
              <a:rPr b="1" lang="en">
                <a:solidFill>
                  <a:schemeClr val="accent3"/>
                </a:solidFill>
              </a:rPr>
              <a:t>log transformation</a:t>
            </a:r>
            <a:endParaRPr b="1">
              <a:solidFill>
                <a:schemeClr val="accent3"/>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pic>
        <p:nvPicPr>
          <p:cNvPr id="146" name="Google Shape;146;p20"/>
          <p:cNvPicPr preferRelativeResize="0"/>
          <p:nvPr/>
        </p:nvPicPr>
        <p:blipFill>
          <a:blip r:embed="rId3">
            <a:alphaModFix/>
          </a:blip>
          <a:stretch>
            <a:fillRect/>
          </a:stretch>
        </p:blipFill>
        <p:spPr>
          <a:xfrm>
            <a:off x="3861425" y="2290975"/>
            <a:ext cx="2563741" cy="2127675"/>
          </a:xfrm>
          <a:prstGeom prst="rect">
            <a:avLst/>
          </a:prstGeom>
          <a:noFill/>
          <a:ln>
            <a:noFill/>
          </a:ln>
        </p:spPr>
      </p:pic>
      <p:pic>
        <p:nvPicPr>
          <p:cNvPr id="147" name="Google Shape;147;p20"/>
          <p:cNvPicPr preferRelativeResize="0"/>
          <p:nvPr/>
        </p:nvPicPr>
        <p:blipFill>
          <a:blip r:embed="rId4">
            <a:alphaModFix/>
          </a:blip>
          <a:stretch>
            <a:fillRect/>
          </a:stretch>
        </p:blipFill>
        <p:spPr>
          <a:xfrm>
            <a:off x="759825" y="2240851"/>
            <a:ext cx="2668401" cy="2177799"/>
          </a:xfrm>
          <a:prstGeom prst="rect">
            <a:avLst/>
          </a:prstGeom>
          <a:noFill/>
          <a:ln>
            <a:noFill/>
          </a:ln>
        </p:spPr>
      </p:pic>
      <p:sp>
        <p:nvSpPr>
          <p:cNvPr id="148" name="Google Shape;148;p20"/>
          <p:cNvSpPr txBox="1"/>
          <p:nvPr/>
        </p:nvSpPr>
        <p:spPr>
          <a:xfrm>
            <a:off x="3604475" y="331075"/>
            <a:ext cx="53382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ln(price) ~ ln(carat) + cut + color + clarity + ln(carat):cut + ln(carat):color + ln(carat):clarity</a:t>
            </a:r>
            <a:endParaRPr sz="1800">
              <a:latin typeface="Roboto"/>
              <a:ea typeface="Roboto"/>
              <a:cs typeface="Roboto"/>
              <a:sym typeface="Roboto"/>
            </a:endParaRPr>
          </a:p>
        </p:txBody>
      </p:sp>
      <p:sp>
        <p:nvSpPr>
          <p:cNvPr id="149" name="Google Shape;149;p20"/>
          <p:cNvSpPr txBox="1"/>
          <p:nvPr/>
        </p:nvSpPr>
        <p:spPr>
          <a:xfrm>
            <a:off x="1208475" y="4460900"/>
            <a:ext cx="19380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Pre-Transformation</a:t>
            </a:r>
            <a:endParaRPr>
              <a:latin typeface="Roboto"/>
              <a:ea typeface="Roboto"/>
              <a:cs typeface="Roboto"/>
              <a:sym typeface="Roboto"/>
            </a:endParaRPr>
          </a:p>
        </p:txBody>
      </p:sp>
      <p:sp>
        <p:nvSpPr>
          <p:cNvPr id="150" name="Google Shape;150;p20"/>
          <p:cNvSpPr txBox="1"/>
          <p:nvPr/>
        </p:nvSpPr>
        <p:spPr>
          <a:xfrm>
            <a:off x="4174300" y="4492800"/>
            <a:ext cx="19380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Post</a:t>
            </a:r>
            <a:r>
              <a:rPr lang="en">
                <a:latin typeface="Roboto"/>
                <a:ea typeface="Roboto"/>
                <a:cs typeface="Roboto"/>
                <a:sym typeface="Roboto"/>
              </a:rPr>
              <a:t>-Transformation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144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a:t>
            </a:r>
            <a:endParaRPr/>
          </a:p>
        </p:txBody>
      </p:sp>
      <p:sp>
        <p:nvSpPr>
          <p:cNvPr id="156" name="Google Shape;156;p21"/>
          <p:cNvSpPr txBox="1"/>
          <p:nvPr>
            <p:ph idx="1" type="body"/>
          </p:nvPr>
        </p:nvSpPr>
        <p:spPr>
          <a:xfrm>
            <a:off x="245925" y="819575"/>
            <a:ext cx="8520600" cy="140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What price can you expect for a diamond with particular parameters?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What price point should I sell my diamond at if I want to sell?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Is the diamond that I am considering buying a </a:t>
            </a:r>
            <a:r>
              <a:rPr b="1" lang="en">
                <a:solidFill>
                  <a:schemeClr val="accent1"/>
                </a:solidFill>
              </a:rPr>
              <a:t>“good deal”</a:t>
            </a:r>
            <a:r>
              <a:rPr lang="en">
                <a:solidFill>
                  <a:srgbClr val="000000"/>
                </a:solidFill>
              </a:rPr>
              <a:t> or a </a:t>
            </a:r>
            <a:r>
              <a:rPr b="1" lang="en">
                <a:solidFill>
                  <a:schemeClr val="accent1"/>
                </a:solidFill>
              </a:rPr>
              <a:t>“bad deal”</a:t>
            </a:r>
            <a:r>
              <a:rPr lang="en">
                <a:solidFill>
                  <a:srgbClr val="000000"/>
                </a:solidFill>
              </a:rPr>
              <a:t>?</a:t>
            </a:r>
            <a:endParaRPr b="1">
              <a:solidFill>
                <a:schemeClr val="accent1"/>
              </a:solidFill>
            </a:endParaRPr>
          </a:p>
          <a:p>
            <a:pPr indent="-342900" lvl="0" marL="457200" rtl="0" algn="l">
              <a:spcBef>
                <a:spcPts val="0"/>
              </a:spcBef>
              <a:spcAft>
                <a:spcPts val="0"/>
              </a:spcAft>
              <a:buClr>
                <a:srgbClr val="000000"/>
              </a:buClr>
              <a:buSzPts val="1800"/>
              <a:buChar char="●"/>
            </a:pPr>
            <a:r>
              <a:rPr lang="en">
                <a:solidFill>
                  <a:srgbClr val="000000"/>
                </a:solidFill>
              </a:rPr>
              <a:t>This model could be used in a diamond price </a:t>
            </a:r>
            <a:r>
              <a:rPr b="1" lang="en">
                <a:solidFill>
                  <a:schemeClr val="accent1"/>
                </a:solidFill>
              </a:rPr>
              <a:t>prediction application</a:t>
            </a:r>
            <a:endParaRPr b="1">
              <a:solidFill>
                <a:schemeClr val="accent1"/>
              </a:solidFill>
            </a:endParaRPr>
          </a:p>
        </p:txBody>
      </p:sp>
      <p:pic>
        <p:nvPicPr>
          <p:cNvPr id="157" name="Google Shape;157;p21"/>
          <p:cNvPicPr preferRelativeResize="0"/>
          <p:nvPr/>
        </p:nvPicPr>
        <p:blipFill>
          <a:blip r:embed="rId3">
            <a:alphaModFix/>
          </a:blip>
          <a:stretch>
            <a:fillRect/>
          </a:stretch>
        </p:blipFill>
        <p:spPr>
          <a:xfrm>
            <a:off x="242600" y="2328211"/>
            <a:ext cx="2175400" cy="1091164"/>
          </a:xfrm>
          <a:prstGeom prst="rect">
            <a:avLst/>
          </a:prstGeom>
          <a:noFill/>
          <a:ln>
            <a:noFill/>
          </a:ln>
        </p:spPr>
      </p:pic>
      <p:pic>
        <p:nvPicPr>
          <p:cNvPr id="158" name="Google Shape;158;p21"/>
          <p:cNvPicPr preferRelativeResize="0"/>
          <p:nvPr/>
        </p:nvPicPr>
        <p:blipFill rotWithShape="1">
          <a:blip r:embed="rId4">
            <a:alphaModFix/>
          </a:blip>
          <a:srcRect b="0" l="0" r="6751" t="0"/>
          <a:stretch/>
        </p:blipFill>
        <p:spPr>
          <a:xfrm>
            <a:off x="3655225" y="2266950"/>
            <a:ext cx="2463225" cy="1197600"/>
          </a:xfrm>
          <a:prstGeom prst="rect">
            <a:avLst/>
          </a:prstGeom>
          <a:noFill/>
          <a:ln>
            <a:noFill/>
          </a:ln>
        </p:spPr>
      </p:pic>
      <p:pic>
        <p:nvPicPr>
          <p:cNvPr id="159" name="Google Shape;159;p21"/>
          <p:cNvPicPr preferRelativeResize="0"/>
          <p:nvPr/>
        </p:nvPicPr>
        <p:blipFill rotWithShape="1">
          <a:blip r:embed="rId5">
            <a:alphaModFix/>
          </a:blip>
          <a:srcRect b="0" l="0" r="9173" t="0"/>
          <a:stretch/>
        </p:blipFill>
        <p:spPr>
          <a:xfrm>
            <a:off x="166400" y="3520475"/>
            <a:ext cx="2310150" cy="1136639"/>
          </a:xfrm>
          <a:prstGeom prst="rect">
            <a:avLst/>
          </a:prstGeom>
          <a:noFill/>
          <a:ln>
            <a:noFill/>
          </a:ln>
        </p:spPr>
      </p:pic>
      <p:pic>
        <p:nvPicPr>
          <p:cNvPr id="160" name="Google Shape;160;p21"/>
          <p:cNvPicPr preferRelativeResize="0"/>
          <p:nvPr/>
        </p:nvPicPr>
        <p:blipFill rotWithShape="1">
          <a:blip r:embed="rId6">
            <a:alphaModFix/>
          </a:blip>
          <a:srcRect b="0" l="0" r="4616" t="0"/>
          <a:stretch/>
        </p:blipFill>
        <p:spPr>
          <a:xfrm>
            <a:off x="3639575" y="3506725"/>
            <a:ext cx="2310150" cy="119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