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6256A-DC0B-A045-B338-6C85F98EA45B}" type="datetimeFigureOut">
              <a:rPr lang="en-US" smtClean="0"/>
              <a:t>6/21/25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8D2DF-BBAF-A742-B4F3-BF21A06BA0FA}" type="slidenum">
              <a:rPr lang="en-US" smtClean="0"/>
              <a:t>‹#›</a:t>
            </a:fld>
            <a:endParaRPr lang="en-US"/>
          </a:p>
        </p:txBody>
      </p:sp>
    </p:spTree>
    <p:extLst>
      <p:ext uri="{BB962C8B-B14F-4D97-AF65-F5344CB8AC3E}">
        <p14:creationId xmlns:p14="http://schemas.microsoft.com/office/powerpoint/2010/main" val="764238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F8D2DF-BBAF-A742-B4F3-BF21A06BA0FA}" type="slidenum">
              <a:rPr lang="en-US" smtClean="0"/>
              <a:t>2</a:t>
            </a:fld>
            <a:endParaRPr lang="en-US"/>
          </a:p>
        </p:txBody>
      </p:sp>
    </p:spTree>
    <p:extLst>
      <p:ext uri="{BB962C8B-B14F-4D97-AF65-F5344CB8AC3E}">
        <p14:creationId xmlns:p14="http://schemas.microsoft.com/office/powerpoint/2010/main" val="89394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F8D2DF-BBAF-A742-B4F3-BF21A06BA0FA}" type="slidenum">
              <a:rPr lang="en-US" smtClean="0"/>
              <a:t>3</a:t>
            </a:fld>
            <a:endParaRPr lang="en-US"/>
          </a:p>
        </p:txBody>
      </p:sp>
    </p:spTree>
    <p:extLst>
      <p:ext uri="{BB962C8B-B14F-4D97-AF65-F5344CB8AC3E}">
        <p14:creationId xmlns:p14="http://schemas.microsoft.com/office/powerpoint/2010/main" val="1709890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97F7-A48D-3389-D565-9DAD1AD89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F12AF0-B7F6-3C5A-68E0-40899A899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8489BB-2EEE-CA3C-D48B-5DFECADB602B}"/>
              </a:ext>
            </a:extLst>
          </p:cNvPr>
          <p:cNvSpPr>
            <a:spLocks noGrp="1"/>
          </p:cNvSpPr>
          <p:nvPr>
            <p:ph type="dt" sz="half" idx="10"/>
          </p:nvPr>
        </p:nvSpPr>
        <p:spPr/>
        <p:txBody>
          <a:bodyPr/>
          <a:lstStyle/>
          <a:p>
            <a:fld id="{F51D1811-DF3F-2D45-BD58-3F1DB3B63FD9}" type="datetimeFigureOut">
              <a:rPr lang="en-US" smtClean="0"/>
              <a:t>6/21/25</a:t>
            </a:fld>
            <a:endParaRPr lang="en-US"/>
          </a:p>
        </p:txBody>
      </p:sp>
      <p:sp>
        <p:nvSpPr>
          <p:cNvPr id="5" name="Footer Placeholder 4">
            <a:extLst>
              <a:ext uri="{FF2B5EF4-FFF2-40B4-BE49-F238E27FC236}">
                <a16:creationId xmlns:a16="http://schemas.microsoft.com/office/drawing/2014/main" id="{3293D59B-D09C-C8EC-B263-5AD7F6C7E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3B621-1D64-D89B-0E38-3FF114531B5D}"/>
              </a:ext>
            </a:extLst>
          </p:cNvPr>
          <p:cNvSpPr>
            <a:spLocks noGrp="1"/>
          </p:cNvSpPr>
          <p:nvPr>
            <p:ph type="sldNum" sz="quarter" idx="12"/>
          </p:nvPr>
        </p:nvSpPr>
        <p:spPr/>
        <p:txBody>
          <a:bodyPr/>
          <a:lstStyle/>
          <a:p>
            <a:fld id="{F94D76D2-56F8-DD4D-9B40-D24A51A8E2C0}" type="slidenum">
              <a:rPr lang="en-US" smtClean="0"/>
              <a:t>‹#›</a:t>
            </a:fld>
            <a:endParaRPr lang="en-US"/>
          </a:p>
        </p:txBody>
      </p:sp>
    </p:spTree>
    <p:extLst>
      <p:ext uri="{BB962C8B-B14F-4D97-AF65-F5344CB8AC3E}">
        <p14:creationId xmlns:p14="http://schemas.microsoft.com/office/powerpoint/2010/main" val="3971268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333E-4527-CFF0-3ED0-ECC78C4C70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BC84B0-3448-C240-41F4-C9C475721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39586-4B28-9C21-8123-757AEF3FE457}"/>
              </a:ext>
            </a:extLst>
          </p:cNvPr>
          <p:cNvSpPr>
            <a:spLocks noGrp="1"/>
          </p:cNvSpPr>
          <p:nvPr>
            <p:ph type="dt" sz="half" idx="10"/>
          </p:nvPr>
        </p:nvSpPr>
        <p:spPr/>
        <p:txBody>
          <a:bodyPr/>
          <a:lstStyle/>
          <a:p>
            <a:fld id="{F51D1811-DF3F-2D45-BD58-3F1DB3B63FD9}" type="datetimeFigureOut">
              <a:rPr lang="en-US" smtClean="0"/>
              <a:t>6/21/25</a:t>
            </a:fld>
            <a:endParaRPr lang="en-US"/>
          </a:p>
        </p:txBody>
      </p:sp>
      <p:sp>
        <p:nvSpPr>
          <p:cNvPr id="5" name="Footer Placeholder 4">
            <a:extLst>
              <a:ext uri="{FF2B5EF4-FFF2-40B4-BE49-F238E27FC236}">
                <a16:creationId xmlns:a16="http://schemas.microsoft.com/office/drawing/2014/main" id="{ACF4D5F9-3205-C7EF-B15F-5EB0D6AD4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43E50-9A46-6761-FC98-85302C19F910}"/>
              </a:ext>
            </a:extLst>
          </p:cNvPr>
          <p:cNvSpPr>
            <a:spLocks noGrp="1"/>
          </p:cNvSpPr>
          <p:nvPr>
            <p:ph type="sldNum" sz="quarter" idx="12"/>
          </p:nvPr>
        </p:nvSpPr>
        <p:spPr/>
        <p:txBody>
          <a:bodyPr/>
          <a:lstStyle/>
          <a:p>
            <a:fld id="{F94D76D2-56F8-DD4D-9B40-D24A51A8E2C0}" type="slidenum">
              <a:rPr lang="en-US" smtClean="0"/>
              <a:t>‹#›</a:t>
            </a:fld>
            <a:endParaRPr lang="en-US"/>
          </a:p>
        </p:txBody>
      </p:sp>
    </p:spTree>
    <p:extLst>
      <p:ext uri="{BB962C8B-B14F-4D97-AF65-F5344CB8AC3E}">
        <p14:creationId xmlns:p14="http://schemas.microsoft.com/office/powerpoint/2010/main" val="77995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321965-C91F-B6EA-CC98-AC4A268989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11C166-DA04-BD24-3DA7-CC47988A6A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0F807-32CC-9689-62F3-65A9395FD058}"/>
              </a:ext>
            </a:extLst>
          </p:cNvPr>
          <p:cNvSpPr>
            <a:spLocks noGrp="1"/>
          </p:cNvSpPr>
          <p:nvPr>
            <p:ph type="dt" sz="half" idx="10"/>
          </p:nvPr>
        </p:nvSpPr>
        <p:spPr/>
        <p:txBody>
          <a:bodyPr/>
          <a:lstStyle/>
          <a:p>
            <a:fld id="{F51D1811-DF3F-2D45-BD58-3F1DB3B63FD9}" type="datetimeFigureOut">
              <a:rPr lang="en-US" smtClean="0"/>
              <a:t>6/21/25</a:t>
            </a:fld>
            <a:endParaRPr lang="en-US"/>
          </a:p>
        </p:txBody>
      </p:sp>
      <p:sp>
        <p:nvSpPr>
          <p:cNvPr id="5" name="Footer Placeholder 4">
            <a:extLst>
              <a:ext uri="{FF2B5EF4-FFF2-40B4-BE49-F238E27FC236}">
                <a16:creationId xmlns:a16="http://schemas.microsoft.com/office/drawing/2014/main" id="{04C479E6-F5DF-56DB-27EE-DDDF393CC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0EC3B-862D-1FD8-6F59-580BA3F4F448}"/>
              </a:ext>
            </a:extLst>
          </p:cNvPr>
          <p:cNvSpPr>
            <a:spLocks noGrp="1"/>
          </p:cNvSpPr>
          <p:nvPr>
            <p:ph type="sldNum" sz="quarter" idx="12"/>
          </p:nvPr>
        </p:nvSpPr>
        <p:spPr/>
        <p:txBody>
          <a:bodyPr/>
          <a:lstStyle/>
          <a:p>
            <a:fld id="{F94D76D2-56F8-DD4D-9B40-D24A51A8E2C0}" type="slidenum">
              <a:rPr lang="en-US" smtClean="0"/>
              <a:t>‹#›</a:t>
            </a:fld>
            <a:endParaRPr lang="en-US"/>
          </a:p>
        </p:txBody>
      </p:sp>
    </p:spTree>
    <p:extLst>
      <p:ext uri="{BB962C8B-B14F-4D97-AF65-F5344CB8AC3E}">
        <p14:creationId xmlns:p14="http://schemas.microsoft.com/office/powerpoint/2010/main" val="118106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1A51-7A10-9E59-6E11-C0537F45C2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FF7A2-353F-A01F-54CF-B92974D3FC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F6423-06DC-285B-CEF7-03D56C8A2B9E}"/>
              </a:ext>
            </a:extLst>
          </p:cNvPr>
          <p:cNvSpPr>
            <a:spLocks noGrp="1"/>
          </p:cNvSpPr>
          <p:nvPr>
            <p:ph type="dt" sz="half" idx="10"/>
          </p:nvPr>
        </p:nvSpPr>
        <p:spPr/>
        <p:txBody>
          <a:bodyPr/>
          <a:lstStyle/>
          <a:p>
            <a:fld id="{F51D1811-DF3F-2D45-BD58-3F1DB3B63FD9}" type="datetimeFigureOut">
              <a:rPr lang="en-US" smtClean="0"/>
              <a:t>6/21/25</a:t>
            </a:fld>
            <a:endParaRPr lang="en-US"/>
          </a:p>
        </p:txBody>
      </p:sp>
      <p:sp>
        <p:nvSpPr>
          <p:cNvPr id="5" name="Footer Placeholder 4">
            <a:extLst>
              <a:ext uri="{FF2B5EF4-FFF2-40B4-BE49-F238E27FC236}">
                <a16:creationId xmlns:a16="http://schemas.microsoft.com/office/drawing/2014/main" id="{000E4846-B9AB-7F65-5B82-51D5E2022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DB13E-39DB-F36C-B639-D0EED61C366C}"/>
              </a:ext>
            </a:extLst>
          </p:cNvPr>
          <p:cNvSpPr>
            <a:spLocks noGrp="1"/>
          </p:cNvSpPr>
          <p:nvPr>
            <p:ph type="sldNum" sz="quarter" idx="12"/>
          </p:nvPr>
        </p:nvSpPr>
        <p:spPr/>
        <p:txBody>
          <a:bodyPr/>
          <a:lstStyle/>
          <a:p>
            <a:fld id="{F94D76D2-56F8-DD4D-9B40-D24A51A8E2C0}" type="slidenum">
              <a:rPr lang="en-US" smtClean="0"/>
              <a:t>‹#›</a:t>
            </a:fld>
            <a:endParaRPr lang="en-US"/>
          </a:p>
        </p:txBody>
      </p:sp>
    </p:spTree>
    <p:extLst>
      <p:ext uri="{BB962C8B-B14F-4D97-AF65-F5344CB8AC3E}">
        <p14:creationId xmlns:p14="http://schemas.microsoft.com/office/powerpoint/2010/main" val="3651136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7C4A-52FA-8091-1B1D-E6FEC42EEB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774CCD-A131-7E71-5D2D-E2C3C36FDE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564A29-14D3-F684-EE54-DEC1DDAA03B0}"/>
              </a:ext>
            </a:extLst>
          </p:cNvPr>
          <p:cNvSpPr>
            <a:spLocks noGrp="1"/>
          </p:cNvSpPr>
          <p:nvPr>
            <p:ph type="dt" sz="half" idx="10"/>
          </p:nvPr>
        </p:nvSpPr>
        <p:spPr/>
        <p:txBody>
          <a:bodyPr/>
          <a:lstStyle/>
          <a:p>
            <a:fld id="{F51D1811-DF3F-2D45-BD58-3F1DB3B63FD9}" type="datetimeFigureOut">
              <a:rPr lang="en-US" smtClean="0"/>
              <a:t>6/21/25</a:t>
            </a:fld>
            <a:endParaRPr lang="en-US"/>
          </a:p>
        </p:txBody>
      </p:sp>
      <p:sp>
        <p:nvSpPr>
          <p:cNvPr id="5" name="Footer Placeholder 4">
            <a:extLst>
              <a:ext uri="{FF2B5EF4-FFF2-40B4-BE49-F238E27FC236}">
                <a16:creationId xmlns:a16="http://schemas.microsoft.com/office/drawing/2014/main" id="{5AF68B5B-B7DE-F6F5-F6AC-45E9C8121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BC472-16B3-5854-8464-D5F45B63C612}"/>
              </a:ext>
            </a:extLst>
          </p:cNvPr>
          <p:cNvSpPr>
            <a:spLocks noGrp="1"/>
          </p:cNvSpPr>
          <p:nvPr>
            <p:ph type="sldNum" sz="quarter" idx="12"/>
          </p:nvPr>
        </p:nvSpPr>
        <p:spPr/>
        <p:txBody>
          <a:bodyPr/>
          <a:lstStyle/>
          <a:p>
            <a:fld id="{F94D76D2-56F8-DD4D-9B40-D24A51A8E2C0}" type="slidenum">
              <a:rPr lang="en-US" smtClean="0"/>
              <a:t>‹#›</a:t>
            </a:fld>
            <a:endParaRPr lang="en-US"/>
          </a:p>
        </p:txBody>
      </p:sp>
    </p:spTree>
    <p:extLst>
      <p:ext uri="{BB962C8B-B14F-4D97-AF65-F5344CB8AC3E}">
        <p14:creationId xmlns:p14="http://schemas.microsoft.com/office/powerpoint/2010/main" val="4194558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84D6-3516-DB9F-236F-C4A3460F37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BF1BF3-1571-6064-D186-57C8131A89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7162FE-A06F-629B-76D9-4DD980846E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344C0C-7C36-F3DF-BF74-7C7956C300C1}"/>
              </a:ext>
            </a:extLst>
          </p:cNvPr>
          <p:cNvSpPr>
            <a:spLocks noGrp="1"/>
          </p:cNvSpPr>
          <p:nvPr>
            <p:ph type="dt" sz="half" idx="10"/>
          </p:nvPr>
        </p:nvSpPr>
        <p:spPr/>
        <p:txBody>
          <a:bodyPr/>
          <a:lstStyle/>
          <a:p>
            <a:fld id="{F51D1811-DF3F-2D45-BD58-3F1DB3B63FD9}" type="datetimeFigureOut">
              <a:rPr lang="en-US" smtClean="0"/>
              <a:t>6/21/25</a:t>
            </a:fld>
            <a:endParaRPr lang="en-US"/>
          </a:p>
        </p:txBody>
      </p:sp>
      <p:sp>
        <p:nvSpPr>
          <p:cNvPr id="6" name="Footer Placeholder 5">
            <a:extLst>
              <a:ext uri="{FF2B5EF4-FFF2-40B4-BE49-F238E27FC236}">
                <a16:creationId xmlns:a16="http://schemas.microsoft.com/office/drawing/2014/main" id="{9F76225E-ADBD-8664-01A2-1054F9792D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E528C3-3B26-44EC-9E47-8D72AF6B9B3F}"/>
              </a:ext>
            </a:extLst>
          </p:cNvPr>
          <p:cNvSpPr>
            <a:spLocks noGrp="1"/>
          </p:cNvSpPr>
          <p:nvPr>
            <p:ph type="sldNum" sz="quarter" idx="12"/>
          </p:nvPr>
        </p:nvSpPr>
        <p:spPr/>
        <p:txBody>
          <a:bodyPr/>
          <a:lstStyle/>
          <a:p>
            <a:fld id="{F94D76D2-56F8-DD4D-9B40-D24A51A8E2C0}" type="slidenum">
              <a:rPr lang="en-US" smtClean="0"/>
              <a:t>‹#›</a:t>
            </a:fld>
            <a:endParaRPr lang="en-US"/>
          </a:p>
        </p:txBody>
      </p:sp>
    </p:spTree>
    <p:extLst>
      <p:ext uri="{BB962C8B-B14F-4D97-AF65-F5344CB8AC3E}">
        <p14:creationId xmlns:p14="http://schemas.microsoft.com/office/powerpoint/2010/main" val="57991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E64C-DD37-A564-3A33-55FE30CE4A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356DEC-6A89-2BEC-06E4-8A4CDDE939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67F15-FEF8-0CA8-A0C8-257D7CB834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200DFD-2B4A-9136-F035-48CAA1B9E5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6B7B60-466E-DCBC-C7DA-4E5F51CAD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F431E4-18F8-9C64-34FC-4A8A9B6E05F5}"/>
              </a:ext>
            </a:extLst>
          </p:cNvPr>
          <p:cNvSpPr>
            <a:spLocks noGrp="1"/>
          </p:cNvSpPr>
          <p:nvPr>
            <p:ph type="dt" sz="half" idx="10"/>
          </p:nvPr>
        </p:nvSpPr>
        <p:spPr/>
        <p:txBody>
          <a:bodyPr/>
          <a:lstStyle/>
          <a:p>
            <a:fld id="{F51D1811-DF3F-2D45-BD58-3F1DB3B63FD9}" type="datetimeFigureOut">
              <a:rPr lang="en-US" smtClean="0"/>
              <a:t>6/21/25</a:t>
            </a:fld>
            <a:endParaRPr lang="en-US"/>
          </a:p>
        </p:txBody>
      </p:sp>
      <p:sp>
        <p:nvSpPr>
          <p:cNvPr id="8" name="Footer Placeholder 7">
            <a:extLst>
              <a:ext uri="{FF2B5EF4-FFF2-40B4-BE49-F238E27FC236}">
                <a16:creationId xmlns:a16="http://schemas.microsoft.com/office/drawing/2014/main" id="{8EE6A87A-AC6B-BB1D-E568-AFFA5B1B7B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BEED63-A25B-A910-6994-DDEC6B8B571F}"/>
              </a:ext>
            </a:extLst>
          </p:cNvPr>
          <p:cNvSpPr>
            <a:spLocks noGrp="1"/>
          </p:cNvSpPr>
          <p:nvPr>
            <p:ph type="sldNum" sz="quarter" idx="12"/>
          </p:nvPr>
        </p:nvSpPr>
        <p:spPr/>
        <p:txBody>
          <a:bodyPr/>
          <a:lstStyle/>
          <a:p>
            <a:fld id="{F94D76D2-56F8-DD4D-9B40-D24A51A8E2C0}" type="slidenum">
              <a:rPr lang="en-US" smtClean="0"/>
              <a:t>‹#›</a:t>
            </a:fld>
            <a:endParaRPr lang="en-US"/>
          </a:p>
        </p:txBody>
      </p:sp>
    </p:spTree>
    <p:extLst>
      <p:ext uri="{BB962C8B-B14F-4D97-AF65-F5344CB8AC3E}">
        <p14:creationId xmlns:p14="http://schemas.microsoft.com/office/powerpoint/2010/main" val="68951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EDB7-E8E6-FDCE-5448-B2857AA481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739681-147A-9D9F-48C0-1A2FAEC1BC81}"/>
              </a:ext>
            </a:extLst>
          </p:cNvPr>
          <p:cNvSpPr>
            <a:spLocks noGrp="1"/>
          </p:cNvSpPr>
          <p:nvPr>
            <p:ph type="dt" sz="half" idx="10"/>
          </p:nvPr>
        </p:nvSpPr>
        <p:spPr/>
        <p:txBody>
          <a:bodyPr/>
          <a:lstStyle/>
          <a:p>
            <a:fld id="{F51D1811-DF3F-2D45-BD58-3F1DB3B63FD9}" type="datetimeFigureOut">
              <a:rPr lang="en-US" smtClean="0"/>
              <a:t>6/21/25</a:t>
            </a:fld>
            <a:endParaRPr lang="en-US"/>
          </a:p>
        </p:txBody>
      </p:sp>
      <p:sp>
        <p:nvSpPr>
          <p:cNvPr id="4" name="Footer Placeholder 3">
            <a:extLst>
              <a:ext uri="{FF2B5EF4-FFF2-40B4-BE49-F238E27FC236}">
                <a16:creationId xmlns:a16="http://schemas.microsoft.com/office/drawing/2014/main" id="{061A47DA-DE87-71DB-3B61-96DC2FBE44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CC4623-DBDD-43AA-C880-5CC3DA10838B}"/>
              </a:ext>
            </a:extLst>
          </p:cNvPr>
          <p:cNvSpPr>
            <a:spLocks noGrp="1"/>
          </p:cNvSpPr>
          <p:nvPr>
            <p:ph type="sldNum" sz="quarter" idx="12"/>
          </p:nvPr>
        </p:nvSpPr>
        <p:spPr/>
        <p:txBody>
          <a:bodyPr/>
          <a:lstStyle/>
          <a:p>
            <a:fld id="{F94D76D2-56F8-DD4D-9B40-D24A51A8E2C0}" type="slidenum">
              <a:rPr lang="en-US" smtClean="0"/>
              <a:t>‹#›</a:t>
            </a:fld>
            <a:endParaRPr lang="en-US"/>
          </a:p>
        </p:txBody>
      </p:sp>
    </p:spTree>
    <p:extLst>
      <p:ext uri="{BB962C8B-B14F-4D97-AF65-F5344CB8AC3E}">
        <p14:creationId xmlns:p14="http://schemas.microsoft.com/office/powerpoint/2010/main" val="181881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E1FE8C-AB31-B607-89B8-07992B98A5D9}"/>
              </a:ext>
            </a:extLst>
          </p:cNvPr>
          <p:cNvSpPr>
            <a:spLocks noGrp="1"/>
          </p:cNvSpPr>
          <p:nvPr>
            <p:ph type="dt" sz="half" idx="10"/>
          </p:nvPr>
        </p:nvSpPr>
        <p:spPr/>
        <p:txBody>
          <a:bodyPr/>
          <a:lstStyle/>
          <a:p>
            <a:fld id="{F51D1811-DF3F-2D45-BD58-3F1DB3B63FD9}" type="datetimeFigureOut">
              <a:rPr lang="en-US" smtClean="0"/>
              <a:t>6/21/25</a:t>
            </a:fld>
            <a:endParaRPr lang="en-US"/>
          </a:p>
        </p:txBody>
      </p:sp>
      <p:sp>
        <p:nvSpPr>
          <p:cNvPr id="3" name="Footer Placeholder 2">
            <a:extLst>
              <a:ext uri="{FF2B5EF4-FFF2-40B4-BE49-F238E27FC236}">
                <a16:creationId xmlns:a16="http://schemas.microsoft.com/office/drawing/2014/main" id="{3DD22ECD-F5ED-FBCC-21AA-65CEE17E09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A9343E-A56B-70DE-EBC2-8501888C4278}"/>
              </a:ext>
            </a:extLst>
          </p:cNvPr>
          <p:cNvSpPr>
            <a:spLocks noGrp="1"/>
          </p:cNvSpPr>
          <p:nvPr>
            <p:ph type="sldNum" sz="quarter" idx="12"/>
          </p:nvPr>
        </p:nvSpPr>
        <p:spPr/>
        <p:txBody>
          <a:bodyPr/>
          <a:lstStyle/>
          <a:p>
            <a:fld id="{F94D76D2-56F8-DD4D-9B40-D24A51A8E2C0}" type="slidenum">
              <a:rPr lang="en-US" smtClean="0"/>
              <a:t>‹#›</a:t>
            </a:fld>
            <a:endParaRPr lang="en-US"/>
          </a:p>
        </p:txBody>
      </p:sp>
    </p:spTree>
    <p:extLst>
      <p:ext uri="{BB962C8B-B14F-4D97-AF65-F5344CB8AC3E}">
        <p14:creationId xmlns:p14="http://schemas.microsoft.com/office/powerpoint/2010/main" val="394871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54BB-F89D-9146-6A67-B528D1273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FEAB83-1F1F-F9C3-195C-5F74F1FB81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8C07F9-DB61-F606-075A-3A24F7D6A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1E501-FCE3-D19A-2253-F0B1961C173F}"/>
              </a:ext>
            </a:extLst>
          </p:cNvPr>
          <p:cNvSpPr>
            <a:spLocks noGrp="1"/>
          </p:cNvSpPr>
          <p:nvPr>
            <p:ph type="dt" sz="half" idx="10"/>
          </p:nvPr>
        </p:nvSpPr>
        <p:spPr/>
        <p:txBody>
          <a:bodyPr/>
          <a:lstStyle/>
          <a:p>
            <a:fld id="{F51D1811-DF3F-2D45-BD58-3F1DB3B63FD9}" type="datetimeFigureOut">
              <a:rPr lang="en-US" smtClean="0"/>
              <a:t>6/21/25</a:t>
            </a:fld>
            <a:endParaRPr lang="en-US"/>
          </a:p>
        </p:txBody>
      </p:sp>
      <p:sp>
        <p:nvSpPr>
          <p:cNvPr id="6" name="Footer Placeholder 5">
            <a:extLst>
              <a:ext uri="{FF2B5EF4-FFF2-40B4-BE49-F238E27FC236}">
                <a16:creationId xmlns:a16="http://schemas.microsoft.com/office/drawing/2014/main" id="{CE3DB9FD-1114-4EDD-855B-6E6D51530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54F9BE-C963-00C6-F96A-9B831BC7EA3E}"/>
              </a:ext>
            </a:extLst>
          </p:cNvPr>
          <p:cNvSpPr>
            <a:spLocks noGrp="1"/>
          </p:cNvSpPr>
          <p:nvPr>
            <p:ph type="sldNum" sz="quarter" idx="12"/>
          </p:nvPr>
        </p:nvSpPr>
        <p:spPr/>
        <p:txBody>
          <a:bodyPr/>
          <a:lstStyle/>
          <a:p>
            <a:fld id="{F94D76D2-56F8-DD4D-9B40-D24A51A8E2C0}" type="slidenum">
              <a:rPr lang="en-US" smtClean="0"/>
              <a:t>‹#›</a:t>
            </a:fld>
            <a:endParaRPr lang="en-US"/>
          </a:p>
        </p:txBody>
      </p:sp>
    </p:spTree>
    <p:extLst>
      <p:ext uri="{BB962C8B-B14F-4D97-AF65-F5344CB8AC3E}">
        <p14:creationId xmlns:p14="http://schemas.microsoft.com/office/powerpoint/2010/main" val="358380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1142-0582-29C0-F003-B75AF9A161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A0C8AE-F407-E23B-682C-5CF6C74C32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8E2F07-D50F-917D-A338-D3BF79FF4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B8B46-7465-98D4-8FD5-FB64110B327B}"/>
              </a:ext>
            </a:extLst>
          </p:cNvPr>
          <p:cNvSpPr>
            <a:spLocks noGrp="1"/>
          </p:cNvSpPr>
          <p:nvPr>
            <p:ph type="dt" sz="half" idx="10"/>
          </p:nvPr>
        </p:nvSpPr>
        <p:spPr/>
        <p:txBody>
          <a:bodyPr/>
          <a:lstStyle/>
          <a:p>
            <a:fld id="{F51D1811-DF3F-2D45-BD58-3F1DB3B63FD9}" type="datetimeFigureOut">
              <a:rPr lang="en-US" smtClean="0"/>
              <a:t>6/21/25</a:t>
            </a:fld>
            <a:endParaRPr lang="en-US"/>
          </a:p>
        </p:txBody>
      </p:sp>
      <p:sp>
        <p:nvSpPr>
          <p:cNvPr id="6" name="Footer Placeholder 5">
            <a:extLst>
              <a:ext uri="{FF2B5EF4-FFF2-40B4-BE49-F238E27FC236}">
                <a16:creationId xmlns:a16="http://schemas.microsoft.com/office/drawing/2014/main" id="{6ED112B2-1E05-CAEC-8089-52F046FD58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8C569E-6731-23BA-874F-B93E5A3EB85B}"/>
              </a:ext>
            </a:extLst>
          </p:cNvPr>
          <p:cNvSpPr>
            <a:spLocks noGrp="1"/>
          </p:cNvSpPr>
          <p:nvPr>
            <p:ph type="sldNum" sz="quarter" idx="12"/>
          </p:nvPr>
        </p:nvSpPr>
        <p:spPr/>
        <p:txBody>
          <a:bodyPr/>
          <a:lstStyle/>
          <a:p>
            <a:fld id="{F94D76D2-56F8-DD4D-9B40-D24A51A8E2C0}" type="slidenum">
              <a:rPr lang="en-US" smtClean="0"/>
              <a:t>‹#›</a:t>
            </a:fld>
            <a:endParaRPr lang="en-US"/>
          </a:p>
        </p:txBody>
      </p:sp>
    </p:spTree>
    <p:extLst>
      <p:ext uri="{BB962C8B-B14F-4D97-AF65-F5344CB8AC3E}">
        <p14:creationId xmlns:p14="http://schemas.microsoft.com/office/powerpoint/2010/main" val="310485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856761-591C-9713-8821-F7F417E713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82A5F1-38A7-162A-32D3-BF7DE7A53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D9C5E-8A97-AB94-C8F5-E29E45E38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1D1811-DF3F-2D45-BD58-3F1DB3B63FD9}" type="datetimeFigureOut">
              <a:rPr lang="en-US" smtClean="0"/>
              <a:t>6/21/25</a:t>
            </a:fld>
            <a:endParaRPr lang="en-US"/>
          </a:p>
        </p:txBody>
      </p:sp>
      <p:sp>
        <p:nvSpPr>
          <p:cNvPr id="5" name="Footer Placeholder 4">
            <a:extLst>
              <a:ext uri="{FF2B5EF4-FFF2-40B4-BE49-F238E27FC236}">
                <a16:creationId xmlns:a16="http://schemas.microsoft.com/office/drawing/2014/main" id="{C3100D93-E9D9-1870-47BB-63D033DB8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1116892-FDAE-9042-76C5-3FB8DD3A5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4D76D2-56F8-DD4D-9B40-D24A51A8E2C0}" type="slidenum">
              <a:rPr lang="en-US" smtClean="0"/>
              <a:t>‹#›</a:t>
            </a:fld>
            <a:endParaRPr lang="en-US"/>
          </a:p>
        </p:txBody>
      </p:sp>
    </p:spTree>
    <p:extLst>
      <p:ext uri="{BB962C8B-B14F-4D97-AF65-F5344CB8AC3E}">
        <p14:creationId xmlns:p14="http://schemas.microsoft.com/office/powerpoint/2010/main" val="3152937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zenodo.org/records/1471284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F4D6-570D-9C30-F089-1B7F9867C12A}"/>
              </a:ext>
            </a:extLst>
          </p:cNvPr>
          <p:cNvSpPr>
            <a:spLocks noGrp="1"/>
          </p:cNvSpPr>
          <p:nvPr>
            <p:ph type="ctrTitle"/>
          </p:nvPr>
        </p:nvSpPr>
        <p:spPr/>
        <p:txBody>
          <a:bodyPr/>
          <a:lstStyle/>
          <a:p>
            <a:r>
              <a:rPr lang="en-US" dirty="0"/>
              <a:t>California Wildfire Prediction</a:t>
            </a:r>
          </a:p>
        </p:txBody>
      </p:sp>
      <p:sp>
        <p:nvSpPr>
          <p:cNvPr id="3" name="Subtitle 2">
            <a:extLst>
              <a:ext uri="{FF2B5EF4-FFF2-40B4-BE49-F238E27FC236}">
                <a16:creationId xmlns:a16="http://schemas.microsoft.com/office/drawing/2014/main" id="{56E940D7-2539-2AA1-83EC-51AAB96E584D}"/>
              </a:ext>
            </a:extLst>
          </p:cNvPr>
          <p:cNvSpPr>
            <a:spLocks noGrp="1"/>
          </p:cNvSpPr>
          <p:nvPr>
            <p:ph type="subTitle" idx="1"/>
          </p:nvPr>
        </p:nvSpPr>
        <p:spPr/>
        <p:txBody>
          <a:bodyPr/>
          <a:lstStyle/>
          <a:p>
            <a:r>
              <a:rPr lang="en-US" dirty="0"/>
              <a:t>Mariah N Cornelio</a:t>
            </a:r>
          </a:p>
        </p:txBody>
      </p:sp>
    </p:spTree>
    <p:extLst>
      <p:ext uri="{BB962C8B-B14F-4D97-AF65-F5344CB8AC3E}">
        <p14:creationId xmlns:p14="http://schemas.microsoft.com/office/powerpoint/2010/main" val="360937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DB31-457A-60F5-F737-E96A9BE698A3}"/>
              </a:ext>
            </a:extLst>
          </p:cNvPr>
          <p:cNvSpPr>
            <a:spLocks noGrp="1"/>
          </p:cNvSpPr>
          <p:nvPr>
            <p:ph type="title"/>
          </p:nvPr>
        </p:nvSpPr>
        <p:spPr/>
        <p:txBody>
          <a:bodyPr>
            <a:normAutofit/>
          </a:bodyPr>
          <a:lstStyle/>
          <a:p>
            <a:r>
              <a:rPr lang="en-US" sz="3600" b="1" dirty="0"/>
              <a:t>Project Proposal</a:t>
            </a:r>
          </a:p>
        </p:txBody>
      </p:sp>
      <p:sp>
        <p:nvSpPr>
          <p:cNvPr id="3" name="Content Placeholder 2">
            <a:extLst>
              <a:ext uri="{FF2B5EF4-FFF2-40B4-BE49-F238E27FC236}">
                <a16:creationId xmlns:a16="http://schemas.microsoft.com/office/drawing/2014/main" id="{AD9C41F3-C567-1020-76B0-46C5EB80730C}"/>
              </a:ext>
            </a:extLst>
          </p:cNvPr>
          <p:cNvSpPr>
            <a:spLocks noGrp="1"/>
          </p:cNvSpPr>
          <p:nvPr>
            <p:ph idx="1"/>
          </p:nvPr>
        </p:nvSpPr>
        <p:spPr>
          <a:xfrm>
            <a:off x="838200" y="3742661"/>
            <a:ext cx="6813698" cy="2225029"/>
          </a:xfrm>
        </p:spPr>
        <p:txBody>
          <a:bodyPr>
            <a:normAutofit/>
          </a:bodyPr>
          <a:lstStyle/>
          <a:p>
            <a:r>
              <a:rPr lang="en-US" sz="1600" b="1" dirty="0"/>
              <a:t>Motivation: </a:t>
            </a:r>
            <a:r>
              <a:rPr lang="en-US" sz="1600" dirty="0"/>
              <a:t>Climate change is accelerating. Many lives and homes have been taken from families. </a:t>
            </a:r>
            <a:r>
              <a:rPr lang="en-US" sz="1600" dirty="0">
                <a:solidFill>
                  <a:srgbClr val="C00000"/>
                </a:solidFill>
              </a:rPr>
              <a:t>The 2020 fire season alone burned over 4 million acres. </a:t>
            </a:r>
            <a:r>
              <a:rPr lang="en-US" sz="1600" dirty="0"/>
              <a:t>This project can be done because California has decades of high-resolution weather data available.</a:t>
            </a:r>
            <a:br>
              <a:rPr lang="en-US" sz="1600" dirty="0"/>
            </a:br>
            <a:endParaRPr lang="en-US" sz="1600" dirty="0"/>
          </a:p>
          <a:p>
            <a:pPr lvl="1"/>
            <a:r>
              <a:rPr lang="en-US" sz="1200" dirty="0"/>
              <a:t>Yuan, X., &amp; Wu, X. (2022). Machine learning-based wildfire risk mapping in California using remote sensing. </a:t>
            </a:r>
            <a:r>
              <a:rPr lang="en-US" sz="1200" i="1" dirty="0"/>
              <a:t>ISPRS Journal of Photogrammetry and Remote Sensing</a:t>
            </a:r>
            <a:r>
              <a:rPr lang="en-US" sz="1200" dirty="0"/>
              <a:t>.</a:t>
            </a:r>
          </a:p>
          <a:p>
            <a:pPr lvl="1"/>
            <a:r>
              <a:rPr lang="en-US" sz="1200" dirty="0" err="1"/>
              <a:t>Abatzoglou</a:t>
            </a:r>
            <a:r>
              <a:rPr lang="en-US" sz="1200" dirty="0"/>
              <a:t>, J. T., &amp; Williams, A. P. (2018). Impact of anthropogenic climate change on wildfire across western US forests. </a:t>
            </a:r>
            <a:r>
              <a:rPr lang="en-US" sz="1200" i="1" dirty="0"/>
              <a:t>PNAS</a:t>
            </a:r>
            <a:r>
              <a:rPr lang="en-US" sz="1200" dirty="0"/>
              <a:t>.</a:t>
            </a:r>
          </a:p>
        </p:txBody>
      </p:sp>
      <p:pic>
        <p:nvPicPr>
          <p:cNvPr id="1026" name="Picture 2" descr="Timeline: LA's week of fires — photos">
            <a:extLst>
              <a:ext uri="{FF2B5EF4-FFF2-40B4-BE49-F238E27FC236}">
                <a16:creationId xmlns:a16="http://schemas.microsoft.com/office/drawing/2014/main" id="{05BBD4EA-A902-5658-B372-9CB24BD4BC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8726" y="3650975"/>
            <a:ext cx="3475074" cy="231671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A5987AC-992F-01EC-400A-38DF4696393E}"/>
              </a:ext>
            </a:extLst>
          </p:cNvPr>
          <p:cNvSpPr txBox="1">
            <a:spLocks/>
          </p:cNvSpPr>
          <p:nvPr/>
        </p:nvSpPr>
        <p:spPr>
          <a:xfrm>
            <a:off x="838200" y="1946128"/>
            <a:ext cx="10515600" cy="1796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Abstract: </a:t>
            </a:r>
            <a:r>
              <a:rPr lang="en-US" sz="1600" dirty="0"/>
              <a:t>This project </a:t>
            </a:r>
            <a:r>
              <a:rPr lang="en-US" sz="1600" u="sng" dirty="0"/>
              <a:t>predicts whether a wildfire will occur on a given day in each California region</a:t>
            </a:r>
            <a:r>
              <a:rPr lang="en-US" sz="1600" dirty="0"/>
              <a:t> and </a:t>
            </a:r>
            <a:r>
              <a:rPr lang="en-US" sz="1600" u="sng" dirty="0"/>
              <a:t>additionally, what the weather looks like days prior to a fire</a:t>
            </a:r>
            <a:r>
              <a:rPr lang="en-US" sz="1600" dirty="0"/>
              <a:t>, using historical weather and environmental data from 1984 to present day. </a:t>
            </a:r>
          </a:p>
          <a:p>
            <a:r>
              <a:rPr lang="en-US" sz="1600" b="1" dirty="0"/>
              <a:t>Introduction: </a:t>
            </a:r>
            <a:r>
              <a:rPr lang="en-US" sz="1600" dirty="0"/>
              <a:t>California experiences frequent and severe wildfires that threaten communities, ecosystems, and public health. These fires are driven by a combination of high temperatures, dry vegetation, low humidity, and strong winds. Understanding the environmental conditions that lead to wildfire ignition is critical for prevention and emergency response.</a:t>
            </a:r>
            <a:endParaRPr lang="en-US" sz="1600" b="1" dirty="0"/>
          </a:p>
        </p:txBody>
      </p:sp>
    </p:spTree>
    <p:extLst>
      <p:ext uri="{BB962C8B-B14F-4D97-AF65-F5344CB8AC3E}">
        <p14:creationId xmlns:p14="http://schemas.microsoft.com/office/powerpoint/2010/main" val="202211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6BA05E96-CF81-E43F-A2A6-DFD5C3FD341F}"/>
              </a:ext>
            </a:extLst>
          </p:cNvPr>
          <p:cNvSpPr>
            <a:spLocks noGrp="1"/>
          </p:cNvSpPr>
          <p:nvPr>
            <p:ph type="title"/>
          </p:nvPr>
        </p:nvSpPr>
        <p:spPr>
          <a:xfrm>
            <a:off x="612648" y="548640"/>
            <a:ext cx="4803224" cy="1298446"/>
          </a:xfrm>
        </p:spPr>
        <p:txBody>
          <a:bodyPr>
            <a:normAutofit/>
          </a:bodyPr>
          <a:lstStyle/>
          <a:p>
            <a:r>
              <a:rPr lang="en-US" b="1" dirty="0"/>
              <a:t>Details </a:t>
            </a:r>
          </a:p>
        </p:txBody>
      </p:sp>
      <p:pic>
        <p:nvPicPr>
          <p:cNvPr id="2050" name="Picture 2" descr="The California wildfires just revealed this very grim truth | Canada's  National Observer: Climate News">
            <a:extLst>
              <a:ext uri="{FF2B5EF4-FFF2-40B4-BE49-F238E27FC236}">
                <a16:creationId xmlns:a16="http://schemas.microsoft.com/office/drawing/2014/main" id="{4D39A94C-774C-FC39-051E-AB95A98A7F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655" r="15035" b="1"/>
          <a:stretch>
            <a:fillRect/>
          </a:stretch>
        </p:blipFill>
        <p:spPr bwMode="auto">
          <a:xfrm>
            <a:off x="731521" y="2011679"/>
            <a:ext cx="4684352" cy="429768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FDF3D17-3F4A-99AA-9BA4-A7025B81DD78}"/>
              </a:ext>
            </a:extLst>
          </p:cNvPr>
          <p:cNvSpPr>
            <a:spLocks noGrp="1"/>
          </p:cNvSpPr>
          <p:nvPr>
            <p:ph idx="1"/>
          </p:nvPr>
        </p:nvSpPr>
        <p:spPr>
          <a:xfrm>
            <a:off x="6028520" y="548637"/>
            <a:ext cx="5546770" cy="5760723"/>
          </a:xfrm>
        </p:spPr>
        <p:txBody>
          <a:bodyPr>
            <a:normAutofit fontScale="92500" lnSpcReduction="10000"/>
          </a:bodyPr>
          <a:lstStyle/>
          <a:p>
            <a:pPr marL="0" indent="0">
              <a:buNone/>
            </a:pPr>
            <a:r>
              <a:rPr lang="en-US" sz="1400" dirty="0"/>
              <a:t>Though not a new problem, few have applied deep learning to it. I want to expand on existing algorithms using LSTM/GRU to see how weather conditions are days prior to an event, aiming to improve early warnings such as “Possible fire in two weeks”. Previous works have used Decision Trees and Remote Sensing and other traditional ML models like LR.</a:t>
            </a:r>
            <a:br>
              <a:rPr lang="en-US" sz="1400" dirty="0"/>
            </a:br>
            <a:endParaRPr lang="en-US" sz="1400" dirty="0"/>
          </a:p>
          <a:p>
            <a:r>
              <a:rPr lang="en-US" sz="1400" b="1" dirty="0"/>
              <a:t>GOAL OF PACKAGE: </a:t>
            </a:r>
            <a:r>
              <a:rPr lang="en-US" sz="1400" dirty="0"/>
              <a:t>Create an algorithm that predicts when a fire will occur in a California region and provide analytics of weather patterns days prior to an event using LSTM.  </a:t>
            </a:r>
          </a:p>
          <a:p>
            <a:r>
              <a:rPr lang="en-US" sz="1400" b="1" dirty="0"/>
              <a:t>DATA</a:t>
            </a:r>
          </a:p>
          <a:p>
            <a:pPr lvl="1"/>
            <a:r>
              <a:rPr lang="en-US" sz="1400" dirty="0"/>
              <a:t>Source: </a:t>
            </a:r>
            <a:r>
              <a:rPr lang="en-US" sz="1400" dirty="0">
                <a:hlinkClick r:id="rId4"/>
              </a:rPr>
              <a:t>https://zenodo.org/records/14712845</a:t>
            </a:r>
            <a:r>
              <a:rPr lang="en-US" sz="1400" dirty="0"/>
              <a:t> </a:t>
            </a:r>
          </a:p>
          <a:p>
            <a:pPr lvl="1"/>
            <a:r>
              <a:rPr lang="en-US" sz="1400" dirty="0"/>
              <a:t>Size: 14,989 rows and 14 features</a:t>
            </a:r>
          </a:p>
          <a:p>
            <a:pPr lvl="1"/>
            <a:r>
              <a:rPr lang="en-US" sz="1400" dirty="0"/>
              <a:t>Pre-processing: Needed</a:t>
            </a:r>
          </a:p>
          <a:p>
            <a:pPr lvl="1"/>
            <a:r>
              <a:rPr lang="en-US" sz="1400" dirty="0"/>
              <a:t>Target: FIRE_START_DAY (binary)</a:t>
            </a:r>
          </a:p>
          <a:p>
            <a:r>
              <a:rPr lang="en-US" sz="1400" b="1" dirty="0"/>
              <a:t>ML ALGORITHM</a:t>
            </a:r>
          </a:p>
          <a:p>
            <a:pPr lvl="1"/>
            <a:r>
              <a:rPr lang="en-US" sz="1400" dirty="0"/>
              <a:t>Tools: Random Forest, </a:t>
            </a:r>
            <a:r>
              <a:rPr lang="en-US" sz="1400" dirty="0" err="1"/>
              <a:t>XGBoost</a:t>
            </a:r>
            <a:r>
              <a:rPr lang="en-US" sz="1400" dirty="0"/>
              <a:t>, LSTM, GRU, Temporal CNN</a:t>
            </a:r>
          </a:p>
          <a:p>
            <a:pPr lvl="1"/>
            <a:r>
              <a:rPr lang="en-US" sz="1400" dirty="0"/>
              <a:t>Packages: Scikit-learn, </a:t>
            </a:r>
            <a:r>
              <a:rPr lang="en-US" sz="1400" dirty="0" err="1"/>
              <a:t>xgboost</a:t>
            </a:r>
            <a:r>
              <a:rPr lang="en-US" sz="1400" dirty="0"/>
              <a:t>, </a:t>
            </a:r>
            <a:r>
              <a:rPr lang="en-US" sz="1400" dirty="0" err="1"/>
              <a:t>lightgbm</a:t>
            </a:r>
            <a:r>
              <a:rPr lang="en-US" sz="1400" dirty="0"/>
              <a:t>, </a:t>
            </a:r>
            <a:r>
              <a:rPr lang="en-US" sz="1400" dirty="0" err="1"/>
              <a:t>catboost</a:t>
            </a:r>
            <a:r>
              <a:rPr lang="en-US" sz="1400" dirty="0"/>
              <a:t>, </a:t>
            </a:r>
            <a:r>
              <a:rPr lang="en-US" sz="1400" dirty="0" err="1"/>
              <a:t>tensorflow</a:t>
            </a:r>
            <a:r>
              <a:rPr lang="en-US" sz="1400" dirty="0"/>
              <a:t>/</a:t>
            </a:r>
            <a:r>
              <a:rPr lang="en-US" sz="1400" dirty="0" err="1"/>
              <a:t>keras</a:t>
            </a:r>
            <a:r>
              <a:rPr lang="en-US" sz="1400" dirty="0"/>
              <a:t>, pandas, matplotlib, </a:t>
            </a:r>
            <a:r>
              <a:rPr lang="en-US" sz="1400" dirty="0" err="1"/>
              <a:t>numpy</a:t>
            </a:r>
            <a:endParaRPr lang="en-US" sz="1400" dirty="0"/>
          </a:p>
          <a:p>
            <a:r>
              <a:rPr lang="en-US" sz="1400" b="1" dirty="0"/>
              <a:t>METRICS</a:t>
            </a:r>
          </a:p>
          <a:p>
            <a:pPr lvl="1"/>
            <a:r>
              <a:rPr lang="en-US" sz="1400" dirty="0"/>
              <a:t>Baseline: Logistic Regression &amp; Decision Tree</a:t>
            </a:r>
          </a:p>
          <a:p>
            <a:pPr lvl="1"/>
            <a:r>
              <a:rPr lang="en-US" sz="1400" dirty="0"/>
              <a:t>Evaluation: Recall (most important), precision, F1, ROC-AUC</a:t>
            </a:r>
          </a:p>
          <a:p>
            <a:pPr lvl="1"/>
            <a:r>
              <a:rPr lang="en-US" sz="1400" dirty="0"/>
              <a:t>Cross-validation will be done</a:t>
            </a:r>
          </a:p>
          <a:p>
            <a:r>
              <a:rPr lang="en-US" sz="1400" b="1" dirty="0"/>
              <a:t>WORKPLAN</a:t>
            </a:r>
          </a:p>
          <a:p>
            <a:pPr lvl="1"/>
            <a:r>
              <a:rPr lang="en-US" sz="1400" dirty="0"/>
              <a:t>EDA </a:t>
            </a:r>
            <a:r>
              <a:rPr lang="en-US" sz="1400" dirty="0">
                <a:sym typeface="Wingdings" pitchFamily="2" charset="2"/>
              </a:rPr>
              <a:t></a:t>
            </a:r>
            <a:r>
              <a:rPr lang="en-US" sz="1400" dirty="0"/>
              <a:t> Preprocess (encode, scale, etc.) </a:t>
            </a:r>
            <a:r>
              <a:rPr lang="en-US" sz="1400" dirty="0">
                <a:sym typeface="Wingdings" pitchFamily="2" charset="2"/>
              </a:rPr>
              <a:t></a:t>
            </a:r>
            <a:r>
              <a:rPr lang="en-US" sz="1400" dirty="0"/>
              <a:t> Feature Engineering </a:t>
            </a:r>
            <a:r>
              <a:rPr lang="en-US" sz="1400" dirty="0">
                <a:sym typeface="Wingdings" pitchFamily="2" charset="2"/>
              </a:rPr>
              <a:t> </a:t>
            </a:r>
            <a:r>
              <a:rPr lang="en-US" sz="1400" dirty="0"/>
              <a:t>Baseline model/Evaluate </a:t>
            </a:r>
            <a:r>
              <a:rPr lang="en-US" sz="1400" dirty="0">
                <a:sym typeface="Wingdings" pitchFamily="2" charset="2"/>
              </a:rPr>
              <a:t> </a:t>
            </a:r>
            <a:r>
              <a:rPr lang="en-US" sz="1400" dirty="0"/>
              <a:t>LSTM model </a:t>
            </a:r>
            <a:r>
              <a:rPr lang="en-US" sz="1400" dirty="0">
                <a:sym typeface="Wingdings" pitchFamily="2" charset="2"/>
              </a:rPr>
              <a:t> </a:t>
            </a:r>
            <a:r>
              <a:rPr lang="en-US" sz="1400" dirty="0"/>
              <a:t> Results/Interpretation</a:t>
            </a:r>
          </a:p>
          <a:p>
            <a:pPr marL="457200" lvl="1" indent="0">
              <a:buNone/>
            </a:pPr>
            <a:endParaRPr lang="en-US" sz="1400" dirty="0"/>
          </a:p>
          <a:p>
            <a:pPr lvl="1"/>
            <a:endParaRPr lang="en-US" sz="1400" dirty="0"/>
          </a:p>
          <a:p>
            <a:pPr lvl="1"/>
            <a:endParaRPr lang="en-US" sz="1400" dirty="0"/>
          </a:p>
          <a:p>
            <a:pPr marL="457200" lvl="1" indent="0">
              <a:buNone/>
            </a:pPr>
            <a:endParaRPr lang="en-US" sz="1400" dirty="0"/>
          </a:p>
          <a:p>
            <a:pPr lvl="1"/>
            <a:endParaRPr lang="en-US" sz="1400" dirty="0"/>
          </a:p>
          <a:p>
            <a:pPr marL="457200" lvl="1" indent="0">
              <a:buNone/>
            </a:pPr>
            <a:endParaRPr lang="en-US" sz="1400" dirty="0"/>
          </a:p>
          <a:p>
            <a:endParaRPr lang="en-US" sz="1400" dirty="0"/>
          </a:p>
        </p:txBody>
      </p:sp>
    </p:spTree>
    <p:extLst>
      <p:ext uri="{BB962C8B-B14F-4D97-AF65-F5344CB8AC3E}">
        <p14:creationId xmlns:p14="http://schemas.microsoft.com/office/powerpoint/2010/main" val="617835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346</TotalTime>
  <Words>433</Words>
  <Application>Microsoft Macintosh PowerPoint</Application>
  <PresentationFormat>Widescreen</PresentationFormat>
  <Paragraphs>32</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Aptos Display</vt:lpstr>
      <vt:lpstr>Arial</vt:lpstr>
      <vt:lpstr>Neue Haas Grotesk Text Pro</vt:lpstr>
      <vt:lpstr>Wingdings</vt:lpstr>
      <vt:lpstr>Office Theme</vt:lpstr>
      <vt:lpstr>California Wildfire Prediction</vt:lpstr>
      <vt:lpstr>Project Proposal</vt:lpstr>
      <vt:lpstr>Details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Mariah N Cornelio</dc:creator>
  <cp:lastModifiedBy>Mariah N Cornelio</cp:lastModifiedBy>
  <cp:revision>7</cp:revision>
  <dcterms:created xsi:type="dcterms:W3CDTF">2025-06-20T23:00:02Z</dcterms:created>
  <dcterms:modified xsi:type="dcterms:W3CDTF">2025-06-21T05:34:27Z</dcterms:modified>
</cp:coreProperties>
</file>