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AD69-49B9-4063-BC11-9C80623BFAD5}"/>
              </a:ext>
            </a:extLst>
          </p:cNvPr>
          <p:cNvSpPr>
            <a:spLocks noGrp="1"/>
          </p:cNvSpPr>
          <p:nvPr>
            <p:ph type="ctrTitle"/>
          </p:nvPr>
        </p:nvSpPr>
        <p:spPr>
          <a:xfrm>
            <a:off x="2938837" y="2462234"/>
            <a:ext cx="8915399" cy="1126283"/>
          </a:xfrm>
        </p:spPr>
        <p:txBody>
          <a:bodyPr/>
          <a:lstStyle/>
          <a:p>
            <a:r>
              <a:rPr lang="en-US" dirty="0"/>
              <a:t>Gentle Haloes</a:t>
            </a:r>
            <a:endParaRPr lang="en-IN" dirty="0"/>
          </a:p>
        </p:txBody>
      </p:sp>
      <p:sp>
        <p:nvSpPr>
          <p:cNvPr id="3" name="Subtitle 2">
            <a:extLst>
              <a:ext uri="{FF2B5EF4-FFF2-40B4-BE49-F238E27FC236}">
                <a16:creationId xmlns:a16="http://schemas.microsoft.com/office/drawing/2014/main" id="{0408D8C1-06EF-4256-87D3-B35464BE61BA}"/>
              </a:ext>
            </a:extLst>
          </p:cNvPr>
          <p:cNvSpPr>
            <a:spLocks noGrp="1"/>
          </p:cNvSpPr>
          <p:nvPr>
            <p:ph type="subTitle" idx="1"/>
          </p:nvPr>
        </p:nvSpPr>
        <p:spPr>
          <a:xfrm>
            <a:off x="3153991" y="3429000"/>
            <a:ext cx="3524715" cy="529341"/>
          </a:xfrm>
        </p:spPr>
        <p:txBody>
          <a:bodyPr>
            <a:normAutofit/>
          </a:bodyPr>
          <a:lstStyle/>
          <a:p>
            <a:r>
              <a:rPr lang="en-US" sz="2000" dirty="0">
                <a:solidFill>
                  <a:schemeClr val="tx1"/>
                </a:solidFill>
              </a:rPr>
              <a:t>Palliative Care Services</a:t>
            </a:r>
            <a:endParaRPr lang="en-IN" sz="2000" dirty="0">
              <a:solidFill>
                <a:schemeClr val="tx1"/>
              </a:solidFill>
            </a:endParaRPr>
          </a:p>
        </p:txBody>
      </p:sp>
      <p:sp>
        <p:nvSpPr>
          <p:cNvPr id="4" name="Subtitle 2">
            <a:extLst>
              <a:ext uri="{FF2B5EF4-FFF2-40B4-BE49-F238E27FC236}">
                <a16:creationId xmlns:a16="http://schemas.microsoft.com/office/drawing/2014/main" id="{259630A0-B100-4B1C-8BE5-B19F6D77F3A2}"/>
              </a:ext>
            </a:extLst>
          </p:cNvPr>
          <p:cNvSpPr txBox="1">
            <a:spLocks/>
          </p:cNvSpPr>
          <p:nvPr/>
        </p:nvSpPr>
        <p:spPr>
          <a:xfrm>
            <a:off x="8166848" y="4617248"/>
            <a:ext cx="3299012" cy="181129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dirty="0">
                <a:solidFill>
                  <a:schemeClr val="tx1"/>
                </a:solidFill>
              </a:rPr>
              <a:t>Maria Jacob</a:t>
            </a:r>
          </a:p>
          <a:p>
            <a:r>
              <a:rPr lang="en-US" dirty="0">
                <a:solidFill>
                  <a:schemeClr val="tx1"/>
                </a:solidFill>
              </a:rPr>
              <a:t>Integrated MCA</a:t>
            </a:r>
          </a:p>
          <a:p>
            <a:r>
              <a:rPr lang="en-US" dirty="0">
                <a:solidFill>
                  <a:schemeClr val="tx1"/>
                </a:solidFill>
              </a:rPr>
              <a:t>SEM 9</a:t>
            </a:r>
          </a:p>
          <a:p>
            <a:r>
              <a:rPr lang="en-US" dirty="0">
                <a:solidFill>
                  <a:schemeClr val="tx1"/>
                </a:solidFill>
              </a:rPr>
              <a:t>Roll No: 36</a:t>
            </a:r>
          </a:p>
          <a:p>
            <a:endParaRPr lang="en-IN" dirty="0">
              <a:solidFill>
                <a:schemeClr val="tx1"/>
              </a:solidFill>
            </a:endParaRPr>
          </a:p>
        </p:txBody>
      </p:sp>
    </p:spTree>
    <p:extLst>
      <p:ext uri="{BB962C8B-B14F-4D97-AF65-F5344CB8AC3E}">
        <p14:creationId xmlns:p14="http://schemas.microsoft.com/office/powerpoint/2010/main" val="213877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27D17-0BA7-492F-9851-DB19BBE6F3DC}"/>
              </a:ext>
            </a:extLst>
          </p:cNvPr>
          <p:cNvSpPr>
            <a:spLocks noGrp="1"/>
          </p:cNvSpPr>
          <p:nvPr>
            <p:ph idx="1"/>
          </p:nvPr>
        </p:nvSpPr>
        <p:spPr>
          <a:xfrm>
            <a:off x="1916859" y="1541929"/>
            <a:ext cx="9782082" cy="3774142"/>
          </a:xfrm>
        </p:spPr>
        <p:txBody>
          <a:bodyPr/>
          <a:lstStyle/>
          <a:p>
            <a:r>
              <a:rPr lang="en-US" sz="2000" dirty="0"/>
              <a:t>Building a community aspect into the platform, along with support groups and forums, would offer emotional support and valuable resources. Research opportunities, fundraising, and partnerships can ensure sustained growth and development. Education and training, addressing legal and ethical considerations, and public awareness campaigns are essential elements for the project's future success.</a:t>
            </a:r>
          </a:p>
          <a:p>
            <a:endParaRPr lang="en-US" sz="2000" dirty="0"/>
          </a:p>
          <a:p>
            <a:r>
              <a:rPr lang="en-US" sz="2000" dirty="0"/>
              <a:t>With continuous innovation and a commitment to improving the quality of life for patients, the "Panchayat Level Palliative Care Website" project can make a lasting impact on palliative care services. </a:t>
            </a:r>
          </a:p>
          <a:p>
            <a:endParaRPr lang="en-IN" dirty="0"/>
          </a:p>
        </p:txBody>
      </p:sp>
    </p:spTree>
    <p:extLst>
      <p:ext uri="{BB962C8B-B14F-4D97-AF65-F5344CB8AC3E}">
        <p14:creationId xmlns:p14="http://schemas.microsoft.com/office/powerpoint/2010/main" val="398304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CB7B-F6CA-4035-95C8-7EB35F465360}"/>
              </a:ext>
            </a:extLst>
          </p:cNvPr>
          <p:cNvSpPr>
            <a:spLocks noGrp="1"/>
          </p:cNvSpPr>
          <p:nvPr>
            <p:ph type="title"/>
          </p:nvPr>
        </p:nvSpPr>
        <p:spPr>
          <a:xfrm>
            <a:off x="1723350" y="113121"/>
            <a:ext cx="5600816" cy="729561"/>
          </a:xfrm>
        </p:spPr>
        <p:txBody>
          <a:bodyPr>
            <a:normAutofit fontScale="90000"/>
          </a:bodyPr>
          <a:lstStyle/>
          <a:p>
            <a:r>
              <a:rPr lang="en-US" dirty="0"/>
              <a:t>Gentle Haloes - Abstract</a:t>
            </a:r>
            <a:endParaRPr lang="en-IN" dirty="0"/>
          </a:p>
        </p:txBody>
      </p:sp>
      <p:sp>
        <p:nvSpPr>
          <p:cNvPr id="3" name="Content Placeholder 2">
            <a:extLst>
              <a:ext uri="{FF2B5EF4-FFF2-40B4-BE49-F238E27FC236}">
                <a16:creationId xmlns:a16="http://schemas.microsoft.com/office/drawing/2014/main" id="{7F58C934-FDD3-463D-B2F8-6191C5D6B965}"/>
              </a:ext>
            </a:extLst>
          </p:cNvPr>
          <p:cNvSpPr>
            <a:spLocks noGrp="1"/>
          </p:cNvSpPr>
          <p:nvPr>
            <p:ph idx="1"/>
          </p:nvPr>
        </p:nvSpPr>
        <p:spPr>
          <a:xfrm>
            <a:off x="1845141" y="761999"/>
            <a:ext cx="9979306" cy="5773271"/>
          </a:xfrm>
        </p:spPr>
        <p:txBody>
          <a:bodyPr/>
          <a:lstStyle/>
          <a:p>
            <a:r>
              <a:rPr lang="en-US" dirty="0"/>
              <a:t>The Panchayat Level Palliative Care Website project aimed to develop a comprehensive online platform to facilitate palliative care services at the panchayat level. Palliative care focuses on improving the quality of life for individuals with serious illnesses and their families. The website serves as a platform to provide information, support and resources related to palliative care to the residence of the panchayat. </a:t>
            </a:r>
          </a:p>
          <a:p>
            <a:endParaRPr lang="en-US" dirty="0"/>
          </a:p>
          <a:p>
            <a:r>
              <a:rPr lang="en-US" dirty="0"/>
              <a:t>This project aims to create a dynamic and interactive website that serves as a reliable source of information, promoting awareness about palliative care services, fosters communication and collaboration among users, and facilitates access to essential palliative care services. </a:t>
            </a:r>
          </a:p>
          <a:p>
            <a:endParaRPr lang="en-US" dirty="0"/>
          </a:p>
          <a:p>
            <a:r>
              <a:rPr lang="en-US" dirty="0"/>
              <a:t>The website will provide general information on palliative care, symptom management, treatment options, and end-of-life care. It will include features such as user registration and authentication, an information repository, a healthcare provider directory, resources and support services, appointment booking, and notifications. </a:t>
            </a:r>
          </a:p>
          <a:p>
            <a:r>
              <a:rPr lang="en-US" dirty="0"/>
              <a:t>There are 4 modules in this project: Admin Module, User Module, Volunteer Module, Health Care Assistant Module.</a:t>
            </a:r>
            <a:endParaRPr lang="en-IN" dirty="0"/>
          </a:p>
        </p:txBody>
      </p:sp>
    </p:spTree>
    <p:extLst>
      <p:ext uri="{BB962C8B-B14F-4D97-AF65-F5344CB8AC3E}">
        <p14:creationId xmlns:p14="http://schemas.microsoft.com/office/powerpoint/2010/main" val="46813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2149-8162-408A-B66C-10D79EE1476E}"/>
              </a:ext>
            </a:extLst>
          </p:cNvPr>
          <p:cNvSpPr>
            <a:spLocks noGrp="1"/>
          </p:cNvSpPr>
          <p:nvPr>
            <p:ph type="title"/>
          </p:nvPr>
        </p:nvSpPr>
        <p:spPr>
          <a:xfrm>
            <a:off x="1651630" y="157945"/>
            <a:ext cx="3377569" cy="684737"/>
          </a:xfrm>
        </p:spPr>
        <p:txBody>
          <a:bodyPr/>
          <a:lstStyle/>
          <a:p>
            <a:r>
              <a:rPr lang="en-US" dirty="0"/>
              <a:t>Functionalities </a:t>
            </a:r>
            <a:endParaRPr lang="en-IN" dirty="0"/>
          </a:p>
        </p:txBody>
      </p:sp>
      <p:sp>
        <p:nvSpPr>
          <p:cNvPr id="3" name="Content Placeholder 2">
            <a:extLst>
              <a:ext uri="{FF2B5EF4-FFF2-40B4-BE49-F238E27FC236}">
                <a16:creationId xmlns:a16="http://schemas.microsoft.com/office/drawing/2014/main" id="{18FA2281-040D-453C-8711-F44448FE7C48}"/>
              </a:ext>
            </a:extLst>
          </p:cNvPr>
          <p:cNvSpPr>
            <a:spLocks noGrp="1"/>
          </p:cNvSpPr>
          <p:nvPr>
            <p:ph idx="1"/>
          </p:nvPr>
        </p:nvSpPr>
        <p:spPr>
          <a:xfrm>
            <a:off x="1746530" y="842681"/>
            <a:ext cx="10140670" cy="5857373"/>
          </a:xfrm>
        </p:spPr>
        <p:txBody>
          <a:bodyPr>
            <a:normAutofit lnSpcReduction="10000"/>
          </a:bodyPr>
          <a:lstStyle/>
          <a:p>
            <a:pPr marL="0" indent="0">
              <a:buNone/>
            </a:pPr>
            <a:r>
              <a:rPr lang="en-IN" b="1" u="sng" dirty="0">
                <a:solidFill>
                  <a:schemeClr val="tx1"/>
                </a:solidFill>
              </a:rPr>
              <a:t>Admin Module</a:t>
            </a:r>
          </a:p>
          <a:p>
            <a:pPr>
              <a:buAutoNum type="arabicPeriod"/>
            </a:pPr>
            <a:r>
              <a:rPr lang="en-US" dirty="0">
                <a:solidFill>
                  <a:schemeClr val="tx1"/>
                </a:solidFill>
              </a:rPr>
              <a:t>Login </a:t>
            </a:r>
          </a:p>
          <a:p>
            <a:pPr>
              <a:buAutoNum type="arabicPeriod"/>
            </a:pPr>
            <a:r>
              <a:rPr lang="en-US" dirty="0">
                <a:solidFill>
                  <a:schemeClr val="tx1"/>
                </a:solidFill>
              </a:rPr>
              <a:t>Dashboard: </a:t>
            </a:r>
          </a:p>
          <a:p>
            <a:pPr marL="0" indent="0">
              <a:buNone/>
            </a:pPr>
            <a:r>
              <a:rPr lang="en-US" dirty="0">
                <a:solidFill>
                  <a:schemeClr val="tx1"/>
                </a:solidFill>
              </a:rPr>
              <a:t>	• overview of the website, including key metrics, appointments, pending tasks, and 	    recent activities and overall effectiveness. </a:t>
            </a:r>
          </a:p>
          <a:p>
            <a:pPr marL="0" indent="0">
              <a:buNone/>
            </a:pPr>
            <a:r>
              <a:rPr lang="en-US" dirty="0">
                <a:solidFill>
                  <a:schemeClr val="tx1"/>
                </a:solidFill>
              </a:rPr>
              <a:t>3. Patients Management: </a:t>
            </a:r>
          </a:p>
          <a:p>
            <a:pPr marL="0" indent="0">
              <a:buNone/>
            </a:pPr>
            <a:r>
              <a:rPr lang="en-US" dirty="0">
                <a:solidFill>
                  <a:schemeClr val="tx1"/>
                </a:solidFill>
              </a:rPr>
              <a:t>	• Patient account management: View, create, edit, and delete user accounts.</a:t>
            </a:r>
          </a:p>
          <a:p>
            <a:pPr marL="0" indent="0">
              <a:buNone/>
            </a:pPr>
            <a:r>
              <a:rPr lang="en-US" dirty="0">
                <a:solidFill>
                  <a:schemeClr val="tx1"/>
                </a:solidFill>
              </a:rPr>
              <a:t>	• Patient activity monitoring: Track and </a:t>
            </a:r>
            <a:r>
              <a:rPr lang="en-US" dirty="0" err="1">
                <a:solidFill>
                  <a:schemeClr val="tx1"/>
                </a:solidFill>
              </a:rPr>
              <a:t>analyse</a:t>
            </a:r>
            <a:r>
              <a:rPr lang="en-US" dirty="0">
                <a:solidFill>
                  <a:schemeClr val="tx1"/>
                </a:solidFill>
              </a:rPr>
              <a:t> user activities, such as login history, 	   account modifications, and content submissions. </a:t>
            </a:r>
          </a:p>
          <a:p>
            <a:pPr marL="0" indent="0">
              <a:buNone/>
            </a:pPr>
            <a:r>
              <a:rPr lang="en-US" dirty="0">
                <a:solidFill>
                  <a:schemeClr val="tx1"/>
                </a:solidFill>
              </a:rPr>
              <a:t>	• Manage user registration, track appointment scheduling, view patients list, patients’ 	   details. </a:t>
            </a:r>
          </a:p>
          <a:p>
            <a:pPr marL="0" indent="0">
              <a:buNone/>
            </a:pPr>
            <a:r>
              <a:rPr lang="en-US" dirty="0">
                <a:solidFill>
                  <a:schemeClr val="tx1"/>
                </a:solidFill>
              </a:rPr>
              <a:t>4. Volunteer and Health care Assistant Management: </a:t>
            </a:r>
          </a:p>
          <a:p>
            <a:pPr marL="0" indent="0">
              <a:buNone/>
            </a:pPr>
            <a:r>
              <a:rPr lang="en-US" dirty="0">
                <a:solidFill>
                  <a:schemeClr val="tx1"/>
                </a:solidFill>
              </a:rPr>
              <a:t>	• Add volunteers and health care assistant, Remove volunteers and health care 		   assistant </a:t>
            </a:r>
          </a:p>
          <a:p>
            <a:pPr marL="0" indent="0">
              <a:buNone/>
            </a:pPr>
            <a:r>
              <a:rPr lang="en-US" dirty="0">
                <a:solidFill>
                  <a:schemeClr val="tx1"/>
                </a:solidFill>
              </a:rPr>
              <a:t>	• Manage volunteer and health care assistant profile and track volunteer hours, It 	      	   may also include a volunteer scheduling system to assign and manage volunteer 	   shifts.</a:t>
            </a:r>
            <a:endParaRPr lang="en-IN" b="1" u="sng" dirty="0">
              <a:solidFill>
                <a:schemeClr val="tx1"/>
              </a:solidFill>
            </a:endParaRPr>
          </a:p>
        </p:txBody>
      </p:sp>
    </p:spTree>
    <p:extLst>
      <p:ext uri="{BB962C8B-B14F-4D97-AF65-F5344CB8AC3E}">
        <p14:creationId xmlns:p14="http://schemas.microsoft.com/office/powerpoint/2010/main" val="204549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7560B-D2D5-4FFE-85EC-862EE55FC507}"/>
              </a:ext>
            </a:extLst>
          </p:cNvPr>
          <p:cNvSpPr>
            <a:spLocks noGrp="1"/>
          </p:cNvSpPr>
          <p:nvPr>
            <p:ph idx="1"/>
          </p:nvPr>
        </p:nvSpPr>
        <p:spPr>
          <a:xfrm>
            <a:off x="1800317" y="1075764"/>
            <a:ext cx="10176529" cy="4410636"/>
          </a:xfrm>
        </p:spPr>
        <p:txBody>
          <a:bodyPr/>
          <a:lstStyle/>
          <a:p>
            <a:pPr marL="0" indent="0">
              <a:buNone/>
            </a:pPr>
            <a:r>
              <a:rPr lang="en-US" dirty="0">
                <a:solidFill>
                  <a:schemeClr val="tx1"/>
                </a:solidFill>
              </a:rPr>
              <a:t>5. Content Management: </a:t>
            </a:r>
          </a:p>
          <a:p>
            <a:pPr marL="0" indent="0">
              <a:buNone/>
            </a:pPr>
            <a:r>
              <a:rPr lang="en-US" dirty="0">
                <a:solidFill>
                  <a:schemeClr val="tx1"/>
                </a:solidFill>
              </a:rPr>
              <a:t>	• Resource management: Add, edit, or delete articles, guides, videos, and FAQs in 	   the information repository. </a:t>
            </a:r>
          </a:p>
          <a:p>
            <a:pPr marL="0" indent="0">
              <a:buNone/>
            </a:pPr>
            <a:r>
              <a:rPr lang="en-US" dirty="0">
                <a:solidFill>
                  <a:schemeClr val="tx1"/>
                </a:solidFill>
              </a:rPr>
              <a:t>	• Content approval: Review and approve user-generated content before publishing 	    it on the website. </a:t>
            </a:r>
          </a:p>
          <a:p>
            <a:pPr marL="0" indent="0">
              <a:buNone/>
            </a:pPr>
            <a:r>
              <a:rPr lang="en-US" dirty="0">
                <a:solidFill>
                  <a:schemeClr val="tx1"/>
                </a:solidFill>
              </a:rPr>
              <a:t>6. Appointment Management: </a:t>
            </a:r>
          </a:p>
          <a:p>
            <a:pPr marL="0" indent="0">
              <a:buNone/>
            </a:pPr>
            <a:r>
              <a:rPr lang="en-US" dirty="0">
                <a:solidFill>
                  <a:schemeClr val="tx1"/>
                </a:solidFill>
              </a:rPr>
              <a:t>        • Appointment overview: View and manage scheduled appointments, including      	    details of users and appointment statuses. </a:t>
            </a:r>
          </a:p>
          <a:p>
            <a:pPr marL="0" indent="0">
              <a:buNone/>
            </a:pPr>
            <a:r>
              <a:rPr lang="en-US" dirty="0">
                <a:solidFill>
                  <a:schemeClr val="tx1"/>
                </a:solidFill>
              </a:rPr>
              <a:t>	• Appointment scheduling: Add, edit, or cancel appointments based on user requests     	   or provider availability. </a:t>
            </a:r>
          </a:p>
          <a:p>
            <a:pPr marL="0" indent="0">
              <a:buNone/>
            </a:pPr>
            <a:r>
              <a:rPr lang="en-US" dirty="0">
                <a:solidFill>
                  <a:schemeClr val="tx1"/>
                </a:solidFill>
              </a:rPr>
              <a:t>7. Service Management: </a:t>
            </a:r>
          </a:p>
          <a:p>
            <a:pPr marL="0" indent="0">
              <a:buNone/>
            </a:pPr>
            <a:r>
              <a:rPr lang="en-US" dirty="0">
                <a:solidFill>
                  <a:schemeClr val="tx1"/>
                </a:solidFill>
              </a:rPr>
              <a:t>	• Add, edit, or remove services and modify service descriptions. </a:t>
            </a:r>
            <a:endParaRPr lang="en-IN" dirty="0">
              <a:solidFill>
                <a:schemeClr val="tx1"/>
              </a:solidFill>
            </a:endParaRPr>
          </a:p>
        </p:txBody>
      </p:sp>
    </p:spTree>
    <p:extLst>
      <p:ext uri="{BB962C8B-B14F-4D97-AF65-F5344CB8AC3E}">
        <p14:creationId xmlns:p14="http://schemas.microsoft.com/office/powerpoint/2010/main" val="373307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B439E-D940-4AD7-BAE4-16DD5A609DE2}"/>
              </a:ext>
            </a:extLst>
          </p:cNvPr>
          <p:cNvSpPr>
            <a:spLocks noGrp="1"/>
          </p:cNvSpPr>
          <p:nvPr>
            <p:ph idx="1"/>
          </p:nvPr>
        </p:nvSpPr>
        <p:spPr>
          <a:xfrm>
            <a:off x="1827211" y="286869"/>
            <a:ext cx="10051023" cy="6257365"/>
          </a:xfrm>
        </p:spPr>
        <p:txBody>
          <a:bodyPr>
            <a:normAutofit lnSpcReduction="10000"/>
          </a:bodyPr>
          <a:lstStyle/>
          <a:p>
            <a:pPr marL="0" indent="0">
              <a:buNone/>
            </a:pPr>
            <a:r>
              <a:rPr lang="en-US" b="1" u="sng" dirty="0">
                <a:solidFill>
                  <a:schemeClr val="tx1"/>
                </a:solidFill>
              </a:rPr>
              <a:t>User Module</a:t>
            </a:r>
          </a:p>
          <a:p>
            <a:pPr marL="0" indent="0">
              <a:buNone/>
            </a:pPr>
            <a:r>
              <a:rPr lang="en-US" dirty="0">
                <a:solidFill>
                  <a:schemeClr val="tx1"/>
                </a:solidFill>
              </a:rPr>
              <a:t>1. User Registration and Login:</a:t>
            </a:r>
          </a:p>
          <a:p>
            <a:pPr marL="0" indent="0">
              <a:buNone/>
            </a:pPr>
            <a:r>
              <a:rPr lang="en-US" dirty="0">
                <a:solidFill>
                  <a:schemeClr val="tx1"/>
                </a:solidFill>
              </a:rPr>
              <a:t>	 • Allows new users to create accounts by registering with their email addresses or 		    social media accounts. </a:t>
            </a:r>
          </a:p>
          <a:p>
            <a:pPr marL="0" indent="0">
              <a:buNone/>
            </a:pPr>
            <a:r>
              <a:rPr lang="en-US" dirty="0">
                <a:solidFill>
                  <a:schemeClr val="tx1"/>
                </a:solidFill>
              </a:rPr>
              <a:t>	• Existing users can log in to access their profiles and utilize personalized features. </a:t>
            </a:r>
          </a:p>
          <a:p>
            <a:pPr marL="0" indent="0">
              <a:buNone/>
            </a:pPr>
            <a:r>
              <a:rPr lang="en-US" dirty="0">
                <a:solidFill>
                  <a:schemeClr val="tx1"/>
                </a:solidFill>
              </a:rPr>
              <a:t>2. Patient Profiles: </a:t>
            </a:r>
          </a:p>
          <a:p>
            <a:pPr marL="0" indent="0">
              <a:buNone/>
            </a:pPr>
            <a:r>
              <a:rPr lang="en-US" dirty="0">
                <a:solidFill>
                  <a:schemeClr val="tx1"/>
                </a:solidFill>
              </a:rPr>
              <a:t>	• profile page for each registered patient.</a:t>
            </a:r>
          </a:p>
          <a:p>
            <a:pPr marL="0" indent="0">
              <a:buNone/>
            </a:pPr>
            <a:r>
              <a:rPr lang="en-US" dirty="0">
                <a:solidFill>
                  <a:schemeClr val="tx1"/>
                </a:solidFill>
              </a:rPr>
              <a:t>3. Medical Record: </a:t>
            </a:r>
          </a:p>
          <a:p>
            <a:pPr marL="0" indent="0">
              <a:buNone/>
            </a:pPr>
            <a:r>
              <a:rPr lang="en-US" dirty="0">
                <a:solidFill>
                  <a:schemeClr val="tx1"/>
                </a:solidFill>
              </a:rPr>
              <a:t>	• It allows healthcare professionals and volunteer to view and update patient              	   details, including medical history, diagnosis, treatment pans, medications and any  	   specific care requirements.</a:t>
            </a:r>
          </a:p>
          <a:p>
            <a:pPr marL="0" indent="0">
              <a:buNone/>
            </a:pPr>
            <a:r>
              <a:rPr lang="en-US" dirty="0">
                <a:solidFill>
                  <a:schemeClr val="tx1"/>
                </a:solidFill>
              </a:rPr>
              <a:t>4. Appointment Management:</a:t>
            </a:r>
          </a:p>
          <a:p>
            <a:pPr marL="0" indent="0">
              <a:buNone/>
            </a:pPr>
            <a:r>
              <a:rPr lang="en-US" dirty="0">
                <a:solidFill>
                  <a:schemeClr val="tx1"/>
                </a:solidFill>
              </a:rPr>
              <a:t>	• This module includes features for scheduling appointments. </a:t>
            </a:r>
          </a:p>
          <a:p>
            <a:pPr marL="0" indent="0">
              <a:buNone/>
            </a:pPr>
            <a:r>
              <a:rPr lang="en-US" dirty="0">
                <a:solidFill>
                  <a:schemeClr val="tx1"/>
                </a:solidFill>
              </a:rPr>
              <a:t>	• Volunteers can schedule consultations, follow-up visits, assessments, and other </a:t>
            </a:r>
          </a:p>
          <a:p>
            <a:pPr marL="0" indent="0">
              <a:buNone/>
            </a:pPr>
            <a:r>
              <a:rPr lang="en-US" dirty="0">
                <a:solidFill>
                  <a:schemeClr val="tx1"/>
                </a:solidFill>
              </a:rPr>
              <a:t> 	    necessary appointments. </a:t>
            </a:r>
          </a:p>
          <a:p>
            <a:pPr marL="0" indent="0">
              <a:buNone/>
            </a:pPr>
            <a:r>
              <a:rPr lang="en-US" dirty="0">
                <a:solidFill>
                  <a:schemeClr val="tx1"/>
                </a:solidFill>
              </a:rPr>
              <a:t>	• It may include a calendar view, automated reminders, and options for       		   	   rescheduling or cancelling appointments.</a:t>
            </a:r>
          </a:p>
          <a:p>
            <a:pPr marL="0" indent="0">
              <a:buNone/>
            </a:pPr>
            <a:endParaRPr lang="en-IN" dirty="0">
              <a:solidFill>
                <a:schemeClr val="tx1"/>
              </a:solidFill>
            </a:endParaRPr>
          </a:p>
        </p:txBody>
      </p:sp>
    </p:spTree>
    <p:extLst>
      <p:ext uri="{BB962C8B-B14F-4D97-AF65-F5344CB8AC3E}">
        <p14:creationId xmlns:p14="http://schemas.microsoft.com/office/powerpoint/2010/main" val="408605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6ED45-1D98-44C6-A74E-CA3A81FF72F9}"/>
              </a:ext>
            </a:extLst>
          </p:cNvPr>
          <p:cNvSpPr>
            <a:spLocks noGrp="1"/>
          </p:cNvSpPr>
          <p:nvPr>
            <p:ph idx="1"/>
          </p:nvPr>
        </p:nvSpPr>
        <p:spPr>
          <a:xfrm>
            <a:off x="1818247" y="295834"/>
            <a:ext cx="10033093" cy="6364941"/>
          </a:xfrm>
        </p:spPr>
        <p:txBody>
          <a:bodyPr>
            <a:normAutofit fontScale="92500" lnSpcReduction="10000"/>
          </a:bodyPr>
          <a:lstStyle/>
          <a:p>
            <a:pPr marL="0" indent="0">
              <a:buNone/>
            </a:pPr>
            <a:r>
              <a:rPr lang="en-US" dirty="0">
                <a:solidFill>
                  <a:schemeClr val="tx1"/>
                </a:solidFill>
              </a:rPr>
              <a:t>5. Palliative Care Resources:</a:t>
            </a:r>
          </a:p>
          <a:p>
            <a:pPr marL="0" indent="0">
              <a:buNone/>
            </a:pPr>
            <a:r>
              <a:rPr lang="en-US" dirty="0">
                <a:solidFill>
                  <a:schemeClr val="tx1"/>
                </a:solidFill>
              </a:rPr>
              <a:t>	• The module may provide access to educational materials, resources, and links </a:t>
            </a:r>
          </a:p>
          <a:p>
            <a:pPr marL="0" indent="0">
              <a:buNone/>
            </a:pPr>
            <a:r>
              <a:rPr lang="en-US" dirty="0">
                <a:solidFill>
                  <a:schemeClr val="tx1"/>
                </a:solidFill>
              </a:rPr>
              <a:t>           relevant to palliative care. This can include information about palliative care       	    		   services,  community support, advance care planning, and end-of-life 	   			          	   considerations.</a:t>
            </a:r>
          </a:p>
          <a:p>
            <a:pPr marL="0" indent="0">
              <a:buNone/>
            </a:pPr>
            <a:r>
              <a:rPr lang="en-US" b="1" u="sng" dirty="0">
                <a:solidFill>
                  <a:schemeClr val="tx1"/>
                </a:solidFill>
              </a:rPr>
              <a:t>Volunteer Module</a:t>
            </a:r>
          </a:p>
          <a:p>
            <a:pPr marL="0" indent="0">
              <a:buNone/>
            </a:pPr>
            <a:r>
              <a:rPr lang="en-US" dirty="0">
                <a:solidFill>
                  <a:schemeClr val="tx1"/>
                </a:solidFill>
              </a:rPr>
              <a:t>1. Volunteer Registration:</a:t>
            </a:r>
          </a:p>
          <a:p>
            <a:pPr marL="0" indent="0">
              <a:buNone/>
            </a:pPr>
            <a:r>
              <a:rPr lang="en-US" dirty="0">
                <a:solidFill>
                  <a:schemeClr val="tx1"/>
                </a:solidFill>
              </a:rPr>
              <a:t>	• The module allows Asha Workers to register as volunteers by providing their contact </a:t>
            </a:r>
          </a:p>
          <a:p>
            <a:pPr marL="0" indent="0">
              <a:buNone/>
            </a:pPr>
            <a:r>
              <a:rPr lang="en-US" dirty="0">
                <a:solidFill>
                  <a:schemeClr val="tx1"/>
                </a:solidFill>
              </a:rPr>
              <a:t>	   information, skills, availability, and interests. It may include a registration form with </a:t>
            </a:r>
          </a:p>
          <a:p>
            <a:pPr marL="0" indent="0">
              <a:buNone/>
            </a:pPr>
            <a:r>
              <a:rPr lang="en-US" dirty="0">
                <a:solidFill>
                  <a:schemeClr val="tx1"/>
                </a:solidFill>
              </a:rPr>
              <a:t>          fields specific to palliative care volunteering, such as previous experience or 				  certifications.</a:t>
            </a:r>
          </a:p>
          <a:p>
            <a:pPr marL="0" indent="0">
              <a:buNone/>
            </a:pPr>
            <a:r>
              <a:rPr lang="en-US" dirty="0">
                <a:solidFill>
                  <a:schemeClr val="tx1"/>
                </a:solidFill>
              </a:rPr>
              <a:t>2. Volunteer Profiles:</a:t>
            </a:r>
          </a:p>
          <a:p>
            <a:pPr marL="0" indent="0">
              <a:buNone/>
            </a:pPr>
            <a:r>
              <a:rPr lang="en-US" dirty="0">
                <a:solidFill>
                  <a:schemeClr val="tx1"/>
                </a:solidFill>
              </a:rPr>
              <a:t>	• The module provides a profile page for each registered volunteer. Volunteers can </a:t>
            </a:r>
          </a:p>
          <a:p>
            <a:pPr marL="0" indent="0">
              <a:buNone/>
            </a:pPr>
            <a:r>
              <a:rPr lang="en-US" dirty="0">
                <a:solidFill>
                  <a:schemeClr val="tx1"/>
                </a:solidFill>
              </a:rPr>
              <a:t>	   access and update their profile information, including personal details, skills, and </a:t>
            </a:r>
          </a:p>
          <a:p>
            <a:pPr marL="0" indent="0">
              <a:buNone/>
            </a:pPr>
            <a:r>
              <a:rPr lang="en-US" dirty="0">
                <a:solidFill>
                  <a:schemeClr val="tx1"/>
                </a:solidFill>
              </a:rPr>
              <a:t>           availability. </a:t>
            </a:r>
          </a:p>
          <a:p>
            <a:pPr marL="0" indent="0">
              <a:buNone/>
            </a:pPr>
            <a:r>
              <a:rPr lang="en-US" dirty="0">
                <a:solidFill>
                  <a:schemeClr val="tx1"/>
                </a:solidFill>
              </a:rPr>
              <a:t>3. Volunteer Shift Management:</a:t>
            </a:r>
          </a:p>
          <a:p>
            <a:pPr marL="0" indent="0">
              <a:buNone/>
            </a:pPr>
            <a:r>
              <a:rPr lang="en-US" dirty="0">
                <a:solidFill>
                  <a:schemeClr val="tx1"/>
                </a:solidFill>
              </a:rPr>
              <a:t>	• The module allows the organization to create and manage volunteer shifts or   	  	      	   schedules. Volunteers can view their assigned shifts and receive notifications or 			   reminders.</a:t>
            </a:r>
          </a:p>
          <a:p>
            <a:pPr marL="0" indent="0">
              <a:buNone/>
            </a:pPr>
            <a:endParaRPr lang="en-US" dirty="0">
              <a:solidFill>
                <a:schemeClr val="tx1"/>
              </a:solidFill>
            </a:endParaRPr>
          </a:p>
          <a:p>
            <a:pPr marL="0" indent="0">
              <a:buNone/>
            </a:pPr>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32020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448E6-C335-4A67-8F2B-04AFD45C22BE}"/>
              </a:ext>
            </a:extLst>
          </p:cNvPr>
          <p:cNvSpPr>
            <a:spLocks noGrp="1"/>
          </p:cNvSpPr>
          <p:nvPr>
            <p:ph idx="1"/>
          </p:nvPr>
        </p:nvSpPr>
        <p:spPr>
          <a:xfrm>
            <a:off x="2060294" y="394448"/>
            <a:ext cx="9826905" cy="6266328"/>
          </a:xfrm>
        </p:spPr>
        <p:txBody>
          <a:bodyPr>
            <a:normAutofit/>
          </a:bodyPr>
          <a:lstStyle/>
          <a:p>
            <a:pPr marL="0" indent="0">
              <a:buNone/>
            </a:pPr>
            <a:r>
              <a:rPr lang="en-US" dirty="0">
                <a:solidFill>
                  <a:schemeClr val="tx1"/>
                </a:solidFill>
              </a:rPr>
              <a:t>4. View Patients Details: </a:t>
            </a:r>
          </a:p>
          <a:p>
            <a:pPr marL="0" indent="0">
              <a:buNone/>
            </a:pPr>
            <a:r>
              <a:rPr lang="en-US" dirty="0">
                <a:solidFill>
                  <a:schemeClr val="tx1"/>
                </a:solidFill>
              </a:rPr>
              <a:t>	• View appointment scheduling, view patients list, add patients list and current </a:t>
            </a:r>
          </a:p>
          <a:p>
            <a:pPr marL="0" indent="0">
              <a:buNone/>
            </a:pPr>
            <a:r>
              <a:rPr lang="en-US" dirty="0">
                <a:solidFill>
                  <a:schemeClr val="tx1"/>
                </a:solidFill>
              </a:rPr>
              <a:t>	   conditions of the patients.</a:t>
            </a:r>
          </a:p>
          <a:p>
            <a:pPr marL="0" indent="0">
              <a:buNone/>
            </a:pPr>
            <a:r>
              <a:rPr lang="en-US" b="1" u="sng" dirty="0">
                <a:solidFill>
                  <a:schemeClr val="tx1"/>
                </a:solidFill>
              </a:rPr>
              <a:t>Health Care Assistant Module.</a:t>
            </a:r>
          </a:p>
          <a:p>
            <a:pPr marL="0" indent="0">
              <a:buNone/>
            </a:pPr>
            <a:r>
              <a:rPr lang="en-US" dirty="0">
                <a:solidFill>
                  <a:schemeClr val="tx1"/>
                </a:solidFill>
              </a:rPr>
              <a:t>1. Health Care Assistant Registration:</a:t>
            </a:r>
          </a:p>
          <a:p>
            <a:pPr marL="0" indent="0">
              <a:buNone/>
            </a:pPr>
            <a:r>
              <a:rPr lang="en-US" dirty="0">
                <a:solidFill>
                  <a:schemeClr val="tx1"/>
                </a:solidFill>
              </a:rPr>
              <a:t>	• The module allows health care assistant to register by providing their username 	    	   and password. </a:t>
            </a:r>
          </a:p>
          <a:p>
            <a:pPr marL="0" indent="0">
              <a:buNone/>
            </a:pPr>
            <a:r>
              <a:rPr lang="en-US" dirty="0">
                <a:solidFill>
                  <a:schemeClr val="tx1"/>
                </a:solidFill>
              </a:rPr>
              <a:t>2. Health Care Assistant Profiles:</a:t>
            </a:r>
          </a:p>
          <a:p>
            <a:pPr marL="0" indent="0">
              <a:buNone/>
            </a:pPr>
            <a:r>
              <a:rPr lang="en-US" dirty="0">
                <a:solidFill>
                  <a:schemeClr val="tx1"/>
                </a:solidFill>
              </a:rPr>
              <a:t>	• The module provides a profile page for each health care assistant. Health care 	     	   assistant can access and update their profile information, including personal  		   details, and availability. </a:t>
            </a:r>
          </a:p>
          <a:p>
            <a:pPr marL="0" indent="0">
              <a:buNone/>
            </a:pPr>
            <a:r>
              <a:rPr lang="en-US" dirty="0">
                <a:solidFill>
                  <a:schemeClr val="tx1"/>
                </a:solidFill>
              </a:rPr>
              <a:t>3. View Patients Details: </a:t>
            </a:r>
          </a:p>
          <a:p>
            <a:pPr marL="0" indent="0">
              <a:buNone/>
            </a:pPr>
            <a:r>
              <a:rPr lang="en-US" dirty="0">
                <a:solidFill>
                  <a:schemeClr val="tx1"/>
                </a:solidFill>
              </a:rPr>
              <a:t>	• View patients list and current condition of the patients.</a:t>
            </a:r>
          </a:p>
          <a:p>
            <a:pPr marL="0" indent="0">
              <a:buNone/>
            </a:pPr>
            <a:r>
              <a:rPr lang="en-US" dirty="0">
                <a:solidFill>
                  <a:schemeClr val="tx1"/>
                </a:solidFill>
              </a:rPr>
              <a:t>	• Health care assistant can update the medical history and medicines of the 	  		   patients.</a:t>
            </a:r>
          </a:p>
          <a:p>
            <a:pPr marL="0" indent="0">
              <a:buNone/>
            </a:pPr>
            <a:r>
              <a:rPr lang="en-US" dirty="0">
                <a:solidFill>
                  <a:schemeClr val="tx1"/>
                </a:solidFill>
              </a:rPr>
              <a:t>4. View Appointments for the hospital visit.</a:t>
            </a:r>
            <a:endParaRPr lang="en-IN" dirty="0">
              <a:solidFill>
                <a:schemeClr val="tx1"/>
              </a:solidFill>
            </a:endParaRPr>
          </a:p>
        </p:txBody>
      </p:sp>
    </p:spTree>
    <p:extLst>
      <p:ext uri="{BB962C8B-B14F-4D97-AF65-F5344CB8AC3E}">
        <p14:creationId xmlns:p14="http://schemas.microsoft.com/office/powerpoint/2010/main" val="51167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1B42-DA89-444C-B5D3-AD0FAC05E46C}"/>
              </a:ext>
            </a:extLst>
          </p:cNvPr>
          <p:cNvSpPr>
            <a:spLocks noGrp="1"/>
          </p:cNvSpPr>
          <p:nvPr>
            <p:ph type="title"/>
          </p:nvPr>
        </p:nvSpPr>
        <p:spPr>
          <a:xfrm>
            <a:off x="2718432" y="1570887"/>
            <a:ext cx="5116722" cy="630949"/>
          </a:xfrm>
        </p:spPr>
        <p:txBody>
          <a:bodyPr>
            <a:normAutofit fontScale="90000"/>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13176A6A-01F5-41FD-9DF7-503FAA8B4ECD}"/>
              </a:ext>
            </a:extLst>
          </p:cNvPr>
          <p:cNvSpPr>
            <a:spLocks noGrp="1"/>
          </p:cNvSpPr>
          <p:nvPr>
            <p:ph idx="1"/>
          </p:nvPr>
        </p:nvSpPr>
        <p:spPr>
          <a:xfrm>
            <a:off x="3145024" y="2438401"/>
            <a:ext cx="4591518" cy="1416423"/>
          </a:xfrm>
        </p:spPr>
        <p:txBody>
          <a:bodyPr>
            <a:normAutofit/>
          </a:bodyPr>
          <a:lstStyle/>
          <a:p>
            <a:r>
              <a:rPr lang="en-US" sz="2400" dirty="0">
                <a:solidFill>
                  <a:schemeClr val="tx1"/>
                </a:solidFill>
              </a:rPr>
              <a:t>Google Authentication</a:t>
            </a:r>
          </a:p>
          <a:p>
            <a:r>
              <a:rPr lang="en-US" sz="2400" dirty="0">
                <a:solidFill>
                  <a:schemeClr val="tx1"/>
                </a:solidFill>
              </a:rPr>
              <a:t>Python with Django</a:t>
            </a:r>
          </a:p>
          <a:p>
            <a:endParaRPr lang="en-IN" sz="2400" dirty="0"/>
          </a:p>
        </p:txBody>
      </p:sp>
    </p:spTree>
    <p:extLst>
      <p:ext uri="{BB962C8B-B14F-4D97-AF65-F5344CB8AC3E}">
        <p14:creationId xmlns:p14="http://schemas.microsoft.com/office/powerpoint/2010/main" val="83515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E7FB-6891-4052-9AFE-B2D0E6A70D60}"/>
              </a:ext>
            </a:extLst>
          </p:cNvPr>
          <p:cNvSpPr>
            <a:spLocks noGrp="1"/>
          </p:cNvSpPr>
          <p:nvPr>
            <p:ph type="title"/>
          </p:nvPr>
        </p:nvSpPr>
        <p:spPr>
          <a:xfrm>
            <a:off x="1812997" y="175875"/>
            <a:ext cx="3063804" cy="693702"/>
          </a:xfrm>
        </p:spPr>
        <p:txBody>
          <a:bodyPr>
            <a:normAutofit fontScale="90000"/>
          </a:bodyPr>
          <a:lstStyle/>
          <a:p>
            <a:r>
              <a:rPr lang="en-US" dirty="0"/>
              <a:t>Future Scope</a:t>
            </a:r>
            <a:endParaRPr lang="en-IN" dirty="0"/>
          </a:p>
        </p:txBody>
      </p:sp>
      <p:sp>
        <p:nvSpPr>
          <p:cNvPr id="3" name="Content Placeholder 2">
            <a:extLst>
              <a:ext uri="{FF2B5EF4-FFF2-40B4-BE49-F238E27FC236}">
                <a16:creationId xmlns:a16="http://schemas.microsoft.com/office/drawing/2014/main" id="{2BD30C01-B098-4387-8ADA-5DF69602C4B9}"/>
              </a:ext>
            </a:extLst>
          </p:cNvPr>
          <p:cNvSpPr>
            <a:spLocks noGrp="1"/>
          </p:cNvSpPr>
          <p:nvPr>
            <p:ph idx="1"/>
          </p:nvPr>
        </p:nvSpPr>
        <p:spPr>
          <a:xfrm>
            <a:off x="1934789" y="869577"/>
            <a:ext cx="9916552" cy="5812548"/>
          </a:xfrm>
        </p:spPr>
        <p:txBody>
          <a:bodyPr>
            <a:normAutofit/>
          </a:bodyPr>
          <a:lstStyle/>
          <a:p>
            <a:r>
              <a:rPr lang="en-US" sz="2000" dirty="0"/>
              <a:t>The "Panchayat Level Palliative Care Website" project holds immense potential for the future. As it stands, the project offers a robust foundation for the delivery of palliative care services at the panchayat level, significantly improving the quality of life for individuals facing serious illnesses and their families within the panchayat.</a:t>
            </a:r>
          </a:p>
          <a:p>
            <a:endParaRPr lang="en-US" sz="2000" dirty="0"/>
          </a:p>
          <a:p>
            <a:r>
              <a:rPr lang="en-US" sz="2000" dirty="0"/>
              <a:t>Looking ahead, the project could expand to cover additional regions or countries, with localization and customization to suit specific healthcare needs. Developing a mobile application alongside the website would enhance accessibility, providing features like telemedicine consultations and prescription management. Integration with Electronic Health Records (EHR) systems can further streamline patient care, while the inclusion of machine learning and AI can optimize appointment scheduling and symptom management.</a:t>
            </a:r>
          </a:p>
          <a:p>
            <a:endParaRPr lang="en-IN" dirty="0"/>
          </a:p>
        </p:txBody>
      </p:sp>
    </p:spTree>
    <p:extLst>
      <p:ext uri="{BB962C8B-B14F-4D97-AF65-F5344CB8AC3E}">
        <p14:creationId xmlns:p14="http://schemas.microsoft.com/office/powerpoint/2010/main" val="2262198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1329</TotalTime>
  <Words>466</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Gentle Haloes</vt:lpstr>
      <vt:lpstr>Gentle Haloes - Abstract</vt:lpstr>
      <vt:lpstr>Functionalities </vt:lpstr>
      <vt:lpstr>PowerPoint Presentation</vt:lpstr>
      <vt:lpstr>PowerPoint Presentation</vt:lpstr>
      <vt:lpstr>PowerPoint Presentation</vt:lpstr>
      <vt:lpstr>PowerPoint Presentation</vt:lpstr>
      <vt:lpstr>Technologies  Used</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Gentle Haloes</dc:title>
  <dc:creator>HP</dc:creator>
  <cp:lastModifiedBy>HP</cp:lastModifiedBy>
  <cp:revision>6</cp:revision>
  <dcterms:created xsi:type="dcterms:W3CDTF">2023-10-25T03:13:14Z</dcterms:created>
  <dcterms:modified xsi:type="dcterms:W3CDTF">2023-10-26T01:22:36Z</dcterms:modified>
</cp:coreProperties>
</file>