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2" r:id="rId22"/>
    <p:sldId id="276" r:id="rId23"/>
    <p:sldId id="283" r:id="rId24"/>
    <p:sldId id="284" r:id="rId25"/>
    <p:sldId id="285" r:id="rId26"/>
    <p:sldId id="277" r:id="rId27"/>
    <p:sldId id="286" r:id="rId28"/>
    <p:sldId id="287"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10/27/2023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a:extLst>
              <a:ext uri="{FF2B5EF4-FFF2-40B4-BE49-F238E27FC236}">
                <a16:creationId xmlns:a16="http://schemas.microsoft.com/office/drawing/2014/main" id="{4ED7E999-C502-4906-BF42-8174AB984652}"/>
              </a:ext>
            </a:extLst>
          </p:cNvPr>
          <p:cNvSpPr txBox="1">
            <a:spLocks noGrp="1"/>
          </p:cNvSpPr>
          <p:nvPr>
            <p:ph type="ctrTitle"/>
          </p:nvPr>
        </p:nvSpPr>
        <p:spPr>
          <a:xfrm>
            <a:off x="1425389" y="2650991"/>
            <a:ext cx="11026587" cy="2746201"/>
          </a:xfrm>
          <a:prstGeom prst="rect">
            <a:avLst/>
          </a:prstGeom>
        </p:spPr>
        <p:txBody>
          <a:bodyPr wrap="square" lIns="0" tIns="0" rIns="0" bIns="0" rtlCol="0" anchor="t">
            <a:spAutoFit/>
          </a:bodyPr>
          <a:lstStyle/>
          <a:p>
            <a:pPr algn="ctr"/>
            <a:r>
              <a:rPr lang="en-US" sz="4000" b="1" dirty="0">
                <a:solidFill>
                  <a:srgbClr val="000000"/>
                </a:solidFill>
                <a:latin typeface="Times New Roman" panose="02020603050405020304" pitchFamily="18" charset="0"/>
                <a:cs typeface="Times New Roman" panose="02020603050405020304" pitchFamily="18" charset="0"/>
              </a:rPr>
              <a:t>Stress Level Detection Based on Sleeping</a:t>
            </a:r>
            <a:br>
              <a:rPr lang="en-US" sz="4000" b="1" dirty="0">
                <a:solidFill>
                  <a:srgbClr val="000000"/>
                </a:solidFill>
                <a:latin typeface="Times New Roman" panose="02020603050405020304" pitchFamily="18" charset="0"/>
                <a:cs typeface="Times New Roman" panose="02020603050405020304" pitchFamily="18" charset="0"/>
              </a:rPr>
            </a:br>
            <a:r>
              <a:rPr lang="en-US" sz="4000" b="1" dirty="0">
                <a:solidFill>
                  <a:srgbClr val="000000"/>
                </a:solidFill>
                <a:latin typeface="Times New Roman" panose="02020603050405020304" pitchFamily="18" charset="0"/>
                <a:cs typeface="Times New Roman" panose="02020603050405020304" pitchFamily="18" charset="0"/>
              </a:rPr>
              <a:t>Habits Using Decision Tree Classifier</a:t>
            </a:r>
          </a:p>
          <a:p>
            <a:pPr>
              <a:lnSpc>
                <a:spcPts val="13513"/>
              </a:lnSpc>
            </a:pPr>
            <a:endParaRPr lang="en-US" sz="6399" dirty="0">
              <a:solidFill>
                <a:srgbClr val="000000"/>
              </a:solidFill>
              <a:latin typeface="Kollektif"/>
            </a:endParaRPr>
          </a:p>
        </p:txBody>
      </p:sp>
      <p:sp>
        <p:nvSpPr>
          <p:cNvPr id="5" name="Subtitle 4">
            <a:extLst>
              <a:ext uri="{FF2B5EF4-FFF2-40B4-BE49-F238E27FC236}">
                <a16:creationId xmlns:a16="http://schemas.microsoft.com/office/drawing/2014/main" id="{6316D39C-4C2C-463E-878E-794413EEE9A6}"/>
              </a:ext>
            </a:extLst>
          </p:cNvPr>
          <p:cNvSpPr txBox="1">
            <a:spLocks noGrp="1"/>
          </p:cNvSpPr>
          <p:nvPr>
            <p:ph type="subTitle" idx="1"/>
          </p:nvPr>
        </p:nvSpPr>
        <p:spPr>
          <a:xfrm>
            <a:off x="7329769" y="4712915"/>
            <a:ext cx="4781550" cy="1646605"/>
          </a:xfrm>
          <a:prstGeom prst="rect">
            <a:avLst/>
          </a:prstGeom>
        </p:spPr>
        <p:txBody>
          <a:bodyPr wrap="square" lIns="0" tIns="0" rIns="0" bIns="0" rtlCol="0" anchor="t">
            <a:spAutoFit/>
          </a:bodyPr>
          <a:lstStyle/>
          <a:p>
            <a:pPr algn="ctr"/>
            <a:r>
              <a:rPr lang="en-US" sz="2000" dirty="0">
                <a:solidFill>
                  <a:srgbClr val="000000"/>
                </a:solidFill>
                <a:latin typeface="Nunito Bold"/>
              </a:rPr>
              <a:t>Maria Jacob</a:t>
            </a:r>
          </a:p>
          <a:p>
            <a:pPr algn="ctr"/>
            <a:r>
              <a:rPr lang="en-US" sz="2000" dirty="0">
                <a:solidFill>
                  <a:srgbClr val="000000"/>
                </a:solidFill>
                <a:latin typeface="Nunito Bold"/>
              </a:rPr>
              <a:t>PG Scholar</a:t>
            </a:r>
          </a:p>
          <a:p>
            <a:pPr algn="ctr"/>
            <a:r>
              <a:rPr lang="en-US" sz="2000" dirty="0">
                <a:solidFill>
                  <a:srgbClr val="000000"/>
                </a:solidFill>
                <a:latin typeface="Nunito Bold"/>
              </a:rPr>
              <a:t>Amal Jyothi College of Engineering</a:t>
            </a:r>
          </a:p>
          <a:p>
            <a:pPr algn="ctr"/>
            <a:r>
              <a:rPr lang="en-US" sz="2000" dirty="0">
                <a:solidFill>
                  <a:srgbClr val="000000"/>
                </a:solidFill>
                <a:latin typeface="Nunito Bold"/>
              </a:rPr>
              <a:t>AJC19MCA-I037</a:t>
            </a:r>
          </a:p>
        </p:txBody>
      </p:sp>
      <p:sp>
        <p:nvSpPr>
          <p:cNvPr id="6" name="TextBox 5">
            <a:extLst>
              <a:ext uri="{FF2B5EF4-FFF2-40B4-BE49-F238E27FC236}">
                <a16:creationId xmlns:a16="http://schemas.microsoft.com/office/drawing/2014/main" id="{B65577A9-DFA5-4D5D-912D-2951DBD77D93}"/>
              </a:ext>
            </a:extLst>
          </p:cNvPr>
          <p:cNvSpPr txBox="1"/>
          <p:nvPr/>
        </p:nvSpPr>
        <p:spPr>
          <a:xfrm>
            <a:off x="2429469" y="6502645"/>
            <a:ext cx="5970459" cy="215444"/>
          </a:xfrm>
          <a:prstGeom prst="rect">
            <a:avLst/>
          </a:prstGeom>
        </p:spPr>
        <p:txBody>
          <a:bodyPr wrap="square" lIns="0" tIns="0" rIns="0" bIns="0" rtlCol="0" anchor="t">
            <a:spAutoFit/>
          </a:bodyPr>
          <a:lstStyle/>
          <a:p>
            <a:r>
              <a:rPr lang="en-US" sz="1400" dirty="0">
                <a:solidFill>
                  <a:srgbClr val="000000"/>
                </a:solidFill>
                <a:latin typeface="Times New Roman" panose="02020603050405020304" pitchFamily="18" charset="0"/>
                <a:cs typeface="Times New Roman" panose="02020603050405020304" pitchFamily="18" charset="0"/>
              </a:rPr>
              <a:t>National Conference on Emerging Computer Applications (NCECA)-2023</a:t>
            </a:r>
          </a:p>
        </p:txBody>
      </p:sp>
    </p:spTree>
    <p:extLst>
      <p:ext uri="{BB962C8B-B14F-4D97-AF65-F5344CB8AC3E}">
        <p14:creationId xmlns:p14="http://schemas.microsoft.com/office/powerpoint/2010/main" val="340595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EA2F07-AF1C-4DCA-AB15-BEE3550D26B5}"/>
              </a:ext>
            </a:extLst>
          </p:cNvPr>
          <p:cNvSpPr>
            <a:spLocks noGrp="1"/>
          </p:cNvSpPr>
          <p:nvPr>
            <p:ph idx="1"/>
          </p:nvPr>
        </p:nvSpPr>
        <p:spPr>
          <a:xfrm>
            <a:off x="1484310" y="959223"/>
            <a:ext cx="10483572" cy="5701554"/>
          </a:xfrm>
        </p:spPr>
        <p:txBody>
          <a:bodyPr>
            <a:normAutofit/>
          </a:bodyPr>
          <a:lstStyle/>
          <a:p>
            <a:r>
              <a:rPr lang="en-US" dirty="0">
                <a:latin typeface="Times New Roman" panose="02020603050405020304" pitchFamily="18" charset="0"/>
                <a:cs typeface="Times New Roman" panose="02020603050405020304" pitchFamily="18" charset="0"/>
              </a:rPr>
              <a:t>This seminar paper [5] “sleepWell: Stress Level Prediction Through Sleep Data. Are You Stressed?” by Md Minhazur Rahman, ASM Mohaimenul Islam addresses the critical issue of stress detection, utilizing machine learning techniques to enhance the quality of daily life.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study focuses on identifying stress levels in individuals during sleep using the SayoPillow dataset and offers various machine learning models.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Notably, the SVM and Gaussian Naive Bayes models demonstrate superior performance, showing promise for early stress detection and potential applications in healthcare and IoT.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52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A94A-28AC-486D-8947-D050716B274D}"/>
              </a:ext>
            </a:extLst>
          </p:cNvPr>
          <p:cNvSpPr>
            <a:spLocks noGrp="1"/>
          </p:cNvSpPr>
          <p:nvPr>
            <p:ph type="title"/>
          </p:nvPr>
        </p:nvSpPr>
        <p:spPr>
          <a:xfrm>
            <a:off x="1457418" y="71718"/>
            <a:ext cx="4495148" cy="1030942"/>
          </a:xfrm>
        </p:spPr>
        <p:txBody>
          <a:bodyPr>
            <a:normAutofit fontScale="90000"/>
          </a:bodyPr>
          <a:lstStyle/>
          <a:p>
            <a:r>
              <a:rPr lang="en-IN" sz="4400" b="1" dirty="0">
                <a:latin typeface="Times New Roman" panose="02020603050405020304" pitchFamily="18" charset="0"/>
                <a:cs typeface="Times New Roman" panose="02020603050405020304" pitchFamily="18" charset="0"/>
              </a:rPr>
              <a:t>Introduction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3EAB43-215A-4782-BF4C-410C0E510C3D}"/>
              </a:ext>
            </a:extLst>
          </p:cNvPr>
          <p:cNvSpPr>
            <a:spLocks noGrp="1"/>
          </p:cNvSpPr>
          <p:nvPr>
            <p:ph idx="1"/>
          </p:nvPr>
        </p:nvSpPr>
        <p:spPr>
          <a:xfrm>
            <a:off x="1457418" y="900952"/>
            <a:ext cx="10573219" cy="5419165"/>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Stress is a mental or emotional condition arising from challenging or inescapable situations. It is a pressure exerted on the human body due to various stress-inducing factors.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objective of this seminar paper is to explore a method for detecting stress levels using sleep patterns.</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Decision Tree is chosen due to its interpretability and transparency. It allows visualization and understanding of the decision-making process for stress level prediction.</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Machine learning and the Decision Tree method will be employed for this purpose. This seminar paper aims to provide insights into a reliable and impartial approach for evaluating stress levels by analyzing sleep patterns.</a:t>
            </a:r>
          </a:p>
          <a:p>
            <a:endParaRPr lang="en-IN" dirty="0"/>
          </a:p>
        </p:txBody>
      </p:sp>
    </p:spTree>
    <p:extLst>
      <p:ext uri="{BB962C8B-B14F-4D97-AF65-F5344CB8AC3E}">
        <p14:creationId xmlns:p14="http://schemas.microsoft.com/office/powerpoint/2010/main" val="8177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9B9AA-6633-4B43-8741-761598130E24}"/>
              </a:ext>
            </a:extLst>
          </p:cNvPr>
          <p:cNvSpPr>
            <a:spLocks noGrp="1"/>
          </p:cNvSpPr>
          <p:nvPr>
            <p:ph type="title"/>
          </p:nvPr>
        </p:nvSpPr>
        <p:spPr>
          <a:xfrm>
            <a:off x="1699464" y="219636"/>
            <a:ext cx="5095783" cy="1358152"/>
          </a:xfrm>
        </p:spPr>
        <p:txBody>
          <a:bodyPr>
            <a:normAutofit/>
          </a:bodyPr>
          <a:lstStyle/>
          <a:p>
            <a:r>
              <a:rPr lang="en-IN" b="1" dirty="0">
                <a:latin typeface="Times New Roman" panose="02020603050405020304" pitchFamily="18" charset="0"/>
                <a:cs typeface="Times New Roman" panose="02020603050405020304" pitchFamily="18" charset="0"/>
              </a:rPr>
              <a:t>Methodology</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568FAF-44CD-4BCD-AD42-E67C21F4C3DF}"/>
              </a:ext>
            </a:extLst>
          </p:cNvPr>
          <p:cNvSpPr>
            <a:spLocks noGrp="1"/>
          </p:cNvSpPr>
          <p:nvPr>
            <p:ph idx="1"/>
          </p:nvPr>
        </p:nvSpPr>
        <p:spPr>
          <a:xfrm>
            <a:off x="1699464" y="943535"/>
            <a:ext cx="10295314" cy="4213411"/>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collection, preprocessing, feature engineering, model selection, training, and evaluation are all included in the methodology.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Initially, we preprocess and explore the dataset, handling missing values and transforming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50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FFF4-17D5-415D-8065-D9317F4CF13F}"/>
              </a:ext>
            </a:extLst>
          </p:cNvPr>
          <p:cNvSpPr>
            <a:spLocks noGrp="1"/>
          </p:cNvSpPr>
          <p:nvPr>
            <p:ph type="title"/>
          </p:nvPr>
        </p:nvSpPr>
        <p:spPr>
          <a:xfrm>
            <a:off x="1959440" y="412376"/>
            <a:ext cx="3195265" cy="923364"/>
          </a:xfrm>
        </p:spPr>
        <p:txBody>
          <a:bodyPr>
            <a:normAutofit/>
          </a:bodyPr>
          <a:lstStyle/>
          <a:p>
            <a:pPr marL="457200" indent="-45720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569134C8-E144-45D9-A2C1-C57ADFE597E7}"/>
              </a:ext>
            </a:extLst>
          </p:cNvPr>
          <p:cNvSpPr>
            <a:spLocks noGrp="1"/>
          </p:cNvSpPr>
          <p:nvPr>
            <p:ph idx="1"/>
          </p:nvPr>
        </p:nvSpPr>
        <p:spPr>
          <a:xfrm>
            <a:off x="1564993" y="1156448"/>
            <a:ext cx="10627007" cy="5056094"/>
          </a:xfrm>
        </p:spPr>
        <p:txBody>
          <a:bodyPr/>
          <a:lstStyle/>
          <a:p>
            <a:r>
              <a:rPr lang="en-US" dirty="0">
                <a:latin typeface="Times New Roman" panose="02020603050405020304" pitchFamily="18" charset="0"/>
                <a:cs typeface="Times New Roman" panose="02020603050405020304" pitchFamily="18" charset="0"/>
              </a:rPr>
              <a:t>The foundation of our research lies in the quality and quantity of data collected. Our dataset, "Stress.csv," which includes pertinent physiological and sleep-related characteristics, was retrieved. </a:t>
            </a:r>
          </a:p>
          <a:p>
            <a:r>
              <a:rPr lang="en-US" dirty="0">
                <a:latin typeface="Times New Roman" panose="02020603050405020304" pitchFamily="18" charset="0"/>
                <a:cs typeface="Times New Roman" panose="02020603050405020304" pitchFamily="18" charset="0"/>
              </a:rPr>
              <a:t>Snoring Rate, Respiration Rate, Body Temperature, Limb Movement, Blood Oxygen, Eye Movement, Sleeping Hours, Heart Rate are the features of this dataset. </a:t>
            </a:r>
          </a:p>
          <a:p>
            <a:r>
              <a:rPr lang="en-US" dirty="0">
                <a:latin typeface="Times New Roman" panose="02020603050405020304" pitchFamily="18" charset="0"/>
                <a:cs typeface="Times New Roman" panose="02020603050405020304" pitchFamily="18" charset="0"/>
              </a:rPr>
              <a:t>The relevance of each item in the dataset was determined by its capacity to predict stress levels. The Pandas package was used to import the dataset, allowing for data manipulation and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09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A308-B766-464C-8937-20FAF8E3E061}"/>
              </a:ext>
            </a:extLst>
          </p:cNvPr>
          <p:cNvSpPr>
            <a:spLocks noGrp="1"/>
          </p:cNvSpPr>
          <p:nvPr>
            <p:ph type="title"/>
          </p:nvPr>
        </p:nvSpPr>
        <p:spPr>
          <a:xfrm>
            <a:off x="2129770" y="504264"/>
            <a:ext cx="4154489" cy="1125071"/>
          </a:xfrm>
        </p:spPr>
        <p:txBody>
          <a:bodyPr>
            <a:normAutofit/>
          </a:bodyPr>
          <a:lstStyle/>
          <a:p>
            <a:pPr marL="457200" indent="-45720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Data Pre-processing</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4D9A84-B7F8-4E74-A416-565EFD7712C7}"/>
              </a:ext>
            </a:extLst>
          </p:cNvPr>
          <p:cNvSpPr>
            <a:spLocks noGrp="1"/>
          </p:cNvSpPr>
          <p:nvPr>
            <p:ph idx="1"/>
          </p:nvPr>
        </p:nvSpPr>
        <p:spPr>
          <a:xfrm>
            <a:off x="1582922" y="1066801"/>
            <a:ext cx="10501502" cy="5378824"/>
          </a:xfrm>
        </p:spPr>
        <p:txBody>
          <a:bodyPr/>
          <a:lstStyle/>
          <a:p>
            <a:r>
              <a:rPr lang="en-US" dirty="0">
                <a:latin typeface="Times New Roman" panose="02020603050405020304" pitchFamily="18" charset="0"/>
                <a:ea typeface="SimSun" panose="02010600030101010101" pitchFamily="2" charset="-122"/>
              </a:rPr>
              <a:t> Even if raw data is large, it frequently has to be refined in order to reach its full potential.</a:t>
            </a:r>
          </a:p>
          <a:p>
            <a:r>
              <a:rPr lang="en-US" dirty="0">
                <a:latin typeface="Times New Roman" panose="02020603050405020304" pitchFamily="18" charset="0"/>
                <a:ea typeface="SimSun" panose="02010600030101010101" pitchFamily="2" charset="-122"/>
              </a:rPr>
              <a:t> To minimize any inherent difficulties, such as missing values, outliers, and inconsistencies, we carefully handled the dataset throughout this phase. </a:t>
            </a:r>
          </a:p>
          <a:p>
            <a:r>
              <a:rPr lang="en-US" dirty="0">
                <a:latin typeface="Times New Roman" panose="02020603050405020304" pitchFamily="18" charset="0"/>
                <a:ea typeface="SimSun" panose="02010600030101010101" pitchFamily="2" charset="-122"/>
              </a:rPr>
              <a:t>The process of preparing data included renaming columns to increase readability, conducting exploratory analysis of the data to determine the core properties of the data, and developing plans for dealing with missing data.</a:t>
            </a:r>
          </a:p>
          <a:p>
            <a:r>
              <a:rPr lang="en-US" dirty="0">
                <a:latin typeface="Times New Roman" panose="02020603050405020304" pitchFamily="18" charset="0"/>
                <a:ea typeface="SimSun" panose="02010600030101010101" pitchFamily="2" charset="-122"/>
              </a:rPr>
              <a:t> To further reveal underlying patterns and correlations in the dataset, sophisticated data visualization techniques were 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30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D43F-4B60-49D9-8E13-A369889BDB44}"/>
              </a:ext>
            </a:extLst>
          </p:cNvPr>
          <p:cNvSpPr>
            <a:spLocks noGrp="1"/>
          </p:cNvSpPr>
          <p:nvPr>
            <p:ph type="title"/>
          </p:nvPr>
        </p:nvSpPr>
        <p:spPr>
          <a:xfrm>
            <a:off x="1735324" y="2810436"/>
            <a:ext cx="4683406" cy="999566"/>
          </a:xfrm>
        </p:spPr>
        <p:txBody>
          <a:bodyPr>
            <a:noAutofit/>
          </a:bodyPr>
          <a:lstStyle/>
          <a:p>
            <a:pPr marL="457200" indent="-457200">
              <a:buFont typeface="Wingdings" panose="05000000000000000000" pitchFamily="2" charset="2"/>
              <a:buChar char="q"/>
            </a:pPr>
            <a:r>
              <a:rPr lang="en-US" sz="2800" b="1" dirty="0">
                <a:latin typeface="Times New Roman" panose="02020603050405020304" pitchFamily="18" charset="0"/>
                <a:ea typeface="SimSun" panose="02010600030101010101" pitchFamily="2" charset="-122"/>
              </a:rPr>
              <a:t>Training and Evaluation</a:t>
            </a:r>
            <a:br>
              <a:rPr lang="en-IN" b="1" i="1" dirty="0">
                <a:effectLst>
                  <a:outerShdw sx="0" sy="0">
                    <a:srgbClr val="000000"/>
                  </a:outerShdw>
                </a:effectLst>
                <a:latin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9CDB89-4ACC-41FF-B943-57BCB5B70923}"/>
              </a:ext>
            </a:extLst>
          </p:cNvPr>
          <p:cNvSpPr>
            <a:spLocks noGrp="1"/>
          </p:cNvSpPr>
          <p:nvPr>
            <p:ph idx="1"/>
          </p:nvPr>
        </p:nvSpPr>
        <p:spPr>
          <a:xfrm>
            <a:off x="1289002" y="681317"/>
            <a:ext cx="10707689" cy="2866466"/>
          </a:xfrm>
        </p:spPr>
        <p:txBody>
          <a:bodyPr/>
          <a:lstStyle/>
          <a:p>
            <a:pPr algn="just">
              <a:spcAft>
                <a:spcPts val="0"/>
              </a:spcAft>
            </a:pPr>
            <a:r>
              <a:rPr lang="en-US" dirty="0">
                <a:latin typeface="Times New Roman" panose="02020603050405020304" pitchFamily="18" charset="0"/>
                <a:ea typeface="SimSun" panose="02010600030101010101" pitchFamily="2" charset="-122"/>
              </a:rPr>
              <a:t>Choosing the right prediction model is a crucial step in our research process.</a:t>
            </a:r>
          </a:p>
          <a:p>
            <a:pPr algn="just">
              <a:spcAft>
                <a:spcPts val="0"/>
              </a:spcAft>
            </a:pPr>
            <a:r>
              <a:rPr lang="en-US" dirty="0">
                <a:latin typeface="Times New Roman" panose="02020603050405020304" pitchFamily="18" charset="0"/>
                <a:ea typeface="SimSun" panose="02010600030101010101" pitchFamily="2" charset="-122"/>
              </a:rPr>
              <a:t>The DecisionTreeClassifier was selected because it works well with both numerical and categorical data and can capture intricate feature interactions.</a:t>
            </a:r>
            <a:endParaRPr lang="en-IN" dirty="0">
              <a:latin typeface="Times New Roman" panose="02020603050405020304" pitchFamily="18" charset="0"/>
              <a:ea typeface="SimSun" panose="02010600030101010101" pitchFamily="2" charset="-122"/>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9BCE49B-620D-44E4-B930-098AFA62E938}"/>
              </a:ext>
            </a:extLst>
          </p:cNvPr>
          <p:cNvSpPr txBox="1">
            <a:spLocks/>
          </p:cNvSpPr>
          <p:nvPr/>
        </p:nvSpPr>
        <p:spPr>
          <a:xfrm>
            <a:off x="1538101" y="450476"/>
            <a:ext cx="6557030" cy="117885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2800" b="1" dirty="0">
                <a:effectLst>
                  <a:outerShdw sx="0" sy="0">
                    <a:srgbClr val="000000"/>
                  </a:outerShdw>
                </a:effectLst>
                <a:latin typeface="Times New Roman" panose="02020603050405020304" pitchFamily="18" charset="0"/>
              </a:rPr>
              <a:t>Machine Learning Model Selection</a:t>
            </a:r>
            <a:br>
              <a:rPr lang="en-IN" b="1" i="1" dirty="0">
                <a:effectLst>
                  <a:outerShdw sx="0" sy="0">
                    <a:srgbClr val="000000"/>
                  </a:outerShdw>
                </a:effectLst>
                <a:latin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05B33FA-34A9-485D-8128-2A8AEC573168}"/>
              </a:ext>
            </a:extLst>
          </p:cNvPr>
          <p:cNvSpPr txBox="1">
            <a:spLocks/>
          </p:cNvSpPr>
          <p:nvPr/>
        </p:nvSpPr>
        <p:spPr>
          <a:xfrm>
            <a:off x="1289001" y="3713630"/>
            <a:ext cx="10707689" cy="286646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Aft>
                <a:spcPts val="0"/>
              </a:spcAft>
            </a:pPr>
            <a:r>
              <a:rPr lang="en-US" dirty="0">
                <a:latin typeface="Times New Roman" panose="02020603050405020304" pitchFamily="18" charset="0"/>
                <a:ea typeface="SimSun" panose="02010600030101010101" pitchFamily="2" charset="-122"/>
              </a:rPr>
              <a:t>After choosing a model, we separated the dataset into training and testing sets, with 80% of the data in the training set. </a:t>
            </a:r>
          </a:p>
          <a:p>
            <a:pPr algn="just">
              <a:spcAft>
                <a:spcPts val="0"/>
              </a:spcAft>
            </a:pPr>
            <a:r>
              <a:rPr lang="en-US" dirty="0">
                <a:latin typeface="Times New Roman" panose="02020603050405020304" pitchFamily="18" charset="0"/>
                <a:ea typeface="SimSun" panose="02010600030101010101" pitchFamily="2" charset="-122"/>
              </a:rPr>
              <a:t>In order for the DecisionTreeClassifier to learn from the data and identify patterns that connect characteristics to stress levels, it has to be carefully calibrated during the training phase.</a:t>
            </a:r>
          </a:p>
          <a:p>
            <a:pPr algn="just">
              <a:spcAft>
                <a:spcPts val="0"/>
              </a:spcAft>
            </a:pPr>
            <a:r>
              <a:rPr lang="en-US" dirty="0">
                <a:latin typeface="Times New Roman" panose="02020603050405020304" pitchFamily="18" charset="0"/>
                <a:ea typeface="SimSun" panose="02010600030101010101" pitchFamily="2" charset="-122"/>
              </a:rPr>
              <a:t> The foundation of our predictive model's capacity to extrapolate meaningful predictions and make broad generalizations from the data is this procedure.</a:t>
            </a:r>
            <a:endParaRPr lang="en-IN" dirty="0">
              <a:latin typeface="Times New Roman" panose="02020603050405020304" pitchFamily="18" charset="0"/>
              <a:ea typeface="SimSun" panose="02010600030101010101" pitchFamily="2" charset="-122"/>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69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547F-8880-412C-8721-D75CD1BA27BA}"/>
              </a:ext>
            </a:extLst>
          </p:cNvPr>
          <p:cNvSpPr>
            <a:spLocks noGrp="1"/>
          </p:cNvSpPr>
          <p:nvPr>
            <p:ph type="title"/>
          </p:nvPr>
        </p:nvSpPr>
        <p:spPr>
          <a:xfrm>
            <a:off x="1896687" y="201707"/>
            <a:ext cx="3804866" cy="1035424"/>
          </a:xfrm>
        </p:spPr>
        <p:txBody>
          <a:bodyPr>
            <a:normAutofit/>
          </a:bodyPr>
          <a:lstStyle/>
          <a:p>
            <a:pPr marL="914400" lvl="1" indent="-457200" fontAlgn="base">
              <a:spcBef>
                <a:spcPts val="600"/>
              </a:spcBef>
              <a:spcAft>
                <a:spcPts val="300"/>
              </a:spcAft>
              <a:buFont typeface="Wingdings" panose="05000000000000000000" pitchFamily="2" charset="2"/>
              <a:buChar char="q"/>
              <a:tabLst>
                <a:tab pos="228600" algn="l"/>
              </a:tabLst>
            </a:pPr>
            <a:r>
              <a:rPr lang="en-US" sz="2800" b="1" dirty="0">
                <a:effectLst>
                  <a:outerShdw sx="0" sy="0">
                    <a:srgbClr val="000000"/>
                  </a:outerShdw>
                </a:effectLst>
                <a:latin typeface="Times New Roman" panose="02020603050405020304" pitchFamily="18" charset="0"/>
              </a:rPr>
              <a:t>Final Prediction</a:t>
            </a:r>
            <a:br>
              <a:rPr lang="en-IN" b="1" i="1" dirty="0">
                <a:effectLst>
                  <a:outerShdw sx="0" sy="0">
                    <a:srgbClr val="000000"/>
                  </a:outerShdw>
                </a:effectLst>
                <a:latin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883AFE-681A-4C48-9C8B-F4049D84C14F}"/>
              </a:ext>
            </a:extLst>
          </p:cNvPr>
          <p:cNvSpPr>
            <a:spLocks noGrp="1"/>
          </p:cNvSpPr>
          <p:nvPr>
            <p:ph idx="1"/>
          </p:nvPr>
        </p:nvSpPr>
        <p:spPr>
          <a:xfrm>
            <a:off x="1349840" y="1237131"/>
            <a:ext cx="10018713" cy="5257801"/>
          </a:xfrm>
        </p:spPr>
        <p:txBody>
          <a:bodyPr/>
          <a:lstStyle/>
          <a:p>
            <a:pPr algn="just">
              <a:spcAft>
                <a:spcPts val="0"/>
              </a:spcAft>
            </a:pPr>
            <a:r>
              <a:rPr lang="en-US" dirty="0">
                <a:latin typeface="Times New Roman" panose="02020603050405020304" pitchFamily="18" charset="0"/>
                <a:ea typeface="SimSun" panose="02010600030101010101" pitchFamily="2" charset="-122"/>
              </a:rPr>
              <a:t>In the final stage of our methodology, we pivot from theory to practicality. We give an example of how our trained model may be used to forecast stress levels for fresh data, offering insightful and useful information. </a:t>
            </a:r>
          </a:p>
          <a:p>
            <a:pPr algn="just">
              <a:spcAft>
                <a:spcPts val="0"/>
              </a:spcAft>
            </a:pPr>
            <a:r>
              <a:rPr lang="en-US" dirty="0">
                <a:latin typeface="Times New Roman" panose="02020603050405020304" pitchFamily="18" charset="0"/>
                <a:ea typeface="SimSun" panose="02010600030101010101" pitchFamily="2" charset="-122"/>
              </a:rPr>
              <a:t>We provide a mapping of anticipated stress levels to human-readable labels to improve understanding and implementation, hence increasing the reach of the results.</a:t>
            </a:r>
            <a:endParaRPr lang="en-IN" dirty="0">
              <a:latin typeface="Times New Roman" panose="02020603050405020304" pitchFamily="18" charset="0"/>
              <a:ea typeface="SimSun" panose="02010600030101010101" pitchFamily="2" charset="-122"/>
            </a:endParaRPr>
          </a:p>
          <a:p>
            <a:pPr algn="just">
              <a:spcAft>
                <a:spcPts val="0"/>
              </a:spcAft>
            </a:pPr>
            <a:r>
              <a:rPr lang="en-US" dirty="0">
                <a:latin typeface="Times New Roman" panose="02020603050405020304" pitchFamily="18" charset="0"/>
                <a:ea typeface="SimSun" panose="02010600030101010101" pitchFamily="2" charset="-122"/>
              </a:rPr>
              <a:t>This  approach serves as the road map for our study, ensuring that each step is carefully carried out and openly reported. </a:t>
            </a:r>
          </a:p>
          <a:p>
            <a:pPr algn="just">
              <a:spcAft>
                <a:spcPts val="0"/>
              </a:spcAft>
            </a:pPr>
            <a:r>
              <a:rPr lang="en-US" dirty="0">
                <a:latin typeface="Times New Roman" panose="02020603050405020304" pitchFamily="18" charset="0"/>
                <a:ea typeface="SimSun" panose="02010600030101010101" pitchFamily="2" charset="-122"/>
              </a:rPr>
              <a:t>Our research aims to provide significant contributions to the field of stress level prediction and its practical applications by employing this all-encompassing methodology.</a:t>
            </a:r>
            <a:endParaRPr lang="en-IN" dirty="0">
              <a:latin typeface="Times New Roman" panose="02020603050405020304" pitchFamily="18" charset="0"/>
              <a:ea typeface="SimSun" panose="02010600030101010101" pitchFamily="2" charset="-122"/>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23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B7CF-632A-4E58-8020-CF2C658DAEDC}"/>
              </a:ext>
            </a:extLst>
          </p:cNvPr>
          <p:cNvSpPr>
            <a:spLocks noGrp="1"/>
          </p:cNvSpPr>
          <p:nvPr>
            <p:ph type="title"/>
          </p:nvPr>
        </p:nvSpPr>
        <p:spPr>
          <a:xfrm>
            <a:off x="1331912" y="345143"/>
            <a:ext cx="3562818" cy="918882"/>
          </a:xfrm>
        </p:spPr>
        <p:txBody>
          <a:bodyPr/>
          <a:lstStyle/>
          <a:p>
            <a:r>
              <a:rPr lang="en-US" sz="3600" b="1" spc="100" dirty="0">
                <a:ln>
                  <a:noFill/>
                </a:ln>
                <a:latin typeface="Times New Roman" panose="02020603050405020304" pitchFamily="18" charset="0"/>
                <a:ea typeface="+mn-ea"/>
                <a:cs typeface="Times New Roman" panose="02020603050405020304" pitchFamily="18" charset="0"/>
              </a:rPr>
              <a:t>Build Model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BB579F-1E86-4CD4-9C8A-0E6361B081D4}"/>
              </a:ext>
            </a:extLst>
          </p:cNvPr>
          <p:cNvSpPr>
            <a:spLocks noGrp="1"/>
          </p:cNvSpPr>
          <p:nvPr>
            <p:ph idx="1"/>
          </p:nvPr>
        </p:nvSpPr>
        <p:spPr>
          <a:xfrm>
            <a:off x="1573957" y="1134034"/>
            <a:ext cx="10018713" cy="2039472"/>
          </a:xfrm>
        </p:spPr>
        <p:txBody>
          <a:bodyPr/>
          <a:lstStyle/>
          <a:p>
            <a:pPr marL="0" indent="0">
              <a:buNone/>
            </a:pPr>
            <a:r>
              <a:rPr lang="en-US" dirty="0">
                <a:latin typeface="Times New Roman" panose="02020603050405020304" pitchFamily="18" charset="0"/>
                <a:cs typeface="Times New Roman" panose="02020603050405020304" pitchFamily="18" charset="0"/>
              </a:rPr>
              <a:t>The model building is the main step in the stress level  prediction. While building the model, user use the algorithms. The steps involved are: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5C8293C-844F-4B1D-A5CA-CF205382375F}"/>
              </a:ext>
            </a:extLst>
          </p:cNvPr>
          <p:cNvSpPr txBox="1">
            <a:spLocks/>
          </p:cNvSpPr>
          <p:nvPr/>
        </p:nvSpPr>
        <p:spPr>
          <a:xfrm>
            <a:off x="1457417" y="2052916"/>
            <a:ext cx="4324817" cy="91888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q"/>
            </a:pPr>
            <a:r>
              <a:rPr lang="en-US" sz="2800" b="1" spc="100" dirty="0">
                <a:ln>
                  <a:noFill/>
                </a:ln>
                <a:latin typeface="Times New Roman" panose="02020603050405020304" pitchFamily="18" charset="0"/>
                <a:ea typeface="+mn-ea"/>
                <a:cs typeface="Times New Roman" panose="02020603050405020304" pitchFamily="18" charset="0"/>
              </a:rPr>
              <a:t>Import Libraries</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8BF63A-2C74-4474-AEB5-0A1C6152FEF4}"/>
              </a:ext>
            </a:extLst>
          </p:cNvPr>
          <p:cNvPicPr/>
          <p:nvPr/>
        </p:nvPicPr>
        <p:blipFill>
          <a:blip r:embed="rId2"/>
          <a:stretch>
            <a:fillRect/>
          </a:stretch>
        </p:blipFill>
        <p:spPr>
          <a:xfrm>
            <a:off x="2695349" y="2740953"/>
            <a:ext cx="6027310" cy="2039471"/>
          </a:xfrm>
          <a:prstGeom prst="rect">
            <a:avLst/>
          </a:prstGeom>
        </p:spPr>
      </p:pic>
      <p:pic>
        <p:nvPicPr>
          <p:cNvPr id="6" name="Picture 5">
            <a:extLst>
              <a:ext uri="{FF2B5EF4-FFF2-40B4-BE49-F238E27FC236}">
                <a16:creationId xmlns:a16="http://schemas.microsoft.com/office/drawing/2014/main" id="{7A7467FB-48C4-4701-AA77-DE02B02FAFD3}"/>
              </a:ext>
            </a:extLst>
          </p:cNvPr>
          <p:cNvPicPr/>
          <p:nvPr/>
        </p:nvPicPr>
        <p:blipFill>
          <a:blip r:embed="rId3"/>
          <a:stretch>
            <a:fillRect/>
          </a:stretch>
        </p:blipFill>
        <p:spPr>
          <a:xfrm>
            <a:off x="2695349" y="4760735"/>
            <a:ext cx="6027309" cy="1415452"/>
          </a:xfrm>
          <a:prstGeom prst="rect">
            <a:avLst/>
          </a:prstGeom>
        </p:spPr>
      </p:pic>
    </p:spTree>
    <p:extLst>
      <p:ext uri="{BB962C8B-B14F-4D97-AF65-F5344CB8AC3E}">
        <p14:creationId xmlns:p14="http://schemas.microsoft.com/office/powerpoint/2010/main" val="92869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36A8-A739-4961-B617-A370A94D4740}"/>
              </a:ext>
            </a:extLst>
          </p:cNvPr>
          <p:cNvSpPr>
            <a:spLocks noGrp="1"/>
          </p:cNvSpPr>
          <p:nvPr>
            <p:ph type="title"/>
          </p:nvPr>
        </p:nvSpPr>
        <p:spPr>
          <a:xfrm>
            <a:off x="1591888" y="98613"/>
            <a:ext cx="3670395" cy="968187"/>
          </a:xfrm>
        </p:spPr>
        <p:txBody>
          <a:bodyPr>
            <a:normAutofit/>
          </a:bodyPr>
          <a:lstStyle/>
          <a:p>
            <a:pPr marL="571500" indent="-57150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Load Dataset</a:t>
            </a:r>
          </a:p>
        </p:txBody>
      </p:sp>
      <p:pic>
        <p:nvPicPr>
          <p:cNvPr id="4" name="Content Placeholder 3">
            <a:extLst>
              <a:ext uri="{FF2B5EF4-FFF2-40B4-BE49-F238E27FC236}">
                <a16:creationId xmlns:a16="http://schemas.microsoft.com/office/drawing/2014/main" id="{B67D55B6-55E2-476A-B9DC-65A7F2E5AB50}"/>
              </a:ext>
            </a:extLst>
          </p:cNvPr>
          <p:cNvPicPr>
            <a:picLocks noGrp="1"/>
          </p:cNvPicPr>
          <p:nvPr>
            <p:ph idx="1"/>
          </p:nvPr>
        </p:nvPicPr>
        <p:blipFill>
          <a:blip r:embed="rId2"/>
          <a:stretch>
            <a:fillRect/>
          </a:stretch>
        </p:blipFill>
        <p:spPr>
          <a:xfrm>
            <a:off x="1591888" y="1192088"/>
            <a:ext cx="10018713" cy="1210453"/>
          </a:xfrm>
          <a:prstGeom prst="rect">
            <a:avLst/>
          </a:prstGeom>
        </p:spPr>
      </p:pic>
      <p:sp>
        <p:nvSpPr>
          <p:cNvPr id="5" name="Title 1">
            <a:extLst>
              <a:ext uri="{FF2B5EF4-FFF2-40B4-BE49-F238E27FC236}">
                <a16:creationId xmlns:a16="http://schemas.microsoft.com/office/drawing/2014/main" id="{C7972339-1155-4A2A-BB71-54D55BD0C478}"/>
              </a:ext>
            </a:extLst>
          </p:cNvPr>
          <p:cNvSpPr txBox="1">
            <a:spLocks/>
          </p:cNvSpPr>
          <p:nvPr/>
        </p:nvSpPr>
        <p:spPr>
          <a:xfrm>
            <a:off x="1340876" y="2527829"/>
            <a:ext cx="7596936" cy="9011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Data Exploration and Visualization</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E4017E-E50A-465A-9B59-298ACD3A8927}"/>
              </a:ext>
            </a:extLst>
          </p:cNvPr>
          <p:cNvPicPr/>
          <p:nvPr/>
        </p:nvPicPr>
        <p:blipFill>
          <a:blip r:embed="rId3"/>
          <a:stretch>
            <a:fillRect/>
          </a:stretch>
        </p:blipFill>
        <p:spPr>
          <a:xfrm>
            <a:off x="1685559" y="3554288"/>
            <a:ext cx="5764112" cy="763675"/>
          </a:xfrm>
          <a:prstGeom prst="rect">
            <a:avLst/>
          </a:prstGeom>
        </p:spPr>
      </p:pic>
      <p:pic>
        <p:nvPicPr>
          <p:cNvPr id="7" name="Picture 6">
            <a:extLst>
              <a:ext uri="{FF2B5EF4-FFF2-40B4-BE49-F238E27FC236}">
                <a16:creationId xmlns:a16="http://schemas.microsoft.com/office/drawing/2014/main" id="{C157B22B-57AE-4321-8817-0E0306D0DC1E}"/>
              </a:ext>
            </a:extLst>
          </p:cNvPr>
          <p:cNvPicPr/>
          <p:nvPr/>
        </p:nvPicPr>
        <p:blipFill>
          <a:blip r:embed="rId4"/>
          <a:stretch>
            <a:fillRect/>
          </a:stretch>
        </p:blipFill>
        <p:spPr>
          <a:xfrm>
            <a:off x="1685559" y="4317963"/>
            <a:ext cx="5764112" cy="856074"/>
          </a:xfrm>
          <a:prstGeom prst="rect">
            <a:avLst/>
          </a:prstGeom>
        </p:spPr>
      </p:pic>
    </p:spTree>
    <p:extLst>
      <p:ext uri="{BB962C8B-B14F-4D97-AF65-F5344CB8AC3E}">
        <p14:creationId xmlns:p14="http://schemas.microsoft.com/office/powerpoint/2010/main" val="1644968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6F1B-E700-42A9-B05A-0404357E9AAA}"/>
              </a:ext>
            </a:extLst>
          </p:cNvPr>
          <p:cNvSpPr>
            <a:spLocks noGrp="1"/>
          </p:cNvSpPr>
          <p:nvPr>
            <p:ph type="title"/>
          </p:nvPr>
        </p:nvSpPr>
        <p:spPr>
          <a:xfrm>
            <a:off x="1708430" y="237565"/>
            <a:ext cx="7695548" cy="936812"/>
          </a:xfrm>
        </p:spPr>
        <p:txBody>
          <a:bodyPr>
            <a:normAutofit/>
          </a:bodyPr>
          <a:lstStyle/>
          <a:p>
            <a:pPr marL="571500" indent="-5715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Data Cleaning and Handling Missing Values</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FFF7E4-2A61-43D0-B0C8-A8B4E752445A}"/>
              </a:ext>
            </a:extLst>
          </p:cNvPr>
          <p:cNvPicPr/>
          <p:nvPr/>
        </p:nvPicPr>
        <p:blipFill>
          <a:blip r:embed="rId2"/>
          <a:stretch>
            <a:fillRect/>
          </a:stretch>
        </p:blipFill>
        <p:spPr>
          <a:xfrm>
            <a:off x="2529521" y="1071899"/>
            <a:ext cx="7609561" cy="1088596"/>
          </a:xfrm>
          <a:prstGeom prst="rect">
            <a:avLst/>
          </a:prstGeom>
        </p:spPr>
      </p:pic>
      <p:pic>
        <p:nvPicPr>
          <p:cNvPr id="5" name="Picture 4">
            <a:extLst>
              <a:ext uri="{FF2B5EF4-FFF2-40B4-BE49-F238E27FC236}">
                <a16:creationId xmlns:a16="http://schemas.microsoft.com/office/drawing/2014/main" id="{92211539-8E9F-42E4-971D-92E4A10ACE45}"/>
              </a:ext>
            </a:extLst>
          </p:cNvPr>
          <p:cNvPicPr/>
          <p:nvPr/>
        </p:nvPicPr>
        <p:blipFill>
          <a:blip r:embed="rId3"/>
          <a:stretch>
            <a:fillRect/>
          </a:stretch>
        </p:blipFill>
        <p:spPr>
          <a:xfrm>
            <a:off x="2529520" y="2160495"/>
            <a:ext cx="7379392" cy="623047"/>
          </a:xfrm>
          <a:prstGeom prst="rect">
            <a:avLst/>
          </a:prstGeom>
        </p:spPr>
      </p:pic>
      <p:pic>
        <p:nvPicPr>
          <p:cNvPr id="6" name="Picture 5">
            <a:extLst>
              <a:ext uri="{FF2B5EF4-FFF2-40B4-BE49-F238E27FC236}">
                <a16:creationId xmlns:a16="http://schemas.microsoft.com/office/drawing/2014/main" id="{E581BD73-F0CE-4302-AB0E-E578076DE633}"/>
              </a:ext>
            </a:extLst>
          </p:cNvPr>
          <p:cNvPicPr/>
          <p:nvPr/>
        </p:nvPicPr>
        <p:blipFill>
          <a:blip r:embed="rId4"/>
          <a:stretch>
            <a:fillRect/>
          </a:stretch>
        </p:blipFill>
        <p:spPr>
          <a:xfrm>
            <a:off x="2529519" y="2783542"/>
            <a:ext cx="6964105" cy="551329"/>
          </a:xfrm>
          <a:prstGeom prst="rect">
            <a:avLst/>
          </a:prstGeom>
        </p:spPr>
      </p:pic>
      <p:sp>
        <p:nvSpPr>
          <p:cNvPr id="8" name="Title 1">
            <a:extLst>
              <a:ext uri="{FF2B5EF4-FFF2-40B4-BE49-F238E27FC236}">
                <a16:creationId xmlns:a16="http://schemas.microsoft.com/office/drawing/2014/main" id="{AB1E5060-7C97-42D5-8A56-1A8F689DE9D4}"/>
              </a:ext>
            </a:extLst>
          </p:cNvPr>
          <p:cNvSpPr txBox="1">
            <a:spLocks/>
          </p:cNvSpPr>
          <p:nvPr/>
        </p:nvSpPr>
        <p:spPr>
          <a:xfrm>
            <a:off x="1367771" y="3397624"/>
            <a:ext cx="3849688" cy="62304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Data Splitting</a:t>
            </a:r>
          </a:p>
        </p:txBody>
      </p:sp>
      <p:pic>
        <p:nvPicPr>
          <p:cNvPr id="9" name="Picture 8">
            <a:extLst>
              <a:ext uri="{FF2B5EF4-FFF2-40B4-BE49-F238E27FC236}">
                <a16:creationId xmlns:a16="http://schemas.microsoft.com/office/drawing/2014/main" id="{3EDF81E6-EE91-4CD4-A21E-B94CEC67430E}"/>
              </a:ext>
            </a:extLst>
          </p:cNvPr>
          <p:cNvPicPr/>
          <p:nvPr/>
        </p:nvPicPr>
        <p:blipFill>
          <a:blip r:embed="rId5"/>
          <a:stretch>
            <a:fillRect/>
          </a:stretch>
        </p:blipFill>
        <p:spPr>
          <a:xfrm>
            <a:off x="2529519" y="3998260"/>
            <a:ext cx="7833679" cy="719567"/>
          </a:xfrm>
          <a:prstGeom prst="rect">
            <a:avLst/>
          </a:prstGeom>
        </p:spPr>
      </p:pic>
      <p:pic>
        <p:nvPicPr>
          <p:cNvPr id="10" name="Picture 9">
            <a:extLst>
              <a:ext uri="{FF2B5EF4-FFF2-40B4-BE49-F238E27FC236}">
                <a16:creationId xmlns:a16="http://schemas.microsoft.com/office/drawing/2014/main" id="{FE448AC9-DF4F-46D8-87FD-F26453A1B810}"/>
              </a:ext>
            </a:extLst>
          </p:cNvPr>
          <p:cNvPicPr/>
          <p:nvPr/>
        </p:nvPicPr>
        <p:blipFill>
          <a:blip r:embed="rId6"/>
          <a:stretch>
            <a:fillRect/>
          </a:stretch>
        </p:blipFill>
        <p:spPr>
          <a:xfrm>
            <a:off x="2529519" y="4717826"/>
            <a:ext cx="7833678" cy="1526091"/>
          </a:xfrm>
          <a:prstGeom prst="rect">
            <a:avLst/>
          </a:prstGeom>
        </p:spPr>
      </p:pic>
    </p:spTree>
    <p:extLst>
      <p:ext uri="{BB962C8B-B14F-4D97-AF65-F5344CB8AC3E}">
        <p14:creationId xmlns:p14="http://schemas.microsoft.com/office/powerpoint/2010/main" val="116084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7599-2535-47E7-A40B-DC4847C606F2}"/>
              </a:ext>
            </a:extLst>
          </p:cNvPr>
          <p:cNvSpPr>
            <a:spLocks noGrp="1"/>
          </p:cNvSpPr>
          <p:nvPr>
            <p:ph type="title"/>
          </p:nvPr>
        </p:nvSpPr>
        <p:spPr>
          <a:xfrm>
            <a:off x="904129" y="1985682"/>
            <a:ext cx="4611688" cy="1371600"/>
          </a:xfrm>
        </p:spPr>
        <p:txBody>
          <a:bodyPr>
            <a:normAutofit/>
          </a:bodyPr>
          <a:lstStyle/>
          <a:p>
            <a:r>
              <a:rPr lang="en-US" sz="4000" b="1" dirty="0">
                <a:latin typeface="Times New Roman" panose="02020603050405020304" pitchFamily="18" charset="0"/>
                <a:cs typeface="Times New Roman" panose="02020603050405020304" pitchFamily="18" charset="0"/>
              </a:rPr>
              <a:t>Table of Content</a:t>
            </a:r>
            <a:endParaRPr lang="en-IN" sz="4000" b="1" dirty="0">
              <a:latin typeface="Times New Roman" panose="02020603050405020304" pitchFamily="18" charset="0"/>
              <a:cs typeface="Times New Roman" panose="02020603050405020304" pitchFamily="18" charset="0"/>
            </a:endParaRPr>
          </a:p>
        </p:txBody>
      </p:sp>
      <p:sp>
        <p:nvSpPr>
          <p:cNvPr id="6" name="Content Placeholder 27">
            <a:extLst>
              <a:ext uri="{FF2B5EF4-FFF2-40B4-BE49-F238E27FC236}">
                <a16:creationId xmlns:a16="http://schemas.microsoft.com/office/drawing/2014/main" id="{A68375CB-18E8-4ED8-9CB8-73B8DB8B6FD7}"/>
              </a:ext>
            </a:extLst>
          </p:cNvPr>
          <p:cNvSpPr txBox="1">
            <a:spLocks/>
          </p:cNvSpPr>
          <p:nvPr/>
        </p:nvSpPr>
        <p:spPr>
          <a:xfrm>
            <a:off x="6147267" y="953574"/>
            <a:ext cx="6517717" cy="5115532"/>
          </a:xfrm>
          <a:prstGeom prst="rect">
            <a:avLst/>
          </a:prstGeom>
        </p:spPr>
        <p:txBody>
          <a:bodyPr>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400" kern="1200"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Abstract​</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​Visualize the Stress Level</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Implementation</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p14="http://schemas.microsoft.com/office/powerpoint/2010/main" val="254150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EB38-6C03-4629-B739-4D5401013C33}"/>
              </a:ext>
            </a:extLst>
          </p:cNvPr>
          <p:cNvSpPr>
            <a:spLocks noGrp="1"/>
          </p:cNvSpPr>
          <p:nvPr>
            <p:ph type="title"/>
          </p:nvPr>
        </p:nvSpPr>
        <p:spPr>
          <a:xfrm>
            <a:off x="1582924" y="98818"/>
            <a:ext cx="5239218" cy="775447"/>
          </a:xfrm>
        </p:spPr>
        <p:txBody>
          <a:bodyPr>
            <a:normAutofit/>
          </a:body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Model Training and Testing</a:t>
            </a:r>
            <a:endParaRPr lang="en-IN" sz="2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D6B1A31-5B34-4835-814A-EE5054AC5C3A}"/>
              </a:ext>
            </a:extLst>
          </p:cNvPr>
          <p:cNvPicPr/>
          <p:nvPr/>
        </p:nvPicPr>
        <p:blipFill>
          <a:blip r:embed="rId2"/>
          <a:stretch>
            <a:fillRect/>
          </a:stretch>
        </p:blipFill>
        <p:spPr>
          <a:xfrm>
            <a:off x="1879562" y="920381"/>
            <a:ext cx="5579073" cy="1419407"/>
          </a:xfrm>
          <a:prstGeom prst="rect">
            <a:avLst/>
          </a:prstGeom>
        </p:spPr>
      </p:pic>
      <p:pic>
        <p:nvPicPr>
          <p:cNvPr id="12" name="Picture 11">
            <a:extLst>
              <a:ext uri="{FF2B5EF4-FFF2-40B4-BE49-F238E27FC236}">
                <a16:creationId xmlns:a16="http://schemas.microsoft.com/office/drawing/2014/main" id="{6E407E1C-8B8D-44AE-89A3-D5674E21D752}"/>
              </a:ext>
            </a:extLst>
          </p:cNvPr>
          <p:cNvPicPr/>
          <p:nvPr/>
        </p:nvPicPr>
        <p:blipFill>
          <a:blip r:embed="rId3"/>
          <a:stretch>
            <a:fillRect/>
          </a:stretch>
        </p:blipFill>
        <p:spPr>
          <a:xfrm>
            <a:off x="1879561" y="2317583"/>
            <a:ext cx="5579073" cy="868284"/>
          </a:xfrm>
          <a:prstGeom prst="rect">
            <a:avLst/>
          </a:prstGeom>
        </p:spPr>
      </p:pic>
      <p:pic>
        <p:nvPicPr>
          <p:cNvPr id="13" name="Picture 12">
            <a:extLst>
              <a:ext uri="{FF2B5EF4-FFF2-40B4-BE49-F238E27FC236}">
                <a16:creationId xmlns:a16="http://schemas.microsoft.com/office/drawing/2014/main" id="{FD097E21-1EA7-434A-B7C7-E787911253F0}"/>
              </a:ext>
            </a:extLst>
          </p:cNvPr>
          <p:cNvPicPr>
            <a:picLocks noChangeAspect="1"/>
          </p:cNvPicPr>
          <p:nvPr/>
        </p:nvPicPr>
        <p:blipFill>
          <a:blip r:embed="rId4"/>
          <a:stretch>
            <a:fillRect/>
          </a:stretch>
        </p:blipFill>
        <p:spPr>
          <a:xfrm>
            <a:off x="1888525" y="3185867"/>
            <a:ext cx="5677687" cy="3313545"/>
          </a:xfrm>
          <a:prstGeom prst="rect">
            <a:avLst/>
          </a:prstGeom>
        </p:spPr>
      </p:pic>
    </p:spTree>
    <p:extLst>
      <p:ext uri="{BB962C8B-B14F-4D97-AF65-F5344CB8AC3E}">
        <p14:creationId xmlns:p14="http://schemas.microsoft.com/office/powerpoint/2010/main" val="3245467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1D0F4A-B29C-4E4A-8625-04DAAFE813EB}"/>
              </a:ext>
            </a:extLst>
          </p:cNvPr>
          <p:cNvPicPr/>
          <p:nvPr/>
        </p:nvPicPr>
        <p:blipFill>
          <a:blip r:embed="rId2"/>
          <a:stretch>
            <a:fillRect/>
          </a:stretch>
        </p:blipFill>
        <p:spPr>
          <a:xfrm>
            <a:off x="2435374" y="847687"/>
            <a:ext cx="6475544" cy="1429348"/>
          </a:xfrm>
          <a:prstGeom prst="rect">
            <a:avLst/>
          </a:prstGeom>
        </p:spPr>
      </p:pic>
      <p:pic>
        <p:nvPicPr>
          <p:cNvPr id="5" name="Picture 4">
            <a:extLst>
              <a:ext uri="{FF2B5EF4-FFF2-40B4-BE49-F238E27FC236}">
                <a16:creationId xmlns:a16="http://schemas.microsoft.com/office/drawing/2014/main" id="{6EFB20ED-B104-4C21-A7EE-6B886EFAD2D6}"/>
              </a:ext>
            </a:extLst>
          </p:cNvPr>
          <p:cNvPicPr/>
          <p:nvPr/>
        </p:nvPicPr>
        <p:blipFill>
          <a:blip r:embed="rId3"/>
          <a:stretch>
            <a:fillRect/>
          </a:stretch>
        </p:blipFill>
        <p:spPr>
          <a:xfrm>
            <a:off x="2435374" y="2477397"/>
            <a:ext cx="4808108" cy="2264932"/>
          </a:xfrm>
          <a:prstGeom prst="rect">
            <a:avLst/>
          </a:prstGeom>
        </p:spPr>
      </p:pic>
    </p:spTree>
    <p:extLst>
      <p:ext uri="{BB962C8B-B14F-4D97-AF65-F5344CB8AC3E}">
        <p14:creationId xmlns:p14="http://schemas.microsoft.com/office/powerpoint/2010/main" val="2647679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896850-66B8-437B-9342-BAA92D6937A8}"/>
              </a:ext>
            </a:extLst>
          </p:cNvPr>
          <p:cNvSpPr txBox="1">
            <a:spLocks/>
          </p:cNvSpPr>
          <p:nvPr/>
        </p:nvSpPr>
        <p:spPr>
          <a:xfrm>
            <a:off x="1717394" y="1089269"/>
            <a:ext cx="2558770" cy="77544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Prediction</a:t>
            </a:r>
          </a:p>
        </p:txBody>
      </p:sp>
      <p:pic>
        <p:nvPicPr>
          <p:cNvPr id="9" name="Picture 8">
            <a:extLst>
              <a:ext uri="{FF2B5EF4-FFF2-40B4-BE49-F238E27FC236}">
                <a16:creationId xmlns:a16="http://schemas.microsoft.com/office/drawing/2014/main" id="{BF0B2C7A-D741-4DF7-84A7-29F17633C572}"/>
              </a:ext>
            </a:extLst>
          </p:cNvPr>
          <p:cNvPicPr/>
          <p:nvPr/>
        </p:nvPicPr>
        <p:blipFill>
          <a:blip r:embed="rId2"/>
          <a:stretch>
            <a:fillRect/>
          </a:stretch>
        </p:blipFill>
        <p:spPr>
          <a:xfrm>
            <a:off x="2040929" y="1864716"/>
            <a:ext cx="7569235" cy="966027"/>
          </a:xfrm>
          <a:prstGeom prst="rect">
            <a:avLst/>
          </a:prstGeom>
        </p:spPr>
      </p:pic>
      <p:pic>
        <p:nvPicPr>
          <p:cNvPr id="10" name="Picture 9">
            <a:extLst>
              <a:ext uri="{FF2B5EF4-FFF2-40B4-BE49-F238E27FC236}">
                <a16:creationId xmlns:a16="http://schemas.microsoft.com/office/drawing/2014/main" id="{7B3DC50B-08BE-421D-BF00-98E9A09A140E}"/>
              </a:ext>
            </a:extLst>
          </p:cNvPr>
          <p:cNvPicPr/>
          <p:nvPr/>
        </p:nvPicPr>
        <p:blipFill>
          <a:blip r:embed="rId3"/>
          <a:stretch>
            <a:fillRect/>
          </a:stretch>
        </p:blipFill>
        <p:spPr>
          <a:xfrm>
            <a:off x="2040929" y="2993415"/>
            <a:ext cx="7569235" cy="1444114"/>
          </a:xfrm>
          <a:prstGeom prst="rect">
            <a:avLst/>
          </a:prstGeom>
        </p:spPr>
      </p:pic>
      <p:pic>
        <p:nvPicPr>
          <p:cNvPr id="11" name="Picture 10">
            <a:extLst>
              <a:ext uri="{FF2B5EF4-FFF2-40B4-BE49-F238E27FC236}">
                <a16:creationId xmlns:a16="http://schemas.microsoft.com/office/drawing/2014/main" id="{46B9FB23-0724-4B8D-8547-03FB7998F415}"/>
              </a:ext>
            </a:extLst>
          </p:cNvPr>
          <p:cNvPicPr/>
          <p:nvPr/>
        </p:nvPicPr>
        <p:blipFill>
          <a:blip r:embed="rId4"/>
          <a:stretch>
            <a:fillRect/>
          </a:stretch>
        </p:blipFill>
        <p:spPr>
          <a:xfrm>
            <a:off x="2040929" y="4707016"/>
            <a:ext cx="7569235" cy="1146937"/>
          </a:xfrm>
          <a:prstGeom prst="rect">
            <a:avLst/>
          </a:prstGeom>
        </p:spPr>
      </p:pic>
    </p:spTree>
    <p:extLst>
      <p:ext uri="{BB962C8B-B14F-4D97-AF65-F5344CB8AC3E}">
        <p14:creationId xmlns:p14="http://schemas.microsoft.com/office/powerpoint/2010/main" val="373409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63475-B19D-40DE-B7E3-72605E7AE04C}"/>
              </a:ext>
            </a:extLst>
          </p:cNvPr>
          <p:cNvSpPr>
            <a:spLocks noGrp="1"/>
          </p:cNvSpPr>
          <p:nvPr>
            <p:ph type="title"/>
          </p:nvPr>
        </p:nvSpPr>
        <p:spPr>
          <a:xfrm>
            <a:off x="1618783" y="188259"/>
            <a:ext cx="4907523" cy="620738"/>
          </a:xfrm>
        </p:spPr>
        <p:txBody>
          <a:bodyPr>
            <a:normAutofit/>
          </a:bodyPr>
          <a:lstStyle/>
          <a:p>
            <a:r>
              <a:rPr lang="en-IN" sz="3200" b="1" dirty="0">
                <a:latin typeface="Times New Roman" panose="02020603050405020304" pitchFamily="18" charset="0"/>
                <a:cs typeface="Times New Roman" panose="02020603050405020304" pitchFamily="18" charset="0"/>
              </a:rPr>
              <a:t>Visualise the Stress Level</a:t>
            </a:r>
          </a:p>
        </p:txBody>
      </p:sp>
      <p:pic>
        <p:nvPicPr>
          <p:cNvPr id="4" name="Content Placeholder 3">
            <a:extLst>
              <a:ext uri="{FF2B5EF4-FFF2-40B4-BE49-F238E27FC236}">
                <a16:creationId xmlns:a16="http://schemas.microsoft.com/office/drawing/2014/main" id="{43914592-C3E6-4C56-BE97-B9A17DE0E91D}"/>
              </a:ext>
            </a:extLst>
          </p:cNvPr>
          <p:cNvPicPr>
            <a:picLocks noGrp="1" noChangeAspect="1"/>
          </p:cNvPicPr>
          <p:nvPr>
            <p:ph idx="1"/>
          </p:nvPr>
        </p:nvPicPr>
        <p:blipFill>
          <a:blip r:embed="rId2"/>
          <a:stretch>
            <a:fillRect/>
          </a:stretch>
        </p:blipFill>
        <p:spPr>
          <a:xfrm>
            <a:off x="2667655" y="1601187"/>
            <a:ext cx="7905562" cy="1034437"/>
          </a:xfrm>
          <a:prstGeom prst="rect">
            <a:avLst/>
          </a:prstGeom>
        </p:spPr>
      </p:pic>
      <p:pic>
        <p:nvPicPr>
          <p:cNvPr id="5" name="Picture 4">
            <a:extLst>
              <a:ext uri="{FF2B5EF4-FFF2-40B4-BE49-F238E27FC236}">
                <a16:creationId xmlns:a16="http://schemas.microsoft.com/office/drawing/2014/main" id="{C50A21B2-2C9F-49CB-B5CD-C07C5684D511}"/>
              </a:ext>
            </a:extLst>
          </p:cNvPr>
          <p:cNvPicPr>
            <a:picLocks noChangeAspect="1"/>
          </p:cNvPicPr>
          <p:nvPr/>
        </p:nvPicPr>
        <p:blipFill>
          <a:blip r:embed="rId3"/>
          <a:stretch>
            <a:fillRect/>
          </a:stretch>
        </p:blipFill>
        <p:spPr>
          <a:xfrm>
            <a:off x="3429001" y="2635623"/>
            <a:ext cx="6288742" cy="4034117"/>
          </a:xfrm>
          <a:prstGeom prst="rect">
            <a:avLst/>
          </a:prstGeom>
        </p:spPr>
      </p:pic>
      <p:sp>
        <p:nvSpPr>
          <p:cNvPr id="6" name="Title 1">
            <a:extLst>
              <a:ext uri="{FF2B5EF4-FFF2-40B4-BE49-F238E27FC236}">
                <a16:creationId xmlns:a16="http://schemas.microsoft.com/office/drawing/2014/main" id="{7ECDF943-D696-4764-B69D-4C951885E671}"/>
              </a:ext>
            </a:extLst>
          </p:cNvPr>
          <p:cNvSpPr txBox="1">
            <a:spLocks/>
          </p:cNvSpPr>
          <p:nvPr/>
        </p:nvSpPr>
        <p:spPr>
          <a:xfrm>
            <a:off x="1618783" y="1084530"/>
            <a:ext cx="5075524" cy="516657"/>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IN" sz="2800" b="1" dirty="0">
                <a:latin typeface="Times New Roman" panose="02020603050405020304" pitchFamily="18" charset="0"/>
                <a:cs typeface="Times New Roman" panose="02020603050405020304" pitchFamily="18" charset="0"/>
              </a:rPr>
              <a:t>Correlation Heatmap</a:t>
            </a:r>
          </a:p>
        </p:txBody>
      </p:sp>
    </p:spTree>
    <p:extLst>
      <p:ext uri="{BB962C8B-B14F-4D97-AF65-F5344CB8AC3E}">
        <p14:creationId xmlns:p14="http://schemas.microsoft.com/office/powerpoint/2010/main" val="371707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0FF95A-4C2D-4253-AA54-440988EEAAC9}"/>
              </a:ext>
            </a:extLst>
          </p:cNvPr>
          <p:cNvPicPr>
            <a:picLocks noGrp="1" noChangeAspect="1"/>
          </p:cNvPicPr>
          <p:nvPr>
            <p:ph idx="1"/>
          </p:nvPr>
        </p:nvPicPr>
        <p:blipFill>
          <a:blip r:embed="rId2"/>
          <a:stretch>
            <a:fillRect/>
          </a:stretch>
        </p:blipFill>
        <p:spPr>
          <a:xfrm>
            <a:off x="2196457" y="937372"/>
            <a:ext cx="7480695" cy="2558863"/>
          </a:xfrm>
          <a:prstGeom prst="rect">
            <a:avLst/>
          </a:prstGeom>
        </p:spPr>
      </p:pic>
      <p:sp>
        <p:nvSpPr>
          <p:cNvPr id="4" name="Title 1">
            <a:extLst>
              <a:ext uri="{FF2B5EF4-FFF2-40B4-BE49-F238E27FC236}">
                <a16:creationId xmlns:a16="http://schemas.microsoft.com/office/drawing/2014/main" id="{B90D04AD-AE4A-4C3D-B74C-8382148514E2}"/>
              </a:ext>
            </a:extLst>
          </p:cNvPr>
          <p:cNvSpPr txBox="1">
            <a:spLocks/>
          </p:cNvSpPr>
          <p:nvPr/>
        </p:nvSpPr>
        <p:spPr>
          <a:xfrm>
            <a:off x="1340877" y="250812"/>
            <a:ext cx="3661429" cy="516657"/>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S</a:t>
            </a:r>
            <a:r>
              <a:rPr lang="en-IN" sz="2800" b="1" dirty="0">
                <a:latin typeface="Times New Roman" panose="02020603050405020304" pitchFamily="18" charset="0"/>
                <a:cs typeface="Times New Roman" panose="02020603050405020304" pitchFamily="18" charset="0"/>
              </a:rPr>
              <a:t>catter Plot</a:t>
            </a:r>
          </a:p>
        </p:txBody>
      </p:sp>
      <p:pic>
        <p:nvPicPr>
          <p:cNvPr id="6" name="Picture 5">
            <a:extLst>
              <a:ext uri="{FF2B5EF4-FFF2-40B4-BE49-F238E27FC236}">
                <a16:creationId xmlns:a16="http://schemas.microsoft.com/office/drawing/2014/main" id="{34473680-2092-40BD-B004-F83263584B72}"/>
              </a:ext>
            </a:extLst>
          </p:cNvPr>
          <p:cNvPicPr>
            <a:picLocks noChangeAspect="1"/>
          </p:cNvPicPr>
          <p:nvPr/>
        </p:nvPicPr>
        <p:blipFill>
          <a:blip r:embed="rId3"/>
          <a:stretch>
            <a:fillRect/>
          </a:stretch>
        </p:blipFill>
        <p:spPr>
          <a:xfrm>
            <a:off x="2196456" y="3496235"/>
            <a:ext cx="7480695" cy="2757028"/>
          </a:xfrm>
          <a:prstGeom prst="rect">
            <a:avLst/>
          </a:prstGeom>
        </p:spPr>
      </p:pic>
    </p:spTree>
    <p:extLst>
      <p:ext uri="{BB962C8B-B14F-4D97-AF65-F5344CB8AC3E}">
        <p14:creationId xmlns:p14="http://schemas.microsoft.com/office/powerpoint/2010/main" val="78118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9DE145-3521-4EF2-A614-31D917B6CD84}"/>
              </a:ext>
            </a:extLst>
          </p:cNvPr>
          <p:cNvSpPr txBox="1">
            <a:spLocks/>
          </p:cNvSpPr>
          <p:nvPr/>
        </p:nvSpPr>
        <p:spPr>
          <a:xfrm>
            <a:off x="1340877" y="250812"/>
            <a:ext cx="3661429" cy="516657"/>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Box Plot</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1C67716-A5B9-4B7D-8617-D2DF2D2AD358}"/>
              </a:ext>
            </a:extLst>
          </p:cNvPr>
          <p:cNvPicPr>
            <a:picLocks noChangeAspect="1"/>
          </p:cNvPicPr>
          <p:nvPr/>
        </p:nvPicPr>
        <p:blipFill>
          <a:blip r:embed="rId2"/>
          <a:stretch>
            <a:fillRect/>
          </a:stretch>
        </p:blipFill>
        <p:spPr>
          <a:xfrm>
            <a:off x="1611241" y="1200009"/>
            <a:ext cx="9585677" cy="3623003"/>
          </a:xfrm>
          <a:prstGeom prst="rect">
            <a:avLst/>
          </a:prstGeom>
        </p:spPr>
      </p:pic>
    </p:spTree>
    <p:extLst>
      <p:ext uri="{BB962C8B-B14F-4D97-AF65-F5344CB8AC3E}">
        <p14:creationId xmlns:p14="http://schemas.microsoft.com/office/powerpoint/2010/main" val="239836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FC4E-7428-4062-9617-66246FB1EAE4}"/>
              </a:ext>
            </a:extLst>
          </p:cNvPr>
          <p:cNvSpPr>
            <a:spLocks noGrp="1"/>
          </p:cNvSpPr>
          <p:nvPr>
            <p:ph type="title"/>
          </p:nvPr>
        </p:nvSpPr>
        <p:spPr>
          <a:xfrm>
            <a:off x="1322947" y="0"/>
            <a:ext cx="4737195" cy="775447"/>
          </a:xfrm>
        </p:spPr>
        <p:txBody>
          <a:bodyPr>
            <a:normAutofit/>
          </a:bodyPr>
          <a:lstStyle/>
          <a:p>
            <a:r>
              <a:rPr lang="en-US" sz="3600" b="1" dirty="0">
                <a:latin typeface="Times New Roman" panose="02020603050405020304" pitchFamily="18" charset="0"/>
                <a:cs typeface="Times New Roman" panose="02020603050405020304" pitchFamily="18" charset="0"/>
              </a:rPr>
              <a:t>Implementation</a:t>
            </a:r>
            <a:endParaRPr lang="en-IN" sz="3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178EA4F-E42E-45B7-8536-097DD00B675A}"/>
              </a:ext>
            </a:extLst>
          </p:cNvPr>
          <p:cNvPicPr>
            <a:picLocks noChangeAspect="1"/>
          </p:cNvPicPr>
          <p:nvPr/>
        </p:nvPicPr>
        <p:blipFill rotWithShape="1">
          <a:blip r:embed="rId2"/>
          <a:srcRect t="853" b="25163"/>
          <a:stretch/>
        </p:blipFill>
        <p:spPr>
          <a:xfrm>
            <a:off x="1892201" y="775447"/>
            <a:ext cx="8045171" cy="2333955"/>
          </a:xfrm>
          <a:prstGeom prst="rect">
            <a:avLst/>
          </a:prstGeom>
        </p:spPr>
      </p:pic>
      <p:pic>
        <p:nvPicPr>
          <p:cNvPr id="9" name="Picture 8">
            <a:extLst>
              <a:ext uri="{FF2B5EF4-FFF2-40B4-BE49-F238E27FC236}">
                <a16:creationId xmlns:a16="http://schemas.microsoft.com/office/drawing/2014/main" id="{4D689336-05CF-47B0-8EC8-FDC737E7F9AC}"/>
              </a:ext>
            </a:extLst>
          </p:cNvPr>
          <p:cNvPicPr>
            <a:picLocks noChangeAspect="1"/>
          </p:cNvPicPr>
          <p:nvPr/>
        </p:nvPicPr>
        <p:blipFill>
          <a:blip r:embed="rId3"/>
          <a:stretch>
            <a:fillRect/>
          </a:stretch>
        </p:blipFill>
        <p:spPr>
          <a:xfrm>
            <a:off x="1892202" y="3096526"/>
            <a:ext cx="8045171" cy="2986027"/>
          </a:xfrm>
          <a:prstGeom prst="rect">
            <a:avLst/>
          </a:prstGeom>
        </p:spPr>
      </p:pic>
    </p:spTree>
    <p:extLst>
      <p:ext uri="{BB962C8B-B14F-4D97-AF65-F5344CB8AC3E}">
        <p14:creationId xmlns:p14="http://schemas.microsoft.com/office/powerpoint/2010/main" val="210941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4AD5-70B6-4963-BE61-AD05021368E8}"/>
              </a:ext>
            </a:extLst>
          </p:cNvPr>
          <p:cNvSpPr>
            <a:spLocks noGrp="1"/>
          </p:cNvSpPr>
          <p:nvPr>
            <p:ph type="title"/>
          </p:nvPr>
        </p:nvSpPr>
        <p:spPr>
          <a:xfrm>
            <a:off x="1753253" y="950259"/>
            <a:ext cx="3786936" cy="721659"/>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647A41-3F46-413B-B08E-87BE8D994068}"/>
              </a:ext>
            </a:extLst>
          </p:cNvPr>
          <p:cNvSpPr>
            <a:spLocks noGrp="1"/>
          </p:cNvSpPr>
          <p:nvPr>
            <p:ph idx="1"/>
          </p:nvPr>
        </p:nvSpPr>
        <p:spPr>
          <a:xfrm>
            <a:off x="1573957" y="1259540"/>
            <a:ext cx="10393925" cy="4648201"/>
          </a:xfrm>
        </p:spPr>
        <p:txBody>
          <a:bodyPr/>
          <a:lstStyle/>
          <a:p>
            <a:r>
              <a:rPr lang="en-US" dirty="0">
                <a:latin typeface="Times New Roman" panose="02020603050405020304" pitchFamily="18" charset="0"/>
                <a:cs typeface="Times New Roman" panose="02020603050405020304" pitchFamily="18" charset="0"/>
              </a:rPr>
              <a:t>This seminar paper concludes by presenting a thorough methodology that includes all aspects of stress level prediction, from data pre-processing to model training and evaluation. With its interpretability and predictive ability, the Decision Tree classifier proves to be a useful tool in the field of stress treatment. </a:t>
            </a:r>
          </a:p>
          <a:p>
            <a:r>
              <a:rPr lang="en-US" dirty="0">
                <a:latin typeface="Times New Roman" panose="02020603050405020304" pitchFamily="18" charset="0"/>
                <a:cs typeface="Times New Roman" panose="02020603050405020304" pitchFamily="18" charset="0"/>
              </a:rPr>
              <a:t>The insights gathered from this study may help us identify and manage stress-related problems as we further explore the complex interactions between physiological variables and stress, which will eventually improve our quality of life and overall well-being.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408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2A95-EAD8-4840-9DF9-B21D8346746D}"/>
              </a:ext>
            </a:extLst>
          </p:cNvPr>
          <p:cNvSpPr>
            <a:spLocks noGrp="1"/>
          </p:cNvSpPr>
          <p:nvPr>
            <p:ph type="title"/>
          </p:nvPr>
        </p:nvSpPr>
        <p:spPr>
          <a:xfrm>
            <a:off x="785064" y="304800"/>
            <a:ext cx="4405501" cy="950258"/>
          </a:xfrm>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3D9C39-04C6-43A5-8982-15BBEEC6D630}"/>
              </a:ext>
            </a:extLst>
          </p:cNvPr>
          <p:cNvSpPr>
            <a:spLocks noGrp="1"/>
          </p:cNvSpPr>
          <p:nvPr>
            <p:ph idx="1"/>
          </p:nvPr>
        </p:nvSpPr>
        <p:spPr>
          <a:xfrm>
            <a:off x="1394664" y="1429870"/>
            <a:ext cx="10618042" cy="4899213"/>
          </a:xfrm>
        </p:spPr>
        <p:txBody>
          <a:bodyPr>
            <a:normAutofit fontScale="92500"/>
          </a:bodyPr>
          <a:lstStyle/>
          <a:p>
            <a:r>
              <a:rPr lang="en-IN" dirty="0">
                <a:latin typeface="Times New Roman" panose="02020603050405020304" pitchFamily="18" charset="0"/>
                <a:cs typeface="Times New Roman" panose="02020603050405020304" pitchFamily="18" charset="0"/>
              </a:rPr>
              <a:t>[1] V.R. Archana, “Stress Detection Using Machine Learning Algorithms”, International Journal of Research in Engineering, Science and Management Volume-3, Issue-8, August-2020</a:t>
            </a:r>
          </a:p>
          <a:p>
            <a:r>
              <a:rPr lang="en-IN" dirty="0">
                <a:latin typeface="Times New Roman" panose="02020603050405020304" pitchFamily="18" charset="0"/>
                <a:cs typeface="Times New Roman" panose="02020603050405020304" pitchFamily="18" charset="0"/>
              </a:rPr>
              <a:t>[2] G. Jayawickrama, R.A.H.M. Rupasingha, “Human Stress Detection Based on Sleeping Habits Using Machine Learning Algorithms”, 2023 3rd International Conference on Advanced Research in Computing (ICARC), IEEE Conference, 2023. </a:t>
            </a:r>
          </a:p>
          <a:p>
            <a:r>
              <a:rPr lang="en-IN" dirty="0">
                <a:latin typeface="Times New Roman" panose="02020603050405020304" pitchFamily="18" charset="0"/>
                <a:cs typeface="Times New Roman" panose="02020603050405020304" pitchFamily="18" charset="0"/>
              </a:rPr>
              <a:t>[3] R. Swarna Malika, “Stress Detection Using Machine Learning Techniques”, Journal of Emerging Technologies and Innovative Research (JETIR)</a:t>
            </a:r>
          </a:p>
          <a:p>
            <a:r>
              <a:rPr lang="en-IN" dirty="0">
                <a:latin typeface="Times New Roman" panose="02020603050405020304" pitchFamily="18" charset="0"/>
                <a:cs typeface="Times New Roman" panose="02020603050405020304" pitchFamily="18" charset="0"/>
              </a:rPr>
              <a:t>[4] S.Kaviyab , S.Sarika c, “Stress Detection Based on Human Parameters Using Machine Learning Algorithms”.</a:t>
            </a:r>
          </a:p>
          <a:p>
            <a:r>
              <a:rPr lang="en-IN" dirty="0">
                <a:latin typeface="Times New Roman" panose="02020603050405020304" pitchFamily="18" charset="0"/>
                <a:cs typeface="Times New Roman" panose="02020603050405020304" pitchFamily="18" charset="0"/>
              </a:rPr>
              <a:t>[5] Md Minhazur Rahman, ASM Mohaimenul Islam, Jonayet Miah, “sleepWell:Stress Level Prediction Through Sleep Data. Are You Stressed?”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29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0053F-4BA6-44DB-806D-C88145E17299}"/>
              </a:ext>
            </a:extLst>
          </p:cNvPr>
          <p:cNvSpPr>
            <a:spLocks noGrp="1"/>
          </p:cNvSpPr>
          <p:nvPr>
            <p:ph idx="1"/>
          </p:nvPr>
        </p:nvSpPr>
        <p:spPr>
          <a:xfrm>
            <a:off x="4702639" y="1716740"/>
            <a:ext cx="3123549" cy="3124201"/>
          </a:xfrm>
        </p:spPr>
        <p:txBody>
          <a:bodyPr>
            <a:normAutofit/>
          </a:bodyPr>
          <a:lstStyle/>
          <a:p>
            <a:pPr marL="0" indent="0">
              <a:buNone/>
            </a:pPr>
            <a:r>
              <a:rPr lang="en-US" sz="4800" b="1" i="1" dirty="0">
                <a:latin typeface="Times New Roman" panose="02020603050405020304" pitchFamily="18" charset="0"/>
                <a:cs typeface="Times New Roman" panose="02020603050405020304" pitchFamily="18" charset="0"/>
              </a:rPr>
              <a:t>Thank you </a:t>
            </a:r>
            <a:endParaRPr lang="en-IN" sz="4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60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356C-1404-4AC3-8066-781199BB420E}"/>
              </a:ext>
            </a:extLst>
          </p:cNvPr>
          <p:cNvSpPr>
            <a:spLocks noGrp="1"/>
          </p:cNvSpPr>
          <p:nvPr>
            <p:ph type="title"/>
          </p:nvPr>
        </p:nvSpPr>
        <p:spPr>
          <a:xfrm>
            <a:off x="1780146" y="161365"/>
            <a:ext cx="3831759" cy="788894"/>
          </a:xfrm>
        </p:spPr>
        <p:txBody>
          <a:bodyPr>
            <a:normAutofit/>
          </a:bodyPr>
          <a:lstStyle/>
          <a:p>
            <a:r>
              <a:rPr lang="en-US" b="1" dirty="0">
                <a:solidFill>
                  <a:srgbClr val="000000"/>
                </a:solidFill>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C29D9-7DF0-44FB-9E26-C1F4D784DA5E}"/>
              </a:ext>
            </a:extLst>
          </p:cNvPr>
          <p:cNvSpPr>
            <a:spLocks noGrp="1"/>
          </p:cNvSpPr>
          <p:nvPr>
            <p:ph idx="1"/>
          </p:nvPr>
        </p:nvSpPr>
        <p:spPr>
          <a:xfrm>
            <a:off x="1654640" y="1237130"/>
            <a:ext cx="10018713" cy="5867401"/>
          </a:xfrm>
        </p:spPr>
        <p:txBody>
          <a:bodyPr>
            <a:normAutofit/>
          </a:bodyPr>
          <a:lstStyle/>
          <a:p>
            <a:r>
              <a:rPr lang="en-US" dirty="0">
                <a:latin typeface="Times New Roman" panose="02020603050405020304" pitchFamily="18" charset="0"/>
                <a:cs typeface="Times New Roman" panose="02020603050405020304" pitchFamily="18" charset="0"/>
              </a:rPr>
              <a:t>In today's fast-paced world, understanding and predicting human stress levels is crucial for promoting mental well-being.</a:t>
            </a:r>
          </a:p>
          <a:p>
            <a:r>
              <a:rPr lang="en-US" dirty="0">
                <a:latin typeface="Times New Roman" panose="02020603050405020304" pitchFamily="18" charset="0"/>
                <a:cs typeface="Times New Roman" panose="02020603050405020304" pitchFamily="18" charset="0"/>
              </a:rPr>
              <a:t>The modern lifestyle often neglects the importance of sleep, which offers numerous benefits to the human body.</a:t>
            </a:r>
          </a:p>
          <a:p>
            <a:r>
              <a:rPr lang="en-US" dirty="0">
                <a:latin typeface="Times New Roman" panose="02020603050405020304" pitchFamily="18" charset="0"/>
                <a:cs typeface="Times New Roman" panose="02020603050405020304" pitchFamily="18" charset="0"/>
              </a:rPr>
              <a:t>The main objective of this study is to investigate how machine learning can be used to detect human stress levels based on sleep-related behaviors.</a:t>
            </a:r>
          </a:p>
          <a:p>
            <a:r>
              <a:rPr lang="en-US" dirty="0">
                <a:latin typeface="Times New Roman" panose="02020603050405020304" pitchFamily="18" charset="0"/>
                <a:cs typeface="Times New Roman" panose="02020603050405020304" pitchFamily="18" charset="0"/>
              </a:rPr>
              <a:t>we employ machine learning techniques to assess and predict stress levels based on an individual's sleep patterns. By compiling a comprehensive dataset that includes sleep duration, quality, and relevant factors, we aim to establish correlations with stress.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8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FF0EA-D55A-4065-8980-155AAF3E2D59}"/>
              </a:ext>
            </a:extLst>
          </p:cNvPr>
          <p:cNvSpPr>
            <a:spLocks noGrp="1"/>
          </p:cNvSpPr>
          <p:nvPr>
            <p:ph idx="1"/>
          </p:nvPr>
        </p:nvSpPr>
        <p:spPr>
          <a:xfrm>
            <a:off x="1466380" y="627529"/>
            <a:ext cx="10546325" cy="5540189"/>
          </a:xfrm>
        </p:spPr>
        <p:txBody>
          <a:bodyPr>
            <a:normAutofit/>
          </a:bodyPr>
          <a:lstStyle/>
          <a:p>
            <a:r>
              <a:rPr lang="en-US" dirty="0">
                <a:latin typeface="Times New Roman" panose="02020603050405020304" pitchFamily="18" charset="0"/>
                <a:cs typeface="Times New Roman" panose="02020603050405020304" pitchFamily="18" charset="0"/>
              </a:rPr>
              <a:t>This study includes the Decision Tree ML technique as a key component. It provides a clear and intelligible method for making decisions, which is helpful in comprehending the complex connections between stress and sleeping patterns. A structured model that is highly accurate in both classifying and predicting stress levels can be created using decision trees. </a:t>
            </a:r>
          </a:p>
          <a:p>
            <a:r>
              <a:rPr lang="en-US" dirty="0">
                <a:latin typeface="Times New Roman" panose="02020603050405020304" pitchFamily="18" charset="0"/>
                <a:cs typeface="Times New Roman" panose="02020603050405020304" pitchFamily="18" charset="0"/>
              </a:rPr>
              <a:t>Our dataset, "Stress.csv," which includes pertinent physiological and sleep-related characteristics, was retrieved.</a:t>
            </a:r>
          </a:p>
          <a:p>
            <a:r>
              <a:rPr lang="en-US" dirty="0">
                <a:latin typeface="Times New Roman" panose="02020603050405020304" pitchFamily="18" charset="0"/>
                <a:cs typeface="Times New Roman" panose="02020603050405020304" pitchFamily="18" charset="0"/>
              </a:rPr>
              <a:t> Snoring Rate, Respiration Rate, Body Temperature, Limb Movement, Blood Oxygen, Eye Movement, Sleeping Hours, Heart Rate, Stress Level are the features of this dataset.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57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4006-9A21-45EF-ACF3-357E01EDCC41}"/>
              </a:ext>
            </a:extLst>
          </p:cNvPr>
          <p:cNvSpPr>
            <a:spLocks noGrp="1"/>
          </p:cNvSpPr>
          <p:nvPr>
            <p:ph type="title"/>
          </p:nvPr>
        </p:nvSpPr>
        <p:spPr>
          <a:xfrm>
            <a:off x="1726358" y="246529"/>
            <a:ext cx="4611689" cy="1205753"/>
          </a:xfrm>
        </p:spPr>
        <p:txBody>
          <a:bodyPr>
            <a:normAutofit fontScale="90000"/>
          </a:bodyPr>
          <a:lstStyle/>
          <a:p>
            <a:r>
              <a:rPr lang="en-IN" sz="4400"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26BA86-6F26-4653-B9CC-7024242677F3}"/>
              </a:ext>
            </a:extLst>
          </p:cNvPr>
          <p:cNvSpPr>
            <a:spLocks noGrp="1"/>
          </p:cNvSpPr>
          <p:nvPr>
            <p:ph idx="1"/>
          </p:nvPr>
        </p:nvSpPr>
        <p:spPr>
          <a:xfrm>
            <a:off x="1520168" y="1416423"/>
            <a:ext cx="10564256" cy="5195048"/>
          </a:xfrm>
        </p:spPr>
        <p:txBody>
          <a:bodyPr/>
          <a:lstStyle/>
          <a:p>
            <a:r>
              <a:rPr lang="en-US" dirty="0">
                <a:latin typeface="Times New Roman" panose="02020603050405020304" pitchFamily="18" charset="0"/>
                <a:cs typeface="Times New Roman" panose="02020603050405020304" pitchFamily="18" charset="0"/>
              </a:rPr>
              <a:t>The idea of stress and how it affects people's health and wellbeing have been the subject of in-depth research over the years.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examine the corpus of research on stress prediction and the function of machine learning algorithms in this overview of the literature.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section presents an overview of seminal research in this domain, providing valuable insights into the evolution of predictive methodologies for detecting stress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63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A1B09-89A7-496B-B719-4428BAEDF6E4}"/>
              </a:ext>
            </a:extLst>
          </p:cNvPr>
          <p:cNvSpPr>
            <a:spLocks noGrp="1"/>
          </p:cNvSpPr>
          <p:nvPr>
            <p:ph idx="1"/>
          </p:nvPr>
        </p:nvSpPr>
        <p:spPr>
          <a:xfrm>
            <a:off x="1403627" y="916640"/>
            <a:ext cx="10429785" cy="5024719"/>
          </a:xfrm>
        </p:spPr>
        <p:txBody>
          <a:bodyPr>
            <a:normAutofit/>
          </a:bodyPr>
          <a:lstStyle/>
          <a:p>
            <a:r>
              <a:rPr lang="en-US" dirty="0">
                <a:latin typeface="Times New Roman" panose="02020603050405020304" pitchFamily="18" charset="0"/>
                <a:cs typeface="Times New Roman" panose="02020603050405020304" pitchFamily="18" charset="0"/>
              </a:rPr>
              <a:t>Paper [1] “Stress Detection Using Machine Learning Algorithms” by V.R. Archana (August-2020) underscores the pervasive impact of stress on mental health, highlighting its recognition as a major concern by the World Health Organization. </a:t>
            </a:r>
          </a:p>
          <a:p>
            <a:r>
              <a:rPr lang="en-US" dirty="0">
                <a:latin typeface="Times New Roman" panose="02020603050405020304" pitchFamily="18" charset="0"/>
                <a:cs typeface="Times New Roman" panose="02020603050405020304" pitchFamily="18" charset="0"/>
              </a:rPr>
              <a:t>To mitigate the effects of stress, the paper introduces a system that employs statistical data and machine learning algorithms, including Naïve-Bayes, and K-Nearest Neighbor, to accurately predict stress levels and enable proactive measures to address this significant issue.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6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79382-EC6D-467C-919E-839366EEB038}"/>
              </a:ext>
            </a:extLst>
          </p:cNvPr>
          <p:cNvSpPr>
            <a:spLocks noGrp="1"/>
          </p:cNvSpPr>
          <p:nvPr>
            <p:ph idx="1"/>
          </p:nvPr>
        </p:nvSpPr>
        <p:spPr>
          <a:xfrm>
            <a:off x="1636710" y="1102659"/>
            <a:ext cx="10456678" cy="4831976"/>
          </a:xfrm>
        </p:spPr>
        <p:txBody>
          <a:bodyPr>
            <a:normAutofit/>
          </a:bodyPr>
          <a:lstStyle/>
          <a:p>
            <a:r>
              <a:rPr lang="en-US" dirty="0">
                <a:latin typeface="Times New Roman" panose="02020603050405020304" pitchFamily="18" charset="0"/>
                <a:cs typeface="Times New Roman" panose="02020603050405020304" pitchFamily="18" charset="0"/>
              </a:rPr>
              <a:t>Paper [2] “ Stress Prediction  Based on Sleeping Habits Using Machine Learning Algorithms” by G. Jayawickrama, R.A.H.M. Rupasingha (2023)  examines the vital function that stress plays in modern life and the importance of keeping an eye on stress levels for general health.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the Random Forest Classifier method, it presents a revolutionary  system that can accurately predict stress levels by analyzing a variety of sleep-related factors.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1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52F9E-4687-4D6F-B033-28EEE5E28566}"/>
              </a:ext>
            </a:extLst>
          </p:cNvPr>
          <p:cNvSpPr>
            <a:spLocks noGrp="1"/>
          </p:cNvSpPr>
          <p:nvPr>
            <p:ph idx="1"/>
          </p:nvPr>
        </p:nvSpPr>
        <p:spPr>
          <a:xfrm>
            <a:off x="1385698" y="1035423"/>
            <a:ext cx="10609078" cy="5661213"/>
          </a:xfrm>
        </p:spPr>
        <p:txBody>
          <a:bodyPr>
            <a:normAutofit/>
          </a:bodyPr>
          <a:lstStyle/>
          <a:p>
            <a:r>
              <a:rPr lang="en-US" dirty="0">
                <a:latin typeface="Times New Roman" panose="02020603050405020304" pitchFamily="18" charset="0"/>
                <a:cs typeface="Times New Roman" panose="02020603050405020304" pitchFamily="18" charset="0"/>
              </a:rPr>
              <a:t>Given the rising prevalence of stress-related issues among young people, this seminar paper [3] “Stress Detection Using Machine Learning Techniques” by R. Swarna Malika explores the importance of stress detection using machine learning techniques.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demonstrates the use of random forest and logistic regression techniques to examine a stress dataset obtained from Kaggle, with random forest obtaining the best accuracy.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light of real-time healthcare data, the conclusion recommends automating stress detection by sensor-based stress detection as well as additional advancements with k-fold cross-validation.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25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211DB-509C-4EE7-831B-87432A76EACF}"/>
              </a:ext>
            </a:extLst>
          </p:cNvPr>
          <p:cNvSpPr>
            <a:spLocks noGrp="1"/>
          </p:cNvSpPr>
          <p:nvPr>
            <p:ph idx="1"/>
          </p:nvPr>
        </p:nvSpPr>
        <p:spPr>
          <a:xfrm>
            <a:off x="1636710" y="694764"/>
            <a:ext cx="10483572" cy="5831542"/>
          </a:xfrm>
        </p:spPr>
        <p:txBody>
          <a:bodyPr>
            <a:normAutofit/>
          </a:bodyPr>
          <a:lstStyle/>
          <a:p>
            <a:r>
              <a:rPr lang="en-US" dirty="0">
                <a:latin typeface="Times New Roman" panose="02020603050405020304" pitchFamily="18" charset="0"/>
                <a:cs typeface="Times New Roman" panose="02020603050405020304" pitchFamily="18" charset="0"/>
              </a:rPr>
              <a:t>This seminar paper [4] “Stress Detection Based on Human Parameters Using Machine Learning Algorithms” by ] S.Kaviyab , S.Sarika combines a variety of machine learning methods, including Random Forest Classifier, Decision Tree, Naive Bayes, Support Vector Machine, and K-Nearest Neighbor, to detect stress based on human factors.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study seeks to identify potential health issues as well as the presence of stress by assessing a set of factors.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study highlights the potential for improving health monitoring and diagnosis by outlining future plans for stress categorization utilizing deep learning algorithms and real-time EEG signals. It also reports an amazing 93.2% accuracy rate for stress detection.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11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Gallery</Template>
  <TotalTime>428</TotalTime>
  <Words>1729</Words>
  <Application>Microsoft Office PowerPoint</Application>
  <PresentationFormat>Widescreen</PresentationFormat>
  <Paragraphs>109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Corbel</vt:lpstr>
      <vt:lpstr>Kollektif</vt:lpstr>
      <vt:lpstr>Nunito Bold</vt:lpstr>
      <vt:lpstr>Times New Roman</vt:lpstr>
      <vt:lpstr>Wingdings</vt:lpstr>
      <vt:lpstr>Parallax</vt:lpstr>
      <vt:lpstr>Stress Level Detection Based on Sleeping Habits Using Decision Tree Classifier </vt:lpstr>
      <vt:lpstr>Table of Content</vt:lpstr>
      <vt:lpstr>Abstract</vt:lpstr>
      <vt:lpstr>PowerPoint Presentation</vt:lpstr>
      <vt:lpstr>Literature Survey </vt:lpstr>
      <vt:lpstr>PowerPoint Presentation</vt:lpstr>
      <vt:lpstr>PowerPoint Presentation</vt:lpstr>
      <vt:lpstr>PowerPoint Presentation</vt:lpstr>
      <vt:lpstr>PowerPoint Presentation</vt:lpstr>
      <vt:lpstr>PowerPoint Presentation</vt:lpstr>
      <vt:lpstr>Introduction </vt:lpstr>
      <vt:lpstr>Methodology </vt:lpstr>
      <vt:lpstr>Data Collection</vt:lpstr>
      <vt:lpstr>Data Pre-processing </vt:lpstr>
      <vt:lpstr>Training and Evaluation </vt:lpstr>
      <vt:lpstr>Final Prediction </vt:lpstr>
      <vt:lpstr>Build Model</vt:lpstr>
      <vt:lpstr>Load Dataset</vt:lpstr>
      <vt:lpstr>Data Cleaning and Handling Missing Values</vt:lpstr>
      <vt:lpstr>Model Training and Testing</vt:lpstr>
      <vt:lpstr>PowerPoint Presentation</vt:lpstr>
      <vt:lpstr>PowerPoint Presentation</vt:lpstr>
      <vt:lpstr>Visualise the Stress Level</vt:lpstr>
      <vt:lpstr>PowerPoint Presentation</vt:lpstr>
      <vt:lpstr>PowerPoint Presentation</vt:lpstr>
      <vt:lpstr>Implementation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Level Detection Based on Sleeping Habits Using Decision Tree Classifier</dc:title>
  <dc:creator>HP</dc:creator>
  <cp:lastModifiedBy>HP</cp:lastModifiedBy>
  <cp:revision>21</cp:revision>
  <dcterms:created xsi:type="dcterms:W3CDTF">2023-10-27T00:45:30Z</dcterms:created>
  <dcterms:modified xsi:type="dcterms:W3CDTF">2023-10-27T09:00:48Z</dcterms:modified>
</cp:coreProperties>
</file>