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257" r:id="rId3"/>
    <p:sldId id="272" r:id="rId4"/>
    <p:sldId id="264" r:id="rId5"/>
    <p:sldId id="263" r:id="rId6"/>
    <p:sldId id="261" r:id="rId7"/>
    <p:sldId id="265" r:id="rId8"/>
    <p:sldId id="279" r:id="rId9"/>
    <p:sldId id="259" r:id="rId10"/>
    <p:sldId id="271" r:id="rId11"/>
    <p:sldId id="258" r:id="rId12"/>
    <p:sldId id="275" r:id="rId13"/>
    <p:sldId id="276" r:id="rId14"/>
    <p:sldId id="280" r:id="rId15"/>
    <p:sldId id="281" r:id="rId16"/>
    <p:sldId id="260" r:id="rId17"/>
    <p:sldId id="278"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65846"/>
  </p:normalViewPr>
  <p:slideViewPr>
    <p:cSldViewPr snapToGrid="0" snapToObjects="1">
      <p:cViewPr varScale="1">
        <p:scale>
          <a:sx n="84" d="100"/>
          <a:sy n="84" d="100"/>
        </p:scale>
        <p:origin x="11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C061BA-EECF-4544-BFDA-BDA831C3D2BC}" type="datetimeFigureOut">
              <a:rPr lang="en-US" smtClean="0"/>
              <a:t>3/16/21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02C508-0609-404E-8511-1A2BE1D7C319}" type="slidenum">
              <a:rPr lang="en-US" smtClean="0"/>
              <a:t>‹#›</a:t>
            </a:fld>
            <a:endParaRPr lang="en-US"/>
          </a:p>
        </p:txBody>
      </p:sp>
    </p:spTree>
    <p:extLst>
      <p:ext uri="{BB962C8B-B14F-4D97-AF65-F5344CB8AC3E}">
        <p14:creationId xmlns:p14="http://schemas.microsoft.com/office/powerpoint/2010/main" val="3719903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 Jantz </a:t>
            </a:r>
          </a:p>
          <a:p>
            <a:r>
              <a:rPr lang="en-US" dirty="0"/>
              <a:t>- 4</a:t>
            </a:r>
            <a:r>
              <a:rPr lang="en-US" baseline="30000" dirty="0"/>
              <a:t>th</a:t>
            </a:r>
            <a:r>
              <a:rPr lang="en-US" dirty="0"/>
              <a:t> year grad student</a:t>
            </a:r>
          </a:p>
          <a:p>
            <a:r>
              <a:rPr lang="en-US" dirty="0"/>
              <a:t>- Why am I qualified? Honorable mention NSF with ”excellent” ratings on personal statement, received the NDSEG</a:t>
            </a:r>
          </a:p>
          <a:p>
            <a:r>
              <a:rPr lang="en-US" dirty="0"/>
              <a:t>- Will be using zoom chat as part of discussion tools</a:t>
            </a:r>
          </a:p>
          <a:p>
            <a:pPr marL="171450" indent="-171450">
              <a:buFontTx/>
              <a:buChar char="-"/>
            </a:pPr>
            <a:r>
              <a:rPr lang="en-US" dirty="0"/>
              <a:t>I will not be giving you a lecture for more than 5 minutes at a time at any point – interactive in either breakout rooms or in group</a:t>
            </a:r>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Breakout rooms for today – 9 people in each group, so 3 people go each time so there’s enough discussion</a:t>
            </a:r>
          </a:p>
          <a:p>
            <a:pPr marL="171450" indent="-171450">
              <a:buFontTx/>
              <a:buChar char="-"/>
            </a:pPr>
            <a:r>
              <a:rPr lang="en-US" dirty="0"/>
              <a:t>During breakout rooms – everyone has things they do well, things they could work on, pull out both of those things so they know to highlight/workshop</a:t>
            </a:r>
          </a:p>
          <a:p>
            <a:endParaRPr lang="en-US" dirty="0"/>
          </a:p>
          <a:p>
            <a:r>
              <a:rPr lang="en-US" dirty="0"/>
              <a:t>In zoom chat – </a:t>
            </a:r>
          </a:p>
          <a:p>
            <a:r>
              <a:rPr lang="en-US" dirty="0"/>
              <a:t>1-5 - level of confidence with personal statement as is</a:t>
            </a:r>
          </a:p>
          <a:p>
            <a:r>
              <a:rPr lang="en-US" dirty="0"/>
              <a:t>Poll = have you read any example grants?</a:t>
            </a:r>
          </a:p>
          <a:p>
            <a:endParaRPr lang="en-US" dirty="0"/>
          </a:p>
        </p:txBody>
      </p:sp>
      <p:sp>
        <p:nvSpPr>
          <p:cNvPr id="4" name="Slide Number Placeholder 3"/>
          <p:cNvSpPr>
            <a:spLocks noGrp="1"/>
          </p:cNvSpPr>
          <p:nvPr>
            <p:ph type="sldNum" sz="quarter" idx="5"/>
          </p:nvPr>
        </p:nvSpPr>
        <p:spPr/>
        <p:txBody>
          <a:bodyPr/>
          <a:lstStyle/>
          <a:p>
            <a:fld id="{2602C508-0609-404E-8511-1A2BE1D7C319}" type="slidenum">
              <a:rPr lang="en-US" smtClean="0"/>
              <a:t>1</a:t>
            </a:fld>
            <a:endParaRPr lang="en-US"/>
          </a:p>
        </p:txBody>
      </p:sp>
    </p:spTree>
    <p:extLst>
      <p:ext uri="{BB962C8B-B14F-4D97-AF65-F5344CB8AC3E}">
        <p14:creationId xmlns:p14="http://schemas.microsoft.com/office/powerpoint/2010/main" val="2270556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doesn’t mean the other one is less interesting, just that you have an understanding that “if I describe it this way, people are more drawn in”</a:t>
            </a:r>
          </a:p>
          <a:p>
            <a:pPr marL="171450" indent="-171450">
              <a:buFontTx/>
              <a:buChar char="-"/>
            </a:pPr>
            <a:endParaRPr lang="en-US" dirty="0"/>
          </a:p>
          <a:p>
            <a:pPr marL="171450" indent="-171450">
              <a:buFontTx/>
              <a:buChar char="-"/>
            </a:pPr>
            <a:r>
              <a:rPr lang="en-US" dirty="0"/>
              <a:t>10 min</a:t>
            </a:r>
          </a:p>
          <a:p>
            <a:pPr marL="171450" indent="-171450">
              <a:buFontTx/>
              <a:buChar char="-"/>
            </a:pPr>
            <a:r>
              <a:rPr lang="en-US" dirty="0"/>
              <a:t>Come back: what seemed to be common between compelling statements?</a:t>
            </a:r>
          </a:p>
        </p:txBody>
      </p:sp>
      <p:sp>
        <p:nvSpPr>
          <p:cNvPr id="4" name="Slide Number Placeholder 3"/>
          <p:cNvSpPr>
            <a:spLocks noGrp="1"/>
          </p:cNvSpPr>
          <p:nvPr>
            <p:ph type="sldNum" sz="quarter" idx="5"/>
          </p:nvPr>
        </p:nvSpPr>
        <p:spPr/>
        <p:txBody>
          <a:bodyPr/>
          <a:lstStyle/>
          <a:p>
            <a:fld id="{2602C508-0609-404E-8511-1A2BE1D7C319}" type="slidenum">
              <a:rPr lang="en-US" smtClean="0"/>
              <a:t>10</a:t>
            </a:fld>
            <a:endParaRPr lang="en-US"/>
          </a:p>
        </p:txBody>
      </p:sp>
    </p:spTree>
    <p:extLst>
      <p:ext uri="{BB962C8B-B14F-4D97-AF65-F5344CB8AC3E}">
        <p14:creationId xmlns:p14="http://schemas.microsoft.com/office/powerpoint/2010/main" val="2403302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People are reading SO MANY of these essays – why do they care?</a:t>
            </a:r>
          </a:p>
          <a:p>
            <a:pPr marL="171450" indent="-171450">
              <a:buFontTx/>
              <a:buChar char="-"/>
            </a:pPr>
            <a:r>
              <a:rPr lang="en-US" dirty="0"/>
              <a:t>National Geographic story, gymnastics teammate injury, being on the robotics team, sometimes during a talk I start with something about coffee making you need to pee, Dulce started hers with a story about being on the Venezuelan National Swim team</a:t>
            </a:r>
          </a:p>
          <a:p>
            <a:pPr marL="628650" lvl="1" indent="-171450">
              <a:buFontTx/>
              <a:buChar char="-"/>
            </a:pPr>
            <a:r>
              <a:rPr lang="en-US" dirty="0"/>
              <a:t>“For as long as I can remember I have wanted to help injured people feel better.” – I have written that exact sentence and the problem with it is it does not make me care. If you do not want hurt people to get better you are a sociopath, we have a higher bar for this application</a:t>
            </a:r>
          </a:p>
          <a:p>
            <a:pPr marL="171450" indent="-171450">
              <a:buFontTx/>
              <a:buChar char="-"/>
            </a:pPr>
            <a:r>
              <a:rPr lang="en-US" dirty="0"/>
              <a:t>This is where you’re starting your story/introducing yourself</a:t>
            </a:r>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2602C508-0609-404E-8511-1A2BE1D7C319}" type="slidenum">
              <a:rPr lang="en-US" smtClean="0"/>
              <a:t>11</a:t>
            </a:fld>
            <a:endParaRPr lang="en-US"/>
          </a:p>
        </p:txBody>
      </p:sp>
    </p:spTree>
    <p:extLst>
      <p:ext uri="{BB962C8B-B14F-4D97-AF65-F5344CB8AC3E}">
        <p14:creationId xmlns:p14="http://schemas.microsoft.com/office/powerpoint/2010/main" val="4118031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Now looking at your draft</a:t>
            </a:r>
          </a:p>
          <a:p>
            <a:pPr marL="171450" indent="-171450">
              <a:buFontTx/>
              <a:buChar char="-"/>
            </a:pPr>
            <a:endParaRPr lang="en-US" dirty="0"/>
          </a:p>
          <a:p>
            <a:pPr marL="171450" indent="-171450">
              <a:buFontTx/>
              <a:buChar char="-"/>
            </a:pPr>
            <a:r>
              <a:rPr lang="en-US" dirty="0"/>
              <a:t>Come back: Anyone want to share any takeaways here? </a:t>
            </a:r>
          </a:p>
          <a:p>
            <a:pPr marL="171450" indent="-171450">
              <a:buFontTx/>
              <a:buChar char="-"/>
            </a:pPr>
            <a:r>
              <a:rPr lang="en-US" dirty="0"/>
              <a:t>We’re going to look at the first paragraph of an essay, and I want you to comment on good, bad, ugly</a:t>
            </a:r>
          </a:p>
        </p:txBody>
      </p:sp>
      <p:sp>
        <p:nvSpPr>
          <p:cNvPr id="4" name="Slide Number Placeholder 3"/>
          <p:cNvSpPr>
            <a:spLocks noGrp="1"/>
          </p:cNvSpPr>
          <p:nvPr>
            <p:ph type="sldNum" sz="quarter" idx="5"/>
          </p:nvPr>
        </p:nvSpPr>
        <p:spPr/>
        <p:txBody>
          <a:bodyPr/>
          <a:lstStyle/>
          <a:p>
            <a:fld id="{2602C508-0609-404E-8511-1A2BE1D7C319}" type="slidenum">
              <a:rPr lang="en-US" smtClean="0"/>
              <a:t>12</a:t>
            </a:fld>
            <a:endParaRPr lang="en-US"/>
          </a:p>
        </p:txBody>
      </p:sp>
    </p:spTree>
    <p:extLst>
      <p:ext uri="{BB962C8B-B14F-4D97-AF65-F5344CB8AC3E}">
        <p14:creationId xmlns:p14="http://schemas.microsoft.com/office/powerpoint/2010/main" val="1125284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and bad about this statement – say it or put it in the chat</a:t>
            </a:r>
          </a:p>
          <a:p>
            <a:pPr marL="171450" indent="-171450">
              <a:buFontTx/>
              <a:buChar char="-"/>
            </a:pPr>
            <a:r>
              <a:rPr lang="en-US" dirty="0"/>
              <a:t>Hook is not super interesting</a:t>
            </a:r>
          </a:p>
          <a:p>
            <a:pPr marL="171450" indent="-171450">
              <a:buFontTx/>
              <a:buChar char="-"/>
            </a:pPr>
            <a:r>
              <a:rPr lang="en-US" dirty="0"/>
              <a:t>Specific points about what the author did in the project and technical skills</a:t>
            </a:r>
          </a:p>
          <a:p>
            <a:pPr marL="171450" indent="-171450">
              <a:buFontTx/>
              <a:buChar char="-"/>
            </a:pPr>
            <a:r>
              <a:rPr lang="en-US" dirty="0"/>
              <a:t>Specific ways this made them interested in continuing this work</a:t>
            </a:r>
          </a:p>
          <a:p>
            <a:pPr marL="171450" indent="-171450">
              <a:buFontTx/>
              <a:buChar char="-"/>
            </a:pPr>
            <a:r>
              <a:rPr lang="en-US" dirty="0"/>
              <a:t>No particular focus on how this improved the world or science – impacts!</a:t>
            </a:r>
          </a:p>
        </p:txBody>
      </p:sp>
      <p:sp>
        <p:nvSpPr>
          <p:cNvPr id="4" name="Slide Number Placeholder 3"/>
          <p:cNvSpPr>
            <a:spLocks noGrp="1"/>
          </p:cNvSpPr>
          <p:nvPr>
            <p:ph type="sldNum" sz="quarter" idx="5"/>
          </p:nvPr>
        </p:nvSpPr>
        <p:spPr/>
        <p:txBody>
          <a:bodyPr/>
          <a:lstStyle/>
          <a:p>
            <a:fld id="{2602C508-0609-404E-8511-1A2BE1D7C319}" type="slidenum">
              <a:rPr lang="en-US" smtClean="0"/>
              <a:t>13</a:t>
            </a:fld>
            <a:endParaRPr lang="en-US"/>
          </a:p>
        </p:txBody>
      </p:sp>
    </p:spTree>
    <p:extLst>
      <p:ext uri="{BB962C8B-B14F-4D97-AF65-F5344CB8AC3E}">
        <p14:creationId xmlns:p14="http://schemas.microsoft.com/office/powerpoint/2010/main" val="974641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 technical (I actually copied this out of my research statement – it’s not that it’s bad, it’s that it’s in the wrong place)</a:t>
            </a:r>
          </a:p>
        </p:txBody>
      </p:sp>
      <p:sp>
        <p:nvSpPr>
          <p:cNvPr id="4" name="Slide Number Placeholder 3"/>
          <p:cNvSpPr>
            <a:spLocks noGrp="1"/>
          </p:cNvSpPr>
          <p:nvPr>
            <p:ph type="sldNum" sz="quarter" idx="5"/>
          </p:nvPr>
        </p:nvSpPr>
        <p:spPr/>
        <p:txBody>
          <a:bodyPr/>
          <a:lstStyle/>
          <a:p>
            <a:fld id="{2602C508-0609-404E-8511-1A2BE1D7C319}" type="slidenum">
              <a:rPr lang="en-US" smtClean="0"/>
              <a:t>14</a:t>
            </a:fld>
            <a:endParaRPr lang="en-US"/>
          </a:p>
        </p:txBody>
      </p:sp>
    </p:spTree>
    <p:extLst>
      <p:ext uri="{BB962C8B-B14F-4D97-AF65-F5344CB8AC3E}">
        <p14:creationId xmlns:p14="http://schemas.microsoft.com/office/powerpoint/2010/main" val="314759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Medical issues, personal stories about disability, LGBT experiences, immigration, race</a:t>
            </a:r>
          </a:p>
          <a:p>
            <a:pPr marL="171450" indent="-171450">
              <a:buFontTx/>
              <a:buChar char="-"/>
            </a:pPr>
            <a:r>
              <a:rPr lang="en-US" dirty="0"/>
              <a:t>If you’re not comfortable talking about something, remember this – YOU DO NOT OWE THE GRANT COMMITTEE A PAINFUL STORY</a:t>
            </a:r>
          </a:p>
          <a:p>
            <a:pPr marL="628650" lvl="1" indent="-171450">
              <a:buFontTx/>
              <a:buChar char="-"/>
            </a:pPr>
            <a:r>
              <a:rPr lang="en-US" dirty="0"/>
              <a:t>White men get grants without talking about their traumatic experiences all the time</a:t>
            </a:r>
          </a:p>
          <a:p>
            <a:pPr marL="628650" lvl="1" indent="-171450">
              <a:buFontTx/>
              <a:buChar char="-"/>
            </a:pPr>
            <a:r>
              <a:rPr lang="en-US" dirty="0"/>
              <a:t>If you do want to talk about something, you can talk about it in as much or as little detail as you like</a:t>
            </a:r>
          </a:p>
        </p:txBody>
      </p:sp>
      <p:sp>
        <p:nvSpPr>
          <p:cNvPr id="4" name="Slide Number Placeholder 3"/>
          <p:cNvSpPr>
            <a:spLocks noGrp="1"/>
          </p:cNvSpPr>
          <p:nvPr>
            <p:ph type="sldNum" sz="quarter" idx="5"/>
          </p:nvPr>
        </p:nvSpPr>
        <p:spPr/>
        <p:txBody>
          <a:bodyPr/>
          <a:lstStyle/>
          <a:p>
            <a:fld id="{2602C508-0609-404E-8511-1A2BE1D7C319}" type="slidenum">
              <a:rPr lang="en-US" smtClean="0"/>
              <a:t>15</a:t>
            </a:fld>
            <a:endParaRPr lang="en-US"/>
          </a:p>
        </p:txBody>
      </p:sp>
    </p:spTree>
    <p:extLst>
      <p:ext uri="{BB962C8B-B14F-4D97-AF65-F5344CB8AC3E}">
        <p14:creationId xmlns:p14="http://schemas.microsoft.com/office/powerpoint/2010/main" val="3868603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NSF – splitting into Intellectual Merit and Broader Impacts makes this very explicit, can help organize. </a:t>
            </a:r>
          </a:p>
          <a:p>
            <a:endParaRPr lang="en-US" dirty="0"/>
          </a:p>
          <a:p>
            <a:pPr marL="171450" indent="-171450">
              <a:buFontTx/>
              <a:buChar char="-"/>
            </a:pPr>
            <a:r>
              <a:rPr lang="en-US" dirty="0"/>
              <a:t>Track record important – at different stages of your career how have you demonstrated initiative, leadership? If there’s a gap in your record – why? What did you learn from it?</a:t>
            </a:r>
          </a:p>
          <a:p>
            <a:pPr marL="171450" indent="-171450">
              <a:buFontTx/>
              <a:buChar char="-"/>
            </a:pPr>
            <a:r>
              <a:rPr lang="en-US" dirty="0"/>
              <a:t>Long-term goal: What drives you? </a:t>
            </a:r>
          </a:p>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2602C508-0609-404E-8511-1A2BE1D7C319}" type="slidenum">
              <a:rPr lang="en-US" smtClean="0"/>
              <a:t>16</a:t>
            </a:fld>
            <a:endParaRPr lang="en-US"/>
          </a:p>
        </p:txBody>
      </p:sp>
    </p:spTree>
    <p:extLst>
      <p:ext uri="{BB962C8B-B14F-4D97-AF65-F5344CB8AC3E}">
        <p14:creationId xmlns:p14="http://schemas.microsoft.com/office/powerpoint/2010/main" val="33970425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 went through the call and pulled out phrases, made those headers. NDSEG is only one page, so no headers on that one.</a:t>
            </a:r>
          </a:p>
          <a:p>
            <a:pPr marL="628650" lvl="1" indent="-171450">
              <a:buFontTx/>
              <a:buChar char="-"/>
            </a:pPr>
            <a:r>
              <a:rPr lang="en-US" dirty="0"/>
              <a:t>NEW rules 2020: </a:t>
            </a:r>
            <a:r>
              <a:rPr lang="en-US" b="1" dirty="0"/>
              <a:t>Separate sections under separate headings for Intellectual Merit and Broader Impacts must be included in both Personal and Research Plan statements.</a:t>
            </a:r>
          </a:p>
          <a:p>
            <a:pPr marL="171450" lvl="0" indent="-171450">
              <a:buFontTx/>
              <a:buChar char="-"/>
            </a:pPr>
            <a:r>
              <a:rPr lang="en-US" dirty="0"/>
              <a:t>With my NSF draft, I went through and highlighted all of the things that were broader impacts in one color, and all of the things that were intellectual merit in another color. Both colors should be in every paragraph (even if those are separate sections – “x research was important to me because of these reasons” and “y outreach has informed how I work in the lab”)</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Make sure these aren’t implied – explicitly say what about this you want them to get out of each story. Some of these are good candidates to bold.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2602C508-0609-404E-8511-1A2BE1D7C319}" type="slidenum">
              <a:rPr lang="en-US" smtClean="0"/>
              <a:t>17</a:t>
            </a:fld>
            <a:endParaRPr lang="en-US"/>
          </a:p>
        </p:txBody>
      </p:sp>
    </p:spTree>
    <p:extLst>
      <p:ext uri="{BB962C8B-B14F-4D97-AF65-F5344CB8AC3E}">
        <p14:creationId xmlns:p14="http://schemas.microsoft.com/office/powerpoint/2010/main" val="3685764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really good list of things to work off of for other grants, too.</a:t>
            </a:r>
          </a:p>
          <a:p>
            <a:endParaRPr lang="en-US" dirty="0"/>
          </a:p>
          <a:p>
            <a:pPr marL="171450" indent="-171450">
              <a:buFontTx/>
              <a:buChar char="-"/>
            </a:pPr>
            <a:r>
              <a:rPr lang="en-US" dirty="0"/>
              <a:t>What have you done in the past that fits these things? How do you continue to work for them?</a:t>
            </a:r>
          </a:p>
          <a:p>
            <a:pPr marL="171450" indent="-171450">
              <a:buFontTx/>
              <a:buChar char="-"/>
            </a:pPr>
            <a:r>
              <a:rPr lang="en-US" dirty="0"/>
              <a:t>You can take some of this language straight out of the call, that helps them check boxes</a:t>
            </a:r>
          </a:p>
        </p:txBody>
      </p:sp>
      <p:sp>
        <p:nvSpPr>
          <p:cNvPr id="4" name="Slide Number Placeholder 3"/>
          <p:cNvSpPr>
            <a:spLocks noGrp="1"/>
          </p:cNvSpPr>
          <p:nvPr>
            <p:ph type="sldNum" sz="quarter" idx="5"/>
          </p:nvPr>
        </p:nvSpPr>
        <p:spPr/>
        <p:txBody>
          <a:bodyPr/>
          <a:lstStyle/>
          <a:p>
            <a:fld id="{2602C508-0609-404E-8511-1A2BE1D7C319}" type="slidenum">
              <a:rPr lang="en-US" smtClean="0"/>
              <a:t>18</a:t>
            </a:fld>
            <a:endParaRPr lang="en-US"/>
          </a:p>
        </p:txBody>
      </p:sp>
    </p:spTree>
    <p:extLst>
      <p:ext uri="{BB962C8B-B14F-4D97-AF65-F5344CB8AC3E}">
        <p14:creationId xmlns:p14="http://schemas.microsoft.com/office/powerpoint/2010/main" val="3580048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examples!! </a:t>
            </a:r>
          </a:p>
        </p:txBody>
      </p:sp>
      <p:sp>
        <p:nvSpPr>
          <p:cNvPr id="4" name="Slide Number Placeholder 3"/>
          <p:cNvSpPr>
            <a:spLocks noGrp="1"/>
          </p:cNvSpPr>
          <p:nvPr>
            <p:ph type="sldNum" sz="quarter" idx="5"/>
          </p:nvPr>
        </p:nvSpPr>
        <p:spPr/>
        <p:txBody>
          <a:bodyPr/>
          <a:lstStyle/>
          <a:p>
            <a:fld id="{2602C508-0609-404E-8511-1A2BE1D7C319}" type="slidenum">
              <a:rPr lang="en-US" smtClean="0"/>
              <a:t>19</a:t>
            </a:fld>
            <a:endParaRPr lang="en-US"/>
          </a:p>
        </p:txBody>
      </p:sp>
    </p:spTree>
    <p:extLst>
      <p:ext uri="{BB962C8B-B14F-4D97-AF65-F5344CB8AC3E}">
        <p14:creationId xmlns:p14="http://schemas.microsoft.com/office/powerpoint/2010/main" val="2369278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them post what they think goals are in the chat first</a:t>
            </a:r>
          </a:p>
          <a:p>
            <a:r>
              <a:rPr lang="en-US" dirty="0"/>
              <a:t>Everyone should have a draft and you have all written personal statements for grad school – what did you aim to do? </a:t>
            </a:r>
          </a:p>
          <a:p>
            <a:endParaRPr lang="en-US" dirty="0"/>
          </a:p>
          <a:p>
            <a:r>
              <a:rPr lang="en-US" dirty="0"/>
              <a:t>If you were giving $100,000 to a complete stranger, what you would want to know about them and what makes them worth funding?</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602C508-0609-404E-8511-1A2BE1D7C319}" type="slidenum">
              <a:rPr lang="en-US" smtClean="0"/>
              <a:t>2</a:t>
            </a:fld>
            <a:endParaRPr lang="en-US"/>
          </a:p>
        </p:txBody>
      </p:sp>
    </p:spTree>
    <p:extLst>
      <p:ext uri="{BB962C8B-B14F-4D97-AF65-F5344CB8AC3E}">
        <p14:creationId xmlns:p14="http://schemas.microsoft.com/office/powerpoint/2010/main" val="961149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Personal statements are relevant to a lot of different grants and applications but they are all looking for similar things, just slightly different emphases</a:t>
            </a:r>
          </a:p>
          <a:p>
            <a:endParaRPr lang="en-US" dirty="0"/>
          </a:p>
          <a:p>
            <a:r>
              <a:rPr lang="en-US" dirty="0"/>
              <a:t>Broadly: </a:t>
            </a:r>
          </a:p>
          <a:p>
            <a:pPr marL="171450" indent="-171450">
              <a:buFontTx/>
              <a:buChar char="-"/>
            </a:pPr>
            <a:r>
              <a:rPr lang="en-US" dirty="0"/>
              <a:t>Intellectual Merit – I know what I’m talking about </a:t>
            </a:r>
          </a:p>
          <a:p>
            <a:pPr marL="171450" indent="-171450">
              <a:buFontTx/>
              <a:buChar char="-"/>
            </a:pPr>
            <a:r>
              <a:rPr lang="en-US" dirty="0"/>
              <a:t>Broader Impacts – both this research and me as a human will have a positive impact on the community</a:t>
            </a:r>
          </a:p>
          <a:p>
            <a:pPr marL="171450" indent="-171450">
              <a:buFontTx/>
              <a:buChar char="-"/>
            </a:pP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602C508-0609-404E-8511-1A2BE1D7C319}" type="slidenum">
              <a:rPr lang="en-US" smtClean="0"/>
              <a:t>3</a:t>
            </a:fld>
            <a:endParaRPr lang="en-US"/>
          </a:p>
        </p:txBody>
      </p:sp>
    </p:spTree>
    <p:extLst>
      <p:ext uri="{BB962C8B-B14F-4D97-AF65-F5344CB8AC3E}">
        <p14:creationId xmlns:p14="http://schemas.microsoft.com/office/powerpoint/2010/main" val="225628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lot of “potential” comes from – how have you done things you wanted to do in the past? SHOW ME THE RECEIPTS</a:t>
            </a:r>
          </a:p>
          <a:p>
            <a:endParaRPr lang="en-US" dirty="0"/>
          </a:p>
          <a:p>
            <a:r>
              <a:rPr lang="en-US" dirty="0"/>
              <a:t>-- bullets --</a:t>
            </a:r>
          </a:p>
          <a:p>
            <a:endParaRPr lang="en-US" dirty="0"/>
          </a:p>
          <a:p>
            <a:r>
              <a:rPr lang="en-US" dirty="0"/>
              <a:t>Brag. You want the reviewers to be ready to put your picture up on their fridge by the time they’re done. </a:t>
            </a:r>
          </a:p>
          <a:p>
            <a:r>
              <a:rPr lang="en-US" dirty="0"/>
              <a:t>BUT do not lie. Difference – “I worked on a project that aimed to restore walking after spinal cord injury in rats. As a part of that project…” vs “I single-handedly cured spinal cord injury.”</a:t>
            </a:r>
          </a:p>
          <a:p>
            <a:pPr marL="171450" indent="-171450">
              <a:buFontTx/>
              <a:buChar char="-"/>
            </a:pPr>
            <a:r>
              <a:rPr lang="en-US" dirty="0"/>
              <a:t>This is an exaggeration but my point is that a lot of a personal statement is about framing. Everyone has done some cool things or you would not be in grad school. </a:t>
            </a:r>
          </a:p>
          <a:p>
            <a:pPr marL="171450" indent="-171450">
              <a:buFontTx/>
              <a:buChar char="-"/>
            </a:pPr>
            <a:r>
              <a:rPr lang="en-US" b="1" dirty="0"/>
              <a:t>Find those cool things, figure out how to convey how cool they are, and make them a good story. </a:t>
            </a:r>
          </a:p>
          <a:p>
            <a:pPr marL="171450" indent="-171450">
              <a:buFontTx/>
              <a:buChar char="-"/>
            </a:pPr>
            <a:r>
              <a:rPr lang="en-US" dirty="0"/>
              <a:t>Don’t try to tell them what they want to hear. Tell them about YOURSELF in a way that is interesting, and relevant to what you’re proposing.</a:t>
            </a:r>
          </a:p>
          <a:p>
            <a:pPr marL="628650" lvl="1" indent="-171450">
              <a:buFontTx/>
              <a:buChar char="-"/>
            </a:pPr>
            <a:endParaRPr lang="en-US" dirty="0"/>
          </a:p>
        </p:txBody>
      </p:sp>
      <p:sp>
        <p:nvSpPr>
          <p:cNvPr id="4" name="Slide Number Placeholder 3"/>
          <p:cNvSpPr>
            <a:spLocks noGrp="1"/>
          </p:cNvSpPr>
          <p:nvPr>
            <p:ph type="sldNum" sz="quarter" idx="5"/>
          </p:nvPr>
        </p:nvSpPr>
        <p:spPr/>
        <p:txBody>
          <a:bodyPr/>
          <a:lstStyle/>
          <a:p>
            <a:fld id="{2602C508-0609-404E-8511-1A2BE1D7C319}" type="slidenum">
              <a:rPr lang="en-US" smtClean="0"/>
              <a:t>4</a:t>
            </a:fld>
            <a:endParaRPr lang="en-US"/>
          </a:p>
        </p:txBody>
      </p:sp>
    </p:spTree>
    <p:extLst>
      <p:ext uri="{BB962C8B-B14F-4D97-AF65-F5344CB8AC3E}">
        <p14:creationId xmlns:p14="http://schemas.microsoft.com/office/powerpoint/2010/main" val="433575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Single biggest takeaway from this lecture</a:t>
            </a:r>
          </a:p>
          <a:p>
            <a:pPr marL="171450" indent="-171450">
              <a:buFontTx/>
              <a:buChar char="-"/>
            </a:pPr>
            <a:r>
              <a:rPr lang="en-US" dirty="0"/>
              <a:t>”I did a bunch of things”</a:t>
            </a:r>
          </a:p>
          <a:p>
            <a:pPr marL="171450" indent="-171450">
              <a:buFontTx/>
              <a:buChar char="-"/>
            </a:pPr>
            <a:r>
              <a:rPr lang="en-US" b="1" dirty="0"/>
              <a:t>Find those cool things (maybe resume, maybe not), figure out how to convey how cool they are, and make them a good story. </a:t>
            </a:r>
            <a:endParaRPr lang="en-US" dirty="0"/>
          </a:p>
        </p:txBody>
      </p:sp>
      <p:sp>
        <p:nvSpPr>
          <p:cNvPr id="4" name="Slide Number Placeholder 3"/>
          <p:cNvSpPr>
            <a:spLocks noGrp="1"/>
          </p:cNvSpPr>
          <p:nvPr>
            <p:ph type="sldNum" sz="quarter" idx="5"/>
          </p:nvPr>
        </p:nvSpPr>
        <p:spPr/>
        <p:txBody>
          <a:bodyPr/>
          <a:lstStyle/>
          <a:p>
            <a:fld id="{2602C508-0609-404E-8511-1A2BE1D7C319}" type="slidenum">
              <a:rPr lang="en-US" smtClean="0"/>
              <a:t>5</a:t>
            </a:fld>
            <a:endParaRPr lang="en-US"/>
          </a:p>
        </p:txBody>
      </p:sp>
    </p:spTree>
    <p:extLst>
      <p:ext uri="{BB962C8B-B14F-4D97-AF65-F5344CB8AC3E}">
        <p14:creationId xmlns:p14="http://schemas.microsoft.com/office/powerpoint/2010/main" val="2689461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Things you’re proud of, things you think are pretty cool</a:t>
            </a:r>
          </a:p>
          <a:p>
            <a:pPr marL="171450" indent="-171450">
              <a:buFontTx/>
              <a:buChar char="-"/>
            </a:pPr>
            <a:r>
              <a:rPr lang="en-US" dirty="0"/>
              <a:t>Can be from your draft or not – rule is “I want to tell you about this”</a:t>
            </a:r>
          </a:p>
          <a:p>
            <a:pPr marL="171450" indent="-171450">
              <a:buFontTx/>
              <a:buChar char="-"/>
            </a:pPr>
            <a:endParaRPr lang="en-US" dirty="0"/>
          </a:p>
          <a:p>
            <a:pPr marL="171450" indent="-171450">
              <a:buFontTx/>
              <a:buChar char="-"/>
            </a:pPr>
            <a:r>
              <a:rPr lang="en-US" dirty="0"/>
              <a:t>Ten minutes: I will send a message when it’s time to come back – small green text at the top of your screen, keep an eye out</a:t>
            </a:r>
          </a:p>
          <a:p>
            <a:pPr marL="171450" indent="-171450">
              <a:buFontTx/>
              <a:buChar char="-"/>
            </a:pPr>
            <a:endParaRPr lang="en-US" dirty="0"/>
          </a:p>
          <a:p>
            <a:pPr marL="171450" indent="-171450">
              <a:buFontTx/>
              <a:buChar char="-"/>
            </a:pPr>
            <a:r>
              <a:rPr lang="en-US" dirty="0"/>
              <a:t>Come back: Did you change your experiences from the ones in your essay at all? When you’re talking about them to your group, how is that different than how you talk about them in your essay?</a:t>
            </a:r>
          </a:p>
        </p:txBody>
      </p:sp>
      <p:sp>
        <p:nvSpPr>
          <p:cNvPr id="4" name="Slide Number Placeholder 3"/>
          <p:cNvSpPr>
            <a:spLocks noGrp="1"/>
          </p:cNvSpPr>
          <p:nvPr>
            <p:ph type="sldNum" sz="quarter" idx="5"/>
          </p:nvPr>
        </p:nvSpPr>
        <p:spPr/>
        <p:txBody>
          <a:bodyPr/>
          <a:lstStyle/>
          <a:p>
            <a:fld id="{2602C508-0609-404E-8511-1A2BE1D7C319}" type="slidenum">
              <a:rPr lang="en-US" smtClean="0"/>
              <a:t>6</a:t>
            </a:fld>
            <a:endParaRPr lang="en-US"/>
          </a:p>
        </p:txBody>
      </p:sp>
    </p:spTree>
    <p:extLst>
      <p:ext uri="{BB962C8B-B14F-4D97-AF65-F5344CB8AC3E}">
        <p14:creationId xmlns:p14="http://schemas.microsoft.com/office/powerpoint/2010/main" val="3870616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2602C508-0609-404E-8511-1A2BE1D7C319}" type="slidenum">
              <a:rPr lang="en-US" smtClean="0"/>
              <a:t>7</a:t>
            </a:fld>
            <a:endParaRPr lang="en-US"/>
          </a:p>
        </p:txBody>
      </p:sp>
    </p:spTree>
    <p:extLst>
      <p:ext uri="{BB962C8B-B14F-4D97-AF65-F5344CB8AC3E}">
        <p14:creationId xmlns:p14="http://schemas.microsoft.com/office/powerpoint/2010/main" val="3774283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 was a physics major in college. Asked advisor in undergrad about </a:t>
            </a:r>
            <a:r>
              <a:rPr lang="en-US" dirty="0" err="1"/>
              <a:t>bioe</a:t>
            </a:r>
            <a:r>
              <a:rPr lang="en-US" dirty="0"/>
              <a:t> and neuroscience, he had a friend working at northwestern he recommended talking to and I ended up working in that friend’s lab</a:t>
            </a:r>
          </a:p>
          <a:p>
            <a:pPr marL="628650" lvl="1" indent="-171450">
              <a:buFontTx/>
              <a:buChar char="-"/>
            </a:pPr>
            <a:r>
              <a:rPr lang="en-US" dirty="0"/>
              <a:t>Option A: I heard about a job as a research technician and there wasn’t anything else I was super interested in doing after college so I did that</a:t>
            </a:r>
          </a:p>
          <a:p>
            <a:pPr marL="628650" lvl="1" indent="-171450">
              <a:buFontTx/>
              <a:buChar char="-"/>
            </a:pPr>
            <a:r>
              <a:rPr lang="en-US" dirty="0"/>
              <a:t>Option B: I sought out a position in a lab working on restoring locomotion after spinal cord injury</a:t>
            </a:r>
          </a:p>
          <a:p>
            <a:pPr marL="628650" lvl="1" indent="-171450">
              <a:buFontTx/>
              <a:buChar char="-"/>
            </a:pPr>
            <a:endParaRPr lang="en-US" dirty="0"/>
          </a:p>
          <a:p>
            <a:pPr marL="171450" lvl="0" indent="-171450">
              <a:buFontTx/>
              <a:buChar char="-"/>
            </a:pPr>
            <a:r>
              <a:rPr lang="en-US" dirty="0"/>
              <a:t>Obstacles – everything does not always go swimmingly. Talk about that!</a:t>
            </a:r>
          </a:p>
        </p:txBody>
      </p:sp>
      <p:sp>
        <p:nvSpPr>
          <p:cNvPr id="4" name="Slide Number Placeholder 3"/>
          <p:cNvSpPr>
            <a:spLocks noGrp="1"/>
          </p:cNvSpPr>
          <p:nvPr>
            <p:ph type="sldNum" sz="quarter" idx="5"/>
          </p:nvPr>
        </p:nvSpPr>
        <p:spPr/>
        <p:txBody>
          <a:bodyPr/>
          <a:lstStyle/>
          <a:p>
            <a:fld id="{2602C508-0609-404E-8511-1A2BE1D7C319}" type="slidenum">
              <a:rPr lang="en-US" smtClean="0"/>
              <a:t>8</a:t>
            </a:fld>
            <a:endParaRPr lang="en-US"/>
          </a:p>
        </p:txBody>
      </p:sp>
    </p:spTree>
    <p:extLst>
      <p:ext uri="{BB962C8B-B14F-4D97-AF65-F5344CB8AC3E}">
        <p14:creationId xmlns:p14="http://schemas.microsoft.com/office/powerpoint/2010/main" val="1922261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these are comments taken directly from comments that I left on someone’s draft. </a:t>
            </a:r>
          </a:p>
          <a:p>
            <a:endParaRPr lang="en-US" dirty="0"/>
          </a:p>
          <a:p>
            <a:pPr marL="171450" indent="-171450">
              <a:buFontTx/>
              <a:buChar char="-"/>
            </a:pPr>
            <a:r>
              <a:rPr lang="en-US" dirty="0"/>
              <a:t>make sure your reader isn’t bored (they need to care) and they see your commitment/motivation</a:t>
            </a:r>
          </a:p>
          <a:p>
            <a:pPr marL="171450" indent="-171450">
              <a:buFontTx/>
              <a:buChar char="-"/>
            </a:pPr>
            <a:r>
              <a:rPr lang="en-US" dirty="0"/>
              <a:t>This isn’t completely separate from research statement</a:t>
            </a:r>
          </a:p>
          <a:p>
            <a:pPr marL="171450" indent="-171450">
              <a:buFontTx/>
              <a:buChar char="-"/>
            </a:pPr>
            <a:r>
              <a:rPr lang="en-US" dirty="0"/>
              <a:t>Don’t get so hung up on concrete outcomes that you undersell yourself</a:t>
            </a:r>
          </a:p>
          <a:p>
            <a:endParaRPr lang="en-US" dirty="0"/>
          </a:p>
          <a:p>
            <a:r>
              <a:rPr lang="en-US" dirty="0"/>
              <a:t>Be the inspirational training montage from a movie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an NSF, you have 3 pages and they ALL have to hit hard. Every paragraph means something. </a:t>
            </a:r>
          </a:p>
          <a:p>
            <a:endParaRPr lang="en-US" dirty="0"/>
          </a:p>
        </p:txBody>
      </p:sp>
      <p:sp>
        <p:nvSpPr>
          <p:cNvPr id="4" name="Slide Number Placeholder 3"/>
          <p:cNvSpPr>
            <a:spLocks noGrp="1"/>
          </p:cNvSpPr>
          <p:nvPr>
            <p:ph type="sldNum" sz="quarter" idx="5"/>
          </p:nvPr>
        </p:nvSpPr>
        <p:spPr/>
        <p:txBody>
          <a:bodyPr/>
          <a:lstStyle/>
          <a:p>
            <a:fld id="{2602C508-0609-404E-8511-1A2BE1D7C319}" type="slidenum">
              <a:rPr lang="en-US" smtClean="0"/>
              <a:t>9</a:t>
            </a:fld>
            <a:endParaRPr lang="en-US"/>
          </a:p>
        </p:txBody>
      </p:sp>
    </p:spTree>
    <p:extLst>
      <p:ext uri="{BB962C8B-B14F-4D97-AF65-F5344CB8AC3E}">
        <p14:creationId xmlns:p14="http://schemas.microsoft.com/office/powerpoint/2010/main" val="1472065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4B1A581F-1A85-C44A-B4B3-03F639CDC5EC}" type="datetimeFigureOut">
              <a:rPr lang="en-US" smtClean="0"/>
              <a:t>3/16/21</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6110481-99E4-BA43-B44A-218625C04B2C}"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0878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A581F-1A85-C44A-B4B3-03F639CDC5EC}" type="datetimeFigureOut">
              <a:rPr lang="en-US" smtClean="0"/>
              <a:t>3/16/21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110481-99E4-BA43-B44A-218625C04B2C}" type="slidenum">
              <a:rPr lang="en-US" smtClean="0"/>
              <a:t>‹#›</a:t>
            </a:fld>
            <a:endParaRPr lang="en-US"/>
          </a:p>
        </p:txBody>
      </p:sp>
    </p:spTree>
    <p:extLst>
      <p:ext uri="{BB962C8B-B14F-4D97-AF65-F5344CB8AC3E}">
        <p14:creationId xmlns:p14="http://schemas.microsoft.com/office/powerpoint/2010/main" val="3436828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A581F-1A85-C44A-B4B3-03F639CDC5EC}" type="datetimeFigureOut">
              <a:rPr lang="en-US" smtClean="0"/>
              <a:t>3/16/21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110481-99E4-BA43-B44A-218625C04B2C}" type="slidenum">
              <a:rPr lang="en-US" smtClean="0"/>
              <a:t>‹#›</a:t>
            </a:fld>
            <a:endParaRPr lang="en-US"/>
          </a:p>
        </p:txBody>
      </p:sp>
    </p:spTree>
    <p:extLst>
      <p:ext uri="{BB962C8B-B14F-4D97-AF65-F5344CB8AC3E}">
        <p14:creationId xmlns:p14="http://schemas.microsoft.com/office/powerpoint/2010/main" val="1494449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A581F-1A85-C44A-B4B3-03F639CDC5EC}" type="datetimeFigureOut">
              <a:rPr lang="en-US" smtClean="0"/>
              <a:t>3/16/21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110481-99E4-BA43-B44A-218625C04B2C}" type="slidenum">
              <a:rPr lang="en-US" smtClean="0"/>
              <a:t>‹#›</a:t>
            </a:fld>
            <a:endParaRPr lang="en-US"/>
          </a:p>
        </p:txBody>
      </p:sp>
      <p:sp>
        <p:nvSpPr>
          <p:cNvPr id="7" name="Rectangle 6"/>
          <p:cNvSpPr/>
          <p:nvPr/>
        </p:nvSpPr>
        <p:spPr>
          <a:xfrm>
            <a:off x="0" y="0"/>
            <a:ext cx="12192000" cy="1839433"/>
          </a:xfrm>
          <a:prstGeom prst="rect">
            <a:avLst/>
          </a:prstGeom>
          <a:solidFill>
            <a:srgbClr val="A4C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5665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A581F-1A85-C44A-B4B3-03F639CDC5EC}" type="datetimeFigureOut">
              <a:rPr lang="en-US" smtClean="0"/>
              <a:t>3/16/21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110481-99E4-BA43-B44A-218625C04B2C}"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642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1A581F-1A85-C44A-B4B3-03F639CDC5EC}" type="datetimeFigureOut">
              <a:rPr lang="en-US" smtClean="0"/>
              <a:t>3/16/21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110481-99E4-BA43-B44A-218625C04B2C}" type="slidenum">
              <a:rPr lang="en-US" smtClean="0"/>
              <a:t>‹#›</a:t>
            </a:fld>
            <a:endParaRPr lang="en-US"/>
          </a:p>
        </p:txBody>
      </p:sp>
    </p:spTree>
    <p:extLst>
      <p:ext uri="{BB962C8B-B14F-4D97-AF65-F5344CB8AC3E}">
        <p14:creationId xmlns:p14="http://schemas.microsoft.com/office/powerpoint/2010/main" val="505428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1A581F-1A85-C44A-B4B3-03F639CDC5EC}" type="datetimeFigureOut">
              <a:rPr lang="en-US" smtClean="0"/>
              <a:t>3/16/21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110481-99E4-BA43-B44A-218625C04B2C}" type="slidenum">
              <a:rPr lang="en-US" smtClean="0"/>
              <a:t>‹#›</a:t>
            </a:fld>
            <a:endParaRPr lang="en-US"/>
          </a:p>
        </p:txBody>
      </p:sp>
    </p:spTree>
    <p:extLst>
      <p:ext uri="{BB962C8B-B14F-4D97-AF65-F5344CB8AC3E}">
        <p14:creationId xmlns:p14="http://schemas.microsoft.com/office/powerpoint/2010/main" val="1213280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1A581F-1A85-C44A-B4B3-03F639CDC5EC}" type="datetimeFigureOut">
              <a:rPr lang="en-US" smtClean="0"/>
              <a:t>3/16/21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110481-99E4-BA43-B44A-218625C04B2C}" type="slidenum">
              <a:rPr lang="en-US" smtClean="0"/>
              <a:t>‹#›</a:t>
            </a:fld>
            <a:endParaRPr lang="en-US"/>
          </a:p>
        </p:txBody>
      </p:sp>
    </p:spTree>
    <p:extLst>
      <p:ext uri="{BB962C8B-B14F-4D97-AF65-F5344CB8AC3E}">
        <p14:creationId xmlns:p14="http://schemas.microsoft.com/office/powerpoint/2010/main" val="4271381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1A581F-1A85-C44A-B4B3-03F639CDC5EC}" type="datetimeFigureOut">
              <a:rPr lang="en-US" smtClean="0"/>
              <a:t>3/16/21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110481-99E4-BA43-B44A-218625C04B2C}" type="slidenum">
              <a:rPr lang="en-US" smtClean="0"/>
              <a:t>‹#›</a:t>
            </a:fld>
            <a:endParaRPr lang="en-US"/>
          </a:p>
        </p:txBody>
      </p:sp>
    </p:spTree>
    <p:extLst>
      <p:ext uri="{BB962C8B-B14F-4D97-AF65-F5344CB8AC3E}">
        <p14:creationId xmlns:p14="http://schemas.microsoft.com/office/powerpoint/2010/main" val="995093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1A581F-1A85-C44A-B4B3-03F639CDC5EC}" type="datetimeFigureOut">
              <a:rPr lang="en-US" smtClean="0"/>
              <a:t>3/16/21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110481-99E4-BA43-B44A-218625C04B2C}" type="slidenum">
              <a:rPr lang="en-US" smtClean="0"/>
              <a:t>‹#›</a:t>
            </a:fld>
            <a:endParaRPr lang="en-US"/>
          </a:p>
        </p:txBody>
      </p:sp>
    </p:spTree>
    <p:extLst>
      <p:ext uri="{BB962C8B-B14F-4D97-AF65-F5344CB8AC3E}">
        <p14:creationId xmlns:p14="http://schemas.microsoft.com/office/powerpoint/2010/main" val="1851486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1A581F-1A85-C44A-B4B3-03F639CDC5EC}" type="datetimeFigureOut">
              <a:rPr lang="en-US" smtClean="0"/>
              <a:t>3/16/21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110481-99E4-BA43-B44A-218625C04B2C}" type="slidenum">
              <a:rPr lang="en-US" smtClean="0"/>
              <a:t>‹#›</a:t>
            </a:fld>
            <a:endParaRPr lang="en-US"/>
          </a:p>
        </p:txBody>
      </p:sp>
    </p:spTree>
    <p:extLst>
      <p:ext uri="{BB962C8B-B14F-4D97-AF65-F5344CB8AC3E}">
        <p14:creationId xmlns:p14="http://schemas.microsoft.com/office/powerpoint/2010/main" val="872537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4B1A581F-1A85-C44A-B4B3-03F639CDC5EC}" type="datetimeFigureOut">
              <a:rPr lang="en-US" smtClean="0"/>
              <a:t>3/16/21</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F6110481-99E4-BA43-B44A-218625C04B2C}" type="slidenum">
              <a:rPr lang="en-US" smtClean="0"/>
              <a:t>‹#›</a:t>
            </a:fld>
            <a:endParaRPr lang="en-US"/>
          </a:p>
        </p:txBody>
      </p:sp>
    </p:spTree>
    <p:extLst>
      <p:ext uri="{BB962C8B-B14F-4D97-AF65-F5344CB8AC3E}">
        <p14:creationId xmlns:p14="http://schemas.microsoft.com/office/powerpoint/2010/main" val="4236766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s.wustl.edu/advice/applications/essays/grad-statemen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sciencemag.org/careers/2014/10/sell-yourself-adding-substance-your-personal-statemen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www.malloryladd.com/nsf-grfp-advice.html" TargetMode="External"/><Relationship Id="rId4" Type="http://schemas.openxmlformats.org/officeDocument/2006/relationships/hyperlink" Target="https://www.alexhunterlang.com/nsf-fellowship"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AD100-48DB-484F-8B7C-B7274C7FDDC2}"/>
              </a:ext>
            </a:extLst>
          </p:cNvPr>
          <p:cNvSpPr>
            <a:spLocks noGrp="1"/>
          </p:cNvSpPr>
          <p:nvPr>
            <p:ph type="ctrTitle"/>
          </p:nvPr>
        </p:nvSpPr>
        <p:spPr>
          <a:xfrm>
            <a:off x="541745" y="762634"/>
            <a:ext cx="11103429" cy="2926080"/>
          </a:xfrm>
        </p:spPr>
        <p:txBody>
          <a:bodyPr/>
          <a:lstStyle/>
          <a:p>
            <a:r>
              <a:rPr lang="en-US" dirty="0"/>
              <a:t>Personal Statements</a:t>
            </a:r>
          </a:p>
        </p:txBody>
      </p:sp>
      <p:sp>
        <p:nvSpPr>
          <p:cNvPr id="3" name="Subtitle 2">
            <a:extLst>
              <a:ext uri="{FF2B5EF4-FFF2-40B4-BE49-F238E27FC236}">
                <a16:creationId xmlns:a16="http://schemas.microsoft.com/office/drawing/2014/main" id="{C18BDB8E-32CE-D74F-A6E3-E58610113853}"/>
              </a:ext>
            </a:extLst>
          </p:cNvPr>
          <p:cNvSpPr>
            <a:spLocks noGrp="1"/>
          </p:cNvSpPr>
          <p:nvPr>
            <p:ph type="subTitle" idx="1"/>
          </p:nvPr>
        </p:nvSpPr>
        <p:spPr/>
        <p:txBody>
          <a:bodyPr/>
          <a:lstStyle/>
          <a:p>
            <a:r>
              <a:rPr lang="en-US" dirty="0"/>
              <a:t>Maria Jantz</a:t>
            </a:r>
          </a:p>
        </p:txBody>
      </p:sp>
    </p:spTree>
    <p:extLst>
      <p:ext uri="{BB962C8B-B14F-4D97-AF65-F5344CB8AC3E}">
        <p14:creationId xmlns:p14="http://schemas.microsoft.com/office/powerpoint/2010/main" val="1233281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2A015-CA2B-4E45-A9CC-062CA93DBCF0}"/>
              </a:ext>
            </a:extLst>
          </p:cNvPr>
          <p:cNvSpPr>
            <a:spLocks noGrp="1"/>
          </p:cNvSpPr>
          <p:nvPr>
            <p:ph type="title"/>
          </p:nvPr>
        </p:nvSpPr>
        <p:spPr>
          <a:xfrm>
            <a:off x="1142999" y="609600"/>
            <a:ext cx="10711543" cy="1356360"/>
          </a:xfrm>
        </p:spPr>
        <p:txBody>
          <a:bodyPr/>
          <a:lstStyle/>
          <a:p>
            <a:r>
              <a:rPr lang="en-US" dirty="0"/>
              <a:t>Breakout rooms (Convey how cool things are)</a:t>
            </a:r>
          </a:p>
        </p:txBody>
      </p:sp>
      <p:sp>
        <p:nvSpPr>
          <p:cNvPr id="3" name="Content Placeholder 2">
            <a:extLst>
              <a:ext uri="{FF2B5EF4-FFF2-40B4-BE49-F238E27FC236}">
                <a16:creationId xmlns:a16="http://schemas.microsoft.com/office/drawing/2014/main" id="{92D49535-4369-DA4A-804A-089AD3C4393A}"/>
              </a:ext>
            </a:extLst>
          </p:cNvPr>
          <p:cNvSpPr>
            <a:spLocks noGrp="1"/>
          </p:cNvSpPr>
          <p:nvPr>
            <p:ph idx="1"/>
          </p:nvPr>
        </p:nvSpPr>
        <p:spPr/>
        <p:txBody>
          <a:bodyPr/>
          <a:lstStyle/>
          <a:p>
            <a:r>
              <a:rPr lang="en-US" dirty="0"/>
              <a:t>Pick two of your experiences, describe (about 1 min per experience)</a:t>
            </a:r>
          </a:p>
          <a:p>
            <a:pPr lvl="1"/>
            <a:r>
              <a:rPr lang="en-US" dirty="0"/>
              <a:t>Why you care</a:t>
            </a:r>
          </a:p>
          <a:p>
            <a:pPr lvl="1"/>
            <a:r>
              <a:rPr lang="en-US" dirty="0"/>
              <a:t>What concrete actions you took/outcomes</a:t>
            </a:r>
          </a:p>
          <a:p>
            <a:pPr lvl="1"/>
            <a:r>
              <a:rPr lang="en-US" dirty="0"/>
              <a:t>How this continues to inform your direction</a:t>
            </a:r>
          </a:p>
          <a:p>
            <a:r>
              <a:rPr lang="en-US" dirty="0"/>
              <a:t>In every group, decide which of each person’s stories is more compelling.</a:t>
            </a:r>
          </a:p>
        </p:txBody>
      </p:sp>
    </p:spTree>
    <p:extLst>
      <p:ext uri="{BB962C8B-B14F-4D97-AF65-F5344CB8AC3E}">
        <p14:creationId xmlns:p14="http://schemas.microsoft.com/office/powerpoint/2010/main" val="1371484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FBB14-6295-2A46-92C6-7BEA0F8C0D73}"/>
              </a:ext>
            </a:extLst>
          </p:cNvPr>
          <p:cNvSpPr>
            <a:spLocks noGrp="1"/>
          </p:cNvSpPr>
          <p:nvPr>
            <p:ph type="title"/>
          </p:nvPr>
        </p:nvSpPr>
        <p:spPr/>
        <p:txBody>
          <a:bodyPr/>
          <a:lstStyle/>
          <a:p>
            <a:r>
              <a:rPr lang="en-US" dirty="0"/>
              <a:t>Hook</a:t>
            </a:r>
          </a:p>
        </p:txBody>
      </p:sp>
      <p:sp>
        <p:nvSpPr>
          <p:cNvPr id="3" name="Content Placeholder 2">
            <a:extLst>
              <a:ext uri="{FF2B5EF4-FFF2-40B4-BE49-F238E27FC236}">
                <a16:creationId xmlns:a16="http://schemas.microsoft.com/office/drawing/2014/main" id="{ADBF16BB-2D2E-B94F-9791-389B0CC9A081}"/>
              </a:ext>
            </a:extLst>
          </p:cNvPr>
          <p:cNvSpPr>
            <a:spLocks noGrp="1"/>
          </p:cNvSpPr>
          <p:nvPr>
            <p:ph idx="1"/>
          </p:nvPr>
        </p:nvSpPr>
        <p:spPr/>
        <p:txBody>
          <a:bodyPr/>
          <a:lstStyle/>
          <a:p>
            <a:r>
              <a:rPr lang="en-US" dirty="0"/>
              <a:t>Everyone did not decide on this career at age five</a:t>
            </a:r>
          </a:p>
          <a:p>
            <a:r>
              <a:rPr lang="en-US" dirty="0"/>
              <a:t>At some point something made you care about it</a:t>
            </a:r>
          </a:p>
          <a:p>
            <a:r>
              <a:rPr lang="en-US" dirty="0"/>
              <a:t>What makes you special? Talk about an experience.</a:t>
            </a:r>
          </a:p>
          <a:p>
            <a:pPr lvl="1"/>
            <a:r>
              <a:rPr lang="en-US" dirty="0"/>
              <a:t>“For as long as I can remember, I have wanted to help injured people get better.”</a:t>
            </a:r>
          </a:p>
          <a:p>
            <a:pPr lvl="1"/>
            <a:r>
              <a:rPr lang="en-US" dirty="0"/>
              <a:t>“As a child, I was jealous when my brother skinned his knee, because I was so fascinated by watching the doctor pick gravel out of it.”</a:t>
            </a:r>
          </a:p>
          <a:p>
            <a:pPr lvl="1"/>
            <a:r>
              <a:rPr lang="en-US" dirty="0"/>
              <a:t>“As a lifelong gymnast, I saw many injuries, but none more devastating than when one of my teammates got a spinal cord injury.”</a:t>
            </a:r>
          </a:p>
          <a:p>
            <a:r>
              <a:rPr lang="en-US" dirty="0"/>
              <a:t>“Once upon a time…”</a:t>
            </a:r>
          </a:p>
        </p:txBody>
      </p:sp>
    </p:spTree>
    <p:extLst>
      <p:ext uri="{BB962C8B-B14F-4D97-AF65-F5344CB8AC3E}">
        <p14:creationId xmlns:p14="http://schemas.microsoft.com/office/powerpoint/2010/main" val="1881900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62483-9737-7647-803A-10177985F576}"/>
              </a:ext>
            </a:extLst>
          </p:cNvPr>
          <p:cNvSpPr>
            <a:spLocks noGrp="1"/>
          </p:cNvSpPr>
          <p:nvPr>
            <p:ph type="title"/>
          </p:nvPr>
        </p:nvSpPr>
        <p:spPr/>
        <p:txBody>
          <a:bodyPr/>
          <a:lstStyle/>
          <a:p>
            <a:r>
              <a:rPr lang="en-US" dirty="0"/>
              <a:t>Breakout rooms (Tell a story)</a:t>
            </a:r>
          </a:p>
        </p:txBody>
      </p:sp>
      <p:sp>
        <p:nvSpPr>
          <p:cNvPr id="3" name="Content Placeholder 2">
            <a:extLst>
              <a:ext uri="{FF2B5EF4-FFF2-40B4-BE49-F238E27FC236}">
                <a16:creationId xmlns:a16="http://schemas.microsoft.com/office/drawing/2014/main" id="{5DF8F556-8CD6-AA46-BD8B-05BD2B7DE86E}"/>
              </a:ext>
            </a:extLst>
          </p:cNvPr>
          <p:cNvSpPr>
            <a:spLocks noGrp="1"/>
          </p:cNvSpPr>
          <p:nvPr>
            <p:ph idx="1"/>
          </p:nvPr>
        </p:nvSpPr>
        <p:spPr/>
        <p:txBody>
          <a:bodyPr/>
          <a:lstStyle/>
          <a:p>
            <a:r>
              <a:rPr lang="en-US" dirty="0"/>
              <a:t>What are your first two sentences? </a:t>
            </a:r>
          </a:p>
          <a:p>
            <a:r>
              <a:rPr lang="en-US" dirty="0"/>
              <a:t>What is something that got you interested in this field?</a:t>
            </a:r>
          </a:p>
          <a:p>
            <a:r>
              <a:rPr lang="en-US" dirty="0"/>
              <a:t>Note: Telling a story is not only about your hook, it is also about how you connect every new piece of information into a narrative</a:t>
            </a:r>
          </a:p>
        </p:txBody>
      </p:sp>
    </p:spTree>
    <p:extLst>
      <p:ext uri="{BB962C8B-B14F-4D97-AF65-F5344CB8AC3E}">
        <p14:creationId xmlns:p14="http://schemas.microsoft.com/office/powerpoint/2010/main" val="2715792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6FBC1-71C8-6740-BAC2-23FE652B1F6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75CC7D37-16B8-CC48-B200-694260425BD8}"/>
              </a:ext>
            </a:extLst>
          </p:cNvPr>
          <p:cNvSpPr>
            <a:spLocks noGrp="1"/>
          </p:cNvSpPr>
          <p:nvPr>
            <p:ph idx="1"/>
          </p:nvPr>
        </p:nvSpPr>
        <p:spPr/>
        <p:txBody>
          <a:bodyPr/>
          <a:lstStyle/>
          <a:p>
            <a:pPr marL="45720" indent="0">
              <a:buNone/>
            </a:pPr>
            <a:r>
              <a:rPr lang="en-US" i="1" dirty="0"/>
              <a:t>In 1985, I worked for Emmett ‘Doc’ Brown in Hill Valley. Dr. Brown’s research group was trying to build a time machine. My specific project was to improve the flux capacitor needed to make the machine work. I was able to make the capacitor exceed the 1.21 gigawatts needed for it to work. In addition, I helped do minor mechanical repairs on the DeLorean in which we built it. When I came back, I decided to take two additional graduate-level courses on time travel, and I found a similar internship the following summer</a:t>
            </a:r>
            <a:r>
              <a:rPr lang="en-US" dirty="0"/>
              <a:t>.</a:t>
            </a:r>
          </a:p>
        </p:txBody>
      </p:sp>
      <p:sp>
        <p:nvSpPr>
          <p:cNvPr id="4" name="Rectangle 3">
            <a:extLst>
              <a:ext uri="{FF2B5EF4-FFF2-40B4-BE49-F238E27FC236}">
                <a16:creationId xmlns:a16="http://schemas.microsoft.com/office/drawing/2014/main" id="{BE3AAD5D-5002-504C-A988-32889D8CC2FC}"/>
              </a:ext>
            </a:extLst>
          </p:cNvPr>
          <p:cNvSpPr/>
          <p:nvPr/>
        </p:nvSpPr>
        <p:spPr>
          <a:xfrm>
            <a:off x="5671457" y="6187440"/>
            <a:ext cx="7141028" cy="369332"/>
          </a:xfrm>
          <a:prstGeom prst="rect">
            <a:avLst/>
          </a:prstGeom>
        </p:spPr>
        <p:txBody>
          <a:bodyPr wrap="square">
            <a:spAutoFit/>
          </a:bodyPr>
          <a:lstStyle/>
          <a:p>
            <a:r>
              <a:rPr lang="en-US" dirty="0">
                <a:hlinkClick r:id="rId3"/>
              </a:rPr>
              <a:t>http://sps.wustl.edu/advice/applications/essays/grad-statement/</a:t>
            </a:r>
            <a:r>
              <a:rPr lang="en-US" dirty="0"/>
              <a:t> </a:t>
            </a:r>
          </a:p>
        </p:txBody>
      </p:sp>
    </p:spTree>
    <p:extLst>
      <p:ext uri="{BB962C8B-B14F-4D97-AF65-F5344CB8AC3E}">
        <p14:creationId xmlns:p14="http://schemas.microsoft.com/office/powerpoint/2010/main" val="1284733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6C22A-A913-5143-A791-4A775249E723}"/>
              </a:ext>
            </a:extLst>
          </p:cNvPr>
          <p:cNvSpPr>
            <a:spLocks noGrp="1"/>
          </p:cNvSpPr>
          <p:nvPr>
            <p:ph type="title"/>
          </p:nvPr>
        </p:nvSpPr>
        <p:spPr/>
        <p:txBody>
          <a:bodyPr/>
          <a:lstStyle/>
          <a:p>
            <a:r>
              <a:rPr lang="en-US" dirty="0"/>
              <a:t>Another example</a:t>
            </a:r>
          </a:p>
        </p:txBody>
      </p:sp>
      <p:sp>
        <p:nvSpPr>
          <p:cNvPr id="3" name="Content Placeholder 2">
            <a:extLst>
              <a:ext uri="{FF2B5EF4-FFF2-40B4-BE49-F238E27FC236}">
                <a16:creationId xmlns:a16="http://schemas.microsoft.com/office/drawing/2014/main" id="{6A83E246-A798-9A43-AA18-573C1426074A}"/>
              </a:ext>
            </a:extLst>
          </p:cNvPr>
          <p:cNvSpPr>
            <a:spLocks noGrp="1"/>
          </p:cNvSpPr>
          <p:nvPr>
            <p:ph idx="1"/>
          </p:nvPr>
        </p:nvSpPr>
        <p:spPr/>
        <p:txBody>
          <a:bodyPr>
            <a:noAutofit/>
          </a:bodyPr>
          <a:lstStyle/>
          <a:p>
            <a:pPr marL="45720" indent="0">
              <a:buNone/>
            </a:pPr>
            <a:r>
              <a:rPr lang="en-US" dirty="0"/>
              <a:t>Recently, it has been shown that epidural spinal cord stimulation targeted towards improving lower limb function can improve bladder function. However, the mechanisms of this improvement and how to optimize this therapy remain unclear. To address this knowledge gap, I have demonstrated that epidural stimulation in a cat model can in fact recruit neural pathways specifically involved in bladder function. In order to translate this technology to humans, it is critical to </a:t>
            </a:r>
            <a:r>
              <a:rPr lang="en-US" i="1" dirty="0"/>
              <a:t>model individual variation</a:t>
            </a:r>
            <a:r>
              <a:rPr lang="en-US" dirty="0"/>
              <a:t> between subjects to optimize the effectiveness of the implant to specifically target the bladder. By relating stimulation parameters to computational and experimental outcomes, it will be possible to clinically implement epidural spinal cord stimulation for bladder control and improve people’s health and quality of life. </a:t>
            </a:r>
            <a:r>
              <a:rPr lang="en-US" b="1" dirty="0"/>
              <a:t>I aim to model the effects of stimulation targeted to the lower urinary tract, as well as determine the impact of individual variation on the effectiveness of stimulation. </a:t>
            </a:r>
            <a:endParaRPr lang="en-US" dirty="0"/>
          </a:p>
        </p:txBody>
      </p:sp>
    </p:spTree>
    <p:extLst>
      <p:ext uri="{BB962C8B-B14F-4D97-AF65-F5344CB8AC3E}">
        <p14:creationId xmlns:p14="http://schemas.microsoft.com/office/powerpoint/2010/main" val="1400477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8DB50-69A1-A241-8EBA-840569084F7A}"/>
              </a:ext>
            </a:extLst>
          </p:cNvPr>
          <p:cNvSpPr>
            <a:spLocks noGrp="1"/>
          </p:cNvSpPr>
          <p:nvPr>
            <p:ph type="title"/>
          </p:nvPr>
        </p:nvSpPr>
        <p:spPr/>
        <p:txBody>
          <a:bodyPr/>
          <a:lstStyle/>
          <a:p>
            <a:r>
              <a:rPr lang="en-US" dirty="0"/>
              <a:t>When is personal too personal? </a:t>
            </a:r>
          </a:p>
        </p:txBody>
      </p:sp>
      <p:sp>
        <p:nvSpPr>
          <p:cNvPr id="3" name="Content Placeholder 2">
            <a:extLst>
              <a:ext uri="{FF2B5EF4-FFF2-40B4-BE49-F238E27FC236}">
                <a16:creationId xmlns:a16="http://schemas.microsoft.com/office/drawing/2014/main" id="{2817A54B-0D31-2042-9B13-95050FDD6D5A}"/>
              </a:ext>
            </a:extLst>
          </p:cNvPr>
          <p:cNvSpPr>
            <a:spLocks noGrp="1"/>
          </p:cNvSpPr>
          <p:nvPr>
            <p:ph idx="1"/>
          </p:nvPr>
        </p:nvSpPr>
        <p:spPr/>
        <p:txBody>
          <a:bodyPr>
            <a:normAutofit/>
          </a:bodyPr>
          <a:lstStyle/>
          <a:p>
            <a:r>
              <a:rPr lang="en-US" dirty="0"/>
              <a:t>When you say it is</a:t>
            </a:r>
          </a:p>
          <a:p>
            <a:r>
              <a:rPr lang="en-US" dirty="0"/>
              <a:t>The pluses and minuses of demonstrating ”grit”</a:t>
            </a:r>
          </a:p>
          <a:p>
            <a:r>
              <a:rPr lang="en-US" dirty="0"/>
              <a:t>How much did a specific circumstance impact your journey in STEM? Are you comfortable talking about it? </a:t>
            </a:r>
          </a:p>
          <a:p>
            <a:r>
              <a:rPr lang="en-US" dirty="0"/>
              <a:t>Are you just talking about it because you feel like you have to be representation? </a:t>
            </a:r>
          </a:p>
          <a:p>
            <a:r>
              <a:rPr lang="en-US" dirty="0"/>
              <a:t>Were there a bunch of factors that made you passionate about your research, or will your application have a lot more oomph if you bring up a specific tricky issue? </a:t>
            </a:r>
          </a:p>
        </p:txBody>
      </p:sp>
    </p:spTree>
    <p:extLst>
      <p:ext uri="{BB962C8B-B14F-4D97-AF65-F5344CB8AC3E}">
        <p14:creationId xmlns:p14="http://schemas.microsoft.com/office/powerpoint/2010/main" val="418945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45670-F32F-5540-A9CA-2057A8934498}"/>
              </a:ext>
            </a:extLst>
          </p:cNvPr>
          <p:cNvSpPr>
            <a:spLocks noGrp="1"/>
          </p:cNvSpPr>
          <p:nvPr>
            <p:ph type="title"/>
          </p:nvPr>
        </p:nvSpPr>
        <p:spPr/>
        <p:txBody>
          <a:bodyPr/>
          <a:lstStyle/>
          <a:p>
            <a:r>
              <a:rPr lang="en-US" dirty="0"/>
              <a:t>Important things to cover</a:t>
            </a:r>
          </a:p>
        </p:txBody>
      </p:sp>
      <p:sp>
        <p:nvSpPr>
          <p:cNvPr id="4" name="Content Placeholder 2">
            <a:extLst>
              <a:ext uri="{FF2B5EF4-FFF2-40B4-BE49-F238E27FC236}">
                <a16:creationId xmlns:a16="http://schemas.microsoft.com/office/drawing/2014/main" id="{2758D2F4-A4C8-0047-B136-0330CF10224C}"/>
              </a:ext>
            </a:extLst>
          </p:cNvPr>
          <p:cNvSpPr txBox="1">
            <a:spLocks/>
          </p:cNvSpPr>
          <p:nvPr/>
        </p:nvSpPr>
        <p:spPr>
          <a:xfrm>
            <a:off x="1143000" y="2057400"/>
            <a:ext cx="9872871" cy="403860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r>
              <a:rPr lang="en-US" dirty="0"/>
              <a:t>Emphasize specific research experiences (and why they’re exciting!)</a:t>
            </a:r>
          </a:p>
          <a:p>
            <a:pPr lvl="1"/>
            <a:r>
              <a:rPr lang="en-US" dirty="0"/>
              <a:t>Papers (done or in preparation)</a:t>
            </a:r>
          </a:p>
          <a:p>
            <a:r>
              <a:rPr lang="en-US" dirty="0"/>
              <a:t>Outreach you’ve been involved in</a:t>
            </a:r>
          </a:p>
          <a:p>
            <a:r>
              <a:rPr lang="en-US" dirty="0"/>
              <a:t>Impact of both research experience and outreach</a:t>
            </a:r>
          </a:p>
          <a:p>
            <a:pPr lvl="1"/>
            <a:r>
              <a:rPr lang="en-US" dirty="0"/>
              <a:t>Establish a track record</a:t>
            </a:r>
          </a:p>
          <a:p>
            <a:r>
              <a:rPr lang="en-US" dirty="0"/>
              <a:t>Have a career goal/longer-term goals for research</a:t>
            </a:r>
          </a:p>
          <a:p>
            <a:r>
              <a:rPr lang="en-US" b="1" dirty="0"/>
              <a:t>How are your goals in line with the funding organization?</a:t>
            </a:r>
            <a:endParaRPr lang="en-US" dirty="0"/>
          </a:p>
          <a:p>
            <a:endParaRPr lang="en-US" dirty="0"/>
          </a:p>
        </p:txBody>
      </p:sp>
    </p:spTree>
    <p:extLst>
      <p:ext uri="{BB962C8B-B14F-4D97-AF65-F5344CB8AC3E}">
        <p14:creationId xmlns:p14="http://schemas.microsoft.com/office/powerpoint/2010/main" val="893710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6DDCB-B979-9944-B779-BEDE4D7DFF5D}"/>
              </a:ext>
            </a:extLst>
          </p:cNvPr>
          <p:cNvSpPr>
            <a:spLocks noGrp="1"/>
          </p:cNvSpPr>
          <p:nvPr>
            <p:ph type="title"/>
          </p:nvPr>
        </p:nvSpPr>
        <p:spPr/>
        <p:txBody>
          <a:bodyPr/>
          <a:lstStyle/>
          <a:p>
            <a:r>
              <a:rPr lang="en-US" dirty="0"/>
              <a:t>Outline and structure</a:t>
            </a:r>
          </a:p>
        </p:txBody>
      </p:sp>
      <p:sp>
        <p:nvSpPr>
          <p:cNvPr id="3" name="Content Placeholder 2">
            <a:extLst>
              <a:ext uri="{FF2B5EF4-FFF2-40B4-BE49-F238E27FC236}">
                <a16:creationId xmlns:a16="http://schemas.microsoft.com/office/drawing/2014/main" id="{AA8BF90C-3A28-274D-8AC6-203359E42541}"/>
              </a:ext>
            </a:extLst>
          </p:cNvPr>
          <p:cNvSpPr>
            <a:spLocks noGrp="1"/>
          </p:cNvSpPr>
          <p:nvPr>
            <p:ph idx="1"/>
          </p:nvPr>
        </p:nvSpPr>
        <p:spPr/>
        <p:txBody>
          <a:bodyPr>
            <a:normAutofit/>
          </a:bodyPr>
          <a:lstStyle/>
          <a:p>
            <a:r>
              <a:rPr lang="en-US" dirty="0"/>
              <a:t>Headings can highlight specific ways you meet funding criteria</a:t>
            </a:r>
          </a:p>
          <a:p>
            <a:pPr lvl="1"/>
            <a:r>
              <a:rPr lang="en-US" dirty="0"/>
              <a:t>Personal Motivation to Pursue Graduate Research</a:t>
            </a:r>
          </a:p>
          <a:p>
            <a:pPr lvl="1"/>
            <a:r>
              <a:rPr lang="en-US" dirty="0"/>
              <a:t>Research and Engineering Experience</a:t>
            </a:r>
          </a:p>
          <a:p>
            <a:pPr lvl="1"/>
            <a:r>
              <a:rPr lang="en-US" dirty="0"/>
              <a:t>Community and Global Engagement</a:t>
            </a:r>
          </a:p>
          <a:p>
            <a:pPr lvl="1"/>
            <a:r>
              <a:rPr lang="en-US" dirty="0"/>
              <a:t>Career Aspirations</a:t>
            </a:r>
          </a:p>
          <a:p>
            <a:r>
              <a:rPr lang="en-US" dirty="0"/>
              <a:t>Bold/italicize the important stuff</a:t>
            </a:r>
          </a:p>
          <a:p>
            <a:r>
              <a:rPr lang="en-US" dirty="0"/>
              <a:t>Use your whitespace </a:t>
            </a:r>
          </a:p>
          <a:p>
            <a:r>
              <a:rPr lang="en-US" dirty="0"/>
              <a:t>Clear, concrete outcomes of every point</a:t>
            </a:r>
          </a:p>
          <a:p>
            <a:pPr lvl="1"/>
            <a:r>
              <a:rPr lang="en-US" dirty="0"/>
              <a:t>Cite yourself</a:t>
            </a:r>
          </a:p>
          <a:p>
            <a:endParaRPr lang="en-US" dirty="0"/>
          </a:p>
        </p:txBody>
      </p:sp>
    </p:spTree>
    <p:extLst>
      <p:ext uri="{BB962C8B-B14F-4D97-AF65-F5344CB8AC3E}">
        <p14:creationId xmlns:p14="http://schemas.microsoft.com/office/powerpoint/2010/main" val="3111881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C8CB-5E14-0E42-B2DF-303FA62C4FC3}"/>
              </a:ext>
            </a:extLst>
          </p:cNvPr>
          <p:cNvSpPr>
            <a:spLocks noGrp="1"/>
          </p:cNvSpPr>
          <p:nvPr>
            <p:ph type="title"/>
          </p:nvPr>
        </p:nvSpPr>
        <p:spPr/>
        <p:txBody>
          <a:bodyPr/>
          <a:lstStyle/>
          <a:p>
            <a:r>
              <a:rPr lang="en-US" dirty="0"/>
              <a:t>NSF Broader Impacts</a:t>
            </a:r>
          </a:p>
        </p:txBody>
      </p:sp>
      <p:sp>
        <p:nvSpPr>
          <p:cNvPr id="3" name="Content Placeholder 2">
            <a:extLst>
              <a:ext uri="{FF2B5EF4-FFF2-40B4-BE49-F238E27FC236}">
                <a16:creationId xmlns:a16="http://schemas.microsoft.com/office/drawing/2014/main" id="{CA2944D5-C790-1144-A2D4-DBC892EC268C}"/>
              </a:ext>
            </a:extLst>
          </p:cNvPr>
          <p:cNvSpPr>
            <a:spLocks noGrp="1"/>
          </p:cNvSpPr>
          <p:nvPr>
            <p:ph idx="1"/>
          </p:nvPr>
        </p:nvSpPr>
        <p:spPr>
          <a:xfrm>
            <a:off x="1143000" y="2057400"/>
            <a:ext cx="9872871" cy="4572000"/>
          </a:xfrm>
        </p:spPr>
        <p:txBody>
          <a:bodyPr>
            <a:normAutofit fontScale="92500" lnSpcReduction="20000"/>
          </a:bodyPr>
          <a:lstStyle/>
          <a:p>
            <a:pPr marL="45720" indent="0">
              <a:buNone/>
            </a:pPr>
            <a:r>
              <a:rPr lang="en-US" dirty="0"/>
              <a:t>“Such outcomes include, but are not limited to: </a:t>
            </a:r>
          </a:p>
          <a:p>
            <a:r>
              <a:rPr lang="en-US" b="1" dirty="0"/>
              <a:t>full participation of women, persons with disabilities, and underrepresented minorities in science, technology, engineering, and mathematics (STEM); </a:t>
            </a:r>
          </a:p>
          <a:p>
            <a:r>
              <a:rPr lang="en-US" b="1" dirty="0"/>
              <a:t>improved STEM education and educator development at any level; </a:t>
            </a:r>
          </a:p>
          <a:p>
            <a:r>
              <a:rPr lang="en-US" b="1" dirty="0"/>
              <a:t>increased public scientific literacy and public engagement with science and technology; </a:t>
            </a:r>
          </a:p>
          <a:p>
            <a:r>
              <a:rPr lang="en-US" b="1" dirty="0"/>
              <a:t>improved well-being of individuals in society; </a:t>
            </a:r>
          </a:p>
          <a:p>
            <a:r>
              <a:rPr lang="en-US" b="1" dirty="0"/>
              <a:t>development of a diverse, globally competitive STEM workforce; </a:t>
            </a:r>
          </a:p>
          <a:p>
            <a:r>
              <a:rPr lang="en-US" dirty="0"/>
              <a:t>increased partnerships between academia, industry, and others; </a:t>
            </a:r>
          </a:p>
          <a:p>
            <a:r>
              <a:rPr lang="en-US" dirty="0"/>
              <a:t>improved national security; </a:t>
            </a:r>
          </a:p>
          <a:p>
            <a:r>
              <a:rPr lang="en-US" dirty="0"/>
              <a:t>increased economic competitiveness of the US; and </a:t>
            </a:r>
          </a:p>
          <a:p>
            <a:r>
              <a:rPr lang="en-US" b="1" dirty="0"/>
              <a:t>enhanced infrastructure for research and education</a:t>
            </a:r>
            <a:r>
              <a:rPr lang="en-US" dirty="0"/>
              <a:t>.”</a:t>
            </a:r>
          </a:p>
        </p:txBody>
      </p:sp>
    </p:spTree>
    <p:extLst>
      <p:ext uri="{BB962C8B-B14F-4D97-AF65-F5344CB8AC3E}">
        <p14:creationId xmlns:p14="http://schemas.microsoft.com/office/powerpoint/2010/main" val="163476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34B7-D1A8-E748-93F2-EABFC224C1D6}"/>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3BFBF1F7-FD53-6049-817B-F1A961E35C07}"/>
              </a:ext>
            </a:extLst>
          </p:cNvPr>
          <p:cNvSpPr>
            <a:spLocks noGrp="1"/>
          </p:cNvSpPr>
          <p:nvPr>
            <p:ph idx="1"/>
          </p:nvPr>
        </p:nvSpPr>
        <p:spPr/>
        <p:txBody>
          <a:bodyPr/>
          <a:lstStyle/>
          <a:p>
            <a:r>
              <a:rPr lang="en-US" dirty="0">
                <a:hlinkClick r:id="rId3"/>
              </a:rPr>
              <a:t>https://www.sciencemag.org/careers/2014/10/sell-yourself-adding-substance-your-personal-statement</a:t>
            </a:r>
            <a:endParaRPr lang="en-US" dirty="0"/>
          </a:p>
          <a:p>
            <a:r>
              <a:rPr lang="en-US" dirty="0">
                <a:hlinkClick r:id="rId4"/>
              </a:rPr>
              <a:t>https://www.alexhunterlang.com/nsf-fellowship</a:t>
            </a:r>
            <a:endParaRPr lang="en-US" dirty="0"/>
          </a:p>
          <a:p>
            <a:r>
              <a:rPr lang="en-US" dirty="0">
                <a:hlinkClick r:id="rId5"/>
              </a:rPr>
              <a:t>http://www.malloryladd.com/nsf-grfp-advice.html</a:t>
            </a:r>
            <a:r>
              <a:rPr lang="en-US" dirty="0"/>
              <a:t> </a:t>
            </a:r>
          </a:p>
          <a:p>
            <a:endParaRPr lang="en-US" dirty="0"/>
          </a:p>
        </p:txBody>
      </p:sp>
    </p:spTree>
    <p:extLst>
      <p:ext uri="{BB962C8B-B14F-4D97-AF65-F5344CB8AC3E}">
        <p14:creationId xmlns:p14="http://schemas.microsoft.com/office/powerpoint/2010/main" val="1043439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ED710-D873-5B4B-83AE-2B710C8F4179}"/>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06E3E041-2F86-CE43-A886-C3958F51DB18}"/>
              </a:ext>
            </a:extLst>
          </p:cNvPr>
          <p:cNvSpPr>
            <a:spLocks noGrp="1"/>
          </p:cNvSpPr>
          <p:nvPr>
            <p:ph idx="1"/>
          </p:nvPr>
        </p:nvSpPr>
        <p:spPr/>
        <p:txBody>
          <a:bodyPr/>
          <a:lstStyle/>
          <a:p>
            <a:r>
              <a:rPr lang="en-US" dirty="0"/>
              <a:t>What do you think are the goals of a personal statement?</a:t>
            </a:r>
          </a:p>
        </p:txBody>
      </p:sp>
    </p:spTree>
    <p:extLst>
      <p:ext uri="{BB962C8B-B14F-4D97-AF65-F5344CB8AC3E}">
        <p14:creationId xmlns:p14="http://schemas.microsoft.com/office/powerpoint/2010/main" val="102727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ED710-D873-5B4B-83AE-2B710C8F4179}"/>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06E3E041-2F86-CE43-A886-C3958F51DB18}"/>
              </a:ext>
            </a:extLst>
          </p:cNvPr>
          <p:cNvSpPr>
            <a:spLocks noGrp="1"/>
          </p:cNvSpPr>
          <p:nvPr>
            <p:ph idx="1"/>
          </p:nvPr>
        </p:nvSpPr>
        <p:spPr/>
        <p:txBody>
          <a:bodyPr/>
          <a:lstStyle/>
          <a:p>
            <a:r>
              <a:rPr lang="en-US" dirty="0"/>
              <a:t>Every grant – this research is a good idea, and </a:t>
            </a:r>
            <a:r>
              <a:rPr lang="en-US" b="1" dirty="0"/>
              <a:t>I am the one to do it</a:t>
            </a:r>
          </a:p>
          <a:p>
            <a:r>
              <a:rPr lang="en-US" dirty="0"/>
              <a:t>NSF – </a:t>
            </a:r>
            <a:r>
              <a:rPr lang="en-US" b="1" dirty="0"/>
              <a:t>explicit headers of Intellectual Merit / Broader Impacts</a:t>
            </a:r>
            <a:endParaRPr lang="en-US" dirty="0"/>
          </a:p>
          <a:p>
            <a:endParaRPr lang="en-US" b="1" dirty="0"/>
          </a:p>
        </p:txBody>
      </p:sp>
    </p:spTree>
    <p:extLst>
      <p:ext uri="{BB962C8B-B14F-4D97-AF65-F5344CB8AC3E}">
        <p14:creationId xmlns:p14="http://schemas.microsoft.com/office/powerpoint/2010/main" val="3432770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ED710-D873-5B4B-83AE-2B710C8F4179}"/>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06E3E041-2F86-CE43-A886-C3958F51DB18}"/>
              </a:ext>
            </a:extLst>
          </p:cNvPr>
          <p:cNvSpPr>
            <a:spLocks noGrp="1"/>
          </p:cNvSpPr>
          <p:nvPr>
            <p:ph idx="1"/>
          </p:nvPr>
        </p:nvSpPr>
        <p:spPr>
          <a:xfrm>
            <a:off x="1143000" y="2057399"/>
            <a:ext cx="9872871" cy="4615544"/>
          </a:xfrm>
        </p:spPr>
        <p:txBody>
          <a:bodyPr>
            <a:normAutofit/>
          </a:bodyPr>
          <a:lstStyle/>
          <a:p>
            <a:pPr marL="45720" indent="0">
              <a:buNone/>
            </a:pPr>
            <a:r>
              <a:rPr lang="en-US" dirty="0"/>
              <a:t>Convince the reviewers… </a:t>
            </a:r>
          </a:p>
          <a:p>
            <a:r>
              <a:rPr lang="en-US" dirty="0"/>
              <a:t>Funding you will improve STEM research long-term </a:t>
            </a:r>
          </a:p>
          <a:p>
            <a:pPr lvl="1"/>
            <a:r>
              <a:rPr lang="en-US" dirty="0"/>
              <a:t>“Potential”</a:t>
            </a:r>
          </a:p>
          <a:p>
            <a:r>
              <a:rPr lang="en-US" dirty="0"/>
              <a:t>You have great ideas in line with their goals (grant goal)</a:t>
            </a:r>
          </a:p>
          <a:p>
            <a:r>
              <a:rPr lang="en-US" dirty="0"/>
              <a:t>You are the best person to do this</a:t>
            </a:r>
          </a:p>
          <a:p>
            <a:pPr lvl="1"/>
            <a:r>
              <a:rPr lang="en-US" dirty="0"/>
              <a:t>Passion </a:t>
            </a:r>
          </a:p>
          <a:p>
            <a:pPr lvl="1"/>
            <a:r>
              <a:rPr lang="en-US" dirty="0"/>
              <a:t>Experience</a:t>
            </a:r>
          </a:p>
          <a:p>
            <a:pPr lvl="1"/>
            <a:r>
              <a:rPr lang="en-US" dirty="0"/>
              <a:t>Creativity</a:t>
            </a:r>
          </a:p>
          <a:p>
            <a:r>
              <a:rPr lang="en-US" dirty="0"/>
              <a:t>Emphasize any contributions to diversity</a:t>
            </a:r>
          </a:p>
          <a:p>
            <a:r>
              <a:rPr lang="en-US" dirty="0"/>
              <a:t>Teamwork and leadership abilities</a:t>
            </a:r>
          </a:p>
        </p:txBody>
      </p:sp>
    </p:spTree>
    <p:extLst>
      <p:ext uri="{BB962C8B-B14F-4D97-AF65-F5344CB8AC3E}">
        <p14:creationId xmlns:p14="http://schemas.microsoft.com/office/powerpoint/2010/main" val="3123892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ED710-D873-5B4B-83AE-2B710C8F4179}"/>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06E3E041-2F86-CE43-A886-C3958F51DB18}"/>
              </a:ext>
            </a:extLst>
          </p:cNvPr>
          <p:cNvSpPr>
            <a:spLocks noGrp="1"/>
          </p:cNvSpPr>
          <p:nvPr>
            <p:ph idx="1"/>
          </p:nvPr>
        </p:nvSpPr>
        <p:spPr/>
        <p:txBody>
          <a:bodyPr/>
          <a:lstStyle/>
          <a:p>
            <a:r>
              <a:rPr lang="en-US" dirty="0"/>
              <a:t>THIS IS NOT A RESUME</a:t>
            </a:r>
          </a:p>
        </p:txBody>
      </p:sp>
    </p:spTree>
    <p:extLst>
      <p:ext uri="{BB962C8B-B14F-4D97-AF65-F5344CB8AC3E}">
        <p14:creationId xmlns:p14="http://schemas.microsoft.com/office/powerpoint/2010/main" val="3687880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62D5D-DE9E-8645-BF7F-D4E07D5A320F}"/>
              </a:ext>
            </a:extLst>
          </p:cNvPr>
          <p:cNvSpPr>
            <a:spLocks noGrp="1"/>
          </p:cNvSpPr>
          <p:nvPr>
            <p:ph type="title"/>
          </p:nvPr>
        </p:nvSpPr>
        <p:spPr/>
        <p:txBody>
          <a:bodyPr/>
          <a:lstStyle/>
          <a:p>
            <a:r>
              <a:rPr lang="en-US" dirty="0"/>
              <a:t>Breakout rooms (Find the cool things)</a:t>
            </a:r>
          </a:p>
        </p:txBody>
      </p:sp>
      <p:sp>
        <p:nvSpPr>
          <p:cNvPr id="3" name="Content Placeholder 2">
            <a:extLst>
              <a:ext uri="{FF2B5EF4-FFF2-40B4-BE49-F238E27FC236}">
                <a16:creationId xmlns:a16="http://schemas.microsoft.com/office/drawing/2014/main" id="{7C0246B5-71F3-404E-8C09-85B8E698BBCE}"/>
              </a:ext>
            </a:extLst>
          </p:cNvPr>
          <p:cNvSpPr>
            <a:spLocks noGrp="1"/>
          </p:cNvSpPr>
          <p:nvPr>
            <p:ph idx="1"/>
          </p:nvPr>
        </p:nvSpPr>
        <p:spPr/>
        <p:txBody>
          <a:bodyPr/>
          <a:lstStyle/>
          <a:p>
            <a:r>
              <a:rPr lang="en-US" dirty="0"/>
              <a:t>Come up with </a:t>
            </a:r>
            <a:r>
              <a:rPr lang="en-US" b="1" dirty="0"/>
              <a:t>two</a:t>
            </a:r>
            <a:r>
              <a:rPr lang="en-US" dirty="0"/>
              <a:t> research-related experiences and </a:t>
            </a:r>
            <a:r>
              <a:rPr lang="en-US" b="1" dirty="0"/>
              <a:t>two</a:t>
            </a:r>
            <a:r>
              <a:rPr lang="en-US" dirty="0"/>
              <a:t> outreach or diversity-related experiences and tell your group about them</a:t>
            </a:r>
          </a:p>
        </p:txBody>
      </p:sp>
    </p:spTree>
    <p:extLst>
      <p:ext uri="{BB962C8B-B14F-4D97-AF65-F5344CB8AC3E}">
        <p14:creationId xmlns:p14="http://schemas.microsoft.com/office/powerpoint/2010/main" val="3650048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F07D8-C073-8643-82A6-748977F2BA43}"/>
              </a:ext>
            </a:extLst>
          </p:cNvPr>
          <p:cNvSpPr>
            <a:spLocks noGrp="1"/>
          </p:cNvSpPr>
          <p:nvPr>
            <p:ph type="title"/>
          </p:nvPr>
        </p:nvSpPr>
        <p:spPr/>
        <p:txBody>
          <a:bodyPr/>
          <a:lstStyle/>
          <a:p>
            <a:r>
              <a:rPr lang="en-US" dirty="0"/>
              <a:t>Framing a statement</a:t>
            </a:r>
          </a:p>
        </p:txBody>
      </p:sp>
      <p:sp>
        <p:nvSpPr>
          <p:cNvPr id="3" name="Content Placeholder 2">
            <a:extLst>
              <a:ext uri="{FF2B5EF4-FFF2-40B4-BE49-F238E27FC236}">
                <a16:creationId xmlns:a16="http://schemas.microsoft.com/office/drawing/2014/main" id="{28488688-2A34-454C-A5A6-8EF8394C9F5B}"/>
              </a:ext>
            </a:extLst>
          </p:cNvPr>
          <p:cNvSpPr>
            <a:spLocks noGrp="1"/>
          </p:cNvSpPr>
          <p:nvPr>
            <p:ph idx="1"/>
          </p:nvPr>
        </p:nvSpPr>
        <p:spPr>
          <a:xfrm>
            <a:off x="1143000" y="2057399"/>
            <a:ext cx="9872871" cy="4539343"/>
          </a:xfrm>
        </p:spPr>
        <p:txBody>
          <a:bodyPr>
            <a:normAutofit/>
          </a:bodyPr>
          <a:lstStyle/>
          <a:p>
            <a:r>
              <a:rPr lang="en-US" dirty="0"/>
              <a:t>NOT A RESUME</a:t>
            </a:r>
          </a:p>
          <a:p>
            <a:r>
              <a:rPr lang="en-US" dirty="0"/>
              <a:t>What motivates you?</a:t>
            </a:r>
          </a:p>
          <a:p>
            <a:pPr lvl="1"/>
            <a:r>
              <a:rPr lang="en-US" dirty="0"/>
              <a:t>Tie to your research statement goals</a:t>
            </a:r>
          </a:p>
          <a:p>
            <a:pPr lvl="1"/>
            <a:r>
              <a:rPr lang="en-US" dirty="0"/>
              <a:t>Tell a story – use the cool things you came up with!</a:t>
            </a:r>
          </a:p>
          <a:p>
            <a:pPr lvl="1"/>
            <a:r>
              <a:rPr lang="en-US" dirty="0"/>
              <a:t>Concrete outcomes of each part &amp; how it drove you to the next thing</a:t>
            </a:r>
          </a:p>
          <a:p>
            <a:endParaRPr lang="en-US" dirty="0"/>
          </a:p>
        </p:txBody>
      </p:sp>
    </p:spTree>
    <p:extLst>
      <p:ext uri="{BB962C8B-B14F-4D97-AF65-F5344CB8AC3E}">
        <p14:creationId xmlns:p14="http://schemas.microsoft.com/office/powerpoint/2010/main" val="3696472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F07D8-C073-8643-82A6-748977F2BA43}"/>
              </a:ext>
            </a:extLst>
          </p:cNvPr>
          <p:cNvSpPr>
            <a:spLocks noGrp="1"/>
          </p:cNvSpPr>
          <p:nvPr>
            <p:ph type="title"/>
          </p:nvPr>
        </p:nvSpPr>
        <p:spPr/>
        <p:txBody>
          <a:bodyPr/>
          <a:lstStyle/>
          <a:p>
            <a:r>
              <a:rPr lang="en-US" dirty="0"/>
              <a:t>Framing a statement</a:t>
            </a:r>
          </a:p>
        </p:txBody>
      </p:sp>
      <p:sp>
        <p:nvSpPr>
          <p:cNvPr id="3" name="Content Placeholder 2">
            <a:extLst>
              <a:ext uri="{FF2B5EF4-FFF2-40B4-BE49-F238E27FC236}">
                <a16:creationId xmlns:a16="http://schemas.microsoft.com/office/drawing/2014/main" id="{28488688-2A34-454C-A5A6-8EF8394C9F5B}"/>
              </a:ext>
            </a:extLst>
          </p:cNvPr>
          <p:cNvSpPr>
            <a:spLocks noGrp="1"/>
          </p:cNvSpPr>
          <p:nvPr>
            <p:ph idx="1"/>
          </p:nvPr>
        </p:nvSpPr>
        <p:spPr>
          <a:xfrm>
            <a:off x="1143000" y="2057399"/>
            <a:ext cx="9872871" cy="4539343"/>
          </a:xfrm>
        </p:spPr>
        <p:txBody>
          <a:bodyPr>
            <a:normAutofit/>
          </a:bodyPr>
          <a:lstStyle/>
          <a:p>
            <a:r>
              <a:rPr lang="en-US" dirty="0"/>
              <a:t>NOT A RESUME</a:t>
            </a:r>
          </a:p>
          <a:p>
            <a:r>
              <a:rPr lang="en-US" dirty="0"/>
              <a:t>What motivates you?</a:t>
            </a:r>
          </a:p>
          <a:p>
            <a:pPr lvl="1"/>
            <a:r>
              <a:rPr lang="en-US" dirty="0"/>
              <a:t>Tie to your research statement goals</a:t>
            </a:r>
          </a:p>
          <a:p>
            <a:pPr lvl="1"/>
            <a:r>
              <a:rPr lang="en-US" dirty="0"/>
              <a:t>Tell a story – use the cool things you came up with!</a:t>
            </a:r>
          </a:p>
          <a:p>
            <a:pPr lvl="1"/>
            <a:r>
              <a:rPr lang="en-US" dirty="0"/>
              <a:t>Concrete outcomes of each part &amp; how it drove you to the next thing</a:t>
            </a:r>
          </a:p>
          <a:p>
            <a:r>
              <a:rPr lang="en-US" dirty="0"/>
              <a:t>How have you taken initiative? </a:t>
            </a:r>
          </a:p>
          <a:p>
            <a:pPr lvl="1"/>
            <a:r>
              <a:rPr lang="en-US" dirty="0"/>
              <a:t>At every step, think about why you did something and describe it as an intentional choice</a:t>
            </a:r>
          </a:p>
          <a:p>
            <a:pPr lvl="1"/>
            <a:r>
              <a:rPr lang="en-US" dirty="0"/>
              <a:t>You have the benefit of 20/20 hindsight</a:t>
            </a:r>
          </a:p>
          <a:p>
            <a:pPr lvl="1"/>
            <a:r>
              <a:rPr lang="en-US" dirty="0"/>
              <a:t>“And then I did this” falls into the resume trap – how is it connected to your overall goals and interests?</a:t>
            </a:r>
          </a:p>
          <a:p>
            <a:r>
              <a:rPr lang="en-US" dirty="0"/>
              <a:t>Have you overcome obstacles?</a:t>
            </a:r>
          </a:p>
          <a:p>
            <a:endParaRPr lang="en-US" dirty="0"/>
          </a:p>
        </p:txBody>
      </p:sp>
    </p:spTree>
    <p:extLst>
      <p:ext uri="{BB962C8B-B14F-4D97-AF65-F5344CB8AC3E}">
        <p14:creationId xmlns:p14="http://schemas.microsoft.com/office/powerpoint/2010/main" val="2928197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FBFF6-5483-5F4E-B58C-D4FF7B1BC10A}"/>
              </a:ext>
            </a:extLst>
          </p:cNvPr>
          <p:cNvSpPr>
            <a:spLocks noGrp="1"/>
          </p:cNvSpPr>
          <p:nvPr>
            <p:ph type="title"/>
          </p:nvPr>
        </p:nvSpPr>
        <p:spPr/>
        <p:txBody>
          <a:bodyPr/>
          <a:lstStyle/>
          <a:p>
            <a:r>
              <a:rPr lang="en-US" dirty="0"/>
              <a:t>Paragraph-level framing</a:t>
            </a:r>
          </a:p>
        </p:txBody>
      </p:sp>
      <p:sp>
        <p:nvSpPr>
          <p:cNvPr id="3" name="Content Placeholder 2">
            <a:extLst>
              <a:ext uri="{FF2B5EF4-FFF2-40B4-BE49-F238E27FC236}">
                <a16:creationId xmlns:a16="http://schemas.microsoft.com/office/drawing/2014/main" id="{B14ED76B-C106-5040-B9AF-A07EAA0E9EDB}"/>
              </a:ext>
            </a:extLst>
          </p:cNvPr>
          <p:cNvSpPr>
            <a:spLocks noGrp="1"/>
          </p:cNvSpPr>
          <p:nvPr>
            <p:ph idx="1"/>
          </p:nvPr>
        </p:nvSpPr>
        <p:spPr/>
        <p:txBody>
          <a:bodyPr>
            <a:normAutofit/>
          </a:bodyPr>
          <a:lstStyle/>
          <a:p>
            <a:r>
              <a:rPr lang="en-US" dirty="0"/>
              <a:t>Start a story with </a:t>
            </a:r>
            <a:r>
              <a:rPr lang="en-US" b="1" dirty="0"/>
              <a:t>why you care</a:t>
            </a:r>
            <a:r>
              <a:rPr lang="en-US" dirty="0"/>
              <a:t> then describe how you were able to put that into action and continue to be committed to it </a:t>
            </a:r>
          </a:p>
          <a:p>
            <a:r>
              <a:rPr lang="en-US" dirty="0"/>
              <a:t>Current research description should spring from the things you’ve just said as a clear and impactful goal, connected to both your interests and long-term goals. </a:t>
            </a:r>
          </a:p>
          <a:p>
            <a:r>
              <a:rPr lang="en-US" dirty="0"/>
              <a:t>Continuing commitment statements – did something inspire you to study certain topics you discovered? Did something  make you aware of gaps in the field or ways people’s needs weren’t being met? </a:t>
            </a:r>
          </a:p>
          <a:p>
            <a:pPr lvl="1"/>
            <a:r>
              <a:rPr lang="en-US" dirty="0"/>
              <a:t>Things like improving technical skills are important but if that’s the main takeaway from a paragraph you’re selling yourself short. </a:t>
            </a:r>
          </a:p>
        </p:txBody>
      </p:sp>
    </p:spTree>
    <p:extLst>
      <p:ext uri="{BB962C8B-B14F-4D97-AF65-F5344CB8AC3E}">
        <p14:creationId xmlns:p14="http://schemas.microsoft.com/office/powerpoint/2010/main" val="3464675435"/>
      </p:ext>
    </p:extLst>
  </p:cSld>
  <p:clrMapOvr>
    <a:masterClrMapping/>
  </p:clrMapOvr>
</p:sld>
</file>

<file path=ppt/theme/theme1.xml><?xml version="1.0" encoding="utf-8"?>
<a:theme xmlns:a="http://schemas.openxmlformats.org/drawingml/2006/main" name="SquareTheme">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SquareTheme" id="{7F2FFFD4-98FF-1A41-A709-D362263C98D5}" vid="{8868BB40-90AF-6D44-97AC-8207451081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SquareTheme</Template>
  <TotalTime>664</TotalTime>
  <Words>2637</Words>
  <Application>Microsoft Macintosh PowerPoint</Application>
  <PresentationFormat>Widescreen</PresentationFormat>
  <Paragraphs>216</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Calibri</vt:lpstr>
      <vt:lpstr>Corbel</vt:lpstr>
      <vt:lpstr>SquareTheme</vt:lpstr>
      <vt:lpstr>Personal Statements</vt:lpstr>
      <vt:lpstr>Goals</vt:lpstr>
      <vt:lpstr>Goals</vt:lpstr>
      <vt:lpstr>Goals</vt:lpstr>
      <vt:lpstr>Goals</vt:lpstr>
      <vt:lpstr>Breakout rooms (Find the cool things)</vt:lpstr>
      <vt:lpstr>Framing a statement</vt:lpstr>
      <vt:lpstr>Framing a statement</vt:lpstr>
      <vt:lpstr>Paragraph-level framing</vt:lpstr>
      <vt:lpstr>Breakout rooms (Convey how cool things are)</vt:lpstr>
      <vt:lpstr>Hook</vt:lpstr>
      <vt:lpstr>Breakout rooms (Tell a story)</vt:lpstr>
      <vt:lpstr>Example</vt:lpstr>
      <vt:lpstr>Another example</vt:lpstr>
      <vt:lpstr>When is personal too personal? </vt:lpstr>
      <vt:lpstr>Important things to cover</vt:lpstr>
      <vt:lpstr>Outline and structure</vt:lpstr>
      <vt:lpstr>NSF Broader Impacts</vt:lpstr>
      <vt:lpstr>Additional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Statements</dc:title>
  <dc:creator>Maria Jantz</dc:creator>
  <cp:lastModifiedBy>Maria Jantz</cp:lastModifiedBy>
  <cp:revision>99</cp:revision>
  <dcterms:created xsi:type="dcterms:W3CDTF">2020-08-06T13:40:44Z</dcterms:created>
  <dcterms:modified xsi:type="dcterms:W3CDTF">2021-03-16T15:36:19Z</dcterms:modified>
</cp:coreProperties>
</file>