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77" r:id="rId5"/>
    <p:sldId id="262" r:id="rId6"/>
    <p:sldId id="279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66" r:id="rId15"/>
    <p:sldId id="267" r:id="rId16"/>
    <p:sldId id="273" r:id="rId17"/>
    <p:sldId id="274" r:id="rId18"/>
    <p:sldId id="275" r:id="rId19"/>
    <p:sldId id="276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21"/>
    <a:srgbClr val="FFF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DE51A-7C6E-7797-7689-396C6054DFA0}" v="29" dt="2024-06-25T17:22:22.555"/>
    <p1510:client id="{37C284D5-82CE-8A24-D748-06B26526CB6A}" v="45" dt="2024-06-25T10:20:23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sKCUsPMG8I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utty.nl/" TargetMode="External"/><Relationship Id="rId2" Type="http://schemas.openxmlformats.org/officeDocument/2006/relationships/hyperlink" Target="https://www.reddit.com/r/place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nthillhacks.i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55" y="422061"/>
            <a:ext cx="9142125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_tradnl" sz="4800" b="1" i="1" u="sng" dirty="0">
                <a:solidFill>
                  <a:schemeClr val="bg1"/>
                </a:solidFill>
                <a:latin typeface="Trebuchet MS"/>
                <a:cs typeface="Trebuchet MS"/>
              </a:rPr>
              <a:t>Producción de conocimiento (académica, arte, popular...)</a:t>
            </a:r>
          </a:p>
          <a:p>
            <a:endParaRPr lang="es-ES_tradnl" u="sng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4653" y="3376052"/>
            <a:ext cx="52451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>
                <a:solidFill>
                  <a:srgbClr val="000000"/>
                </a:solidFill>
                <a:latin typeface="Trebuchet MS"/>
                <a:cs typeface="Trebuchet MS"/>
              </a:rPr>
              <a:t>Nuevas ideas</a:t>
            </a:r>
          </a:p>
          <a:p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ctr"/>
            <a:r>
              <a:rPr lang="es-ES_tradnl" sz="2800">
                <a:solidFill>
                  <a:srgbClr val="000000"/>
                </a:solidFill>
                <a:latin typeface="Trebuchet MS"/>
                <a:cs typeface="Trebuchet MS"/>
              </a:rPr>
              <a:t>Contribución al conocimiento</a:t>
            </a:r>
          </a:p>
          <a:p>
            <a:pPr algn="ctr"/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ctr"/>
            <a:r>
              <a:rPr lang="es-ES_tradnl" sz="2800">
                <a:solidFill>
                  <a:srgbClr val="000000"/>
                </a:solidFill>
                <a:latin typeface="Trebuchet MS"/>
                <a:cs typeface="Trebuchet MS"/>
              </a:rPr>
              <a:t>Reconocimiento de pares</a:t>
            </a:r>
          </a:p>
          <a:p>
            <a:pPr algn="ctr"/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ctr"/>
            <a:r>
              <a:rPr lang="es-ES_tradnl" sz="2800">
                <a:solidFill>
                  <a:srgbClr val="000000"/>
                </a:solidFill>
                <a:latin typeface="Trebuchet MS"/>
                <a:cs typeface="Trebuchet MS"/>
              </a:rPr>
              <a:t>Oportunidades laborales</a:t>
            </a:r>
          </a:p>
          <a:p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0678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2479595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err="1">
                <a:solidFill>
                  <a:schemeClr val="bg1"/>
                </a:solidFill>
                <a:latin typeface="Trebuchet MS"/>
                <a:cs typeface="Trebuchet MS"/>
              </a:rPr>
              <a:t>Git</a:t>
            </a:r>
            <a:endParaRPr lang="en-US" sz="4800" b="1" i="1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7600" y="2635090"/>
            <a:ext cx="711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chemeClr val="bg1"/>
                </a:solidFill>
                <a:latin typeface="Trebuchet MS"/>
                <a:cs typeface="Trebuchet MS"/>
              </a:rPr>
              <a:t>“distributed revision control system”</a:t>
            </a: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5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447595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err="1">
                <a:solidFill>
                  <a:schemeClr val="bg1"/>
                </a:solidFill>
                <a:latin typeface="Trebuchet MS"/>
                <a:cs typeface="Trebuchet MS"/>
              </a:rPr>
              <a:t>Git</a:t>
            </a:r>
            <a:endParaRPr lang="en-US" sz="4800" b="1" i="1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7600" y="603090"/>
            <a:ext cx="711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chemeClr val="bg1"/>
                </a:solidFill>
                <a:latin typeface="Trebuchet MS"/>
                <a:cs typeface="Trebuchet MS"/>
              </a:rPr>
              <a:t>“distributed revision control system”</a:t>
            </a: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 descr="workflow-a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2792042"/>
            <a:ext cx="6172200" cy="3108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8383" y="1555591"/>
            <a:ext cx="2010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>
                <a:solidFill>
                  <a:srgbClr val="000000"/>
                </a:solidFill>
                <a:latin typeface="Trebuchet MS"/>
                <a:cs typeface="Trebuchet MS"/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428147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447595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err="1">
                <a:solidFill>
                  <a:schemeClr val="bg1"/>
                </a:solidFill>
                <a:latin typeface="Trebuchet MS"/>
                <a:cs typeface="Trebuchet MS"/>
              </a:rPr>
              <a:t>Git</a:t>
            </a:r>
            <a:endParaRPr lang="en-US" sz="4800" b="1" i="1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7600" y="603090"/>
            <a:ext cx="711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chemeClr val="bg1"/>
                </a:solidFill>
                <a:latin typeface="Trebuchet MS"/>
                <a:cs typeface="Trebuchet MS"/>
              </a:rPr>
              <a:t>“distributed revision control system”</a:t>
            </a: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 descr="workflow-b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2709406"/>
            <a:ext cx="7683500" cy="3096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0583" y="1555591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>
                <a:solidFill>
                  <a:srgbClr val="000000"/>
                </a:solidFill>
                <a:latin typeface="Trebuchet MS"/>
                <a:cs typeface="Trebuchet MS"/>
              </a:rPr>
              <a:t>Abierto y privado</a:t>
            </a:r>
          </a:p>
        </p:txBody>
      </p:sp>
    </p:spTree>
    <p:extLst>
      <p:ext uri="{BB962C8B-B14F-4D97-AF65-F5344CB8AC3E}">
        <p14:creationId xmlns:p14="http://schemas.microsoft.com/office/powerpoint/2010/main" val="20590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447595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err="1">
                <a:solidFill>
                  <a:schemeClr val="bg1"/>
                </a:solidFill>
                <a:latin typeface="Trebuchet MS"/>
                <a:cs typeface="Trebuchet MS"/>
              </a:rPr>
              <a:t>Git</a:t>
            </a:r>
            <a:endParaRPr lang="en-US" sz="4800" b="1" i="1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7600" y="603090"/>
            <a:ext cx="711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chemeClr val="bg1"/>
                </a:solidFill>
                <a:latin typeface="Trebuchet MS"/>
                <a:cs typeface="Trebuchet MS"/>
              </a:rPr>
              <a:t>“distributed revision control system”</a:t>
            </a: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 descr="workflow-c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470896"/>
            <a:ext cx="7340600" cy="39576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35083" y="1555591"/>
            <a:ext cx="159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>
                <a:solidFill>
                  <a:srgbClr val="000000"/>
                </a:solidFill>
                <a:latin typeface="Trebuchet MS"/>
                <a:cs typeface="Trebuchet MS"/>
              </a:rPr>
              <a:t>Wikipedia </a:t>
            </a:r>
          </a:p>
        </p:txBody>
      </p:sp>
    </p:spTree>
    <p:extLst>
      <p:ext uri="{BB962C8B-B14F-4D97-AF65-F5344CB8AC3E}">
        <p14:creationId xmlns:p14="http://schemas.microsoft.com/office/powerpoint/2010/main" val="30404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2479595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err="1">
                <a:solidFill>
                  <a:schemeClr val="bg1"/>
                </a:solidFill>
                <a:latin typeface="Trebuchet MS"/>
                <a:cs typeface="Trebuchet MS"/>
              </a:rPr>
              <a:t>GitHub</a:t>
            </a:r>
            <a:endParaRPr lang="en-US" sz="4800" b="1" i="1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5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904795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err="1">
                <a:solidFill>
                  <a:schemeClr val="bg1"/>
                </a:solidFill>
                <a:latin typeface="Trebuchet MS"/>
                <a:cs typeface="Trebuchet MS"/>
              </a:rPr>
              <a:t>GitHub</a:t>
            </a:r>
            <a:endParaRPr lang="en-US" sz="4800" b="1" i="1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5700" y="2015886"/>
            <a:ext cx="7757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>
                <a:solidFill>
                  <a:schemeClr val="bg1"/>
                </a:solidFill>
                <a:latin typeface="Trebuchet MS"/>
                <a:cs typeface="Trebuchet MS"/>
              </a:rPr>
              <a:t>Reconocimiento de pares / citas como “</a:t>
            </a:r>
            <a:r>
              <a:rPr lang="es-ES_tradnl" sz="2800" b="1" err="1">
                <a:solidFill>
                  <a:schemeClr val="bg1"/>
                </a:solidFill>
                <a:latin typeface="Trebuchet MS"/>
                <a:cs typeface="Trebuchet MS"/>
              </a:rPr>
              <a:t>like</a:t>
            </a:r>
            <a:r>
              <a:rPr lang="es-ES_tradnl" sz="2800" b="1">
                <a:solidFill>
                  <a:schemeClr val="bg1"/>
                </a:solidFill>
                <a:latin typeface="Trebuchet MS"/>
                <a:cs typeface="Trebuchet MS"/>
              </a:rPr>
              <a:t>”</a:t>
            </a: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33" y="2866905"/>
            <a:ext cx="6501698" cy="796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3033" y="3987800"/>
            <a:ext cx="764565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_tradnl" b="1" dirty="0" err="1">
                <a:solidFill>
                  <a:schemeClr val="bg1"/>
                </a:solidFill>
                <a:latin typeface="Trebuchet MS"/>
                <a:cs typeface="Trebuchet MS"/>
              </a:rPr>
              <a:t>Watch</a:t>
            </a:r>
            <a:r>
              <a:rPr lang="es-ES_tradnl" dirty="0">
                <a:solidFill>
                  <a:schemeClr val="bg1"/>
                </a:solidFill>
                <a:latin typeface="Trebuchet MS"/>
                <a:cs typeface="Trebuchet MS"/>
              </a:rPr>
              <a:t> = quiero saber cómo se desarrolla</a:t>
            </a:r>
          </a:p>
          <a:p>
            <a:endParaRPr lang="es-ES_tradnl">
              <a:solidFill>
                <a:schemeClr val="bg1"/>
              </a:solidFill>
              <a:latin typeface="Trebuchet MS"/>
              <a:cs typeface="Trebuchet MS"/>
            </a:endParaRPr>
          </a:p>
          <a:p>
            <a:r>
              <a:rPr lang="es-ES_tradnl" b="1" dirty="0">
                <a:solidFill>
                  <a:schemeClr val="bg1"/>
                </a:solidFill>
                <a:latin typeface="Trebuchet MS"/>
                <a:cs typeface="Trebuchet MS"/>
              </a:rPr>
              <a:t>     </a:t>
            </a:r>
            <a:r>
              <a:rPr lang="es-ES_tradnl" b="1" dirty="0" err="1">
                <a:solidFill>
                  <a:schemeClr val="bg1"/>
                </a:solidFill>
                <a:latin typeface="Trebuchet MS"/>
                <a:cs typeface="Trebuchet MS"/>
              </a:rPr>
              <a:t>Star</a:t>
            </a:r>
            <a:r>
              <a:rPr lang="es-ES_tradnl" dirty="0">
                <a:solidFill>
                  <a:schemeClr val="bg1"/>
                </a:solidFill>
                <a:latin typeface="Trebuchet MS"/>
                <a:cs typeface="Trebuchet MS"/>
              </a:rPr>
              <a:t> = Colegas, esto vale la pena</a:t>
            </a:r>
          </a:p>
          <a:p>
            <a:endParaRPr lang="es-ES_tradnl" b="1">
              <a:solidFill>
                <a:schemeClr val="bg1"/>
              </a:solidFill>
              <a:latin typeface="Trebuchet MS"/>
              <a:cs typeface="Trebuchet MS"/>
            </a:endParaRPr>
          </a:p>
          <a:p>
            <a:r>
              <a:rPr lang="es-ES_tradnl" sz="2400" b="1" dirty="0">
                <a:solidFill>
                  <a:schemeClr val="bg1"/>
                </a:solidFill>
                <a:latin typeface="Trebuchet MS"/>
                <a:cs typeface="Trebuchet MS"/>
              </a:rPr>
              <a:t>       </a:t>
            </a:r>
            <a:r>
              <a:rPr lang="es-ES_tradnl" sz="2400" b="1" dirty="0" err="1">
                <a:solidFill>
                  <a:schemeClr val="bg1"/>
                </a:solidFill>
                <a:latin typeface="Trebuchet MS"/>
                <a:cs typeface="Trebuchet MS"/>
              </a:rPr>
              <a:t>Fork</a:t>
            </a:r>
            <a:r>
              <a:rPr lang="es-ES_tradnl" sz="2400" dirty="0">
                <a:solidFill>
                  <a:schemeClr val="bg1"/>
                </a:solidFill>
                <a:latin typeface="Trebuchet MS"/>
                <a:cs typeface="Trebuchet MS"/>
              </a:rPr>
              <a:t> = P2P, nuevas ideas, mezcla, contribución…</a:t>
            </a:r>
          </a:p>
        </p:txBody>
      </p:sp>
    </p:spTree>
    <p:extLst>
      <p:ext uri="{BB962C8B-B14F-4D97-AF65-F5344CB8AC3E}">
        <p14:creationId xmlns:p14="http://schemas.microsoft.com/office/powerpoint/2010/main" val="163296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323" y="317681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Retos menores</a:t>
            </a:r>
          </a:p>
          <a:p>
            <a:endParaRPr lang="es-ES_trad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8323" y="1709779"/>
            <a:ext cx="7493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Trebuchet MS"/>
                <a:cs typeface="Trebuchet MS"/>
              </a:rPr>
              <a:t>Desmitificar (educar) sobre lo digital y el Código en la academia. </a:t>
            </a:r>
          </a:p>
          <a:p>
            <a:endParaRPr lang="es-ES_tradnl" sz="2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r>
              <a:rPr lang="es-ES_tradnl" sz="2800" b="1" dirty="0">
                <a:solidFill>
                  <a:schemeClr val="bg1"/>
                </a:solidFill>
                <a:latin typeface="Trebuchet MS"/>
                <a:cs typeface="Trebuchet MS"/>
              </a:rPr>
              <a:t>Interfaces menos técnicas para escribir y publicar.</a:t>
            </a:r>
          </a:p>
          <a:p>
            <a:endParaRPr lang="es-ES_tradnl" sz="2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r>
              <a:rPr lang="es-ES_tradnl" sz="2800" b="1" dirty="0">
                <a:solidFill>
                  <a:schemeClr val="bg1"/>
                </a:solidFill>
                <a:latin typeface="Trebuchet MS"/>
                <a:cs typeface="Trebuchet MS"/>
              </a:rPr>
              <a:t>Nuevos repositorios donde se pueda trabajar en comunidad especializada – ni tan general (</a:t>
            </a:r>
            <a:r>
              <a:rPr lang="es-ES_tradnl" sz="2800" b="1" dirty="0" err="1">
                <a:solidFill>
                  <a:schemeClr val="bg1"/>
                </a:solidFill>
                <a:latin typeface="Trebuchet MS"/>
                <a:cs typeface="Trebuchet MS"/>
              </a:rPr>
              <a:t>wikipedia</a:t>
            </a:r>
            <a:r>
              <a:rPr lang="es-ES_tradnl" sz="2800" b="1" dirty="0">
                <a:solidFill>
                  <a:schemeClr val="bg1"/>
                </a:solidFill>
                <a:latin typeface="Trebuchet MS"/>
                <a:cs typeface="Trebuchet MS"/>
              </a:rPr>
              <a:t>) ni tan especifico (</a:t>
            </a:r>
            <a:r>
              <a:rPr lang="es-ES_tradnl" sz="2800" b="1" dirty="0" err="1">
                <a:solidFill>
                  <a:schemeClr val="bg1"/>
                </a:solidFill>
                <a:latin typeface="Trebuchet MS"/>
                <a:cs typeface="Trebuchet MS"/>
              </a:rPr>
              <a:t>github</a:t>
            </a:r>
            <a:r>
              <a:rPr lang="es-ES_tradnl" sz="2800" b="1" dirty="0">
                <a:solidFill>
                  <a:schemeClr val="bg1"/>
                </a:solidFill>
                <a:latin typeface="Trebuchet MS"/>
                <a:cs typeface="Trebuchet MS"/>
              </a:rPr>
              <a:t> – software)</a:t>
            </a:r>
          </a:p>
          <a:p>
            <a:endParaRPr lang="es-ES_tradnl" sz="2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s-ES_tradnl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79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904795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Grandes retos</a:t>
            </a:r>
          </a:p>
          <a:p>
            <a:endParaRPr lang="es-ES_trad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700" y="2650886"/>
            <a:ext cx="74930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>
                <a:solidFill>
                  <a:schemeClr val="bg1"/>
                </a:solidFill>
                <a:latin typeface="Trebuchet MS"/>
                <a:cs typeface="Trebuchet MS"/>
              </a:rPr>
              <a:t>Instituciones académicas</a:t>
            </a:r>
          </a:p>
          <a:p>
            <a:endParaRPr lang="es-ES_tradnl" sz="2800" b="1">
              <a:solidFill>
                <a:schemeClr val="bg1"/>
              </a:solidFill>
              <a:latin typeface="Trebuchet MS"/>
              <a:cs typeface="Trebuchet MS"/>
            </a:endParaRPr>
          </a:p>
          <a:p>
            <a:r>
              <a:rPr lang="es-ES_tradnl" sz="2800" b="1">
                <a:solidFill>
                  <a:schemeClr val="bg1"/>
                </a:solidFill>
                <a:latin typeface="Trebuchet MS"/>
                <a:cs typeface="Trebuchet MS"/>
              </a:rPr>
              <a:t>Convenciones</a:t>
            </a:r>
          </a:p>
          <a:p>
            <a:endParaRPr lang="es-ES_tradnl" sz="2800" b="1">
              <a:solidFill>
                <a:schemeClr val="bg1"/>
              </a:solidFill>
              <a:latin typeface="Trebuchet MS"/>
              <a:cs typeface="Trebuchet MS"/>
            </a:endParaRPr>
          </a:p>
          <a:p>
            <a:r>
              <a:rPr lang="es-ES_tradnl" sz="2800" b="1">
                <a:solidFill>
                  <a:schemeClr val="bg1"/>
                </a:solidFill>
                <a:latin typeface="Trebuchet MS"/>
                <a:cs typeface="Trebuchet MS"/>
              </a:rPr>
              <a:t>Sistema de citas</a:t>
            </a:r>
          </a:p>
          <a:p>
            <a:endParaRPr lang="es-ES_tradnl" sz="2800" b="1">
              <a:solidFill>
                <a:schemeClr val="bg1"/>
              </a:solidFill>
              <a:latin typeface="Trebuchet MS"/>
              <a:cs typeface="Trebuchet MS"/>
            </a:endParaRPr>
          </a:p>
          <a:p>
            <a:r>
              <a:rPr lang="es-ES_tradnl" sz="2800" b="1">
                <a:solidFill>
                  <a:schemeClr val="bg1"/>
                </a:solidFill>
                <a:latin typeface="Trebuchet MS"/>
                <a:cs typeface="Trebuchet MS"/>
              </a:rPr>
              <a:t>Publico vs. privado (revista indexada)</a:t>
            </a:r>
          </a:p>
        </p:txBody>
      </p:sp>
    </p:spTree>
    <p:extLst>
      <p:ext uri="{BB962C8B-B14F-4D97-AF65-F5344CB8AC3E}">
        <p14:creationId xmlns:p14="http://schemas.microsoft.com/office/powerpoint/2010/main" val="3434364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8F4B3F4-0B15-4FEC-1FBE-F25481A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>
                <a:solidFill>
                  <a:schemeClr val="bg1"/>
                </a:solidFill>
                <a:latin typeface="Trebuchet MS"/>
                <a:ea typeface="+mj-lt"/>
                <a:cs typeface="+mj-lt"/>
              </a:rPr>
              <a:t>Radio </a:t>
            </a:r>
            <a:r>
              <a:rPr lang="en-US" b="1" i="1" err="1">
                <a:solidFill>
                  <a:schemeClr val="bg1"/>
                </a:solidFill>
                <a:latin typeface="Trebuchet MS"/>
                <a:ea typeface="+mj-lt"/>
                <a:cs typeface="+mj-lt"/>
              </a:rPr>
              <a:t>Sutatenza</a:t>
            </a:r>
            <a:r>
              <a:rPr lang="en-US" b="1" i="1">
                <a:solidFill>
                  <a:schemeClr val="bg1"/>
                </a:solidFill>
                <a:latin typeface="Trebuchet MS"/>
                <a:ea typeface="+mj-lt"/>
                <a:cs typeface="+mj-lt"/>
              </a:rPr>
              <a:t> (1947 - 1989)</a:t>
            </a:r>
            <a:endParaRPr lang="es-ES" b="1" i="1">
              <a:solidFill>
                <a:schemeClr val="bg1"/>
              </a:solidFill>
              <a:latin typeface="Trebuchet MS"/>
              <a:cs typeface="Calibri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46982F72-019A-A34E-A2A3-CA54FE1ED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40" b="22232"/>
          <a:stretch/>
        </p:blipFill>
        <p:spPr>
          <a:xfrm>
            <a:off x="457200" y="1600200"/>
            <a:ext cx="8229600" cy="4525963"/>
          </a:xfrm>
          <a:noFill/>
        </p:spPr>
      </p:pic>
    </p:spTree>
    <p:extLst>
      <p:ext uri="{BB962C8B-B14F-4D97-AF65-F5344CB8AC3E}">
        <p14:creationId xmlns:p14="http://schemas.microsoft.com/office/powerpoint/2010/main" val="1869516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1164D-4DB3-922D-88CF-BCEF2206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s-ES" b="1" i="1" err="1">
                <a:solidFill>
                  <a:schemeClr val="bg1"/>
                </a:solidFill>
              </a:rPr>
              <a:t>SNet</a:t>
            </a:r>
            <a:r>
              <a:rPr lang="es-ES" b="1" i="1">
                <a:solidFill>
                  <a:schemeClr val="bg1"/>
                </a:solidFill>
              </a:rPr>
              <a:t> (Street Network Cuba)</a:t>
            </a:r>
            <a:endParaRPr lang="es-ES" b="1" i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723910BC-56F9-9CF1-35FF-E72417020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01" r="27952" b="-1"/>
          <a:stretch/>
        </p:blipFill>
        <p:spPr>
          <a:xfrm>
            <a:off x="457200" y="1600200"/>
            <a:ext cx="4038600" cy="4525963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1E362-8203-E31E-E382-1B5304693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hlinkClick r:id="rId3"/>
              </a:rPr>
              <a:t>https://www.youtube.com/watch?v=QsKCUsPMG8I</a:t>
            </a:r>
            <a:endParaRPr lang="es-ES">
              <a:cs typeface="Calibri"/>
            </a:endParaRP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10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766" y="358695"/>
            <a:ext cx="8692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Comunidad</a:t>
            </a:r>
          </a:p>
          <a:p>
            <a:pPr algn="ctr"/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</a:p>
          <a:p>
            <a:pPr algn="r"/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individual? </a:t>
            </a:r>
          </a:p>
          <a:p>
            <a:endParaRPr lang="es-ES_trad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766" y="2942977"/>
            <a:ext cx="8567502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_tradnl" sz="2800" dirty="0">
                <a:solidFill>
                  <a:srgbClr val="000000"/>
                </a:solidFill>
                <a:latin typeface="Trebuchet MS"/>
                <a:cs typeface="Trebuchet MS"/>
              </a:rPr>
              <a:t>Nuevas ideas</a:t>
            </a:r>
          </a:p>
          <a:p>
            <a:endParaRPr lang="es-ES_tradnl" sz="2800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r>
              <a:rPr lang="es-ES_tradnl" sz="2800" dirty="0">
                <a:solidFill>
                  <a:srgbClr val="000000"/>
                </a:solidFill>
                <a:latin typeface="Trebuchet MS"/>
                <a:cs typeface="Trebuchet MS"/>
              </a:rPr>
              <a:t>Contribución al conocimiento</a:t>
            </a:r>
          </a:p>
          <a:p>
            <a:pPr algn="ctr"/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r"/>
            <a:r>
              <a:rPr lang="es-ES_tradnl" sz="2800" dirty="0">
                <a:solidFill>
                  <a:srgbClr val="000000"/>
                </a:solidFill>
                <a:latin typeface="Trebuchet MS"/>
                <a:cs typeface="Trebuchet MS"/>
              </a:rPr>
              <a:t>Reconocimiento de pares</a:t>
            </a:r>
          </a:p>
          <a:p>
            <a:pPr algn="r"/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r"/>
            <a:r>
              <a:rPr lang="es-ES_tradnl" sz="2800" dirty="0">
                <a:solidFill>
                  <a:srgbClr val="000000"/>
                </a:solidFill>
                <a:latin typeface="Trebuchet MS"/>
                <a:cs typeface="Trebuchet MS"/>
              </a:rPr>
              <a:t>Oportunidades laborales</a:t>
            </a:r>
          </a:p>
          <a:p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8842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3FD77-506C-5AE6-057E-23A4EFC8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>
                <a:solidFill>
                  <a:schemeClr val="bg1"/>
                </a:solidFill>
                <a:latin typeface="Trebuchet MS"/>
                <a:cs typeface="Calibri"/>
              </a:rPr>
              <a:t>Web Descentralizada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1D800-082A-589B-276E-84F9AE481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8005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https://www.reddit.com/r/place/</a:t>
            </a:r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https://sutty.nl/</a:t>
            </a:r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  <a:ea typeface="+mn-lt"/>
                <a:cs typeface="+mn-lt"/>
                <a:hlinkClick r:id="rId4"/>
              </a:rPr>
              <a:t>https://anthillhacks.in/</a:t>
            </a:r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endParaRPr lang="es-ES" dirty="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252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766" y="358695"/>
            <a:ext cx="8629961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_tradnl" sz="4000" b="1" i="1" dirty="0">
                <a:solidFill>
                  <a:schemeClr val="bg1"/>
                </a:solidFill>
                <a:latin typeface="Trebuchet MS"/>
                <a:cs typeface="Trebuchet MS"/>
              </a:rPr>
              <a:t>¿Creación en </a:t>
            </a:r>
            <a:r>
              <a:rPr lang="es-ES_tradnl" sz="4000" b="1" i="1" strike="sngStrike" dirty="0">
                <a:solidFill>
                  <a:schemeClr val="bg1"/>
                </a:solidFill>
                <a:latin typeface="Trebuchet MS"/>
                <a:cs typeface="Trebuchet MS"/>
              </a:rPr>
              <a:t>Comunidad</a:t>
            </a:r>
            <a:r>
              <a:rPr lang="es-ES_tradnl" sz="4000" b="1" i="1" dirty="0">
                <a:solidFill>
                  <a:schemeClr val="bg1"/>
                </a:solidFill>
                <a:latin typeface="Trebuchet MS"/>
                <a:cs typeface="Trebuchet MS"/>
              </a:rPr>
              <a:t>				(P2P, OS) pone en riesgo lo</a:t>
            </a:r>
            <a:endParaRPr lang="es-ES" dirty="0">
              <a:solidFill>
                <a:schemeClr val="bg1"/>
              </a:solidFill>
            </a:endParaRPr>
          </a:p>
          <a:p>
            <a:pPr algn="r"/>
            <a:r>
              <a:rPr lang="es-ES_tradnl" sz="4000" b="1" i="1" dirty="0">
                <a:solidFill>
                  <a:schemeClr val="bg1"/>
                </a:solidFill>
                <a:latin typeface="Trebuchet MS"/>
                <a:cs typeface="Trebuchet MS"/>
              </a:rPr>
              <a:t>individual? </a:t>
            </a:r>
          </a:p>
          <a:p>
            <a:endParaRPr lang="es-ES_tradn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C74F26-995C-8345-A611-13917B7F07BB}"/>
              </a:ext>
            </a:extLst>
          </p:cNvPr>
          <p:cNvSpPr txBox="1"/>
          <p:nvPr/>
        </p:nvSpPr>
        <p:spPr>
          <a:xfrm>
            <a:off x="283772" y="3032918"/>
            <a:ext cx="8555011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>
                <a:solidFill>
                  <a:srgbClr val="000000"/>
                </a:solidFill>
                <a:latin typeface="Trebuchet MS"/>
                <a:cs typeface="Trebuchet MS"/>
              </a:rPr>
              <a:t>Nuevas ideas</a:t>
            </a:r>
          </a:p>
          <a:p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  <a:p>
            <a:r>
              <a:rPr lang="es-ES_tradnl" sz="2800">
                <a:solidFill>
                  <a:srgbClr val="000000"/>
                </a:solidFill>
                <a:latin typeface="Trebuchet MS"/>
                <a:cs typeface="Trebuchet MS"/>
              </a:rPr>
              <a:t>Contribución al conocimiento</a:t>
            </a:r>
          </a:p>
          <a:p>
            <a:pPr algn="ctr"/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r"/>
            <a:r>
              <a:rPr lang="es-ES_tradnl" sz="2800">
                <a:solidFill>
                  <a:srgbClr val="000000"/>
                </a:solidFill>
                <a:latin typeface="Trebuchet MS"/>
                <a:cs typeface="Trebuchet MS"/>
              </a:rPr>
              <a:t>Reconocimiento de pares</a:t>
            </a:r>
          </a:p>
          <a:p>
            <a:pPr algn="r"/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  <a:p>
            <a:pPr algn="r"/>
            <a:r>
              <a:rPr lang="es-ES_tradnl" sz="2800">
                <a:solidFill>
                  <a:srgbClr val="000000"/>
                </a:solidFill>
                <a:latin typeface="Trebuchet MS"/>
                <a:cs typeface="Trebuchet MS"/>
              </a:rPr>
              <a:t>Oportunidades laborales</a:t>
            </a:r>
          </a:p>
          <a:p>
            <a:endParaRPr lang="es-ES_tradnl" sz="280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931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C3941-5FB2-1EAF-71DB-0CC905AE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>
                <a:solidFill>
                  <a:schemeClr val="bg1"/>
                </a:solidFill>
                <a:latin typeface="Trebuchet MS"/>
                <a:cs typeface="Calibri"/>
              </a:rPr>
              <a:t>P2P</a:t>
            </a:r>
            <a:endParaRPr lang="es-ES" b="1" i="1">
              <a:solidFill>
                <a:schemeClr val="bg1"/>
              </a:solidFill>
              <a:latin typeface="Trebuchet MS"/>
            </a:endParaRPr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FBE03850-26CE-559F-6C99-B03F7D40C8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4585" y="1761498"/>
            <a:ext cx="7964972" cy="3667736"/>
          </a:xfrm>
        </p:spPr>
      </p:pic>
    </p:spTree>
    <p:extLst>
      <p:ext uri="{BB962C8B-B14F-4D97-AF65-F5344CB8AC3E}">
        <p14:creationId xmlns:p14="http://schemas.microsoft.com/office/powerpoint/2010/main" val="414469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0150" y="1985609"/>
            <a:ext cx="67437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i="1" u="sng">
                <a:solidFill>
                  <a:schemeClr val="bg1"/>
                </a:solidFill>
                <a:latin typeface="Trebuchet MS"/>
                <a:cs typeface="Trebuchet MS"/>
              </a:rPr>
              <a:t>P2P</a:t>
            </a:r>
            <a:r>
              <a:rPr lang="es-ES_tradnl" sz="4800" b="1">
                <a:solidFill>
                  <a:schemeClr val="bg1"/>
                </a:solidFill>
                <a:latin typeface="Trebuchet MS"/>
                <a:cs typeface="Trebuchet MS"/>
              </a:rPr>
              <a:t> y </a:t>
            </a:r>
            <a:r>
              <a:rPr lang="es-ES_tradnl" sz="4800" b="1" i="1" u="sng">
                <a:solidFill>
                  <a:schemeClr val="bg1"/>
                </a:solidFill>
                <a:latin typeface="Trebuchet MS"/>
                <a:cs typeface="Trebuchet MS"/>
              </a:rPr>
              <a:t>Open </a:t>
            </a:r>
            <a:r>
              <a:rPr lang="es-ES_tradnl" sz="4800" b="1" i="1" u="sng" err="1">
                <a:solidFill>
                  <a:schemeClr val="bg1"/>
                </a:solidFill>
                <a:latin typeface="Trebuchet MS"/>
                <a:cs typeface="Trebuchet MS"/>
              </a:rPr>
              <a:t>Source</a:t>
            </a:r>
            <a:r>
              <a:rPr lang="es-ES_tradnl" sz="4800" b="1">
                <a:solidFill>
                  <a:schemeClr val="bg1"/>
                </a:solidFill>
                <a:latin typeface="Trebuchet MS"/>
                <a:cs typeface="Trebuchet MS"/>
              </a:rPr>
              <a:t> no solo le compete a los desarrolladores o ingenieros…</a:t>
            </a:r>
          </a:p>
          <a:p>
            <a:endParaRPr lang="es-ES_tradnl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4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A553A393-AAB6-198E-A8CF-286FD68F6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1" y="326605"/>
            <a:ext cx="3955397" cy="6172199"/>
          </a:xfr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C644DAA-1E8A-A13D-986E-050623B797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05007" y="326605"/>
            <a:ext cx="4803961" cy="6172200"/>
          </a:xfrm>
        </p:spPr>
      </p:pic>
    </p:spTree>
    <p:extLst>
      <p:ext uri="{BB962C8B-B14F-4D97-AF65-F5344CB8AC3E}">
        <p14:creationId xmlns:p14="http://schemas.microsoft.com/office/powerpoint/2010/main" val="409308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2844" y="2875002"/>
            <a:ext cx="6743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Pero, ¿Cómo lo hacen?</a:t>
            </a:r>
          </a:p>
          <a:p>
            <a:endParaRPr lang="es-ES_tradnl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4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2479595"/>
            <a:ext cx="711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Abrir</a:t>
            </a:r>
          </a:p>
          <a:p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Colaborar</a:t>
            </a:r>
          </a:p>
          <a:p>
            <a:r>
              <a:rPr lang="es-ES_tradnl" sz="4800" b="1" i="1">
                <a:solidFill>
                  <a:schemeClr val="bg1"/>
                </a:solidFill>
                <a:latin typeface="Trebuchet MS"/>
                <a:cs typeface="Trebuchet MS"/>
              </a:rPr>
              <a:t>Distribuir...</a:t>
            </a:r>
          </a:p>
          <a:p>
            <a:endParaRPr lang="es-ES_tradnl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1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2479595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err="1">
                <a:solidFill>
                  <a:schemeClr val="bg1"/>
                </a:solidFill>
                <a:latin typeface="Trebuchet MS"/>
                <a:cs typeface="Trebuchet MS"/>
              </a:rPr>
              <a:t>Git</a:t>
            </a:r>
            <a:endParaRPr lang="en-US" sz="4800" b="1" i="1">
              <a:solidFill>
                <a:schemeClr val="bg1"/>
              </a:solidFill>
              <a:latin typeface="Trebuchet MS"/>
              <a:cs typeface="Trebuchet MS"/>
            </a:endParaRPr>
          </a:p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8096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</TotalTime>
  <Words>301</Words>
  <Application>Microsoft Office PowerPoint</Application>
  <PresentationFormat>Presentación en pantalla (4:3)</PresentationFormat>
  <Paragraphs>78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 Black </vt:lpstr>
      <vt:lpstr>Presentación de PowerPoint</vt:lpstr>
      <vt:lpstr>Presentación de PowerPoint</vt:lpstr>
      <vt:lpstr>Presentación de PowerPoint</vt:lpstr>
      <vt:lpstr>P2P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Radio Sutatenza (1947 - 1989)</vt:lpstr>
      <vt:lpstr>SNet (Street Network Cuba)</vt:lpstr>
      <vt:lpstr>Web Descentralizada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Gutting the Paper</dc:title>
  <dc:creator>Juan Camilo González</dc:creator>
  <cp:lastModifiedBy>Juan Camilo Gonzalez Jimenez</cp:lastModifiedBy>
  <cp:revision>44</cp:revision>
  <dcterms:created xsi:type="dcterms:W3CDTF">2015-03-23T01:51:33Z</dcterms:created>
  <dcterms:modified xsi:type="dcterms:W3CDTF">2024-06-25T17:22:32Z</dcterms:modified>
</cp:coreProperties>
</file>