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2" r:id="rId3"/>
    <p:sldId id="261" r:id="rId4"/>
    <p:sldId id="269" r:id="rId5"/>
    <p:sldId id="263" r:id="rId6"/>
    <p:sldId id="273" r:id="rId7"/>
    <p:sldId id="264" r:id="rId8"/>
    <p:sldId id="270" r:id="rId9"/>
    <p:sldId id="271" r:id="rId10"/>
    <p:sldId id="265" r:id="rId11"/>
    <p:sldId id="272" r:id="rId12"/>
    <p:sldId id="266" r:id="rId13"/>
    <p:sldId id="274" r:id="rId14"/>
    <p:sldId id="275" r:id="rId15"/>
    <p:sldId id="276" r:id="rId16"/>
    <p:sldId id="277" r:id="rId17"/>
    <p:sldId id="267" r:id="rId18"/>
    <p:sldId id="268" r:id="rId19"/>
    <p:sldId id="279"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22" autoAdjust="0"/>
    <p:restoredTop sz="94660"/>
  </p:normalViewPr>
  <p:slideViewPr>
    <p:cSldViewPr snapToGrid="0">
      <p:cViewPr varScale="1">
        <p:scale>
          <a:sx n="85" d="100"/>
          <a:sy n="85" d="100"/>
        </p:scale>
        <p:origin x="4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38C12-6BAB-4302-9D85-77BB3596A0CA}" type="datetimeFigureOut">
              <a:rPr lang="en-IN" smtClean="0"/>
              <a:t>23-02-2024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03300-E733-4DEF-B85F-C01E5933BFC0}" type="slidenum">
              <a:rPr lang="en-IN" smtClean="0"/>
              <a:t>‹#›</a:t>
            </a:fld>
            <a:endParaRPr lang="en-IN"/>
          </a:p>
        </p:txBody>
      </p:sp>
    </p:spTree>
    <p:extLst>
      <p:ext uri="{BB962C8B-B14F-4D97-AF65-F5344CB8AC3E}">
        <p14:creationId xmlns:p14="http://schemas.microsoft.com/office/powerpoint/2010/main" val="175974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84B5-382B-CF12-574C-4FA5382008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6405C1-DC89-DF55-D95D-20C657D2E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5A6676-42AD-4C4F-682D-CF28B3FEA05F}"/>
              </a:ext>
            </a:extLst>
          </p:cNvPr>
          <p:cNvSpPr>
            <a:spLocks noGrp="1"/>
          </p:cNvSpPr>
          <p:nvPr>
            <p:ph type="dt" sz="half" idx="10"/>
          </p:nvPr>
        </p:nvSpPr>
        <p:spPr/>
        <p:txBody>
          <a:bodyPr/>
          <a:lstStyle/>
          <a:p>
            <a:fld id="{8A5BDF6D-2D2F-43D4-A53E-54D331F08BA5}" type="datetime1">
              <a:rPr lang="en-IN" smtClean="0"/>
              <a:t>23-02-2024</a:t>
            </a:fld>
            <a:endParaRPr lang="en-IN"/>
          </a:p>
        </p:txBody>
      </p:sp>
      <p:sp>
        <p:nvSpPr>
          <p:cNvPr id="5" name="Footer Placeholder 4">
            <a:extLst>
              <a:ext uri="{FF2B5EF4-FFF2-40B4-BE49-F238E27FC236}">
                <a16:creationId xmlns:a16="http://schemas.microsoft.com/office/drawing/2014/main" id="{19B6B089-3073-00B2-D8ED-ABE65FD0B3F3}"/>
              </a:ext>
            </a:extLst>
          </p:cNvPr>
          <p:cNvSpPr>
            <a:spLocks noGrp="1"/>
          </p:cNvSpPr>
          <p:nvPr>
            <p:ph type="ftr" sz="quarter" idx="11"/>
          </p:nvPr>
        </p:nvSpPr>
        <p:spPr/>
        <p:txBody>
          <a:bodyPr/>
          <a:lstStyle/>
          <a:p>
            <a:r>
              <a:rPr lang="en-US"/>
              <a:t>2024 Second International Conference on Emerging Trends in Information Technology and Engineering (ICETITE)</a:t>
            </a:r>
            <a:endParaRPr lang="en-IN"/>
          </a:p>
        </p:txBody>
      </p:sp>
      <p:sp>
        <p:nvSpPr>
          <p:cNvPr id="6" name="Slide Number Placeholder 5">
            <a:extLst>
              <a:ext uri="{FF2B5EF4-FFF2-40B4-BE49-F238E27FC236}">
                <a16:creationId xmlns:a16="http://schemas.microsoft.com/office/drawing/2014/main" id="{66A98E6B-945F-DB78-D7A6-9343D88A931B}"/>
              </a:ext>
            </a:extLst>
          </p:cNvPr>
          <p:cNvSpPr>
            <a:spLocks noGrp="1"/>
          </p:cNvSpPr>
          <p:nvPr>
            <p:ph type="sldNum" sz="quarter" idx="12"/>
          </p:nvPr>
        </p:nvSpPr>
        <p:spPr/>
        <p:txBody>
          <a:bodyPr/>
          <a:lstStyle/>
          <a:p>
            <a:fld id="{0ACC5AFB-C681-42DD-8C6B-761CD10E6B29}" type="slidenum">
              <a:rPr lang="en-IN" smtClean="0"/>
              <a:t>‹#›</a:t>
            </a:fld>
            <a:endParaRPr lang="en-IN"/>
          </a:p>
        </p:txBody>
      </p:sp>
    </p:spTree>
    <p:extLst>
      <p:ext uri="{BB962C8B-B14F-4D97-AF65-F5344CB8AC3E}">
        <p14:creationId xmlns:p14="http://schemas.microsoft.com/office/powerpoint/2010/main" val="423136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6D7C-34CC-4518-3A25-CA6BB91542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D99131-F97D-473E-C969-24818FBF47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009027-4FB3-DAAB-FD36-AC441A8BFAAE}"/>
              </a:ext>
            </a:extLst>
          </p:cNvPr>
          <p:cNvSpPr>
            <a:spLocks noGrp="1"/>
          </p:cNvSpPr>
          <p:nvPr>
            <p:ph type="dt" sz="half" idx="10"/>
          </p:nvPr>
        </p:nvSpPr>
        <p:spPr/>
        <p:txBody>
          <a:bodyPr/>
          <a:lstStyle/>
          <a:p>
            <a:fld id="{FA409D3E-07B2-4BDC-98F6-C7CD849EC42D}" type="datetime1">
              <a:rPr lang="en-IN" smtClean="0"/>
              <a:t>23-02-2024</a:t>
            </a:fld>
            <a:endParaRPr lang="en-IN"/>
          </a:p>
        </p:txBody>
      </p:sp>
      <p:sp>
        <p:nvSpPr>
          <p:cNvPr id="5" name="Footer Placeholder 4">
            <a:extLst>
              <a:ext uri="{FF2B5EF4-FFF2-40B4-BE49-F238E27FC236}">
                <a16:creationId xmlns:a16="http://schemas.microsoft.com/office/drawing/2014/main" id="{D99CEEF4-A6BB-A1E6-DAC6-CDE33D10B14B}"/>
              </a:ext>
            </a:extLst>
          </p:cNvPr>
          <p:cNvSpPr>
            <a:spLocks noGrp="1"/>
          </p:cNvSpPr>
          <p:nvPr>
            <p:ph type="ftr" sz="quarter" idx="11"/>
          </p:nvPr>
        </p:nvSpPr>
        <p:spPr/>
        <p:txBody>
          <a:bodyPr/>
          <a:lstStyle/>
          <a:p>
            <a:r>
              <a:rPr lang="en-US"/>
              <a:t>2024 Second International Conference on Emerging Trends in Information Technology and Engineering (ICETITE)</a:t>
            </a:r>
            <a:endParaRPr lang="en-IN"/>
          </a:p>
        </p:txBody>
      </p:sp>
      <p:sp>
        <p:nvSpPr>
          <p:cNvPr id="6" name="Slide Number Placeholder 5">
            <a:extLst>
              <a:ext uri="{FF2B5EF4-FFF2-40B4-BE49-F238E27FC236}">
                <a16:creationId xmlns:a16="http://schemas.microsoft.com/office/drawing/2014/main" id="{C5C85A0B-4E47-E11A-4256-61CD34F28707}"/>
              </a:ext>
            </a:extLst>
          </p:cNvPr>
          <p:cNvSpPr>
            <a:spLocks noGrp="1"/>
          </p:cNvSpPr>
          <p:nvPr>
            <p:ph type="sldNum" sz="quarter" idx="12"/>
          </p:nvPr>
        </p:nvSpPr>
        <p:spPr/>
        <p:txBody>
          <a:bodyPr/>
          <a:lstStyle/>
          <a:p>
            <a:fld id="{0ACC5AFB-C681-42DD-8C6B-761CD10E6B29}" type="slidenum">
              <a:rPr lang="en-IN" smtClean="0"/>
              <a:t>‹#›</a:t>
            </a:fld>
            <a:endParaRPr lang="en-IN"/>
          </a:p>
        </p:txBody>
      </p:sp>
    </p:spTree>
    <p:extLst>
      <p:ext uri="{BB962C8B-B14F-4D97-AF65-F5344CB8AC3E}">
        <p14:creationId xmlns:p14="http://schemas.microsoft.com/office/powerpoint/2010/main" val="70624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6E6AE9-A54B-D191-D57F-F29CD23A20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EEE371-8A41-9712-4725-BA1A03DE97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99846F-0C48-4E4B-26FC-067BBE29204B}"/>
              </a:ext>
            </a:extLst>
          </p:cNvPr>
          <p:cNvSpPr>
            <a:spLocks noGrp="1"/>
          </p:cNvSpPr>
          <p:nvPr>
            <p:ph type="dt" sz="half" idx="10"/>
          </p:nvPr>
        </p:nvSpPr>
        <p:spPr/>
        <p:txBody>
          <a:bodyPr/>
          <a:lstStyle/>
          <a:p>
            <a:fld id="{E4930FB5-AFA1-4604-B775-E0B715887ED3}" type="datetime1">
              <a:rPr lang="en-IN" smtClean="0"/>
              <a:t>23-02-2024</a:t>
            </a:fld>
            <a:endParaRPr lang="en-IN"/>
          </a:p>
        </p:txBody>
      </p:sp>
      <p:sp>
        <p:nvSpPr>
          <p:cNvPr id="5" name="Footer Placeholder 4">
            <a:extLst>
              <a:ext uri="{FF2B5EF4-FFF2-40B4-BE49-F238E27FC236}">
                <a16:creationId xmlns:a16="http://schemas.microsoft.com/office/drawing/2014/main" id="{D21DCE22-70E0-0765-2711-3E3CD6327FF7}"/>
              </a:ext>
            </a:extLst>
          </p:cNvPr>
          <p:cNvSpPr>
            <a:spLocks noGrp="1"/>
          </p:cNvSpPr>
          <p:nvPr>
            <p:ph type="ftr" sz="quarter" idx="11"/>
          </p:nvPr>
        </p:nvSpPr>
        <p:spPr/>
        <p:txBody>
          <a:bodyPr/>
          <a:lstStyle/>
          <a:p>
            <a:r>
              <a:rPr lang="en-US"/>
              <a:t>2024 Second International Conference on Emerging Trends in Information Technology and Engineering (ICETITE)</a:t>
            </a:r>
            <a:endParaRPr lang="en-IN"/>
          </a:p>
        </p:txBody>
      </p:sp>
      <p:sp>
        <p:nvSpPr>
          <p:cNvPr id="6" name="Slide Number Placeholder 5">
            <a:extLst>
              <a:ext uri="{FF2B5EF4-FFF2-40B4-BE49-F238E27FC236}">
                <a16:creationId xmlns:a16="http://schemas.microsoft.com/office/drawing/2014/main" id="{AFFFBA5D-7072-AE8B-D174-D7E240F990AA}"/>
              </a:ext>
            </a:extLst>
          </p:cNvPr>
          <p:cNvSpPr>
            <a:spLocks noGrp="1"/>
          </p:cNvSpPr>
          <p:nvPr>
            <p:ph type="sldNum" sz="quarter" idx="12"/>
          </p:nvPr>
        </p:nvSpPr>
        <p:spPr/>
        <p:txBody>
          <a:bodyPr/>
          <a:lstStyle/>
          <a:p>
            <a:fld id="{0ACC5AFB-C681-42DD-8C6B-761CD10E6B29}" type="slidenum">
              <a:rPr lang="en-IN" smtClean="0"/>
              <a:t>‹#›</a:t>
            </a:fld>
            <a:endParaRPr lang="en-IN"/>
          </a:p>
        </p:txBody>
      </p:sp>
    </p:spTree>
    <p:extLst>
      <p:ext uri="{BB962C8B-B14F-4D97-AF65-F5344CB8AC3E}">
        <p14:creationId xmlns:p14="http://schemas.microsoft.com/office/powerpoint/2010/main" val="30758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114F-EEA3-FF9D-3A50-6CB4494EB8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5ED218-68DF-FE77-E732-48BCF3933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AD3F76-11C3-2D93-6A89-89B6C0C8109C}"/>
              </a:ext>
            </a:extLst>
          </p:cNvPr>
          <p:cNvSpPr>
            <a:spLocks noGrp="1"/>
          </p:cNvSpPr>
          <p:nvPr>
            <p:ph type="dt" sz="half" idx="10"/>
          </p:nvPr>
        </p:nvSpPr>
        <p:spPr/>
        <p:txBody>
          <a:bodyPr/>
          <a:lstStyle/>
          <a:p>
            <a:fld id="{68A6C077-95FF-45A6-8FB8-DC3F2C0AADEA}" type="datetime1">
              <a:rPr lang="en-IN" smtClean="0"/>
              <a:t>23-02-2024</a:t>
            </a:fld>
            <a:endParaRPr lang="en-IN"/>
          </a:p>
        </p:txBody>
      </p:sp>
      <p:sp>
        <p:nvSpPr>
          <p:cNvPr id="5" name="Footer Placeholder 4">
            <a:extLst>
              <a:ext uri="{FF2B5EF4-FFF2-40B4-BE49-F238E27FC236}">
                <a16:creationId xmlns:a16="http://schemas.microsoft.com/office/drawing/2014/main" id="{3034B019-1B63-392F-4494-C364CD72F2ED}"/>
              </a:ext>
            </a:extLst>
          </p:cNvPr>
          <p:cNvSpPr>
            <a:spLocks noGrp="1"/>
          </p:cNvSpPr>
          <p:nvPr>
            <p:ph type="ftr" sz="quarter" idx="11"/>
          </p:nvPr>
        </p:nvSpPr>
        <p:spPr/>
        <p:txBody>
          <a:bodyPr/>
          <a:lstStyle/>
          <a:p>
            <a:r>
              <a:rPr lang="en-US"/>
              <a:t>2024 Second International Conference on Emerging Trends in Information Technology and Engineering (ICETITE)</a:t>
            </a:r>
            <a:endParaRPr lang="en-IN"/>
          </a:p>
        </p:txBody>
      </p:sp>
      <p:sp>
        <p:nvSpPr>
          <p:cNvPr id="6" name="Slide Number Placeholder 5">
            <a:extLst>
              <a:ext uri="{FF2B5EF4-FFF2-40B4-BE49-F238E27FC236}">
                <a16:creationId xmlns:a16="http://schemas.microsoft.com/office/drawing/2014/main" id="{A47D9D6B-8519-3BFF-AA82-0D4EFE854A8B}"/>
              </a:ext>
            </a:extLst>
          </p:cNvPr>
          <p:cNvSpPr>
            <a:spLocks noGrp="1"/>
          </p:cNvSpPr>
          <p:nvPr>
            <p:ph type="sldNum" sz="quarter" idx="12"/>
          </p:nvPr>
        </p:nvSpPr>
        <p:spPr/>
        <p:txBody>
          <a:bodyPr/>
          <a:lstStyle/>
          <a:p>
            <a:fld id="{0ACC5AFB-C681-42DD-8C6B-761CD10E6B29}" type="slidenum">
              <a:rPr lang="en-IN" smtClean="0"/>
              <a:t>‹#›</a:t>
            </a:fld>
            <a:endParaRPr lang="en-IN"/>
          </a:p>
        </p:txBody>
      </p:sp>
    </p:spTree>
    <p:extLst>
      <p:ext uri="{BB962C8B-B14F-4D97-AF65-F5344CB8AC3E}">
        <p14:creationId xmlns:p14="http://schemas.microsoft.com/office/powerpoint/2010/main" val="352578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1C74-834B-F36D-7F64-1C20D8C64D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83D612-EAEF-A8FB-8C24-4DBFDA95E8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1A691B-9AA7-639A-2EEF-BFDE5CF271AD}"/>
              </a:ext>
            </a:extLst>
          </p:cNvPr>
          <p:cNvSpPr>
            <a:spLocks noGrp="1"/>
          </p:cNvSpPr>
          <p:nvPr>
            <p:ph type="dt" sz="half" idx="10"/>
          </p:nvPr>
        </p:nvSpPr>
        <p:spPr/>
        <p:txBody>
          <a:bodyPr/>
          <a:lstStyle/>
          <a:p>
            <a:fld id="{8BC54A13-82AB-4AEA-8E9E-AEC729C67104}" type="datetime1">
              <a:rPr lang="en-IN" smtClean="0"/>
              <a:t>23-02-2024</a:t>
            </a:fld>
            <a:endParaRPr lang="en-IN"/>
          </a:p>
        </p:txBody>
      </p:sp>
      <p:sp>
        <p:nvSpPr>
          <p:cNvPr id="5" name="Footer Placeholder 4">
            <a:extLst>
              <a:ext uri="{FF2B5EF4-FFF2-40B4-BE49-F238E27FC236}">
                <a16:creationId xmlns:a16="http://schemas.microsoft.com/office/drawing/2014/main" id="{7EF91D7A-1772-9E15-87E5-5AB9F3E6A7AA}"/>
              </a:ext>
            </a:extLst>
          </p:cNvPr>
          <p:cNvSpPr>
            <a:spLocks noGrp="1"/>
          </p:cNvSpPr>
          <p:nvPr>
            <p:ph type="ftr" sz="quarter" idx="11"/>
          </p:nvPr>
        </p:nvSpPr>
        <p:spPr/>
        <p:txBody>
          <a:bodyPr/>
          <a:lstStyle/>
          <a:p>
            <a:r>
              <a:rPr lang="en-US"/>
              <a:t>2024 Second International Conference on Emerging Trends in Information Technology and Engineering (ICETITE)</a:t>
            </a:r>
            <a:endParaRPr lang="en-IN"/>
          </a:p>
        </p:txBody>
      </p:sp>
      <p:sp>
        <p:nvSpPr>
          <p:cNvPr id="6" name="Slide Number Placeholder 5">
            <a:extLst>
              <a:ext uri="{FF2B5EF4-FFF2-40B4-BE49-F238E27FC236}">
                <a16:creationId xmlns:a16="http://schemas.microsoft.com/office/drawing/2014/main" id="{0153690F-3C0D-7D2F-F64A-FE5654895F7C}"/>
              </a:ext>
            </a:extLst>
          </p:cNvPr>
          <p:cNvSpPr>
            <a:spLocks noGrp="1"/>
          </p:cNvSpPr>
          <p:nvPr>
            <p:ph type="sldNum" sz="quarter" idx="12"/>
          </p:nvPr>
        </p:nvSpPr>
        <p:spPr/>
        <p:txBody>
          <a:bodyPr/>
          <a:lstStyle/>
          <a:p>
            <a:fld id="{0ACC5AFB-C681-42DD-8C6B-761CD10E6B29}" type="slidenum">
              <a:rPr lang="en-IN" smtClean="0"/>
              <a:t>‹#›</a:t>
            </a:fld>
            <a:endParaRPr lang="en-IN"/>
          </a:p>
        </p:txBody>
      </p:sp>
    </p:spTree>
    <p:extLst>
      <p:ext uri="{BB962C8B-B14F-4D97-AF65-F5344CB8AC3E}">
        <p14:creationId xmlns:p14="http://schemas.microsoft.com/office/powerpoint/2010/main" val="18917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561F-0F66-51F4-91AF-1DD9DECAA0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939343-60EE-A301-4395-4E3F0F1998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0B7978-C11F-2229-A2F4-3B550DC6D5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8870ED-A20A-4580-22E5-3646ECFE5C8C}"/>
              </a:ext>
            </a:extLst>
          </p:cNvPr>
          <p:cNvSpPr>
            <a:spLocks noGrp="1"/>
          </p:cNvSpPr>
          <p:nvPr>
            <p:ph type="dt" sz="half" idx="10"/>
          </p:nvPr>
        </p:nvSpPr>
        <p:spPr/>
        <p:txBody>
          <a:bodyPr/>
          <a:lstStyle/>
          <a:p>
            <a:fld id="{A4E37A95-8418-4250-9D18-5E28AB3FCCB5}" type="datetime1">
              <a:rPr lang="en-IN" smtClean="0"/>
              <a:t>23-02-2024</a:t>
            </a:fld>
            <a:endParaRPr lang="en-IN"/>
          </a:p>
        </p:txBody>
      </p:sp>
      <p:sp>
        <p:nvSpPr>
          <p:cNvPr id="6" name="Footer Placeholder 5">
            <a:extLst>
              <a:ext uri="{FF2B5EF4-FFF2-40B4-BE49-F238E27FC236}">
                <a16:creationId xmlns:a16="http://schemas.microsoft.com/office/drawing/2014/main" id="{9B647A75-890F-612E-D4A9-03B9C8294E5E}"/>
              </a:ext>
            </a:extLst>
          </p:cNvPr>
          <p:cNvSpPr>
            <a:spLocks noGrp="1"/>
          </p:cNvSpPr>
          <p:nvPr>
            <p:ph type="ftr" sz="quarter" idx="11"/>
          </p:nvPr>
        </p:nvSpPr>
        <p:spPr/>
        <p:txBody>
          <a:bodyPr/>
          <a:lstStyle/>
          <a:p>
            <a:r>
              <a:rPr lang="en-US"/>
              <a:t>2024 Second International Conference on Emerging Trends in Information Technology and Engineering (ICETITE)</a:t>
            </a:r>
            <a:endParaRPr lang="en-IN"/>
          </a:p>
        </p:txBody>
      </p:sp>
      <p:sp>
        <p:nvSpPr>
          <p:cNvPr id="7" name="Slide Number Placeholder 6">
            <a:extLst>
              <a:ext uri="{FF2B5EF4-FFF2-40B4-BE49-F238E27FC236}">
                <a16:creationId xmlns:a16="http://schemas.microsoft.com/office/drawing/2014/main" id="{102348F5-0E5E-FDB0-B5CE-BEBA54398753}"/>
              </a:ext>
            </a:extLst>
          </p:cNvPr>
          <p:cNvSpPr>
            <a:spLocks noGrp="1"/>
          </p:cNvSpPr>
          <p:nvPr>
            <p:ph type="sldNum" sz="quarter" idx="12"/>
          </p:nvPr>
        </p:nvSpPr>
        <p:spPr/>
        <p:txBody>
          <a:bodyPr/>
          <a:lstStyle/>
          <a:p>
            <a:fld id="{0ACC5AFB-C681-42DD-8C6B-761CD10E6B29}" type="slidenum">
              <a:rPr lang="en-IN" smtClean="0"/>
              <a:t>‹#›</a:t>
            </a:fld>
            <a:endParaRPr lang="en-IN"/>
          </a:p>
        </p:txBody>
      </p:sp>
    </p:spTree>
    <p:extLst>
      <p:ext uri="{BB962C8B-B14F-4D97-AF65-F5344CB8AC3E}">
        <p14:creationId xmlns:p14="http://schemas.microsoft.com/office/powerpoint/2010/main" val="169428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FDEF-E34F-9D97-A2D8-3667D40ADF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84AF90-613C-962F-6C65-6BAA8048C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08BA8D-E9B2-D37C-6746-27DE3ECBA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6C2FE9-007F-8072-D913-85B496B09E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B8711F-976E-0BA8-88E0-F37CD91F6D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F3327C-DFFE-8B20-42E6-2D88DB6D5D30}"/>
              </a:ext>
            </a:extLst>
          </p:cNvPr>
          <p:cNvSpPr>
            <a:spLocks noGrp="1"/>
          </p:cNvSpPr>
          <p:nvPr>
            <p:ph type="dt" sz="half" idx="10"/>
          </p:nvPr>
        </p:nvSpPr>
        <p:spPr/>
        <p:txBody>
          <a:bodyPr/>
          <a:lstStyle/>
          <a:p>
            <a:fld id="{D2F56468-0635-4528-A5B0-F0A9DF9C887B}" type="datetime1">
              <a:rPr lang="en-IN" smtClean="0"/>
              <a:t>23-02-2024</a:t>
            </a:fld>
            <a:endParaRPr lang="en-IN"/>
          </a:p>
        </p:txBody>
      </p:sp>
      <p:sp>
        <p:nvSpPr>
          <p:cNvPr id="8" name="Footer Placeholder 7">
            <a:extLst>
              <a:ext uri="{FF2B5EF4-FFF2-40B4-BE49-F238E27FC236}">
                <a16:creationId xmlns:a16="http://schemas.microsoft.com/office/drawing/2014/main" id="{2217E6DB-7028-B793-75C7-EE6EBF03C9B0}"/>
              </a:ext>
            </a:extLst>
          </p:cNvPr>
          <p:cNvSpPr>
            <a:spLocks noGrp="1"/>
          </p:cNvSpPr>
          <p:nvPr>
            <p:ph type="ftr" sz="quarter" idx="11"/>
          </p:nvPr>
        </p:nvSpPr>
        <p:spPr/>
        <p:txBody>
          <a:bodyPr/>
          <a:lstStyle/>
          <a:p>
            <a:r>
              <a:rPr lang="en-US"/>
              <a:t>2024 Second International Conference on Emerging Trends in Information Technology and Engineering (ICETITE)</a:t>
            </a:r>
            <a:endParaRPr lang="en-IN"/>
          </a:p>
        </p:txBody>
      </p:sp>
      <p:sp>
        <p:nvSpPr>
          <p:cNvPr id="9" name="Slide Number Placeholder 8">
            <a:extLst>
              <a:ext uri="{FF2B5EF4-FFF2-40B4-BE49-F238E27FC236}">
                <a16:creationId xmlns:a16="http://schemas.microsoft.com/office/drawing/2014/main" id="{7E0F0945-DA76-D73F-72C3-AD69F30C4D95}"/>
              </a:ext>
            </a:extLst>
          </p:cNvPr>
          <p:cNvSpPr>
            <a:spLocks noGrp="1"/>
          </p:cNvSpPr>
          <p:nvPr>
            <p:ph type="sldNum" sz="quarter" idx="12"/>
          </p:nvPr>
        </p:nvSpPr>
        <p:spPr/>
        <p:txBody>
          <a:bodyPr/>
          <a:lstStyle/>
          <a:p>
            <a:fld id="{0ACC5AFB-C681-42DD-8C6B-761CD10E6B29}" type="slidenum">
              <a:rPr lang="en-IN" smtClean="0"/>
              <a:t>‹#›</a:t>
            </a:fld>
            <a:endParaRPr lang="en-IN"/>
          </a:p>
        </p:txBody>
      </p:sp>
    </p:spTree>
    <p:extLst>
      <p:ext uri="{BB962C8B-B14F-4D97-AF65-F5344CB8AC3E}">
        <p14:creationId xmlns:p14="http://schemas.microsoft.com/office/powerpoint/2010/main" val="403785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14A3-D998-76B7-17D7-1E80708E70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DD40E4-F109-33C5-1E08-B02E1251DC84}"/>
              </a:ext>
            </a:extLst>
          </p:cNvPr>
          <p:cNvSpPr>
            <a:spLocks noGrp="1"/>
          </p:cNvSpPr>
          <p:nvPr>
            <p:ph type="dt" sz="half" idx="10"/>
          </p:nvPr>
        </p:nvSpPr>
        <p:spPr/>
        <p:txBody>
          <a:bodyPr/>
          <a:lstStyle/>
          <a:p>
            <a:fld id="{9973DA79-F4E7-4773-9D79-8A3293264BA1}" type="datetime1">
              <a:rPr lang="en-IN" smtClean="0"/>
              <a:t>23-02-2024</a:t>
            </a:fld>
            <a:endParaRPr lang="en-IN"/>
          </a:p>
        </p:txBody>
      </p:sp>
      <p:sp>
        <p:nvSpPr>
          <p:cNvPr id="4" name="Footer Placeholder 3">
            <a:extLst>
              <a:ext uri="{FF2B5EF4-FFF2-40B4-BE49-F238E27FC236}">
                <a16:creationId xmlns:a16="http://schemas.microsoft.com/office/drawing/2014/main" id="{AA3B15A0-6B14-D239-B75E-6570FC55500F}"/>
              </a:ext>
            </a:extLst>
          </p:cNvPr>
          <p:cNvSpPr>
            <a:spLocks noGrp="1"/>
          </p:cNvSpPr>
          <p:nvPr>
            <p:ph type="ftr" sz="quarter" idx="11"/>
          </p:nvPr>
        </p:nvSpPr>
        <p:spPr/>
        <p:txBody>
          <a:bodyPr/>
          <a:lstStyle/>
          <a:p>
            <a:r>
              <a:rPr lang="en-US"/>
              <a:t>2024 Second International Conference on Emerging Trends in Information Technology and Engineering (ICETITE)</a:t>
            </a:r>
            <a:endParaRPr lang="en-IN"/>
          </a:p>
        </p:txBody>
      </p:sp>
      <p:sp>
        <p:nvSpPr>
          <p:cNvPr id="5" name="Slide Number Placeholder 4">
            <a:extLst>
              <a:ext uri="{FF2B5EF4-FFF2-40B4-BE49-F238E27FC236}">
                <a16:creationId xmlns:a16="http://schemas.microsoft.com/office/drawing/2014/main" id="{B5EC79F1-61D7-792D-43BF-3606386BA6D2}"/>
              </a:ext>
            </a:extLst>
          </p:cNvPr>
          <p:cNvSpPr>
            <a:spLocks noGrp="1"/>
          </p:cNvSpPr>
          <p:nvPr>
            <p:ph type="sldNum" sz="quarter" idx="12"/>
          </p:nvPr>
        </p:nvSpPr>
        <p:spPr/>
        <p:txBody>
          <a:bodyPr/>
          <a:lstStyle/>
          <a:p>
            <a:fld id="{0ACC5AFB-C681-42DD-8C6B-761CD10E6B29}" type="slidenum">
              <a:rPr lang="en-IN" smtClean="0"/>
              <a:t>‹#›</a:t>
            </a:fld>
            <a:endParaRPr lang="en-IN"/>
          </a:p>
        </p:txBody>
      </p:sp>
    </p:spTree>
    <p:extLst>
      <p:ext uri="{BB962C8B-B14F-4D97-AF65-F5344CB8AC3E}">
        <p14:creationId xmlns:p14="http://schemas.microsoft.com/office/powerpoint/2010/main" val="248887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EE1DFA-2BA5-76FC-BBB5-290DB67DF494}"/>
              </a:ext>
            </a:extLst>
          </p:cNvPr>
          <p:cNvSpPr>
            <a:spLocks noGrp="1"/>
          </p:cNvSpPr>
          <p:nvPr>
            <p:ph type="dt" sz="half" idx="10"/>
          </p:nvPr>
        </p:nvSpPr>
        <p:spPr/>
        <p:txBody>
          <a:bodyPr/>
          <a:lstStyle/>
          <a:p>
            <a:fld id="{03341B68-4E22-4E58-8E05-870B91716BFE}" type="datetime1">
              <a:rPr lang="en-IN" smtClean="0"/>
              <a:t>23-02-2024</a:t>
            </a:fld>
            <a:endParaRPr lang="en-IN"/>
          </a:p>
        </p:txBody>
      </p:sp>
      <p:sp>
        <p:nvSpPr>
          <p:cNvPr id="3" name="Footer Placeholder 2">
            <a:extLst>
              <a:ext uri="{FF2B5EF4-FFF2-40B4-BE49-F238E27FC236}">
                <a16:creationId xmlns:a16="http://schemas.microsoft.com/office/drawing/2014/main" id="{CE59400F-BA3E-BF5B-434E-9E8AD56A4A4C}"/>
              </a:ext>
            </a:extLst>
          </p:cNvPr>
          <p:cNvSpPr>
            <a:spLocks noGrp="1"/>
          </p:cNvSpPr>
          <p:nvPr>
            <p:ph type="ftr" sz="quarter" idx="11"/>
          </p:nvPr>
        </p:nvSpPr>
        <p:spPr/>
        <p:txBody>
          <a:bodyPr/>
          <a:lstStyle/>
          <a:p>
            <a:r>
              <a:rPr lang="en-US"/>
              <a:t>2024 Second International Conference on Emerging Trends in Information Technology and Engineering (ICETITE)</a:t>
            </a:r>
            <a:endParaRPr lang="en-IN"/>
          </a:p>
        </p:txBody>
      </p:sp>
      <p:sp>
        <p:nvSpPr>
          <p:cNvPr id="4" name="Slide Number Placeholder 3">
            <a:extLst>
              <a:ext uri="{FF2B5EF4-FFF2-40B4-BE49-F238E27FC236}">
                <a16:creationId xmlns:a16="http://schemas.microsoft.com/office/drawing/2014/main" id="{90182FAD-0DE7-9081-34A2-A6A1D062573D}"/>
              </a:ext>
            </a:extLst>
          </p:cNvPr>
          <p:cNvSpPr>
            <a:spLocks noGrp="1"/>
          </p:cNvSpPr>
          <p:nvPr>
            <p:ph type="sldNum" sz="quarter" idx="12"/>
          </p:nvPr>
        </p:nvSpPr>
        <p:spPr/>
        <p:txBody>
          <a:bodyPr/>
          <a:lstStyle/>
          <a:p>
            <a:fld id="{0ACC5AFB-C681-42DD-8C6B-761CD10E6B29}" type="slidenum">
              <a:rPr lang="en-IN" smtClean="0"/>
              <a:t>‹#›</a:t>
            </a:fld>
            <a:endParaRPr lang="en-IN"/>
          </a:p>
        </p:txBody>
      </p:sp>
    </p:spTree>
    <p:extLst>
      <p:ext uri="{BB962C8B-B14F-4D97-AF65-F5344CB8AC3E}">
        <p14:creationId xmlns:p14="http://schemas.microsoft.com/office/powerpoint/2010/main" val="86227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5D36-2FA1-A4EF-4891-85D513AE80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32C6DF-E1F1-5171-945B-A39724ED0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CB85F2-0045-C859-54EF-3B9604229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E37B3-06D8-A013-2482-17D0181BFD98}"/>
              </a:ext>
            </a:extLst>
          </p:cNvPr>
          <p:cNvSpPr>
            <a:spLocks noGrp="1"/>
          </p:cNvSpPr>
          <p:nvPr>
            <p:ph type="dt" sz="half" idx="10"/>
          </p:nvPr>
        </p:nvSpPr>
        <p:spPr/>
        <p:txBody>
          <a:bodyPr/>
          <a:lstStyle/>
          <a:p>
            <a:fld id="{9D288BD0-9A58-45DA-A5E0-5D2DB53E6ED1}" type="datetime1">
              <a:rPr lang="en-IN" smtClean="0"/>
              <a:t>23-02-2024</a:t>
            </a:fld>
            <a:endParaRPr lang="en-IN"/>
          </a:p>
        </p:txBody>
      </p:sp>
      <p:sp>
        <p:nvSpPr>
          <p:cNvPr id="6" name="Footer Placeholder 5">
            <a:extLst>
              <a:ext uri="{FF2B5EF4-FFF2-40B4-BE49-F238E27FC236}">
                <a16:creationId xmlns:a16="http://schemas.microsoft.com/office/drawing/2014/main" id="{2B4F59A0-2443-556A-E9FC-7FFAA1F7CEA5}"/>
              </a:ext>
            </a:extLst>
          </p:cNvPr>
          <p:cNvSpPr>
            <a:spLocks noGrp="1"/>
          </p:cNvSpPr>
          <p:nvPr>
            <p:ph type="ftr" sz="quarter" idx="11"/>
          </p:nvPr>
        </p:nvSpPr>
        <p:spPr/>
        <p:txBody>
          <a:bodyPr/>
          <a:lstStyle/>
          <a:p>
            <a:r>
              <a:rPr lang="en-US"/>
              <a:t>2024 Second International Conference on Emerging Trends in Information Technology and Engineering (ICETITE)</a:t>
            </a:r>
            <a:endParaRPr lang="en-IN"/>
          </a:p>
        </p:txBody>
      </p:sp>
      <p:sp>
        <p:nvSpPr>
          <p:cNvPr id="7" name="Slide Number Placeholder 6">
            <a:extLst>
              <a:ext uri="{FF2B5EF4-FFF2-40B4-BE49-F238E27FC236}">
                <a16:creationId xmlns:a16="http://schemas.microsoft.com/office/drawing/2014/main" id="{99A15F5C-A360-9414-4363-2F1AB79C7FE1}"/>
              </a:ext>
            </a:extLst>
          </p:cNvPr>
          <p:cNvSpPr>
            <a:spLocks noGrp="1"/>
          </p:cNvSpPr>
          <p:nvPr>
            <p:ph type="sldNum" sz="quarter" idx="12"/>
          </p:nvPr>
        </p:nvSpPr>
        <p:spPr/>
        <p:txBody>
          <a:bodyPr/>
          <a:lstStyle/>
          <a:p>
            <a:fld id="{0ACC5AFB-C681-42DD-8C6B-761CD10E6B29}" type="slidenum">
              <a:rPr lang="en-IN" smtClean="0"/>
              <a:t>‹#›</a:t>
            </a:fld>
            <a:endParaRPr lang="en-IN"/>
          </a:p>
        </p:txBody>
      </p:sp>
    </p:spTree>
    <p:extLst>
      <p:ext uri="{BB962C8B-B14F-4D97-AF65-F5344CB8AC3E}">
        <p14:creationId xmlns:p14="http://schemas.microsoft.com/office/powerpoint/2010/main" val="119044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4811-4A8F-533F-6C11-FB98A2D73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5B5D43-38A9-1831-DAA2-2D3753A8C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C61BDA-02A6-6D22-1C9B-7178A4D4A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71594-C51B-D534-75D9-97282355A0F7}"/>
              </a:ext>
            </a:extLst>
          </p:cNvPr>
          <p:cNvSpPr>
            <a:spLocks noGrp="1"/>
          </p:cNvSpPr>
          <p:nvPr>
            <p:ph type="dt" sz="half" idx="10"/>
          </p:nvPr>
        </p:nvSpPr>
        <p:spPr/>
        <p:txBody>
          <a:bodyPr/>
          <a:lstStyle/>
          <a:p>
            <a:fld id="{F8416967-C73C-416A-80FB-542E639404D7}" type="datetime1">
              <a:rPr lang="en-IN" smtClean="0"/>
              <a:t>23-02-2024</a:t>
            </a:fld>
            <a:endParaRPr lang="en-IN"/>
          </a:p>
        </p:txBody>
      </p:sp>
      <p:sp>
        <p:nvSpPr>
          <p:cNvPr id="6" name="Footer Placeholder 5">
            <a:extLst>
              <a:ext uri="{FF2B5EF4-FFF2-40B4-BE49-F238E27FC236}">
                <a16:creationId xmlns:a16="http://schemas.microsoft.com/office/drawing/2014/main" id="{D45EC4AE-20A7-704B-582C-434B9C2FA0B8}"/>
              </a:ext>
            </a:extLst>
          </p:cNvPr>
          <p:cNvSpPr>
            <a:spLocks noGrp="1"/>
          </p:cNvSpPr>
          <p:nvPr>
            <p:ph type="ftr" sz="quarter" idx="11"/>
          </p:nvPr>
        </p:nvSpPr>
        <p:spPr/>
        <p:txBody>
          <a:bodyPr/>
          <a:lstStyle/>
          <a:p>
            <a:r>
              <a:rPr lang="en-US"/>
              <a:t>2024 Second International Conference on Emerging Trends in Information Technology and Engineering (ICETITE)</a:t>
            </a:r>
            <a:endParaRPr lang="en-IN"/>
          </a:p>
        </p:txBody>
      </p:sp>
      <p:sp>
        <p:nvSpPr>
          <p:cNvPr id="7" name="Slide Number Placeholder 6">
            <a:extLst>
              <a:ext uri="{FF2B5EF4-FFF2-40B4-BE49-F238E27FC236}">
                <a16:creationId xmlns:a16="http://schemas.microsoft.com/office/drawing/2014/main" id="{5D6AF927-FC5D-CF13-B3F0-DDCAF5482A89}"/>
              </a:ext>
            </a:extLst>
          </p:cNvPr>
          <p:cNvSpPr>
            <a:spLocks noGrp="1"/>
          </p:cNvSpPr>
          <p:nvPr>
            <p:ph type="sldNum" sz="quarter" idx="12"/>
          </p:nvPr>
        </p:nvSpPr>
        <p:spPr/>
        <p:txBody>
          <a:bodyPr/>
          <a:lstStyle/>
          <a:p>
            <a:fld id="{0ACC5AFB-C681-42DD-8C6B-761CD10E6B29}" type="slidenum">
              <a:rPr lang="en-IN" smtClean="0"/>
              <a:t>‹#›</a:t>
            </a:fld>
            <a:endParaRPr lang="en-IN"/>
          </a:p>
        </p:txBody>
      </p:sp>
    </p:spTree>
    <p:extLst>
      <p:ext uri="{BB962C8B-B14F-4D97-AF65-F5344CB8AC3E}">
        <p14:creationId xmlns:p14="http://schemas.microsoft.com/office/powerpoint/2010/main" val="390606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88E95C-22CF-DA3B-16C1-1FA584FDF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DBFBBD-4578-329C-CC22-9BF83131B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101C3B-ECD1-0CAA-8265-9171749A59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CD03F-5247-4F26-AE11-A831B2712C14}" type="datetime1">
              <a:rPr lang="en-IN" smtClean="0"/>
              <a:t>23-02-2024</a:t>
            </a:fld>
            <a:endParaRPr lang="en-IN"/>
          </a:p>
        </p:txBody>
      </p:sp>
      <p:sp>
        <p:nvSpPr>
          <p:cNvPr id="5" name="Footer Placeholder 4">
            <a:extLst>
              <a:ext uri="{FF2B5EF4-FFF2-40B4-BE49-F238E27FC236}">
                <a16:creationId xmlns:a16="http://schemas.microsoft.com/office/drawing/2014/main" id="{7A806E03-140C-35F5-9EB7-256D0AC3E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2024 Second International Conference on Emerging Trends in Information Technology and Engineering (ICETITE)</a:t>
            </a:r>
            <a:endParaRPr lang="en-IN"/>
          </a:p>
        </p:txBody>
      </p:sp>
      <p:sp>
        <p:nvSpPr>
          <p:cNvPr id="6" name="Slide Number Placeholder 5">
            <a:extLst>
              <a:ext uri="{FF2B5EF4-FFF2-40B4-BE49-F238E27FC236}">
                <a16:creationId xmlns:a16="http://schemas.microsoft.com/office/drawing/2014/main" id="{83BAD2AF-AC47-2D07-7F8E-DB6332FB5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C5AFB-C681-42DD-8C6B-761CD10E6B29}" type="slidenum">
              <a:rPr lang="en-IN" smtClean="0"/>
              <a:t>‹#›</a:t>
            </a:fld>
            <a:endParaRPr lang="en-IN"/>
          </a:p>
        </p:txBody>
      </p:sp>
    </p:spTree>
    <p:extLst>
      <p:ext uri="{BB962C8B-B14F-4D97-AF65-F5344CB8AC3E}">
        <p14:creationId xmlns:p14="http://schemas.microsoft.com/office/powerpoint/2010/main" val="758978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27B1-57E1-29FB-04A7-15E69023288C}"/>
              </a:ext>
            </a:extLst>
          </p:cNvPr>
          <p:cNvSpPr>
            <a:spLocks noGrp="1"/>
          </p:cNvSpPr>
          <p:nvPr>
            <p:ph type="ctrTitle"/>
          </p:nvPr>
        </p:nvSpPr>
        <p:spPr>
          <a:xfrm>
            <a:off x="1320202" y="1131518"/>
            <a:ext cx="9374692" cy="3667062"/>
          </a:xfrm>
        </p:spPr>
        <p:txBody>
          <a:bodyPr anchor="ctr" anchorCtr="0">
            <a:normAutofit/>
          </a:bodyPr>
          <a:lstStyle/>
          <a:p>
            <a:pPr algn="l"/>
            <a:r>
              <a:rPr lang="en-IN" sz="2000" b="1" dirty="0">
                <a:latin typeface="Times New Roman" panose="02020603050405020304" pitchFamily="18" charset="0"/>
                <a:cs typeface="Times New Roman" panose="02020603050405020304" pitchFamily="18" charset="0"/>
              </a:rPr>
              <a:t>Paper ID</a:t>
            </a:r>
            <a:r>
              <a:rPr lang="en-IN" sz="2000" dirty="0">
                <a:latin typeface="Times New Roman" panose="02020603050405020304" pitchFamily="18" charset="0"/>
                <a:cs typeface="Times New Roman" panose="02020603050405020304" pitchFamily="18" charset="0"/>
              </a:rPr>
              <a:t>: 1655</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Title</a:t>
            </a:r>
            <a:r>
              <a:rPr lang="en-IN"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Weather-Adaptive Power Factor Management A Machine Learning Approach</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Authors</a:t>
            </a:r>
            <a:r>
              <a:rPr lang="en-IN" sz="2000" dirty="0">
                <a:latin typeface="Times New Roman" panose="02020603050405020304" pitchFamily="18" charset="0"/>
                <a:cs typeface="Times New Roman" panose="02020603050405020304" pitchFamily="18" charset="0"/>
              </a:rPr>
              <a:t>: Maria Joseph Arun Showry Kodiganti, Ramesh Jayaraman, </a:t>
            </a:r>
            <a:r>
              <a:rPr lang="en-IN" sz="2000" dirty="0" err="1">
                <a:latin typeface="Times New Roman" panose="02020603050405020304" pitchFamily="18" charset="0"/>
                <a:cs typeface="Times New Roman" panose="02020603050405020304" pitchFamily="18" charset="0"/>
              </a:rPr>
              <a:t>Dhoohitha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Narahari</a:t>
            </a:r>
            <a:r>
              <a:rPr lang="en-IN" sz="2000" dirty="0">
                <a:latin typeface="Times New Roman" panose="02020603050405020304" pitchFamily="18" charset="0"/>
                <a:cs typeface="Times New Roman" panose="02020603050405020304" pitchFamily="18" charset="0"/>
              </a:rPr>
              <a:t>,             	  Venkata Naga Hanumanth </a:t>
            </a:r>
            <a:r>
              <a:rPr lang="en-IN" sz="2000" dirty="0" err="1">
                <a:latin typeface="Times New Roman" panose="02020603050405020304" pitchFamily="18" charset="0"/>
                <a:cs typeface="Times New Roman" panose="02020603050405020304" pitchFamily="18" charset="0"/>
              </a:rPr>
              <a:t>Thopuri</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Organization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Velagapudi</a:t>
            </a:r>
            <a:r>
              <a:rPr lang="en-IN" sz="2000" dirty="0">
                <a:latin typeface="Times New Roman" panose="02020603050405020304" pitchFamily="18" charset="0"/>
                <a:cs typeface="Times New Roman" panose="02020603050405020304" pitchFamily="18" charset="0"/>
              </a:rPr>
              <a:t> Ramakrishna Siddhartha Engineering College</a:t>
            </a:r>
          </a:p>
        </p:txBody>
      </p:sp>
      <p:sp>
        <p:nvSpPr>
          <p:cNvPr id="3" name="Subtitle 2">
            <a:extLst>
              <a:ext uri="{FF2B5EF4-FFF2-40B4-BE49-F238E27FC236}">
                <a16:creationId xmlns:a16="http://schemas.microsoft.com/office/drawing/2014/main" id="{01BAA9DE-9701-2C96-A5B5-3D30386A92CA}"/>
              </a:ext>
            </a:extLst>
          </p:cNvPr>
          <p:cNvSpPr>
            <a:spLocks noGrp="1"/>
          </p:cNvSpPr>
          <p:nvPr>
            <p:ph type="subTitle" idx="1"/>
          </p:nvPr>
        </p:nvSpPr>
        <p:spPr>
          <a:xfrm>
            <a:off x="1320202" y="4798580"/>
            <a:ext cx="9144000" cy="1655762"/>
          </a:xfrm>
        </p:spPr>
        <p:txBody>
          <a:bodyPr/>
          <a:lstStyle/>
          <a:p>
            <a:endParaRPr lang="en-IN" dirty="0"/>
          </a:p>
        </p:txBody>
      </p:sp>
      <p:pic>
        <p:nvPicPr>
          <p:cNvPr id="4" name="Content Placeholder 4">
            <a:extLst>
              <a:ext uri="{FF2B5EF4-FFF2-40B4-BE49-F238E27FC236}">
                <a16:creationId xmlns:a16="http://schemas.microsoft.com/office/drawing/2014/main" id="{8BBA4707-BDD9-1D5B-D59B-FA9AD02BB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1E35B5E3-F330-E415-09DA-7BC180512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5250E4E2-BDB0-F33A-EAD1-6951A17D61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7" name="Picture 2">
            <a:extLst>
              <a:ext uri="{FF2B5EF4-FFF2-40B4-BE49-F238E27FC236}">
                <a16:creationId xmlns:a16="http://schemas.microsoft.com/office/drawing/2014/main" id="{9DFEB548-30ED-DBB5-993E-67E093A73C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a:extLst>
              <a:ext uri="{FF2B5EF4-FFF2-40B4-BE49-F238E27FC236}">
                <a16:creationId xmlns:a16="http://schemas.microsoft.com/office/drawing/2014/main" id="{5B4BB5EA-9185-CE99-C5C1-409B3C71A18D}"/>
              </a:ext>
            </a:extLst>
          </p:cNvPr>
          <p:cNvSpPr>
            <a:spLocks noGrp="1"/>
          </p:cNvSpPr>
          <p:nvPr>
            <p:ph type="ftr" sz="quarter" idx="11"/>
          </p:nvPr>
        </p:nvSpPr>
        <p:spPr>
          <a:xfrm>
            <a:off x="0" y="6494506"/>
            <a:ext cx="12192000" cy="365125"/>
          </a:xfrm>
        </p:spPr>
        <p:txBody>
          <a:bodyPr/>
          <a:lstStyle/>
          <a:p>
            <a:r>
              <a:rPr lang="en-US" dirty="0"/>
              <a:t>2024 Second International Conference on Emerging Trends in Information Technology and Engineering (ICETITE)</a:t>
            </a:r>
            <a:endParaRPr lang="en-IN" dirty="0"/>
          </a:p>
        </p:txBody>
      </p:sp>
    </p:spTree>
    <p:extLst>
      <p:ext uri="{BB962C8B-B14F-4D97-AF65-F5344CB8AC3E}">
        <p14:creationId xmlns:p14="http://schemas.microsoft.com/office/powerpoint/2010/main" val="1579821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551330" y="920937"/>
            <a:ext cx="10515600" cy="1082751"/>
          </a:xfrm>
        </p:spPr>
        <p:txBody>
          <a:bodyPr/>
          <a:lstStyle/>
          <a:p>
            <a:r>
              <a:rPr lang="en-GB" dirty="0"/>
              <a:t>Contd..</a:t>
            </a:r>
            <a:endParaRPr lang="en-IN" dirty="0"/>
          </a:p>
        </p:txBody>
      </p:sp>
      <p:sp>
        <p:nvSpPr>
          <p:cNvPr id="3" name="Content Placeholder 2">
            <a:extLst>
              <a:ext uri="{FF2B5EF4-FFF2-40B4-BE49-F238E27FC236}">
                <a16:creationId xmlns:a16="http://schemas.microsoft.com/office/drawing/2014/main" id="{356D3A7E-6DEA-D941-B373-2026B7B17FD5}"/>
              </a:ext>
            </a:extLst>
          </p:cNvPr>
          <p:cNvSpPr>
            <a:spLocks noGrp="1"/>
          </p:cNvSpPr>
          <p:nvPr>
            <p:ph idx="1"/>
          </p:nvPr>
        </p:nvSpPr>
        <p:spPr>
          <a:xfrm>
            <a:off x="551330" y="2186250"/>
            <a:ext cx="10515600" cy="4123055"/>
          </a:xfrm>
        </p:spPr>
        <p:txBody>
          <a:bodyPr>
            <a:normAutofit fontScale="62500" lnSpcReduction="20000"/>
          </a:bodyPr>
          <a:lstStyle/>
          <a:p>
            <a:r>
              <a:rPr lang="en-GB" b="1" dirty="0">
                <a:latin typeface="Times New Roman" panose="02020603050405020304" pitchFamily="18" charset="0"/>
                <a:cs typeface="Times New Roman" panose="02020603050405020304" pitchFamily="18" charset="0"/>
              </a:rPr>
              <a:t>D. Data Splitting:</a:t>
            </a:r>
          </a:p>
          <a:p>
            <a:r>
              <a:rPr lang="en-GB" dirty="0">
                <a:latin typeface="Times New Roman" panose="02020603050405020304" pitchFamily="18" charset="0"/>
                <a:cs typeface="Times New Roman" panose="02020603050405020304" pitchFamily="18" charset="0"/>
              </a:rPr>
              <a:t>Utilization of the </a:t>
            </a:r>
            <a:r>
              <a:rPr lang="en-GB" dirty="0" err="1">
                <a:latin typeface="Times New Roman" panose="02020603050405020304" pitchFamily="18" charset="0"/>
                <a:cs typeface="Times New Roman" panose="02020603050405020304" pitchFamily="18" charset="0"/>
              </a:rPr>
              <a:t>train_test_split</a:t>
            </a:r>
            <a:r>
              <a:rPr lang="en-GB" dirty="0">
                <a:latin typeface="Times New Roman" panose="02020603050405020304" pitchFamily="18" charset="0"/>
                <a:cs typeface="Times New Roman" panose="02020603050405020304" pitchFamily="18" charset="0"/>
              </a:rPr>
              <a:t> function to divide the dataset into training (80%) and testing (20%) sets.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E. Random Forest Algorithm:</a:t>
            </a:r>
          </a:p>
          <a:p>
            <a:r>
              <a:rPr lang="en-GB" dirty="0">
                <a:latin typeface="Times New Roman" panose="02020603050405020304" pitchFamily="18" charset="0"/>
                <a:cs typeface="Times New Roman" panose="02020603050405020304" pitchFamily="18" charset="0"/>
              </a:rPr>
              <a:t>Application of Random Forest, a powerful algorithm for predicting continuous variables with numerical values.</a:t>
            </a:r>
          </a:p>
          <a:p>
            <a:r>
              <a:rPr lang="en-GB" dirty="0">
                <a:latin typeface="Times New Roman" panose="02020603050405020304" pitchFamily="18" charset="0"/>
                <a:cs typeface="Times New Roman" panose="02020603050405020304" pitchFamily="18" charset="0"/>
              </a:rPr>
              <a:t>Recursive procedure for tree building with nodes split on features leading to maximum reduction in variance.</a:t>
            </a:r>
          </a:p>
          <a:p>
            <a:r>
              <a:rPr lang="en-GB" dirty="0">
                <a:latin typeface="Times New Roman" panose="02020603050405020304" pitchFamily="18" charset="0"/>
                <a:cs typeface="Times New Roman" panose="02020603050405020304" pitchFamily="18" charset="0"/>
              </a:rPr>
              <a:t>Ensuring model reliability through cross-validation, providing insights into feature importance.</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Key Focus:</a:t>
            </a:r>
          </a:p>
          <a:p>
            <a:r>
              <a:rPr lang="en-GB" dirty="0">
                <a:latin typeface="Times New Roman" panose="02020603050405020304" pitchFamily="18" charset="0"/>
                <a:cs typeface="Times New Roman" panose="02020603050405020304" pitchFamily="18" charset="0"/>
              </a:rPr>
              <a:t>Utilizing machine learning techniques to predict and optimize power factors based on real-time weather data.</a:t>
            </a:r>
          </a:p>
          <a:p>
            <a:r>
              <a:rPr lang="en-GB" dirty="0">
                <a:latin typeface="Times New Roman" panose="02020603050405020304" pitchFamily="18" charset="0"/>
                <a:cs typeface="Times New Roman" panose="02020603050405020304" pitchFamily="18" charset="0"/>
              </a:rPr>
              <a:t>Determining the optimal capacitance values required for maintaining power factors under different weather conditions.</a:t>
            </a:r>
          </a:p>
          <a:p>
            <a:endParaRPr lang="en-IN"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a:t>2024 Second International Conference on Emerging Trends in Information Technology and Engineering (ICETITE)</a:t>
            </a:r>
            <a:endParaRPr lang="en-IN" dirty="0"/>
          </a:p>
        </p:txBody>
      </p:sp>
    </p:spTree>
    <p:extLst>
      <p:ext uri="{BB962C8B-B14F-4D97-AF65-F5344CB8AC3E}">
        <p14:creationId xmlns:p14="http://schemas.microsoft.com/office/powerpoint/2010/main" val="3422983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551330" y="920937"/>
            <a:ext cx="10515600" cy="1082751"/>
          </a:xfrm>
        </p:spPr>
        <p:txBody>
          <a:bodyPr/>
          <a:lstStyle/>
          <a:p>
            <a:r>
              <a:rPr lang="en-GB" dirty="0"/>
              <a:t>Contd..</a:t>
            </a:r>
            <a:endParaRPr lang="en-IN" dirty="0"/>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a:t>2024 Second International Conference on Emerging Trends in Information Technology and Engineering (ICETITE)</a:t>
            </a:r>
            <a:endParaRPr lang="en-IN" dirty="0"/>
          </a:p>
        </p:txBody>
      </p:sp>
      <p:sp>
        <p:nvSpPr>
          <p:cNvPr id="11" name="TextBox 10"/>
          <p:cNvSpPr txBox="1"/>
          <p:nvPr/>
        </p:nvSpPr>
        <p:spPr>
          <a:xfrm>
            <a:off x="839880" y="5283260"/>
            <a:ext cx="4374747" cy="261610"/>
          </a:xfrm>
          <a:prstGeom prst="rect">
            <a:avLst/>
          </a:prstGeom>
          <a:noFill/>
        </p:spPr>
        <p:txBody>
          <a:bodyPr wrap="square" rtlCol="0">
            <a:spAutoFit/>
          </a:bodyPr>
          <a:lstStyle/>
          <a:p>
            <a:pPr lvl="0"/>
            <a:r>
              <a:rPr lang="en-US" sz="1100" dirty="0"/>
              <a:t>Fig 6. Matrix Representation of data variation across days and months.</a:t>
            </a:r>
          </a:p>
        </p:txBody>
      </p:sp>
      <p:sp>
        <p:nvSpPr>
          <p:cNvPr id="12" name="TextBox 11"/>
          <p:cNvSpPr txBox="1"/>
          <p:nvPr/>
        </p:nvSpPr>
        <p:spPr>
          <a:xfrm>
            <a:off x="8014447" y="5198621"/>
            <a:ext cx="1985682" cy="430887"/>
          </a:xfrm>
          <a:prstGeom prst="rect">
            <a:avLst/>
          </a:prstGeom>
          <a:noFill/>
        </p:spPr>
        <p:txBody>
          <a:bodyPr wrap="square" rtlCol="0">
            <a:spAutoFit/>
          </a:bodyPr>
          <a:lstStyle/>
          <a:p>
            <a:pPr lvl="0"/>
            <a:r>
              <a:rPr lang="en-US" sz="1100" dirty="0">
                <a:latin typeface="Times New Roman" panose="02020603050405020304" pitchFamily="18" charset="0"/>
                <a:cs typeface="Times New Roman" panose="02020603050405020304" pitchFamily="18" charset="0"/>
              </a:rPr>
              <a:t>Fig 7. Random forest workflow</a:t>
            </a:r>
          </a:p>
          <a:p>
            <a:endParaRPr lang="en-US" sz="1100" dirty="0">
              <a:latin typeface="Times New Roman" panose="02020603050405020304" pitchFamily="18" charset="0"/>
              <a:cs typeface="Times New Roman" panose="02020603050405020304" pitchFamily="18" charset="0"/>
            </a:endParaRPr>
          </a:p>
        </p:txBody>
      </p:sp>
      <p:pic>
        <p:nvPicPr>
          <p:cNvPr id="3074" name="Picture 2" descr="876CFA3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667" y="1943829"/>
            <a:ext cx="4317596" cy="309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Random Forest Regression. Random Forest Regression is a… | by Chaya | Level  Up Coding"/>
          <p:cNvPicPr>
            <a:picLocks noChangeAspect="1" noChangeArrowheads="1"/>
          </p:cNvPicPr>
          <p:nvPr/>
        </p:nvPicPr>
        <p:blipFill>
          <a:blip r:embed="rId7">
            <a:extLst>
              <a:ext uri="{28A0092B-C50C-407E-A947-70E740481C1C}">
                <a14:useLocalDpi xmlns:a14="http://schemas.microsoft.com/office/drawing/2010/main" val="0"/>
              </a:ext>
            </a:extLst>
          </a:blip>
          <a:srcRect l="1260"/>
          <a:stretch>
            <a:fillRect/>
          </a:stretch>
        </p:blipFill>
        <p:spPr bwMode="auto">
          <a:xfrm>
            <a:off x="6978316" y="1943829"/>
            <a:ext cx="4238597" cy="3090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4981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703730" y="932420"/>
            <a:ext cx="10515600" cy="1325563"/>
          </a:xfrm>
        </p:spPr>
        <p:txBody>
          <a:bodyPr/>
          <a:lstStyle/>
          <a:p>
            <a:r>
              <a:rPr lang="en-GB" dirty="0"/>
              <a:t>Results</a:t>
            </a:r>
            <a:endParaRPr lang="en-IN" dirty="0"/>
          </a:p>
        </p:txBody>
      </p:sp>
      <p:sp>
        <p:nvSpPr>
          <p:cNvPr id="3" name="Content Placeholder 2">
            <a:extLst>
              <a:ext uri="{FF2B5EF4-FFF2-40B4-BE49-F238E27FC236}">
                <a16:creationId xmlns:a16="http://schemas.microsoft.com/office/drawing/2014/main" id="{356D3A7E-6DEA-D941-B373-2026B7B17FD5}"/>
              </a:ext>
            </a:extLst>
          </p:cNvPr>
          <p:cNvSpPr>
            <a:spLocks noGrp="1"/>
          </p:cNvSpPr>
          <p:nvPr>
            <p:ph idx="1"/>
          </p:nvPr>
        </p:nvSpPr>
        <p:spPr>
          <a:xfrm>
            <a:off x="703730" y="2257983"/>
            <a:ext cx="10515600" cy="4123055"/>
          </a:xfrm>
        </p:spPr>
        <p:txBody>
          <a:bodyPr>
            <a:normAutofit lnSpcReduction="10000"/>
          </a:bodyPr>
          <a:lstStyle/>
          <a:p>
            <a:r>
              <a:rPr lang="en-GB" sz="1800" dirty="0">
                <a:latin typeface="Times New Roman" panose="02020603050405020304" pitchFamily="18" charset="0"/>
                <a:cs typeface="Times New Roman" panose="02020603050405020304" pitchFamily="18" charset="0"/>
              </a:rPr>
              <a:t>Logistic Regression, SVM, Decision Trees, and Random Forest. Among the evaluated models, Random Forest stands out with an astonishingly high accuracy of 93%.</a:t>
            </a:r>
          </a:p>
          <a:p>
            <a:r>
              <a:rPr lang="en-GB" sz="1800" dirty="0">
                <a:latin typeface="Times New Roman" panose="02020603050405020304" pitchFamily="18" charset="0"/>
                <a:cs typeface="Times New Roman" panose="02020603050405020304" pitchFamily="18" charset="0"/>
              </a:rPr>
              <a:t>Post-cross-validation, model accuracies improved slightly:</a:t>
            </a:r>
          </a:p>
          <a:p>
            <a:r>
              <a:rPr lang="en-GB" sz="1800" dirty="0">
                <a:latin typeface="Times New Roman" panose="02020603050405020304" pitchFamily="18" charset="0"/>
                <a:cs typeface="Times New Roman" panose="02020603050405020304" pitchFamily="18" charset="0"/>
              </a:rPr>
              <a:t>Linear Model: 99.59%, SVR Model: 98.60%, Decision Tree and Random Forest: 100%</a:t>
            </a:r>
          </a:p>
          <a:p>
            <a:r>
              <a:rPr lang="en-GB" sz="1800" dirty="0">
                <a:latin typeface="Times New Roman" panose="02020603050405020304" pitchFamily="18" charset="0"/>
                <a:cs typeface="Times New Roman" panose="02020603050405020304" pitchFamily="18" charset="0"/>
              </a:rPr>
              <a:t>The proposed solution adjusts capacitors in real-time based on weather data. Aimed at optimizing power factors as precisely as possible.</a:t>
            </a:r>
          </a:p>
          <a:p>
            <a:r>
              <a:rPr lang="en-GB" sz="1800" dirty="0">
                <a:latin typeface="Times New Roman" panose="02020603050405020304" pitchFamily="18" charset="0"/>
                <a:cs typeface="Times New Roman" panose="02020603050405020304" pitchFamily="18" charset="0"/>
              </a:rPr>
              <a:t>Visual representation of Random Forest predictions for active and reactive power. Blue line: Target values, Red dashed line: Predictions.</a:t>
            </a:r>
          </a:p>
          <a:p>
            <a:r>
              <a:rPr lang="en-GB" sz="1800" dirty="0">
                <a:latin typeface="Times New Roman" panose="02020603050405020304" pitchFamily="18" charset="0"/>
                <a:cs typeface="Times New Roman" panose="02020603050405020304" pitchFamily="18" charset="0"/>
              </a:rPr>
              <a:t>Additional reactive power needed to maintain a unity power factor calculated for all runs in the dataset.</a:t>
            </a:r>
          </a:p>
          <a:p>
            <a:r>
              <a:rPr lang="en-GB" sz="1800" dirty="0">
                <a:latin typeface="Times New Roman" panose="02020603050405020304" pitchFamily="18" charset="0"/>
                <a:cs typeface="Times New Roman" panose="02020603050405020304" pitchFamily="18" charset="0"/>
              </a:rPr>
              <a:t>An optimization process derived an optimal set of capacitor values: [1.0, 1.5, 2.0, 3.0, 4.3, 4.7, 5.6, 6.2, 6.8, 7.5, 8.2, 9.1].</a:t>
            </a:r>
          </a:p>
          <a:p>
            <a:r>
              <a:rPr lang="en-GB" sz="1800" dirty="0">
                <a:latin typeface="Times New Roman" panose="02020603050405020304" pitchFamily="18" charset="0"/>
                <a:cs typeface="Times New Roman" panose="02020603050405020304" pitchFamily="18" charset="0"/>
              </a:rPr>
              <a:t>The resulting capacitors are well-suited for the system's reactive power needs, contributing to balanced distribution and optimal real-to-apparent power ratios.</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a:t>2024 Second International Conference on Emerging Trends in Information Technology and Engineering (ICETITE)</a:t>
            </a:r>
            <a:endParaRPr lang="en-IN" dirty="0"/>
          </a:p>
        </p:txBody>
      </p:sp>
    </p:spTree>
    <p:extLst>
      <p:ext uri="{BB962C8B-B14F-4D97-AF65-F5344CB8AC3E}">
        <p14:creationId xmlns:p14="http://schemas.microsoft.com/office/powerpoint/2010/main" val="472058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703730" y="932420"/>
            <a:ext cx="10515600" cy="1325563"/>
          </a:xfrm>
        </p:spPr>
        <p:txBody>
          <a:bodyPr/>
          <a:lstStyle/>
          <a:p>
            <a:r>
              <a:rPr lang="en-GB" dirty="0"/>
              <a:t>Results</a:t>
            </a:r>
            <a:endParaRPr lang="en-IN" dirty="0"/>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dirty="0"/>
              <a:t>2024 Second International Conference on Emerging Trends in Information Technology and Engineering (ICETITE)</a:t>
            </a:r>
            <a:endParaRPr lang="en-IN" dirty="0"/>
          </a:p>
        </p:txBody>
      </p:sp>
      <p:pic>
        <p:nvPicPr>
          <p:cNvPr id="5122" name="Picture 2" descr="2C0FAA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713" y="2147153"/>
            <a:ext cx="4594055" cy="331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014169" y="5790211"/>
            <a:ext cx="1869141" cy="270738"/>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 8. Log Reactive Power</a:t>
            </a:r>
          </a:p>
        </p:txBody>
      </p:sp>
      <p:pic>
        <p:nvPicPr>
          <p:cNvPr id="5123"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3932" y="1984659"/>
            <a:ext cx="3898232" cy="320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7496455" y="5710136"/>
            <a:ext cx="2338373"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 9. Regression Models Comparison</a:t>
            </a: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89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703730" y="932420"/>
            <a:ext cx="10515600" cy="1325563"/>
          </a:xfrm>
        </p:spPr>
        <p:txBody>
          <a:bodyPr/>
          <a:lstStyle/>
          <a:p>
            <a:r>
              <a:rPr lang="en-GB" dirty="0"/>
              <a:t>Results</a:t>
            </a:r>
            <a:endParaRPr lang="en-IN" dirty="0"/>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dirty="0"/>
              <a:t>2024 Second International Conference on Emerging Trends in Information Technology and Engineering (ICETITE)</a:t>
            </a:r>
            <a:endParaRPr lang="en-IN" dirty="0"/>
          </a:p>
        </p:txBody>
      </p:sp>
      <p:sp>
        <p:nvSpPr>
          <p:cNvPr id="8" name="TextBox 7"/>
          <p:cNvSpPr txBox="1"/>
          <p:nvPr/>
        </p:nvSpPr>
        <p:spPr>
          <a:xfrm>
            <a:off x="1668647" y="5727681"/>
            <a:ext cx="3814482" cy="430887"/>
          </a:xfrm>
          <a:prstGeom prst="rect">
            <a:avLst/>
          </a:prstGeom>
          <a:noFill/>
        </p:spPr>
        <p:txBody>
          <a:bodyPr wrap="square" rtlCol="0">
            <a:spAutoFit/>
          </a:bodyPr>
          <a:lstStyle/>
          <a:p>
            <a:pPr lvl="0"/>
            <a:r>
              <a:rPr lang="en-US" sz="1100" dirty="0">
                <a:latin typeface="Times New Roman" panose="02020603050405020304" pitchFamily="18" charset="0"/>
                <a:cs typeface="Times New Roman" panose="02020603050405020304" pitchFamily="18" charset="0"/>
              </a:rPr>
              <a:t>Fig 10. LR vs. SVM — Fitting values and residuals comparison.</a:t>
            </a:r>
          </a:p>
          <a:p>
            <a:endParaRPr lang="en-US" sz="11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708873" y="5759012"/>
            <a:ext cx="3814482" cy="430887"/>
          </a:xfrm>
          <a:prstGeom prst="rect">
            <a:avLst/>
          </a:prstGeom>
          <a:noFill/>
        </p:spPr>
        <p:txBody>
          <a:bodyPr wrap="square" rtlCol="0">
            <a:spAutoFit/>
          </a:bodyPr>
          <a:lstStyle/>
          <a:p>
            <a:pPr lvl="0"/>
            <a:r>
              <a:rPr lang="en-US" sz="1100" dirty="0">
                <a:latin typeface="Times New Roman" panose="02020603050405020304" pitchFamily="18" charset="0"/>
                <a:cs typeface="Times New Roman" panose="02020603050405020304" pitchFamily="18" charset="0"/>
              </a:rPr>
              <a:t>Fig 11. DT vs. RF — Fitting values and residuals comparison.</a:t>
            </a:r>
          </a:p>
          <a:p>
            <a:endParaRPr lang="en-US" sz="1100" dirty="0">
              <a:latin typeface="Times New Roman" panose="02020603050405020304" pitchFamily="18" charset="0"/>
              <a:cs typeface="Times New Roman" panose="02020603050405020304" pitchFamily="18" charset="0"/>
            </a:endParaRPr>
          </a:p>
        </p:txBody>
      </p:sp>
      <p:pic>
        <p:nvPicPr>
          <p:cNvPr id="6146" name="Picture 2" descr="E12C6BE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7290" y="2257984"/>
            <a:ext cx="4731090" cy="320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B27E8AD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5789" y="2257984"/>
            <a:ext cx="4932948" cy="320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678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703730" y="932420"/>
            <a:ext cx="10515600" cy="1325563"/>
          </a:xfrm>
        </p:spPr>
        <p:txBody>
          <a:bodyPr/>
          <a:lstStyle/>
          <a:p>
            <a:r>
              <a:rPr lang="en-GB" dirty="0"/>
              <a:t>Results</a:t>
            </a:r>
            <a:endParaRPr lang="en-IN" dirty="0"/>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dirty="0"/>
              <a:t>2024 Second International Conference on Emerging Trends in Information Technology and Engineering (ICETITE)</a:t>
            </a:r>
            <a:endParaRPr lang="en-IN" dirty="0"/>
          </a:p>
        </p:txBody>
      </p:sp>
      <p:sp>
        <p:nvSpPr>
          <p:cNvPr id="8" name="TextBox 7"/>
          <p:cNvSpPr txBox="1"/>
          <p:nvPr/>
        </p:nvSpPr>
        <p:spPr>
          <a:xfrm>
            <a:off x="1679884" y="5473191"/>
            <a:ext cx="2980764" cy="600164"/>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 12. Random Forest Active Power Predictions </a:t>
            </a:r>
          </a:p>
          <a:p>
            <a:pPr lvl="0"/>
            <a:r>
              <a:rPr lang="en-US" sz="1100" dirty="0">
                <a:latin typeface="Times New Roman" panose="02020603050405020304" pitchFamily="18" charset="0"/>
                <a:cs typeface="Times New Roman" panose="02020603050405020304" pitchFamily="18" charset="0"/>
              </a:rPr>
              <a:t>.</a:t>
            </a:r>
          </a:p>
          <a:p>
            <a:endParaRPr lang="en-US" sz="11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243310" y="5473191"/>
            <a:ext cx="3458961" cy="600164"/>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 13. Random forest reactive power Predictions </a:t>
            </a:r>
          </a:p>
          <a:p>
            <a:pPr lvl="0"/>
            <a:r>
              <a:rPr lang="en-US" sz="1100" dirty="0">
                <a:latin typeface="Times New Roman" panose="02020603050405020304" pitchFamily="18" charset="0"/>
                <a:cs typeface="Times New Roman" panose="02020603050405020304" pitchFamily="18" charset="0"/>
              </a:rPr>
              <a:t>.</a:t>
            </a:r>
          </a:p>
          <a:p>
            <a:endParaRPr lang="en-US" sz="1100"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593" y="2257982"/>
            <a:ext cx="4865347" cy="293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2675" y="2257982"/>
            <a:ext cx="4900518" cy="293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320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703730" y="932420"/>
            <a:ext cx="10515600" cy="1325563"/>
          </a:xfrm>
        </p:spPr>
        <p:txBody>
          <a:bodyPr/>
          <a:lstStyle/>
          <a:p>
            <a:r>
              <a:rPr lang="en-GB" dirty="0"/>
              <a:t>Results</a:t>
            </a:r>
            <a:endParaRPr lang="en-IN" dirty="0"/>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dirty="0"/>
              <a:t>2024 Second International Conference on Emerging Trends in Information Technology and Engineering (ICETITE)</a:t>
            </a:r>
            <a:endParaRPr lang="en-IN" dirty="0"/>
          </a:p>
        </p:txBody>
      </p:sp>
      <p:sp>
        <p:nvSpPr>
          <p:cNvPr id="8" name="TextBox 7"/>
          <p:cNvSpPr txBox="1"/>
          <p:nvPr/>
        </p:nvSpPr>
        <p:spPr>
          <a:xfrm>
            <a:off x="1501588" y="5378128"/>
            <a:ext cx="3348317"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 14. Additional Reactive Power Need to be Injected</a:t>
            </a:r>
          </a:p>
          <a:p>
            <a:r>
              <a:rPr lang="en-US" sz="1100" dirty="0">
                <a:latin typeface="Times New Roman" panose="02020603050405020304" pitchFamily="18" charset="0"/>
                <a:cs typeface="Times New Roman" panose="02020603050405020304" pitchFamily="18" charset="0"/>
              </a:rPr>
              <a:t> </a:t>
            </a:r>
          </a:p>
        </p:txBody>
      </p:sp>
      <p:pic>
        <p:nvPicPr>
          <p:cNvPr id="8194" name="Picture 2" descr="D18C29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730" y="2227745"/>
            <a:ext cx="4421724" cy="3109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a:extLst>
              <a:ext uri="{FF2B5EF4-FFF2-40B4-BE49-F238E27FC236}">
                <a16:creationId xmlns:a16="http://schemas.microsoft.com/office/drawing/2014/main" id="{A3D3D033-BFA1-46EC-9761-D16ACD260479}"/>
              </a:ext>
            </a:extLst>
          </p:cNvPr>
          <p:cNvGraphicFramePr>
            <a:graphicFrameLocks noGrp="1"/>
          </p:cNvGraphicFramePr>
          <p:nvPr>
            <p:extLst>
              <p:ext uri="{D42A27DB-BD31-4B8C-83A1-F6EECF244321}">
                <p14:modId xmlns:p14="http://schemas.microsoft.com/office/powerpoint/2010/main" val="3041748486"/>
              </p:ext>
            </p:extLst>
          </p:nvPr>
        </p:nvGraphicFramePr>
        <p:xfrm>
          <a:off x="6095999" y="2368812"/>
          <a:ext cx="5070765" cy="2988378"/>
        </p:xfrm>
        <a:graphic>
          <a:graphicData uri="http://schemas.openxmlformats.org/drawingml/2006/table">
            <a:tbl>
              <a:tblPr firstRow="1" firstCol="1" bandRow="1">
                <a:tableStyleId>{5C22544A-7EE6-4342-B048-85BDC9FD1C3A}</a:tableStyleId>
              </a:tblPr>
              <a:tblGrid>
                <a:gridCol w="633590">
                  <a:extLst>
                    <a:ext uri="{9D8B030D-6E8A-4147-A177-3AD203B41FA5}">
                      <a16:colId xmlns:a16="http://schemas.microsoft.com/office/drawing/2014/main" val="175259264"/>
                    </a:ext>
                  </a:extLst>
                </a:gridCol>
                <a:gridCol w="1104694">
                  <a:extLst>
                    <a:ext uri="{9D8B030D-6E8A-4147-A177-3AD203B41FA5}">
                      <a16:colId xmlns:a16="http://schemas.microsoft.com/office/drawing/2014/main" val="3404792715"/>
                    </a:ext>
                  </a:extLst>
                </a:gridCol>
                <a:gridCol w="2028511">
                  <a:extLst>
                    <a:ext uri="{9D8B030D-6E8A-4147-A177-3AD203B41FA5}">
                      <a16:colId xmlns:a16="http://schemas.microsoft.com/office/drawing/2014/main" val="2203856688"/>
                    </a:ext>
                  </a:extLst>
                </a:gridCol>
                <a:gridCol w="1303970">
                  <a:extLst>
                    <a:ext uri="{9D8B030D-6E8A-4147-A177-3AD203B41FA5}">
                      <a16:colId xmlns:a16="http://schemas.microsoft.com/office/drawing/2014/main" val="862819957"/>
                    </a:ext>
                  </a:extLst>
                </a:gridCol>
              </a:tblGrid>
              <a:tr h="498671">
                <a:tc>
                  <a:txBody>
                    <a:bodyPr/>
                    <a:lstStyle/>
                    <a:p>
                      <a:pPr indent="182880" algn="just">
                        <a:lnSpc>
                          <a:spcPct val="95000"/>
                        </a:lnSpc>
                        <a:spcAft>
                          <a:spcPts val="600"/>
                        </a:spcAft>
                      </a:pPr>
                      <a:r>
                        <a:rPr lang="en-GB" sz="1000" spc="-5">
                          <a:effectLst/>
                        </a:rPr>
                        <a:t>S.No</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Target Reactance Value</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Combination</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l">
                        <a:lnSpc>
                          <a:spcPct val="95000"/>
                        </a:lnSpc>
                        <a:spcAft>
                          <a:spcPts val="600"/>
                        </a:spcAft>
                      </a:pPr>
                      <a:r>
                        <a:rPr lang="en-GB" sz="1000" spc="-5">
                          <a:effectLst/>
                        </a:rPr>
                        <a:t>Times Repeated</a:t>
                      </a:r>
                      <a:endParaRPr lang="en-IN"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11135471"/>
                  </a:ext>
                </a:extLst>
              </a:tr>
              <a:tr h="267561">
                <a:tc>
                  <a:txBody>
                    <a:bodyPr/>
                    <a:lstStyle/>
                    <a:p>
                      <a:pPr indent="182880" algn="just">
                        <a:lnSpc>
                          <a:spcPct val="95000"/>
                        </a:lnSpc>
                        <a:spcAft>
                          <a:spcPts val="600"/>
                        </a:spcAft>
                      </a:pPr>
                      <a:r>
                        <a:rPr lang="en-GB" sz="1000" spc="-5">
                          <a:effectLst/>
                        </a:rPr>
                        <a:t>1</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dirty="0">
                          <a:effectLst/>
                        </a:rPr>
                        <a:t>13.9</a:t>
                      </a:r>
                      <a:endParaRPr lang="en-IN" sz="1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US" sz="1000" spc="-5">
                          <a:effectLst/>
                        </a:rPr>
                        <a:t>(3.0, 4.7, 6.2)</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3995</a:t>
                      </a:r>
                      <a:endParaRPr lang="en-IN"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082157642"/>
                  </a:ext>
                </a:extLst>
              </a:tr>
              <a:tr h="259542">
                <a:tc>
                  <a:txBody>
                    <a:bodyPr/>
                    <a:lstStyle/>
                    <a:p>
                      <a:pPr indent="182880" algn="just">
                        <a:lnSpc>
                          <a:spcPct val="95000"/>
                        </a:lnSpc>
                        <a:spcAft>
                          <a:spcPts val="600"/>
                        </a:spcAft>
                      </a:pPr>
                      <a:r>
                        <a:rPr lang="en-GB" sz="1000" spc="-5">
                          <a:effectLst/>
                        </a:rPr>
                        <a:t>2</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dirty="0">
                          <a:effectLst/>
                        </a:rPr>
                        <a:t>16.6</a:t>
                      </a:r>
                      <a:endParaRPr lang="en-IN" sz="1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US" sz="1000" spc="-5">
                          <a:effectLst/>
                        </a:rPr>
                        <a:t>(7.5, 9.1)</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2663</a:t>
                      </a:r>
                      <a:endParaRPr lang="en-IN"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372595777"/>
                  </a:ext>
                </a:extLst>
              </a:tr>
              <a:tr h="259542">
                <a:tc>
                  <a:txBody>
                    <a:bodyPr/>
                    <a:lstStyle/>
                    <a:p>
                      <a:pPr indent="182880" algn="just">
                        <a:lnSpc>
                          <a:spcPct val="95000"/>
                        </a:lnSpc>
                        <a:spcAft>
                          <a:spcPts val="600"/>
                        </a:spcAft>
                      </a:pPr>
                      <a:r>
                        <a:rPr lang="en-GB" sz="1000" spc="-5">
                          <a:effectLst/>
                        </a:rPr>
                        <a:t>3</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11.1</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US" sz="1000" spc="-5">
                          <a:effectLst/>
                        </a:rPr>
                        <a:t>(2.0, 9.1)</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1814</a:t>
                      </a:r>
                      <a:endParaRPr lang="en-IN"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07967066"/>
                  </a:ext>
                </a:extLst>
              </a:tr>
              <a:tr h="259542">
                <a:tc>
                  <a:txBody>
                    <a:bodyPr/>
                    <a:lstStyle/>
                    <a:p>
                      <a:pPr indent="182880" algn="just">
                        <a:lnSpc>
                          <a:spcPct val="95000"/>
                        </a:lnSpc>
                        <a:spcAft>
                          <a:spcPts val="600"/>
                        </a:spcAft>
                      </a:pPr>
                      <a:r>
                        <a:rPr lang="en-GB" sz="1000" spc="-5">
                          <a:effectLst/>
                        </a:rPr>
                        <a:t>4</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19.4</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US" sz="1000" spc="-5">
                          <a:effectLst/>
                        </a:rPr>
                        <a:t>(4.7, 5.6, 9.1)</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1093</a:t>
                      </a:r>
                      <a:endParaRPr lang="en-IN"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15592746"/>
                  </a:ext>
                </a:extLst>
              </a:tr>
              <a:tr h="259542">
                <a:tc>
                  <a:txBody>
                    <a:bodyPr/>
                    <a:lstStyle/>
                    <a:p>
                      <a:pPr indent="182880" algn="just">
                        <a:lnSpc>
                          <a:spcPct val="95000"/>
                        </a:lnSpc>
                        <a:spcAft>
                          <a:spcPts val="600"/>
                        </a:spcAft>
                      </a:pPr>
                      <a:r>
                        <a:rPr lang="en-GB" sz="1000" spc="-5">
                          <a:effectLst/>
                        </a:rPr>
                        <a:t>5</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22.2</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US" sz="1000" spc="-5" dirty="0">
                          <a:effectLst/>
                        </a:rPr>
                        <a:t>(5.6, 7.5, 9.1)</a:t>
                      </a:r>
                      <a:endParaRPr lang="en-IN" sz="1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876</a:t>
                      </a:r>
                      <a:endParaRPr lang="en-IN"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500846994"/>
                  </a:ext>
                </a:extLst>
              </a:tr>
              <a:tr h="259542">
                <a:tc>
                  <a:txBody>
                    <a:bodyPr/>
                    <a:lstStyle/>
                    <a:p>
                      <a:pPr indent="182880" algn="just">
                        <a:lnSpc>
                          <a:spcPct val="95000"/>
                        </a:lnSpc>
                        <a:spcAft>
                          <a:spcPts val="600"/>
                        </a:spcAft>
                      </a:pPr>
                      <a:r>
                        <a:rPr lang="en-GB" sz="1000" spc="-5">
                          <a:effectLst/>
                        </a:rPr>
                        <a:t>6</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25.0</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US" sz="1000" spc="-5">
                          <a:effectLst/>
                        </a:rPr>
                        <a:t>(1.5, 6.2, 8.2, 9.1)</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684</a:t>
                      </a:r>
                      <a:endParaRPr lang="en-IN"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05874169"/>
                  </a:ext>
                </a:extLst>
              </a:tr>
              <a:tr h="259542">
                <a:tc>
                  <a:txBody>
                    <a:bodyPr/>
                    <a:lstStyle/>
                    <a:p>
                      <a:pPr indent="182880" algn="just">
                        <a:lnSpc>
                          <a:spcPct val="95000"/>
                        </a:lnSpc>
                        <a:spcAft>
                          <a:spcPts val="600"/>
                        </a:spcAft>
                      </a:pPr>
                      <a:r>
                        <a:rPr lang="en-GB" sz="1000" spc="-5">
                          <a:effectLst/>
                        </a:rPr>
                        <a:t>7</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8.3</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US" sz="1000" spc="-5">
                          <a:effectLst/>
                        </a:rPr>
                        <a:t>(1.5, 6.8)</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658</a:t>
                      </a:r>
                      <a:endParaRPr lang="en-IN"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89885714"/>
                  </a:ext>
                </a:extLst>
              </a:tr>
              <a:tr h="332447">
                <a:tc>
                  <a:txBody>
                    <a:bodyPr/>
                    <a:lstStyle/>
                    <a:p>
                      <a:pPr indent="182880" algn="just">
                        <a:lnSpc>
                          <a:spcPct val="95000"/>
                        </a:lnSpc>
                        <a:spcAft>
                          <a:spcPts val="600"/>
                        </a:spcAft>
                      </a:pPr>
                      <a:r>
                        <a:rPr lang="en-GB" sz="1000" spc="-5">
                          <a:effectLst/>
                        </a:rPr>
                        <a:t>8</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27.8</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US" sz="1000" spc="-5">
                          <a:effectLst/>
                        </a:rPr>
                        <a:t>(1.0, 4.3, 6.8, 7.5, 8.2)</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454</a:t>
                      </a:r>
                      <a:endParaRPr lang="en-IN"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33369589"/>
                  </a:ext>
                </a:extLst>
              </a:tr>
              <a:tr h="332447">
                <a:tc>
                  <a:txBody>
                    <a:bodyPr/>
                    <a:lstStyle/>
                    <a:p>
                      <a:pPr indent="182880" algn="just">
                        <a:lnSpc>
                          <a:spcPct val="95000"/>
                        </a:lnSpc>
                        <a:spcAft>
                          <a:spcPts val="600"/>
                        </a:spcAft>
                      </a:pPr>
                      <a:r>
                        <a:rPr lang="en-GB" sz="1000" spc="-5">
                          <a:effectLst/>
                        </a:rPr>
                        <a:t>9</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a:effectLst/>
                        </a:rPr>
                        <a:t>30.6</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US" sz="1000" spc="-5">
                          <a:effectLst/>
                        </a:rPr>
                        <a:t>(1.0, 6.2, 6.8, 7.5, 9.1)</a:t>
                      </a:r>
                      <a:endParaRPr lang="en-IN" sz="10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pPr>
                      <a:r>
                        <a:rPr lang="en-GB" sz="1000" spc="-5" dirty="0">
                          <a:effectLst/>
                        </a:rPr>
                        <a:t>326</a:t>
                      </a:r>
                      <a:endParaRPr lang="en-IN" sz="1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998071210"/>
                  </a:ext>
                </a:extLst>
              </a:tr>
            </a:tbl>
          </a:graphicData>
        </a:graphic>
      </p:graphicFrame>
      <p:sp>
        <p:nvSpPr>
          <p:cNvPr id="12" name="TextBox 11">
            <a:extLst>
              <a:ext uri="{FF2B5EF4-FFF2-40B4-BE49-F238E27FC236}">
                <a16:creationId xmlns:a16="http://schemas.microsoft.com/office/drawing/2014/main" id="{E58C8360-7961-4C81-8084-DA81B086FEAF}"/>
              </a:ext>
            </a:extLst>
          </p:cNvPr>
          <p:cNvSpPr txBox="1"/>
          <p:nvPr/>
        </p:nvSpPr>
        <p:spPr>
          <a:xfrm>
            <a:off x="6853614" y="1930481"/>
            <a:ext cx="3555536"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Table of Capacitor Combinations and Times Repeated</a:t>
            </a:r>
          </a:p>
          <a:p>
            <a:r>
              <a:rPr lang="en-US" sz="11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88784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569260" y="815373"/>
            <a:ext cx="10515600" cy="968603"/>
          </a:xfrm>
        </p:spPr>
        <p:txBody>
          <a:bodyPr/>
          <a:lstStyle/>
          <a:p>
            <a:r>
              <a:rPr lang="en-GB" dirty="0"/>
              <a:t>Discussion</a:t>
            </a:r>
            <a:endParaRPr lang="en-IN" dirty="0"/>
          </a:p>
        </p:txBody>
      </p:sp>
      <p:sp>
        <p:nvSpPr>
          <p:cNvPr id="3" name="Content Placeholder 2">
            <a:extLst>
              <a:ext uri="{FF2B5EF4-FFF2-40B4-BE49-F238E27FC236}">
                <a16:creationId xmlns:a16="http://schemas.microsoft.com/office/drawing/2014/main" id="{356D3A7E-6DEA-D941-B373-2026B7B17FD5}"/>
              </a:ext>
            </a:extLst>
          </p:cNvPr>
          <p:cNvSpPr>
            <a:spLocks noGrp="1"/>
          </p:cNvSpPr>
          <p:nvPr>
            <p:ph idx="1"/>
          </p:nvPr>
        </p:nvSpPr>
        <p:spPr>
          <a:xfrm>
            <a:off x="569260" y="1987176"/>
            <a:ext cx="10515600" cy="4123055"/>
          </a:xfrm>
        </p:spPr>
        <p:txBody>
          <a:bodyPr>
            <a:noAutofit/>
          </a:bodyPr>
          <a:lstStyle/>
          <a:p>
            <a:r>
              <a:rPr lang="en-GB" sz="1800" b="1" dirty="0">
                <a:latin typeface="Times New Roman" panose="02020603050405020304" pitchFamily="18" charset="0"/>
                <a:cs typeface="Times New Roman" panose="02020603050405020304" pitchFamily="18" charset="0"/>
              </a:rPr>
              <a:t>Weather-Informed Power Factor Management:</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The study successfully demonstrated the influence of weather conditions on power factors. The need for adaptive systems to address dynamic variations in power consumption.</a:t>
            </a:r>
          </a:p>
          <a:p>
            <a:endParaRPr lang="en-GB" sz="1800"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Machine Learning Efficiency:</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The machine learning models (Random Forest, SVM, Decision Trees) showcased high precision (93%) in predicting power factor changes. Cross-validation reinforced model reliability, surpassing 99.7% accuracy.</a:t>
            </a:r>
          </a:p>
          <a:p>
            <a:endParaRPr lang="en-GB" sz="1800"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Dynamic Capacitor Control Implementation:</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The proposed system, employing dynamic capacitor control based on real-time weather data, optimized power factors effectively. Significantly contributed to resolving power factor issues, enhancing efficiency, and mitigating financial penalties.</a:t>
            </a:r>
          </a:p>
          <a:p>
            <a:pPr marL="0" indent="0">
              <a:buNone/>
            </a:pPr>
            <a:endParaRPr lang="en-GB" sz="18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a:t>2024 Second International Conference on Emerging Trends in Information Technology and Engineering (ICETITE)</a:t>
            </a:r>
            <a:endParaRPr lang="en-IN" dirty="0"/>
          </a:p>
        </p:txBody>
      </p:sp>
    </p:spTree>
    <p:extLst>
      <p:ext uri="{BB962C8B-B14F-4D97-AF65-F5344CB8AC3E}">
        <p14:creationId xmlns:p14="http://schemas.microsoft.com/office/powerpoint/2010/main" val="4078076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619684" y="979243"/>
            <a:ext cx="10170459" cy="891132"/>
          </a:xfrm>
        </p:spPr>
        <p:txBody>
          <a:bodyPr>
            <a:normAutofit/>
          </a:bodyPr>
          <a:lstStyle/>
          <a:p>
            <a:pPr marL="0" indent="0">
              <a:buNone/>
            </a:pPr>
            <a:r>
              <a:rPr lang="en-US" dirty="0"/>
              <a:t>Future Work</a:t>
            </a:r>
          </a:p>
        </p:txBody>
      </p:sp>
      <p:sp>
        <p:nvSpPr>
          <p:cNvPr id="3" name="Content Placeholder 2">
            <a:extLst>
              <a:ext uri="{FF2B5EF4-FFF2-40B4-BE49-F238E27FC236}">
                <a16:creationId xmlns:a16="http://schemas.microsoft.com/office/drawing/2014/main" id="{356D3A7E-6DEA-D941-B373-2026B7B17FD5}"/>
              </a:ext>
            </a:extLst>
          </p:cNvPr>
          <p:cNvSpPr>
            <a:spLocks noGrp="1"/>
          </p:cNvSpPr>
          <p:nvPr>
            <p:ph idx="1"/>
          </p:nvPr>
        </p:nvSpPr>
        <p:spPr>
          <a:xfrm>
            <a:off x="619684" y="2225290"/>
            <a:ext cx="10724030" cy="3911662"/>
          </a:xfrm>
        </p:spPr>
        <p:txBody>
          <a:bodyPr>
            <a:noAutofit/>
          </a:bodyPr>
          <a:lstStyle/>
          <a:p>
            <a:r>
              <a:rPr lang="en-IN" sz="1800" b="1" dirty="0">
                <a:latin typeface="Times New Roman" panose="02020603050405020304" pitchFamily="18" charset="0"/>
                <a:cs typeface="Times New Roman" panose="02020603050405020304" pitchFamily="18" charset="0"/>
              </a:rPr>
              <a:t>Advanced Weather Models:</a:t>
            </a:r>
          </a:p>
          <a:p>
            <a:r>
              <a:rPr lang="en-IN" sz="1800" dirty="0">
                <a:latin typeface="Times New Roman" panose="02020603050405020304" pitchFamily="18" charset="0"/>
                <a:cs typeface="Times New Roman" panose="02020603050405020304" pitchFamily="18" charset="0"/>
              </a:rPr>
              <a:t>Explore sophisticated weather models for precise power factor predictions. Incorporate additional meteorological parameters for a comprehensive understanding.</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Dynamic Capacitor Control:</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Refine the system for more precise capacitor adjustments. Investigate adaptive algorithms for autonomous optimization.</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IoT Integration:</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Integrate IoT devices and sensors for real-time data collection. Enhance system responsiveness through IoT capabilities.</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a:t>2024 Second International Conference on Emerging Trends in Information Technology and Engineering (ICETITE)</a:t>
            </a:r>
            <a:endParaRPr lang="en-IN" dirty="0"/>
          </a:p>
        </p:txBody>
      </p:sp>
    </p:spTree>
    <p:extLst>
      <p:ext uri="{BB962C8B-B14F-4D97-AF65-F5344CB8AC3E}">
        <p14:creationId xmlns:p14="http://schemas.microsoft.com/office/powerpoint/2010/main" val="1870734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619684" y="892179"/>
            <a:ext cx="10170459" cy="891132"/>
          </a:xfrm>
        </p:spPr>
        <p:txBody>
          <a:bodyPr>
            <a:normAutofit/>
          </a:bodyPr>
          <a:lstStyle/>
          <a:p>
            <a:pPr marL="0" indent="0">
              <a:buNone/>
            </a:pPr>
            <a:r>
              <a:rPr lang="en-US" dirty="0"/>
              <a:t>References</a:t>
            </a:r>
          </a:p>
        </p:txBody>
      </p:sp>
      <p:sp>
        <p:nvSpPr>
          <p:cNvPr id="3" name="Content Placeholder 2">
            <a:extLst>
              <a:ext uri="{FF2B5EF4-FFF2-40B4-BE49-F238E27FC236}">
                <a16:creationId xmlns:a16="http://schemas.microsoft.com/office/drawing/2014/main" id="{356D3A7E-6DEA-D941-B373-2026B7B17FD5}"/>
              </a:ext>
            </a:extLst>
          </p:cNvPr>
          <p:cNvSpPr>
            <a:spLocks noGrp="1"/>
          </p:cNvSpPr>
          <p:nvPr>
            <p:ph idx="1"/>
          </p:nvPr>
        </p:nvSpPr>
        <p:spPr>
          <a:xfrm>
            <a:off x="619684" y="1783311"/>
            <a:ext cx="10724030" cy="4559509"/>
          </a:xfrm>
        </p:spPr>
        <p:txBody>
          <a:bodyPr>
            <a:noAutofit/>
          </a:bodyPr>
          <a:lstStyle/>
          <a:p>
            <a:pPr marL="342900" indent="-342900">
              <a:buFont typeface="+mj-lt"/>
              <a:buAutoNum type="arabicPeriod"/>
            </a:pPr>
            <a:r>
              <a:rPr lang="en-GB" sz="1800" dirty="0">
                <a:latin typeface="Times New Roman" panose="02020603050405020304" pitchFamily="18" charset="0"/>
                <a:cs typeface="Times New Roman" panose="02020603050405020304" pitchFamily="18" charset="0"/>
              </a:rPr>
              <a:t>M. </a:t>
            </a:r>
            <a:r>
              <a:rPr lang="en-GB" sz="1800" dirty="0" err="1">
                <a:latin typeface="Times New Roman" panose="02020603050405020304" pitchFamily="18" charset="0"/>
                <a:cs typeface="Times New Roman" panose="02020603050405020304" pitchFamily="18" charset="0"/>
              </a:rPr>
              <a:t>Callies</a:t>
            </a:r>
            <a:r>
              <a:rPr lang="en-GB" sz="1800" dirty="0">
                <a:latin typeface="Times New Roman" panose="02020603050405020304" pitchFamily="18" charset="0"/>
                <a:cs typeface="Times New Roman" panose="02020603050405020304" pitchFamily="18" charset="0"/>
              </a:rPr>
              <a:t>, R. Ulmer, J. McHugh and Z. Reed, "Case Studies: New Options for Power Factor Correction," 2022 IEEE Rural Electric Power Conference (REPC), Savannah, GA, USA, 2022, pp. 60-64, </a:t>
            </a:r>
            <a:r>
              <a:rPr lang="en-GB" sz="1800" dirty="0" err="1">
                <a:latin typeface="Times New Roman" panose="02020603050405020304" pitchFamily="18" charset="0"/>
                <a:cs typeface="Times New Roman" panose="02020603050405020304" pitchFamily="18" charset="0"/>
              </a:rPr>
              <a:t>doi</a:t>
            </a:r>
            <a:r>
              <a:rPr lang="en-GB" sz="1800" dirty="0">
                <a:latin typeface="Times New Roman" panose="02020603050405020304" pitchFamily="18" charset="0"/>
                <a:cs typeface="Times New Roman" panose="02020603050405020304" pitchFamily="18" charset="0"/>
              </a:rPr>
              <a:t>: 10.1109/REPEC55671.2022.00018.</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M. S. Rahman, A. </a:t>
            </a:r>
            <a:r>
              <a:rPr lang="en-IN" sz="1800" dirty="0" err="1">
                <a:latin typeface="Times New Roman" panose="02020603050405020304" pitchFamily="18" charset="0"/>
                <a:cs typeface="Times New Roman" panose="02020603050405020304" pitchFamily="18" charset="0"/>
              </a:rPr>
              <a:t>Memy</a:t>
            </a:r>
            <a:r>
              <a:rPr lang="en-IN" sz="1800" dirty="0">
                <a:latin typeface="Times New Roman" panose="02020603050405020304" pitchFamily="18" charset="0"/>
                <a:cs typeface="Times New Roman" panose="02020603050405020304" pitchFamily="18" charset="0"/>
              </a:rPr>
              <a:t>, M. A. Mahmud and S. Siddique, "Automatic Power Factor Measurement And Improvement Using Capacitor Bank," 2022 IEEE International Power and Renewable Energy Conference (IPRECON), Kollam, India, 2022, pp. 1-6,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10.1109/IPRECON55716.2022.10059553.</a:t>
            </a:r>
          </a:p>
          <a:p>
            <a:pPr marL="342900" indent="-342900">
              <a:buFont typeface="+mj-lt"/>
              <a:buAutoNum type="arabicPeriod"/>
            </a:pPr>
            <a:r>
              <a:rPr lang="en-GB" sz="1800" dirty="0">
                <a:latin typeface="Times New Roman" panose="02020603050405020304" pitchFamily="18" charset="0"/>
                <a:cs typeface="Times New Roman" panose="02020603050405020304" pitchFamily="18" charset="0"/>
              </a:rPr>
              <a:t>A. </a:t>
            </a:r>
            <a:r>
              <a:rPr lang="en-GB" sz="1800" dirty="0" err="1">
                <a:latin typeface="Times New Roman" panose="02020603050405020304" pitchFamily="18" charset="0"/>
                <a:cs typeface="Times New Roman" panose="02020603050405020304" pitchFamily="18" charset="0"/>
              </a:rPr>
              <a:t>Alkhalifah</a:t>
            </a:r>
            <a:r>
              <a:rPr lang="en-GB" sz="1800" dirty="0">
                <a:latin typeface="Times New Roman" panose="02020603050405020304" pitchFamily="18" charset="0"/>
                <a:cs typeface="Times New Roman" panose="02020603050405020304" pitchFamily="18" charset="0"/>
              </a:rPr>
              <a:t> and M. Khalid, "Power Quality in Electrical Network – A Practical Case," 2022 5th International Conference on Power Electronics and their Applications (ICPEA), Hail, Saudi Arabia, 2022, pp. 1-6, </a:t>
            </a:r>
            <a:r>
              <a:rPr lang="en-GB" sz="1800" dirty="0" err="1">
                <a:latin typeface="Times New Roman" panose="02020603050405020304" pitchFamily="18" charset="0"/>
                <a:cs typeface="Times New Roman" panose="02020603050405020304" pitchFamily="18" charset="0"/>
              </a:rPr>
              <a:t>doi</a:t>
            </a:r>
            <a:r>
              <a:rPr lang="en-GB" sz="1800" dirty="0">
                <a:latin typeface="Times New Roman" panose="02020603050405020304" pitchFamily="18" charset="0"/>
                <a:cs typeface="Times New Roman" panose="02020603050405020304" pitchFamily="18" charset="0"/>
              </a:rPr>
              <a:t>: 10.1109/ICPEA51060.2022.9791168.</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R. S. </a:t>
            </a:r>
            <a:r>
              <a:rPr lang="en-IN" sz="1800" dirty="0" err="1">
                <a:latin typeface="Times New Roman" panose="02020603050405020304" pitchFamily="18" charset="0"/>
                <a:cs typeface="Times New Roman" panose="02020603050405020304" pitchFamily="18" charset="0"/>
              </a:rPr>
              <a:t>Jagzap</a:t>
            </a:r>
            <a:r>
              <a:rPr lang="en-IN" sz="1800" dirty="0">
                <a:latin typeface="Times New Roman" panose="02020603050405020304" pitchFamily="18" charset="0"/>
                <a:cs typeface="Times New Roman" panose="02020603050405020304" pitchFamily="18" charset="0"/>
              </a:rPr>
              <a:t>, K. N. </a:t>
            </a:r>
            <a:r>
              <a:rPr lang="en-IN" sz="1800" dirty="0" err="1">
                <a:latin typeface="Times New Roman" panose="02020603050405020304" pitchFamily="18" charset="0"/>
                <a:cs typeface="Times New Roman" panose="02020603050405020304" pitchFamily="18" charset="0"/>
              </a:rPr>
              <a:t>Adhav</a:t>
            </a:r>
            <a:r>
              <a:rPr lang="en-IN" sz="1800" dirty="0">
                <a:latin typeface="Times New Roman" panose="02020603050405020304" pitchFamily="18" charset="0"/>
                <a:cs typeface="Times New Roman" panose="02020603050405020304" pitchFamily="18" charset="0"/>
              </a:rPr>
              <a:t>, M. R. </a:t>
            </a:r>
            <a:r>
              <a:rPr lang="en-IN" sz="1800" dirty="0" err="1">
                <a:latin typeface="Times New Roman" panose="02020603050405020304" pitchFamily="18" charset="0"/>
                <a:cs typeface="Times New Roman" panose="02020603050405020304" pitchFamily="18" charset="0"/>
              </a:rPr>
              <a:t>Raktate</a:t>
            </a:r>
            <a:r>
              <a:rPr lang="en-IN" sz="1800" dirty="0">
                <a:latin typeface="Times New Roman" panose="02020603050405020304" pitchFamily="18" charset="0"/>
                <a:cs typeface="Times New Roman" panose="02020603050405020304" pitchFamily="18" charset="0"/>
              </a:rPr>
              <a:t>, S. S. </a:t>
            </a:r>
            <a:r>
              <a:rPr lang="en-IN" sz="1800" dirty="0" err="1">
                <a:latin typeface="Times New Roman" panose="02020603050405020304" pitchFamily="18" charset="0"/>
                <a:cs typeface="Times New Roman" panose="02020603050405020304" pitchFamily="18" charset="0"/>
              </a:rPr>
              <a:t>Gadekar</a:t>
            </a:r>
            <a:r>
              <a:rPr lang="en-IN" sz="1800" dirty="0">
                <a:latin typeface="Times New Roman" panose="02020603050405020304" pitchFamily="18" charset="0"/>
                <a:cs typeface="Times New Roman" panose="02020603050405020304" pitchFamily="18" charset="0"/>
              </a:rPr>
              <a:t>, P. V. </a:t>
            </a:r>
            <a:r>
              <a:rPr lang="en-IN" sz="1800" dirty="0" err="1">
                <a:latin typeface="Times New Roman" panose="02020603050405020304" pitchFamily="18" charset="0"/>
                <a:cs typeface="Times New Roman" panose="02020603050405020304" pitchFamily="18" charset="0"/>
              </a:rPr>
              <a:t>Thokal</a:t>
            </a:r>
            <a:r>
              <a:rPr lang="en-IN" sz="1800" dirty="0">
                <a:latin typeface="Times New Roman" panose="02020603050405020304" pitchFamily="18" charset="0"/>
                <a:cs typeface="Times New Roman" panose="02020603050405020304" pitchFamily="18" charset="0"/>
              </a:rPr>
              <a:t> and D. B. </a:t>
            </a:r>
            <a:r>
              <a:rPr lang="en-IN" sz="1800" dirty="0" err="1">
                <a:latin typeface="Times New Roman" panose="02020603050405020304" pitchFamily="18" charset="0"/>
                <a:cs typeface="Times New Roman" panose="02020603050405020304" pitchFamily="18" charset="0"/>
              </a:rPr>
              <a:t>Pardeshi</a:t>
            </a:r>
            <a:r>
              <a:rPr lang="en-IN" sz="1800" dirty="0">
                <a:latin typeface="Times New Roman" panose="02020603050405020304" pitchFamily="18" charset="0"/>
                <a:cs typeface="Times New Roman" panose="02020603050405020304" pitchFamily="18" charset="0"/>
              </a:rPr>
              <a:t>, "Automatic Power Factor Improvement Using Microcontroller," 2023 2nd International Conference on Edge Computing and Applications (ICECAA), </a:t>
            </a:r>
            <a:r>
              <a:rPr lang="en-IN" sz="1800" dirty="0" err="1">
                <a:latin typeface="Times New Roman" panose="02020603050405020304" pitchFamily="18" charset="0"/>
                <a:cs typeface="Times New Roman" panose="02020603050405020304" pitchFamily="18" charset="0"/>
              </a:rPr>
              <a:t>Namakkal</a:t>
            </a:r>
            <a:r>
              <a:rPr lang="en-IN" sz="1800" dirty="0">
                <a:latin typeface="Times New Roman" panose="02020603050405020304" pitchFamily="18" charset="0"/>
                <a:cs typeface="Times New Roman" panose="02020603050405020304" pitchFamily="18" charset="0"/>
              </a:rPr>
              <a:t>, India, 2023, pp. 1450-1454,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10.1109/ICECAA58104.2023.10212284.</a:t>
            </a:r>
          </a:p>
          <a:p>
            <a:pPr marL="342900" indent="-342900">
              <a:buFont typeface="+mj-lt"/>
              <a:buAutoNum type="arabicPeriod"/>
            </a:pPr>
            <a:r>
              <a:rPr lang="en-GB" sz="1800" dirty="0">
                <a:latin typeface="Times New Roman" panose="02020603050405020304" pitchFamily="18" charset="0"/>
                <a:cs typeface="Times New Roman" panose="02020603050405020304" pitchFamily="18" charset="0"/>
              </a:rPr>
              <a:t>L. E. </a:t>
            </a:r>
            <a:r>
              <a:rPr lang="en-GB" sz="1800" dirty="0" err="1">
                <a:latin typeface="Times New Roman" panose="02020603050405020304" pitchFamily="18" charset="0"/>
                <a:cs typeface="Times New Roman" panose="02020603050405020304" pitchFamily="18" charset="0"/>
              </a:rPr>
              <a:t>Aciu</a:t>
            </a:r>
            <a:r>
              <a:rPr lang="en-GB" sz="1800" dirty="0">
                <a:latin typeface="Times New Roman" panose="02020603050405020304" pitchFamily="18" charset="0"/>
                <a:cs typeface="Times New Roman" panose="02020603050405020304" pitchFamily="18" charset="0"/>
              </a:rPr>
              <a:t> and A. </a:t>
            </a:r>
            <a:r>
              <a:rPr lang="en-GB" sz="1800" dirty="0" err="1">
                <a:latin typeface="Times New Roman" panose="02020603050405020304" pitchFamily="18" charset="0"/>
                <a:cs typeface="Times New Roman" panose="02020603050405020304" pitchFamily="18" charset="0"/>
              </a:rPr>
              <a:t>Dănilă</a:t>
            </a:r>
            <a:r>
              <a:rPr lang="en-GB" sz="1800" dirty="0">
                <a:latin typeface="Times New Roman" panose="02020603050405020304" pitchFamily="18" charset="0"/>
                <a:cs typeface="Times New Roman" panose="02020603050405020304" pitchFamily="18" charset="0"/>
              </a:rPr>
              <a:t>, "An Analysis of the Power Factor Compensation Within the Power Grid of an Industrial Plant by Means of Supervised Learning Methods," 2023 International Conference on Electromechanical and Energy Systems (SIELMEN), Craiova, Romania, 2023, pp. 1-6, </a:t>
            </a:r>
            <a:r>
              <a:rPr lang="en-GB" sz="1800" dirty="0" err="1">
                <a:latin typeface="Times New Roman" panose="02020603050405020304" pitchFamily="18" charset="0"/>
                <a:cs typeface="Times New Roman" panose="02020603050405020304" pitchFamily="18" charset="0"/>
              </a:rPr>
              <a:t>doi</a:t>
            </a:r>
            <a:r>
              <a:rPr lang="en-GB" sz="1800" dirty="0">
                <a:latin typeface="Times New Roman" panose="02020603050405020304" pitchFamily="18" charset="0"/>
                <a:cs typeface="Times New Roman" panose="02020603050405020304" pitchFamily="18" charset="0"/>
              </a:rPr>
              <a:t>: 10.1109/SIELMEN59038.2023.10290754.</a:t>
            </a:r>
            <a:endParaRPr lang="en-IN" sz="18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a:t>2024 Second International Conference on Emerging Trends in Information Technology and Engineering (ICETITE)</a:t>
            </a:r>
            <a:endParaRPr lang="en-IN" dirty="0"/>
          </a:p>
        </p:txBody>
      </p:sp>
    </p:spTree>
    <p:extLst>
      <p:ext uri="{BB962C8B-B14F-4D97-AF65-F5344CB8AC3E}">
        <p14:creationId xmlns:p14="http://schemas.microsoft.com/office/powerpoint/2010/main" val="119299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C5673-FA7A-48AC-294F-3CFB6378F7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DE763-6293-4344-B1D9-1C0F96635DE5}"/>
              </a:ext>
            </a:extLst>
          </p:cNvPr>
          <p:cNvSpPr>
            <a:spLocks noGrp="1"/>
          </p:cNvSpPr>
          <p:nvPr>
            <p:ph type="title"/>
          </p:nvPr>
        </p:nvSpPr>
        <p:spPr>
          <a:xfrm>
            <a:off x="569260" y="696504"/>
            <a:ext cx="10515600" cy="1325563"/>
          </a:xfrm>
        </p:spPr>
        <p:txBody>
          <a:bodyPr/>
          <a:lstStyle/>
          <a:p>
            <a:r>
              <a:rPr lang="en-IN" dirty="0"/>
              <a:t>Outline</a:t>
            </a:r>
          </a:p>
        </p:txBody>
      </p:sp>
      <p:sp>
        <p:nvSpPr>
          <p:cNvPr id="3" name="Content Placeholder 2">
            <a:extLst>
              <a:ext uri="{FF2B5EF4-FFF2-40B4-BE49-F238E27FC236}">
                <a16:creationId xmlns:a16="http://schemas.microsoft.com/office/drawing/2014/main" id="{692496C7-AB31-9A4D-AB71-51695B987958}"/>
              </a:ext>
            </a:extLst>
          </p:cNvPr>
          <p:cNvSpPr>
            <a:spLocks noGrp="1"/>
          </p:cNvSpPr>
          <p:nvPr>
            <p:ph idx="1"/>
          </p:nvPr>
        </p:nvSpPr>
        <p:spPr>
          <a:xfrm>
            <a:off x="658907" y="1810158"/>
            <a:ext cx="10515600" cy="4351338"/>
          </a:xfrm>
        </p:spPr>
        <p:txBody>
          <a:bodyPr>
            <a:normAutofit lnSpcReduction="10000"/>
          </a:bodyPr>
          <a:lstStyle/>
          <a:p>
            <a:pPr marL="0" indent="0">
              <a:buNone/>
            </a:pPr>
            <a:r>
              <a:rPr lang="en-US" dirty="0"/>
              <a:t>1. Introduction</a:t>
            </a:r>
          </a:p>
          <a:p>
            <a:pPr marL="0" indent="0">
              <a:buNone/>
            </a:pPr>
            <a:r>
              <a:rPr lang="en-US" dirty="0"/>
              <a:t>2. Background/Related Work</a:t>
            </a:r>
          </a:p>
          <a:p>
            <a:pPr marL="0" indent="0">
              <a:buNone/>
            </a:pPr>
            <a:r>
              <a:rPr lang="en-US" dirty="0"/>
              <a:t>3. Research Objectives</a:t>
            </a:r>
          </a:p>
          <a:p>
            <a:pPr marL="0" indent="0">
              <a:buNone/>
            </a:pPr>
            <a:r>
              <a:rPr lang="en-US" dirty="0"/>
              <a:t>4. Methodology/Block Diagram</a:t>
            </a:r>
          </a:p>
          <a:p>
            <a:pPr marL="0" indent="0">
              <a:buNone/>
            </a:pPr>
            <a:r>
              <a:rPr lang="en-US" dirty="0"/>
              <a:t>5. Results</a:t>
            </a:r>
          </a:p>
          <a:p>
            <a:pPr marL="0" indent="0">
              <a:buNone/>
            </a:pPr>
            <a:r>
              <a:rPr lang="en-US" dirty="0"/>
              <a:t>6. Discussion</a:t>
            </a:r>
          </a:p>
          <a:p>
            <a:pPr marL="0" indent="0">
              <a:buNone/>
            </a:pPr>
            <a:r>
              <a:rPr lang="en-US" dirty="0"/>
              <a:t>7. Conclusions</a:t>
            </a:r>
          </a:p>
          <a:p>
            <a:pPr marL="0" indent="0">
              <a:buNone/>
            </a:pPr>
            <a:r>
              <a:rPr lang="en-US" dirty="0"/>
              <a:t>8. Future Work</a:t>
            </a:r>
          </a:p>
          <a:p>
            <a:pPr marL="0" indent="0">
              <a:buNone/>
            </a:pPr>
            <a:r>
              <a:rPr lang="en-US" dirty="0"/>
              <a:t>9. Q&amp;A</a:t>
            </a:r>
            <a:endParaRPr lang="en-IN" dirty="0"/>
          </a:p>
        </p:txBody>
      </p:sp>
      <p:pic>
        <p:nvPicPr>
          <p:cNvPr id="4" name="Content Placeholder 4">
            <a:extLst>
              <a:ext uri="{FF2B5EF4-FFF2-40B4-BE49-F238E27FC236}">
                <a16:creationId xmlns:a16="http://schemas.microsoft.com/office/drawing/2014/main" id="{BB90203F-DF9D-0B2E-60A5-FF6957552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24036F5-5A21-6F4B-BB22-55DC025B2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A4902193-7D30-E752-D733-98210C0B27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7CC7EB67-2007-FFA3-DE2A-3C19391229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E0A43530-0C8D-FA45-8237-4BD5F6F8E5D7}"/>
              </a:ext>
            </a:extLst>
          </p:cNvPr>
          <p:cNvSpPr>
            <a:spLocks noGrp="1"/>
          </p:cNvSpPr>
          <p:nvPr>
            <p:ph type="ftr" sz="quarter" idx="11"/>
          </p:nvPr>
        </p:nvSpPr>
        <p:spPr>
          <a:xfrm>
            <a:off x="0" y="6491868"/>
            <a:ext cx="12192000" cy="365125"/>
          </a:xfrm>
        </p:spPr>
        <p:txBody>
          <a:bodyPr/>
          <a:lstStyle/>
          <a:p>
            <a:r>
              <a:rPr lang="en-US"/>
              <a:t>2024 Second International Conference on Emerging Trends in Information Technology and Engineering (ICETITE)</a:t>
            </a:r>
            <a:endParaRPr lang="en-IN" dirty="0"/>
          </a:p>
        </p:txBody>
      </p:sp>
    </p:spTree>
    <p:extLst>
      <p:ext uri="{BB962C8B-B14F-4D97-AF65-F5344CB8AC3E}">
        <p14:creationId xmlns:p14="http://schemas.microsoft.com/office/powerpoint/2010/main" val="243120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4637134" y="2983434"/>
            <a:ext cx="3405469" cy="891132"/>
          </a:xfrm>
        </p:spPr>
        <p:txBody>
          <a:bodyPr>
            <a:normAutofit/>
          </a:bodyPr>
          <a:lstStyle/>
          <a:p>
            <a:pPr marL="0" indent="0">
              <a:buNone/>
            </a:pPr>
            <a:r>
              <a:rPr lang="en-US" dirty="0"/>
              <a:t>Thank You </a:t>
            </a:r>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a:t>2024 Second International Conference on Emerging Trends in Information Technology and Engineering (ICETITE)</a:t>
            </a:r>
            <a:endParaRPr lang="en-IN" dirty="0"/>
          </a:p>
        </p:txBody>
      </p:sp>
    </p:spTree>
    <p:extLst>
      <p:ext uri="{BB962C8B-B14F-4D97-AF65-F5344CB8AC3E}">
        <p14:creationId xmlns:p14="http://schemas.microsoft.com/office/powerpoint/2010/main" val="207655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649942" y="635549"/>
            <a:ext cx="10515600" cy="1325563"/>
          </a:xfrm>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356D3A7E-6DEA-D941-B373-2026B7B17FD5}"/>
              </a:ext>
            </a:extLst>
          </p:cNvPr>
          <p:cNvSpPr>
            <a:spLocks noGrp="1"/>
          </p:cNvSpPr>
          <p:nvPr>
            <p:ph idx="1"/>
          </p:nvPr>
        </p:nvSpPr>
        <p:spPr>
          <a:xfrm>
            <a:off x="649942" y="1764961"/>
            <a:ext cx="10699376" cy="4676583"/>
          </a:xfrm>
        </p:spPr>
        <p:txBody>
          <a:bodyPr>
            <a:noAutofit/>
          </a:bodyPr>
          <a:lstStyle/>
          <a:p>
            <a:r>
              <a:rPr lang="en-GB" sz="1800" b="1" dirty="0">
                <a:latin typeface="Times New Roman" panose="02020603050405020304" pitchFamily="18" charset="0"/>
                <a:cs typeface="Times New Roman" panose="02020603050405020304" pitchFamily="18" charset="0"/>
              </a:rPr>
              <a:t>Importance of Power Factor:</a:t>
            </a:r>
          </a:p>
          <a:p>
            <a:r>
              <a:rPr lang="en-GB" sz="1800" dirty="0">
                <a:latin typeface="Times New Roman" panose="02020603050405020304" pitchFamily="18" charset="0"/>
                <a:cs typeface="Times New Roman" panose="02020603050405020304" pitchFamily="18" charset="0"/>
              </a:rPr>
              <a:t>Real power (P) is the actual work power in watts, while apparent power (S) is the sum of real and reactive power. Power factor influences system efficiency, costs, equipment performance, and overall energy efficiency. Low power factor conditions result in penalties, waste, fines, and environmental impacts.</a:t>
            </a:r>
          </a:p>
          <a:p>
            <a:pPr>
              <a:lnSpc>
                <a:spcPct val="100000"/>
              </a:lnSpc>
            </a:pPr>
            <a:endParaRPr lang="en-GB" sz="1800"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Challenges in Power Factor Management:</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Power factor affected by weather and load variations, leading to suboptimal conditions. Varied consumption patterns due to weather changes make a single policy ineffective. Financial penalties and inefficient energy use are consequences of suboptimal power factors.</a:t>
            </a:r>
          </a:p>
          <a:p>
            <a:endParaRPr lang="en-GB" sz="1800"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Research Motivation and Need for Adaptation:</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Investigate how weather conditions influence power factors, Power factors are not static; they fluctuate based on real-time weather variations. Recognizing the need for a system that dynamically adjusts to changing conditions. The significance of incorporating machine learning for real-time adaptation.</a:t>
            </a:r>
            <a:endParaRPr lang="en-IN" sz="18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a:t>2024 Second International Conference on Emerging Trends in Information Technology and Engineering (ICETITE)</a:t>
            </a:r>
            <a:endParaRPr lang="en-IN" dirty="0"/>
          </a:p>
        </p:txBody>
      </p:sp>
    </p:spTree>
    <p:extLst>
      <p:ext uri="{BB962C8B-B14F-4D97-AF65-F5344CB8AC3E}">
        <p14:creationId xmlns:p14="http://schemas.microsoft.com/office/powerpoint/2010/main" val="375437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551330" y="691136"/>
            <a:ext cx="10515600" cy="1325563"/>
          </a:xfrm>
        </p:spPr>
        <p:txBody>
          <a:bodyPr/>
          <a:lstStyle/>
          <a:p>
            <a:r>
              <a:rPr lang="en-GB" dirty="0"/>
              <a:t>BACKGROUND/RELATEDWORK</a:t>
            </a:r>
            <a:endParaRPr lang="en-IN" dirty="0"/>
          </a:p>
        </p:txBody>
      </p:sp>
      <p:sp>
        <p:nvSpPr>
          <p:cNvPr id="3" name="Content Placeholder 2">
            <a:extLst>
              <a:ext uri="{FF2B5EF4-FFF2-40B4-BE49-F238E27FC236}">
                <a16:creationId xmlns:a16="http://schemas.microsoft.com/office/drawing/2014/main" id="{356D3A7E-6DEA-D941-B373-2026B7B17FD5}"/>
              </a:ext>
            </a:extLst>
          </p:cNvPr>
          <p:cNvSpPr>
            <a:spLocks noGrp="1"/>
          </p:cNvSpPr>
          <p:nvPr>
            <p:ph idx="1"/>
          </p:nvPr>
        </p:nvSpPr>
        <p:spPr>
          <a:xfrm>
            <a:off x="551330" y="1699911"/>
            <a:ext cx="10515600" cy="4123055"/>
          </a:xfrm>
        </p:spPr>
        <p:txBody>
          <a:bodyPr>
            <a:noAutofit/>
          </a:bodyPr>
          <a:lstStyle/>
          <a:p>
            <a:r>
              <a:rPr lang="en-GB" sz="1800" b="1" dirty="0">
                <a:latin typeface="Times New Roman" panose="02020603050405020304" pitchFamily="18" charset="0"/>
                <a:cs typeface="Times New Roman" panose="02020603050405020304" pitchFamily="18" charset="0"/>
              </a:rPr>
              <a:t>Power Factor Significance:</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Essential for optimizing electrical system efficiency. Inefficient power factors lead to penalties, losses, and environmental impacts.</a:t>
            </a:r>
          </a:p>
          <a:p>
            <a:r>
              <a:rPr lang="en-GB" sz="1800" b="1" dirty="0">
                <a:latin typeface="Times New Roman" panose="02020603050405020304" pitchFamily="18" charset="0"/>
                <a:cs typeface="Times New Roman" panose="02020603050405020304" pitchFamily="18" charset="0"/>
              </a:rPr>
              <a:t>Correction Approaches:</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Traditional methods like capacitor banks explored (M. </a:t>
            </a:r>
            <a:r>
              <a:rPr lang="en-GB" sz="1800" dirty="0" err="1">
                <a:latin typeface="Times New Roman" panose="02020603050405020304" pitchFamily="18" charset="0"/>
                <a:cs typeface="Times New Roman" panose="02020603050405020304" pitchFamily="18" charset="0"/>
              </a:rPr>
              <a:t>Callies</a:t>
            </a:r>
            <a:r>
              <a:rPr lang="en-GB" sz="1800" dirty="0">
                <a:latin typeface="Times New Roman" panose="02020603050405020304" pitchFamily="18" charset="0"/>
                <a:cs typeface="Times New Roman" panose="02020603050405020304" pitchFamily="18" charset="0"/>
              </a:rPr>
              <a:t> et.al [1], M. S. Rahman et.al [2]).</a:t>
            </a:r>
          </a:p>
          <a:p>
            <a:r>
              <a:rPr lang="en-GB" sz="1800" b="1" dirty="0">
                <a:latin typeface="Times New Roman" panose="02020603050405020304" pitchFamily="18" charset="0"/>
                <a:cs typeface="Times New Roman" panose="02020603050405020304" pitchFamily="18" charset="0"/>
              </a:rPr>
              <a:t>Machine Learning in Power System:</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A. </a:t>
            </a:r>
            <a:r>
              <a:rPr lang="en-GB" sz="1800" dirty="0" err="1">
                <a:latin typeface="Times New Roman" panose="02020603050405020304" pitchFamily="18" charset="0"/>
                <a:cs typeface="Times New Roman" panose="02020603050405020304" pitchFamily="18" charset="0"/>
              </a:rPr>
              <a:t>Alkhalifah</a:t>
            </a:r>
            <a:r>
              <a:rPr lang="en-GB" sz="1800" dirty="0">
                <a:latin typeface="Times New Roman" panose="02020603050405020304" pitchFamily="18" charset="0"/>
                <a:cs typeface="Times New Roman" panose="02020603050405020304" pitchFamily="18" charset="0"/>
              </a:rPr>
              <a:t> and M. Khalid [3] emphasize power factor correction's importance. Our research integrates machine learning into power factor correction, considering weather dynamics.</a:t>
            </a:r>
          </a:p>
          <a:p>
            <a:r>
              <a:rPr lang="en-GB" sz="1800" b="1" dirty="0">
                <a:latin typeface="Times New Roman" panose="02020603050405020304" pitchFamily="18" charset="0"/>
                <a:cs typeface="Times New Roman" panose="02020603050405020304" pitchFamily="18" charset="0"/>
              </a:rPr>
              <a:t>Automated Power Factor Improvement:</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R. S. </a:t>
            </a:r>
            <a:r>
              <a:rPr lang="en-GB" sz="1800" dirty="0" err="1">
                <a:latin typeface="Times New Roman" panose="02020603050405020304" pitchFamily="18" charset="0"/>
                <a:cs typeface="Times New Roman" panose="02020603050405020304" pitchFamily="18" charset="0"/>
              </a:rPr>
              <a:t>Jagzap</a:t>
            </a:r>
            <a:r>
              <a:rPr lang="en-GB" sz="1800" dirty="0">
                <a:latin typeface="Times New Roman" panose="02020603050405020304" pitchFamily="18" charset="0"/>
                <a:cs typeface="Times New Roman" panose="02020603050405020304" pitchFamily="18" charset="0"/>
              </a:rPr>
              <a:t> et.al [4] introduced automated improvement. Our study builds upon these approaches with a focus on weather-adaptive solutions.</a:t>
            </a:r>
          </a:p>
          <a:p>
            <a:r>
              <a:rPr lang="en-GB" sz="1800" b="1" dirty="0">
                <a:latin typeface="Times New Roman" panose="02020603050405020304" pitchFamily="18" charset="0"/>
                <a:cs typeface="Times New Roman" panose="02020603050405020304" pitchFamily="18" charset="0"/>
              </a:rPr>
              <a:t>Unique Contribution:</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Incorporates weather parameters into correction model. Introduces machine learning for dynamic capacitor adjustments based on real-time weather conditions.</a:t>
            </a:r>
            <a:endParaRPr lang="en-IN" sz="18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a:t>2024 Second International Conference on Emerging Trends in Information Technology and Engineering (ICETITE)</a:t>
            </a:r>
            <a:endParaRPr lang="en-IN" dirty="0"/>
          </a:p>
        </p:txBody>
      </p:sp>
    </p:spTree>
    <p:extLst>
      <p:ext uri="{BB962C8B-B14F-4D97-AF65-F5344CB8AC3E}">
        <p14:creationId xmlns:p14="http://schemas.microsoft.com/office/powerpoint/2010/main" val="416508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551330" y="920938"/>
            <a:ext cx="10515600" cy="1238458"/>
          </a:xfrm>
        </p:spPr>
        <p:txBody>
          <a:bodyPr>
            <a:normAutofit fontScale="90000"/>
          </a:bodyPr>
          <a:lstStyle/>
          <a:p>
            <a:r>
              <a:rPr lang="en-US" dirty="0"/>
              <a:t>Research Objectives</a:t>
            </a:r>
            <a:br>
              <a:rPr lang="en-US" dirty="0"/>
            </a:br>
            <a:endParaRPr lang="en-IN" dirty="0"/>
          </a:p>
        </p:txBody>
      </p:sp>
      <p:sp>
        <p:nvSpPr>
          <p:cNvPr id="3" name="Content Placeholder 2">
            <a:extLst>
              <a:ext uri="{FF2B5EF4-FFF2-40B4-BE49-F238E27FC236}">
                <a16:creationId xmlns:a16="http://schemas.microsoft.com/office/drawing/2014/main" id="{356D3A7E-6DEA-D941-B373-2026B7B17FD5}"/>
              </a:ext>
            </a:extLst>
          </p:cNvPr>
          <p:cNvSpPr>
            <a:spLocks noGrp="1"/>
          </p:cNvSpPr>
          <p:nvPr>
            <p:ph idx="1"/>
          </p:nvPr>
        </p:nvSpPr>
        <p:spPr>
          <a:xfrm>
            <a:off x="614083" y="1956437"/>
            <a:ext cx="10515600" cy="4123055"/>
          </a:xfrm>
        </p:spPr>
        <p:txBody>
          <a:bodyPr>
            <a:noAutofit/>
          </a:bodyPr>
          <a:lstStyle/>
          <a:p>
            <a:pPr algn="just"/>
            <a:r>
              <a:rPr lang="en-GB" sz="1800" dirty="0">
                <a:latin typeface="Times New Roman" panose="02020603050405020304" pitchFamily="18" charset="0"/>
                <a:cs typeface="Times New Roman" panose="02020603050405020304" pitchFamily="18" charset="0"/>
              </a:rPr>
              <a:t>Investigate and comprehend the impact of varying weather conditions on power factors in electrical systems.</a:t>
            </a:r>
          </a:p>
          <a:p>
            <a:pPr algn="just"/>
            <a:r>
              <a:rPr lang="en-GB" sz="1800" dirty="0">
                <a:latin typeface="Times New Roman" panose="02020603050405020304" pitchFamily="18" charset="0"/>
                <a:cs typeface="Times New Roman" panose="02020603050405020304" pitchFamily="18" charset="0"/>
              </a:rPr>
              <a:t>Devise an intelligent and automated system that can dynamically adjust capacitors in real time based on weather data.</a:t>
            </a:r>
          </a:p>
          <a:p>
            <a:pPr algn="just"/>
            <a:r>
              <a:rPr lang="en-GB" sz="1800" dirty="0">
                <a:latin typeface="Times New Roman" panose="02020603050405020304" pitchFamily="18" charset="0"/>
                <a:cs typeface="Times New Roman" panose="02020603050405020304" pitchFamily="18" charset="0"/>
              </a:rPr>
              <a:t>Implement machine learning methodologies, including logistic regression, SVM, decision trees, and random forest models, to analyse and predict power factors.</a:t>
            </a:r>
          </a:p>
          <a:p>
            <a:pPr algn="just"/>
            <a:r>
              <a:rPr lang="en-GB" sz="1800" dirty="0">
                <a:latin typeface="Times New Roman" panose="02020603050405020304" pitchFamily="18" charset="0"/>
                <a:cs typeface="Times New Roman" panose="02020603050405020304" pitchFamily="18" charset="0"/>
              </a:rPr>
              <a:t>Attain a high precision level, particularly 93%, by applying supervised learning models.</a:t>
            </a:r>
          </a:p>
          <a:p>
            <a:pPr algn="just"/>
            <a:r>
              <a:rPr lang="en-GB" sz="1800" dirty="0">
                <a:latin typeface="Times New Roman" panose="02020603050405020304" pitchFamily="18" charset="0"/>
                <a:cs typeface="Times New Roman" panose="02020603050405020304" pitchFamily="18" charset="0"/>
              </a:rPr>
              <a:t>Strengthen the reliability of the models through cross-validation, achieving an accuracy level of more than 99.7%.</a:t>
            </a:r>
          </a:p>
          <a:p>
            <a:pPr algn="just"/>
            <a:r>
              <a:rPr lang="en-GB" sz="1800" dirty="0">
                <a:latin typeface="Times New Roman" panose="02020603050405020304" pitchFamily="18" charset="0"/>
                <a:cs typeface="Times New Roman" panose="02020603050405020304" pitchFamily="18" charset="0"/>
              </a:rPr>
              <a:t>Develop a solution that optimizes power factors by adjusting capacitors based on real-time weather data.</a:t>
            </a:r>
          </a:p>
          <a:p>
            <a:pPr algn="just"/>
            <a:r>
              <a:rPr lang="en-GB" sz="1800" dirty="0">
                <a:latin typeface="Times New Roman" panose="02020603050405020304" pitchFamily="18" charset="0"/>
                <a:cs typeface="Times New Roman" panose="02020603050405020304" pitchFamily="18" charset="0"/>
              </a:rPr>
              <a:t>Introduce an intelligent approach to resolving power factor problems, aiming to enhance efficiency and avoid financial penalties.</a:t>
            </a:r>
            <a:endParaRPr lang="en-IN" sz="18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a:t>2024 Second International Conference on Emerging Trends in Information Technology and Engineering (ICETITE)</a:t>
            </a:r>
            <a:endParaRPr lang="en-IN" dirty="0"/>
          </a:p>
        </p:txBody>
      </p:sp>
    </p:spTree>
    <p:extLst>
      <p:ext uri="{BB962C8B-B14F-4D97-AF65-F5344CB8AC3E}">
        <p14:creationId xmlns:p14="http://schemas.microsoft.com/office/powerpoint/2010/main" val="205392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551330" y="920937"/>
            <a:ext cx="10515600" cy="1082751"/>
          </a:xfrm>
        </p:spPr>
        <p:txBody>
          <a:bodyPr/>
          <a:lstStyle/>
          <a:p>
            <a:r>
              <a:rPr lang="en-GB" dirty="0"/>
              <a:t>Block Diagram</a:t>
            </a:r>
            <a:endParaRPr lang="en-IN" dirty="0"/>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a:t>2024 Second International Conference on Emerging Trends in Information Technology and Engineering (ICETITE)</a:t>
            </a:r>
            <a:endParaRPr lang="en-IN" dirty="0"/>
          </a:p>
        </p:txBody>
      </p:sp>
      <p:sp>
        <p:nvSpPr>
          <p:cNvPr id="11" name="TextBox 10"/>
          <p:cNvSpPr txBox="1"/>
          <p:nvPr/>
        </p:nvSpPr>
        <p:spPr>
          <a:xfrm>
            <a:off x="4634753" y="5675453"/>
            <a:ext cx="1461247" cy="261610"/>
          </a:xfrm>
          <a:prstGeom prst="rect">
            <a:avLst/>
          </a:prstGeom>
          <a:noFill/>
        </p:spPr>
        <p:txBody>
          <a:bodyPr wrap="square" rtlCol="0">
            <a:spAutoFit/>
          </a:bodyPr>
          <a:lstStyle/>
          <a:p>
            <a:pPr lvl="0"/>
            <a:r>
              <a:rPr lang="en-US" sz="1100" dirty="0">
                <a:latin typeface="Times New Roman" panose="02020603050405020304" pitchFamily="18" charset="0"/>
                <a:cs typeface="Times New Roman" panose="02020603050405020304" pitchFamily="18" charset="0"/>
              </a:rPr>
              <a:t>Fig 1. Block Diagram</a:t>
            </a:r>
          </a:p>
        </p:txBody>
      </p:sp>
      <p:pic>
        <p:nvPicPr>
          <p:cNvPr id="4098"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0143" y="2003687"/>
            <a:ext cx="6669739" cy="330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105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551330" y="920937"/>
            <a:ext cx="10515600" cy="1325563"/>
          </a:xfrm>
        </p:spPr>
        <p:txBody>
          <a:bodyPr/>
          <a:lstStyle/>
          <a:p>
            <a:pPr marL="0" indent="0">
              <a:buNone/>
            </a:pPr>
            <a:r>
              <a:rPr lang="en-US" dirty="0"/>
              <a:t>Methodology</a:t>
            </a:r>
          </a:p>
        </p:txBody>
      </p:sp>
      <p:sp>
        <p:nvSpPr>
          <p:cNvPr id="3" name="Content Placeholder 2">
            <a:extLst>
              <a:ext uri="{FF2B5EF4-FFF2-40B4-BE49-F238E27FC236}">
                <a16:creationId xmlns:a16="http://schemas.microsoft.com/office/drawing/2014/main" id="{356D3A7E-6DEA-D941-B373-2026B7B17FD5}"/>
              </a:ext>
            </a:extLst>
          </p:cNvPr>
          <p:cNvSpPr>
            <a:spLocks noGrp="1"/>
          </p:cNvSpPr>
          <p:nvPr>
            <p:ph idx="1"/>
          </p:nvPr>
        </p:nvSpPr>
        <p:spPr>
          <a:xfrm>
            <a:off x="703730" y="2368813"/>
            <a:ext cx="10515600" cy="4123055"/>
          </a:xfrm>
        </p:spPr>
        <p:txBody>
          <a:bodyPr>
            <a:normAutofit fontScale="62500" lnSpcReduction="20000"/>
          </a:bodyPr>
          <a:lstStyle/>
          <a:p>
            <a:r>
              <a:rPr lang="en-GB" b="1" dirty="0">
                <a:latin typeface="Times New Roman" panose="02020603050405020304" pitchFamily="18" charset="0"/>
                <a:cs typeface="Times New Roman" panose="02020603050405020304" pitchFamily="18" charset="0"/>
              </a:rPr>
              <a:t>A. Dataset Description:</a:t>
            </a:r>
          </a:p>
          <a:p>
            <a:r>
              <a:rPr lang="en-GB" dirty="0">
                <a:latin typeface="Times New Roman" panose="02020603050405020304" pitchFamily="18" charset="0"/>
                <a:cs typeface="Times New Roman" panose="02020603050405020304" pitchFamily="18" charset="0"/>
              </a:rPr>
              <a:t>ZigBee Wireless Sensor and Energy Consumption Dataset. Covers a 4.5-month duration. Monitors house conditions at 10-minute intervals via the ZigBee network. Enriched with integrated weather information from </a:t>
            </a:r>
            <a:r>
              <a:rPr lang="en-GB" dirty="0" err="1">
                <a:latin typeface="Times New Roman" panose="02020603050405020304" pitchFamily="18" charset="0"/>
                <a:cs typeface="Times New Roman" panose="02020603050405020304" pitchFamily="18" charset="0"/>
              </a:rPr>
              <a:t>Chievres</a:t>
            </a:r>
            <a:r>
              <a:rPr lang="en-GB" dirty="0">
                <a:latin typeface="Times New Roman" panose="02020603050405020304" pitchFamily="18" charset="0"/>
                <a:cs typeface="Times New Roman" panose="02020603050405020304" pitchFamily="18" charset="0"/>
              </a:rPr>
              <a:t> Airport, Belgium.</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B. Dataset Preparation:</a:t>
            </a:r>
          </a:p>
          <a:p>
            <a:r>
              <a:rPr lang="en-GB" dirty="0">
                <a:latin typeface="Times New Roman" panose="02020603050405020304" pitchFamily="18" charset="0"/>
                <a:cs typeface="Times New Roman" panose="02020603050405020304" pitchFamily="18" charset="0"/>
              </a:rPr>
              <a:t>Imputation or removal of cases with null values to ensure dataset completeness and accuracy.</a:t>
            </a:r>
          </a:p>
          <a:p>
            <a:r>
              <a:rPr lang="en-GB" dirty="0">
                <a:latin typeface="Times New Roman" panose="02020603050405020304" pitchFamily="18" charset="0"/>
                <a:cs typeface="Times New Roman" panose="02020603050405020304" pitchFamily="18" charset="0"/>
              </a:rPr>
              <a:t>Box plot analysis to identify gaps, outliers, and sudden changes in the dataset.</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C. Dataset Exploration:</a:t>
            </a:r>
          </a:p>
          <a:p>
            <a:r>
              <a:rPr lang="en-GB" dirty="0">
                <a:latin typeface="Times New Roman" panose="02020603050405020304" pitchFamily="18" charset="0"/>
                <a:cs typeface="Times New Roman" panose="02020603050405020304" pitchFamily="18" charset="0"/>
              </a:rPr>
              <a:t>Illustrate the distribution of key parameters such as active power, reactive power, room temperature, and humidity.</a:t>
            </a:r>
          </a:p>
          <a:p>
            <a:r>
              <a:rPr lang="en-GB" dirty="0">
                <a:latin typeface="Times New Roman" panose="02020603050405020304" pitchFamily="18" charset="0"/>
                <a:cs typeface="Times New Roman" panose="02020603050405020304" pitchFamily="18" charset="0"/>
              </a:rPr>
              <a:t>Matrix representation of data variation across days and months, particularly focusing on mean reactive power values.</a:t>
            </a:r>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a:t>2024 Second International Conference on Emerging Trends in Information Technology and Engineering (ICETITE)</a:t>
            </a:r>
            <a:endParaRPr lang="en-IN" dirty="0"/>
          </a:p>
        </p:txBody>
      </p:sp>
    </p:spTree>
    <p:extLst>
      <p:ext uri="{BB962C8B-B14F-4D97-AF65-F5344CB8AC3E}">
        <p14:creationId xmlns:p14="http://schemas.microsoft.com/office/powerpoint/2010/main" val="64783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551330" y="920937"/>
            <a:ext cx="10515600" cy="1082751"/>
          </a:xfrm>
        </p:spPr>
        <p:txBody>
          <a:bodyPr/>
          <a:lstStyle/>
          <a:p>
            <a:r>
              <a:rPr lang="en-GB" dirty="0"/>
              <a:t>Contd..</a:t>
            </a:r>
            <a:endParaRPr lang="en-IN" dirty="0"/>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a:t>2024 Second International Conference on Emerging Trends in Information Technology and Engineering (ICETITE)</a:t>
            </a:r>
            <a:endParaRPr lang="en-IN" dirty="0"/>
          </a:p>
        </p:txBody>
      </p:sp>
      <p:pic>
        <p:nvPicPr>
          <p:cNvPr id="8"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516" y="2019181"/>
            <a:ext cx="4906967" cy="30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6518" y="2010216"/>
            <a:ext cx="3371200" cy="303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2014492" y="5250670"/>
            <a:ext cx="2235013"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 2. Energy Consumption Dataset.</a:t>
            </a:r>
          </a:p>
          <a:p>
            <a:pPr algn="ctr"/>
            <a:endParaRPr lang="en-US" sz="11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234483" y="5332098"/>
            <a:ext cx="4115270" cy="430887"/>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Fig 3. Elimination of Null Values for Enhanced Dataset Integrity.</a:t>
            </a: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27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92D8-D413-9522-1E36-48B195D9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69645-B39F-71A2-BE4A-91439524A3C9}"/>
              </a:ext>
            </a:extLst>
          </p:cNvPr>
          <p:cNvSpPr>
            <a:spLocks noGrp="1"/>
          </p:cNvSpPr>
          <p:nvPr>
            <p:ph type="title"/>
          </p:nvPr>
        </p:nvSpPr>
        <p:spPr>
          <a:xfrm>
            <a:off x="551330" y="920937"/>
            <a:ext cx="10515600" cy="1082751"/>
          </a:xfrm>
        </p:spPr>
        <p:txBody>
          <a:bodyPr/>
          <a:lstStyle/>
          <a:p>
            <a:r>
              <a:rPr lang="en-GB" dirty="0"/>
              <a:t>Contd..</a:t>
            </a:r>
            <a:endParaRPr lang="en-IN" dirty="0"/>
          </a:p>
        </p:txBody>
      </p:sp>
      <p:pic>
        <p:nvPicPr>
          <p:cNvPr id="4" name="Content Placeholder 4">
            <a:extLst>
              <a:ext uri="{FF2B5EF4-FFF2-40B4-BE49-F238E27FC236}">
                <a16:creationId xmlns:a16="http://schemas.microsoft.com/office/drawing/2014/main" id="{3BAB80FB-2D07-53CE-E07C-0D44CDA4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0" y="87528"/>
            <a:ext cx="2122492" cy="574969"/>
          </a:xfrm>
          <a:prstGeom prst="rect">
            <a:avLst/>
          </a:prstGeom>
        </p:spPr>
      </p:pic>
      <p:pic>
        <p:nvPicPr>
          <p:cNvPr id="5" name="Picture 4">
            <a:extLst>
              <a:ext uri="{FF2B5EF4-FFF2-40B4-BE49-F238E27FC236}">
                <a16:creationId xmlns:a16="http://schemas.microsoft.com/office/drawing/2014/main" id="{54212F49-7AF4-0DA3-5C20-32F6DC35A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193" y="137849"/>
            <a:ext cx="2724157" cy="474324"/>
          </a:xfrm>
          <a:prstGeom prst="rect">
            <a:avLst/>
          </a:prstGeom>
        </p:spPr>
      </p:pic>
      <p:pic>
        <p:nvPicPr>
          <p:cNvPr id="6" name="Picture 5">
            <a:extLst>
              <a:ext uri="{FF2B5EF4-FFF2-40B4-BE49-F238E27FC236}">
                <a16:creationId xmlns:a16="http://schemas.microsoft.com/office/drawing/2014/main" id="{F3D9B810-4C9A-DE22-6790-69ED174A9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888" y="102781"/>
            <a:ext cx="2122492" cy="634717"/>
          </a:xfrm>
          <a:prstGeom prst="rect">
            <a:avLst/>
          </a:prstGeom>
        </p:spPr>
      </p:pic>
      <p:pic>
        <p:nvPicPr>
          <p:cNvPr id="1026" name="Picture 2">
            <a:extLst>
              <a:ext uri="{FF2B5EF4-FFF2-40B4-BE49-F238E27FC236}">
                <a16:creationId xmlns:a16="http://schemas.microsoft.com/office/drawing/2014/main" id="{46EEA61F-1092-B86D-EDDA-878493E5A8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545" y="18689"/>
            <a:ext cx="802902" cy="80290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15D54AA4-12E0-7896-AEDC-064ADB9392FC}"/>
              </a:ext>
            </a:extLst>
          </p:cNvPr>
          <p:cNvSpPr>
            <a:spLocks noGrp="1"/>
          </p:cNvSpPr>
          <p:nvPr>
            <p:ph type="ftr" sz="quarter" idx="11"/>
          </p:nvPr>
        </p:nvSpPr>
        <p:spPr>
          <a:xfrm>
            <a:off x="0" y="6491868"/>
            <a:ext cx="12192000" cy="365125"/>
          </a:xfrm>
        </p:spPr>
        <p:txBody>
          <a:bodyPr/>
          <a:lstStyle/>
          <a:p>
            <a:r>
              <a:rPr lang="en-US"/>
              <a:t>2024 Second International Conference on Emerging Trends in Information Technology and Engineering (ICETITE)</a:t>
            </a:r>
            <a:endParaRPr lang="en-IN" dirty="0"/>
          </a:p>
        </p:txBody>
      </p:sp>
      <p:sp>
        <p:nvSpPr>
          <p:cNvPr id="11" name="TextBox 10"/>
          <p:cNvSpPr txBox="1"/>
          <p:nvPr/>
        </p:nvSpPr>
        <p:spPr>
          <a:xfrm>
            <a:off x="1712104" y="5250130"/>
            <a:ext cx="2521884"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 4. Identification of Discontinuities</a:t>
            </a:r>
          </a:p>
        </p:txBody>
      </p:sp>
      <p:sp>
        <p:nvSpPr>
          <p:cNvPr id="12" name="TextBox 11"/>
          <p:cNvSpPr txBox="1"/>
          <p:nvPr/>
        </p:nvSpPr>
        <p:spPr>
          <a:xfrm>
            <a:off x="6694577" y="5250130"/>
            <a:ext cx="3944941" cy="430887"/>
          </a:xfrm>
          <a:prstGeom prst="rect">
            <a:avLst/>
          </a:prstGeom>
          <a:noFill/>
        </p:spPr>
        <p:txBody>
          <a:bodyPr wrap="square" rtlCol="0">
            <a:spAutoFit/>
          </a:bodyPr>
          <a:lstStyle/>
          <a:p>
            <a:pPr lvl="0"/>
            <a:r>
              <a:rPr lang="en-US" sz="1100" dirty="0">
                <a:latin typeface="Times New Roman" panose="02020603050405020304" pitchFamily="18" charset="0"/>
                <a:cs typeface="Times New Roman" panose="02020603050405020304" pitchFamily="18" charset="0"/>
              </a:rPr>
              <a:t>Fig 5. Histograms illustrating parameter distributions in the dataset.</a:t>
            </a:r>
          </a:p>
          <a:p>
            <a:endParaRPr lang="en-US" sz="1100" dirty="0">
              <a:latin typeface="Times New Roman" panose="02020603050405020304" pitchFamily="18" charset="0"/>
              <a:cs typeface="Times New Roman" panose="02020603050405020304" pitchFamily="18" charset="0"/>
            </a:endParaRPr>
          </a:p>
        </p:txBody>
      </p:sp>
      <p:pic>
        <p:nvPicPr>
          <p:cNvPr id="205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829" y="2003687"/>
            <a:ext cx="4160434" cy="303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2662" y="2003686"/>
            <a:ext cx="4689822" cy="303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6752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1965</Words>
  <Application>Microsoft Office PowerPoint</Application>
  <PresentationFormat>Widescreen</PresentationFormat>
  <Paragraphs>183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Paper ID: 1655 Title: Weather-Adaptive Power Factor Management A Machine Learning Approach Authors: Maria Joseph Arun Showry Kodiganti, Ramesh Jayaraman, Dhoohitha Narahari,                Venkata Naga Hanumanth Thopuri Organization: Velagapudi Ramakrishna Siddhartha Engineering College</vt:lpstr>
      <vt:lpstr>Outline</vt:lpstr>
      <vt:lpstr>INTRODUCTION</vt:lpstr>
      <vt:lpstr>BACKGROUND/RELATEDWORK</vt:lpstr>
      <vt:lpstr>Research Objectives </vt:lpstr>
      <vt:lpstr>Block Diagram</vt:lpstr>
      <vt:lpstr>Methodology</vt:lpstr>
      <vt:lpstr>Contd..</vt:lpstr>
      <vt:lpstr>Contd..</vt:lpstr>
      <vt:lpstr>Contd..</vt:lpstr>
      <vt:lpstr>Contd..</vt:lpstr>
      <vt:lpstr>Results</vt:lpstr>
      <vt:lpstr>Results</vt:lpstr>
      <vt:lpstr>Results</vt:lpstr>
      <vt:lpstr>Results</vt:lpstr>
      <vt:lpstr>Results</vt:lpstr>
      <vt:lpstr>Discussion</vt:lpstr>
      <vt:lpstr>Future Work</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id, title,  author details</dc:title>
  <dc:creator>Lohith Pattubala</dc:creator>
  <cp:lastModifiedBy>Maria K</cp:lastModifiedBy>
  <cp:revision>22</cp:revision>
  <dcterms:created xsi:type="dcterms:W3CDTF">2024-02-16T02:07:41Z</dcterms:created>
  <dcterms:modified xsi:type="dcterms:W3CDTF">2024-02-23T02:22:45Z</dcterms:modified>
</cp:coreProperties>
</file>