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57" r:id="rId7"/>
    <p:sldId id="261" r:id="rId8"/>
    <p:sldId id="262" r:id="rId9"/>
    <p:sldId id="268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/>
    <p:restoredTop sz="94691"/>
  </p:normalViewPr>
  <p:slideViewPr>
    <p:cSldViewPr snapToGrid="0" snapToObjects="1">
      <p:cViewPr varScale="1">
        <p:scale>
          <a:sx n="138" d="100"/>
          <a:sy n="138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2B39-AD6F-D147-9884-5D2AACFD3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F1C8C-D9BE-604F-BF7E-A534221E1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DCA3-D551-A649-A180-74C001DA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E5E8-A794-C44F-B97C-EDA4F4DB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AE1A-9CFB-6247-B22E-9EBC82A0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221D-384D-614B-AE10-DD9371B5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14E5B-F980-1B46-8EE1-033EF5A3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7ABA-0C11-5F44-9FB0-8CF094FE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0F51-9FEB-3E43-BB5D-8DEB78C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F524-4007-5B4A-9CA2-D9C03E75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FF175-6B87-D042-B5BF-9052FA324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223B7-7FE5-9641-AC06-6BCBDBEF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895C-2C9C-7F4F-9C5E-308C9485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3AFE-DBCD-5749-B8F3-9847AB4B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C313-C5B8-AA41-B272-015BD4EF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700F-A41C-7245-9274-6D93C66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18A0-83FD-604C-A93A-AF1B8F76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C329-9367-4E43-8D4F-9E2EE6BD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6EC1-5427-5641-88B3-D2596A7C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6613-68B7-7E4A-9A4E-DE9FD861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4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748-8C7D-304B-AE7E-EC2CE8F2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3A7A-69FE-A14B-9EAB-42ECEDD1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DEC4-AD51-B14C-8A41-3970D8D6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91A9-CED1-574F-8BF3-5A0645BB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B46F-5C41-7345-BE99-48F407E0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5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99DF-8A84-7547-B470-644E196D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7CA9-FA9A-A043-8646-D84FD5B1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EA24-F6AC-C54C-B396-95A1915E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CAA0-4BD8-4847-96CA-8C093C0B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AD7C2-BBC7-9E48-B50A-95161E5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6994-0277-CF45-B633-E6206859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8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2B87-CFBA-8540-9781-44B51AF5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178-4291-A642-AEB6-288564FFC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42CE6-9126-C54D-8281-0DAD817F9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8BF43-7151-034D-82ED-A1F72F103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9B3F9-8F41-0A43-9B55-688A1090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02AB-F3C6-494E-944A-FE3AF2DF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94CF0-C2A4-0244-B16A-9FBD9646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858D2-FDBA-334F-A54E-5B543D79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2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CD83-2D68-E84A-A60C-7322E9BF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8F219-E69E-CF4B-906F-45497CF3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E69FD-9B28-444E-A488-59D289F6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DB0B8-F63B-1142-A732-4947718C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F0C34-56EC-554D-9F50-B8AA12DE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314A-14A4-F644-997E-6A10115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F69DB-85D8-B244-8ECE-F851FAB0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5244-2B84-A744-9F1A-1A30C591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E18F-F0BA-8D4F-8C48-DC54AE42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90A79-6820-2345-874D-D52BF352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AF6E-F4D0-7547-B14F-933F5527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823F8-DC3C-5A4E-9836-45FDB372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9772-0CF9-FF40-854B-97770054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6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30C9-1813-3A49-ADD8-4411E1E3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D87E4-9935-4F4B-9E9D-93C4E9DC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0363-C7C5-DC4E-9800-7F1D48D2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9BFA-7245-ED42-9F93-35ED0EC9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71CB8-C133-374E-82F4-B9702040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D4723-A4A6-6F4D-86E5-C9D985D1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25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6B15B-9BD9-C34F-A5ED-43A5BAF7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CE0D-B925-5842-A492-92999E71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8F84-D683-AC43-8797-9DBA9C69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EAE4-8892-654C-903F-831AC2F6B7DB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F8B1-A81C-4144-8C18-745758F8F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90D4-865F-EB4C-B47B-606DA363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B993-E86E-694C-B3C6-B5FC37BB7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xs3203/RIT_DataScience_Semin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38CE-891D-8E49-9944-9E17E2E9E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41267" cy="2387600"/>
          </a:xfrm>
        </p:spPr>
        <p:txBody>
          <a:bodyPr/>
          <a:lstStyle/>
          <a:p>
            <a:r>
              <a:rPr lang="en-GB" dirty="0"/>
              <a:t>Day RIT Data Science Seminar: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2963-8FB3-5447-A496-78D2C8530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Mateo </a:t>
            </a:r>
            <a:r>
              <a:rPr lang="en-GB" dirty="0" err="1"/>
              <a:t>Sokac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95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02E3-3013-184C-8EBF-3D94B305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Nicer plots using </a:t>
            </a:r>
            <a:r>
              <a:rPr lang="en-GB" dirty="0" err="1"/>
              <a:t>Tidyverse</a:t>
            </a:r>
            <a:r>
              <a:rPr lang="en-GB" dirty="0"/>
              <a:t>  and </a:t>
            </a:r>
            <a:r>
              <a:rPr lang="en-GB" dirty="0" err="1"/>
              <a:t>ggpubr</a:t>
            </a:r>
            <a:r>
              <a:rPr lang="en-GB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0DA1-9E76-BB45-8746-120A085A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have to load packages by writing…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tidyverse</a:t>
            </a:r>
            <a:r>
              <a:rPr lang="en-GB" b="1" dirty="0"/>
              <a:t>)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ggpubr</a:t>
            </a:r>
            <a:r>
              <a:rPr lang="en-GB" b="1" dirty="0"/>
              <a:t>)</a:t>
            </a:r>
          </a:p>
          <a:p>
            <a:r>
              <a:rPr lang="en-GB" dirty="0"/>
              <a:t>Before we start small introduction about new “fancy” plots (</a:t>
            </a:r>
            <a:r>
              <a:rPr lang="en-GB" dirty="0" err="1"/>
              <a:t>ggplot</a:t>
            </a:r>
            <a:r>
              <a:rPr lang="en-GB" dirty="0"/>
              <a:t>)</a:t>
            </a:r>
          </a:p>
          <a:p>
            <a:r>
              <a:rPr lang="en-GB" dirty="0"/>
              <a:t>Layered structure </a:t>
            </a:r>
          </a:p>
          <a:p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416380-7D32-E643-927E-C7A1348D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250" y="3716770"/>
            <a:ext cx="3385083" cy="25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82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02E3-3013-184C-8EBF-3D94B305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Nicer plots using </a:t>
            </a:r>
            <a:r>
              <a:rPr lang="en-GB" dirty="0" err="1"/>
              <a:t>Tidyverse</a:t>
            </a:r>
            <a:r>
              <a:rPr lang="en-GB" dirty="0"/>
              <a:t>  and </a:t>
            </a:r>
            <a:r>
              <a:rPr lang="en-GB" dirty="0" err="1"/>
              <a:t>ggpubr</a:t>
            </a:r>
            <a:r>
              <a:rPr lang="en-GB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0DA1-9E76-BB45-8746-120A085A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have to load packages by writing…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tidyverse</a:t>
            </a:r>
            <a:r>
              <a:rPr lang="en-GB" b="1" dirty="0"/>
              <a:t>)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ggpubr</a:t>
            </a:r>
            <a:r>
              <a:rPr lang="en-GB" b="1" dirty="0"/>
              <a:t>)</a:t>
            </a:r>
          </a:p>
          <a:p>
            <a:r>
              <a:rPr lang="en-GB" dirty="0"/>
              <a:t>Before we start small introduction about new “fancy” plots (</a:t>
            </a:r>
            <a:r>
              <a:rPr lang="en-GB" dirty="0" err="1"/>
              <a:t>ggplot</a:t>
            </a:r>
            <a:r>
              <a:rPr lang="en-GB" dirty="0"/>
              <a:t>)</a:t>
            </a:r>
          </a:p>
          <a:p>
            <a:r>
              <a:rPr lang="en-GB" dirty="0"/>
              <a:t>Layered structure </a:t>
            </a:r>
          </a:p>
          <a:p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 +</a:t>
            </a:r>
          </a:p>
          <a:p>
            <a:pPr marL="0" indent="0">
              <a:buNone/>
            </a:pPr>
            <a:r>
              <a:rPr lang="en-GB" b="1" dirty="0"/>
              <a:t>   </a:t>
            </a:r>
            <a:r>
              <a:rPr lang="en-GB" b="1" dirty="0" err="1"/>
              <a:t>geom_point</a:t>
            </a:r>
            <a:r>
              <a:rPr lang="en-GB" b="1" dirty="0"/>
              <a:t>()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8CE1F2-308C-1F4D-90E1-684E2A35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989" y="3903229"/>
            <a:ext cx="3377929" cy="25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8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02E3-3013-184C-8EBF-3D94B305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Nicer plots using </a:t>
            </a:r>
            <a:r>
              <a:rPr lang="en-GB" dirty="0" err="1"/>
              <a:t>Tidyverse</a:t>
            </a:r>
            <a:r>
              <a:rPr lang="en-GB" dirty="0"/>
              <a:t>  and </a:t>
            </a:r>
            <a:r>
              <a:rPr lang="en-GB" dirty="0" err="1"/>
              <a:t>ggpubr</a:t>
            </a:r>
            <a:r>
              <a:rPr lang="en-GB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0DA1-9E76-BB45-8746-120A085A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have to load packages by writing…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tidyverse</a:t>
            </a:r>
            <a:r>
              <a:rPr lang="en-GB" b="1" dirty="0"/>
              <a:t>)</a:t>
            </a:r>
          </a:p>
          <a:p>
            <a:pPr lvl="1"/>
            <a:r>
              <a:rPr lang="en-GB" b="1" dirty="0"/>
              <a:t>library(</a:t>
            </a:r>
            <a:r>
              <a:rPr lang="en-GB" b="1" dirty="0" err="1"/>
              <a:t>ggpubr</a:t>
            </a:r>
            <a:r>
              <a:rPr lang="en-GB" b="1" dirty="0"/>
              <a:t>)</a:t>
            </a:r>
          </a:p>
          <a:p>
            <a:r>
              <a:rPr lang="en-GB" dirty="0"/>
              <a:t>Before we start small introduction about new “fancy” plots (</a:t>
            </a:r>
            <a:r>
              <a:rPr lang="en-GB" dirty="0" err="1"/>
              <a:t>ggplot</a:t>
            </a:r>
            <a:r>
              <a:rPr lang="en-GB" dirty="0"/>
              <a:t>)</a:t>
            </a:r>
          </a:p>
          <a:p>
            <a:r>
              <a:rPr lang="en-GB" dirty="0"/>
              <a:t>Layered structure </a:t>
            </a:r>
          </a:p>
          <a:p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 +</a:t>
            </a:r>
          </a:p>
          <a:p>
            <a:pPr marL="0" indent="0">
              <a:buNone/>
            </a:pPr>
            <a:r>
              <a:rPr lang="en-GB" b="1" dirty="0"/>
              <a:t>   </a:t>
            </a:r>
            <a:r>
              <a:rPr lang="en-GB" b="1" dirty="0" err="1"/>
              <a:t>geom_point</a:t>
            </a:r>
            <a:r>
              <a:rPr lang="en-GB" b="1" dirty="0"/>
              <a:t>() +</a:t>
            </a:r>
          </a:p>
          <a:p>
            <a:pPr marL="0" indent="0">
              <a:buNone/>
            </a:pPr>
            <a:r>
              <a:rPr lang="en-GB" b="1" dirty="0"/>
              <a:t>   </a:t>
            </a:r>
            <a:r>
              <a:rPr lang="en-GB" b="1" dirty="0" err="1"/>
              <a:t>geom_line</a:t>
            </a:r>
            <a:r>
              <a:rPr lang="en-GB" b="1" dirty="0"/>
              <a:t>()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…You can continue adding layers…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4032F4-FAB9-8642-8071-1C9B8698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9" y="3548322"/>
            <a:ext cx="3840870" cy="29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2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6E24-10DC-A142-84C8-962D4EB5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98"/>
            <a:ext cx="10515600" cy="1325563"/>
          </a:xfrm>
        </p:spPr>
        <p:txBody>
          <a:bodyPr/>
          <a:lstStyle/>
          <a:p>
            <a:r>
              <a:rPr lang="en-GB" dirty="0"/>
              <a:t>Let’s do that in code…</a:t>
            </a:r>
          </a:p>
        </p:txBody>
      </p:sp>
    </p:spTree>
    <p:extLst>
      <p:ext uri="{BB962C8B-B14F-4D97-AF65-F5344CB8AC3E}">
        <p14:creationId xmlns:p14="http://schemas.microsoft.com/office/powerpoint/2010/main" val="411359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71C7-A516-AA48-B190-696F3D5A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3FA3-1CC8-2248-B53D-E472EA68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finished you wrote</a:t>
            </a:r>
          </a:p>
          <a:p>
            <a:pPr lvl="1"/>
            <a:r>
              <a:rPr lang="en-GB" b="1" dirty="0" err="1"/>
              <a:t>install.packages</a:t>
            </a:r>
            <a:r>
              <a:rPr lang="en-GB" b="1" dirty="0"/>
              <a:t>(“</a:t>
            </a:r>
            <a:r>
              <a:rPr lang="en-GB" b="1" dirty="0" err="1"/>
              <a:t>tidyverse</a:t>
            </a:r>
            <a:r>
              <a:rPr lang="en-GB" b="1" dirty="0"/>
              <a:t>”)</a:t>
            </a:r>
          </a:p>
          <a:p>
            <a:pPr lvl="1"/>
            <a:r>
              <a:rPr lang="en-GB" b="1" dirty="0" err="1"/>
              <a:t>install.packages</a:t>
            </a:r>
            <a:r>
              <a:rPr lang="en-GB" b="1" dirty="0"/>
              <a:t>(“</a:t>
            </a:r>
            <a:r>
              <a:rPr lang="en-GB" b="1" dirty="0" err="1"/>
              <a:t>ggpubr</a:t>
            </a:r>
            <a:r>
              <a:rPr lang="en-GB" b="1" dirty="0"/>
              <a:t>”)</a:t>
            </a:r>
          </a:p>
          <a:p>
            <a:r>
              <a:rPr lang="en-GB" dirty="0"/>
              <a:t>If you did not, do it now…</a:t>
            </a:r>
          </a:p>
          <a:p>
            <a:r>
              <a:rPr lang="en-GB" dirty="0"/>
              <a:t>Reminder </a:t>
            </a:r>
          </a:p>
          <a:p>
            <a:pPr lvl="1"/>
            <a:r>
              <a:rPr lang="en-GB" dirty="0">
                <a:hlinkClick r:id="rId2"/>
              </a:rPr>
              <a:t>https://github.com/mxs3203/RIT_DataScience_Seminar</a:t>
            </a:r>
            <a:endParaRPr lang="en-GB" dirty="0"/>
          </a:p>
          <a:p>
            <a:pPr lvl="1"/>
            <a:r>
              <a:rPr lang="en-GB" dirty="0"/>
              <a:t>Google </a:t>
            </a:r>
            <a:r>
              <a:rPr lang="en-GB" b="1" dirty="0"/>
              <a:t>Git hub mxs3203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48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82ED-2704-E249-B450-C48B3378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3A41-BF2D-1444-AC7D-6562C31C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Making new empty file</a:t>
            </a:r>
          </a:p>
          <a:p>
            <a:r>
              <a:rPr lang="en-GB" dirty="0"/>
              <a:t>Check if you are in correct directory</a:t>
            </a:r>
            <a:br>
              <a:rPr lang="en-GB" dirty="0"/>
            </a:br>
            <a:r>
              <a:rPr lang="en-GB" dirty="0"/>
              <a:t>in RStudio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6F1D5-CF83-0D4E-A147-38B37766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743" y="1479478"/>
            <a:ext cx="5363313" cy="28433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922C97-16FD-5D42-93F5-1663933B6976}"/>
              </a:ext>
            </a:extLst>
          </p:cNvPr>
          <p:cNvCxnSpPr/>
          <p:nvPr/>
        </p:nvCxnSpPr>
        <p:spPr>
          <a:xfrm flipV="1">
            <a:off x="4685016" y="1690687"/>
            <a:ext cx="1956727" cy="32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2C90C9-CD5E-EA47-BDE3-B1FA850D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370" y="3429000"/>
            <a:ext cx="4066248" cy="3429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F2F49-4C9E-9A41-853E-B8B5FC3725CB}"/>
              </a:ext>
            </a:extLst>
          </p:cNvPr>
          <p:cNvCxnSpPr/>
          <p:nvPr/>
        </p:nvCxnSpPr>
        <p:spPr>
          <a:xfrm>
            <a:off x="2706255" y="3020291"/>
            <a:ext cx="221672" cy="408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4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82ED-2704-E249-B450-C48B3378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3A41-BF2D-1444-AC7D-6562C31C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not in correct directory then set it up by clicking </a:t>
            </a:r>
            <a:r>
              <a:rPr lang="en-GB" b="1" dirty="0"/>
              <a:t>…</a:t>
            </a:r>
            <a:br>
              <a:rPr lang="en-GB" b="1" dirty="0"/>
            </a:br>
            <a:r>
              <a:rPr lang="en-GB" dirty="0"/>
              <a:t>and finding your directory </a:t>
            </a:r>
            <a:br>
              <a:rPr lang="en-GB" dirty="0"/>
            </a:br>
            <a:r>
              <a:rPr lang="en-GB" dirty="0"/>
              <a:t>and pressing </a:t>
            </a:r>
            <a:r>
              <a:rPr lang="en-GB" b="1" dirty="0"/>
              <a:t>open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FF45B-C929-6B42-AEF0-9D4A5D85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09" y="2327942"/>
            <a:ext cx="5445991" cy="19508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C1708-ABAE-7A43-8667-864EDE702103}"/>
              </a:ext>
            </a:extLst>
          </p:cNvPr>
          <p:cNvCxnSpPr/>
          <p:nvPr/>
        </p:nvCxnSpPr>
        <p:spPr>
          <a:xfrm>
            <a:off x="9809018" y="2124364"/>
            <a:ext cx="1976582" cy="683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AB726-EBF5-B249-B88F-631167B5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35" y="3303343"/>
            <a:ext cx="4371474" cy="34607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AAD20-A6E5-A94A-BE73-6815EB7E3EA3}"/>
              </a:ext>
            </a:extLst>
          </p:cNvPr>
          <p:cNvCxnSpPr>
            <a:cxnSpLocks/>
          </p:cNvCxnSpPr>
          <p:nvPr/>
        </p:nvCxnSpPr>
        <p:spPr>
          <a:xfrm flipH="1">
            <a:off x="6169891" y="3303343"/>
            <a:ext cx="5514109" cy="1730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7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82ED-2704-E249-B450-C48B3378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3A41-BF2D-1444-AC7D-6562C31C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your working directory to that current folder by</a:t>
            </a:r>
            <a:br>
              <a:rPr lang="en-GB" dirty="0"/>
            </a:br>
            <a:r>
              <a:rPr lang="en-GB" dirty="0"/>
              <a:t>clicking on </a:t>
            </a:r>
            <a:r>
              <a:rPr lang="en-GB" b="1" dirty="0"/>
              <a:t>More</a:t>
            </a:r>
            <a:r>
              <a:rPr lang="en-GB" dirty="0"/>
              <a:t> and then on </a:t>
            </a:r>
            <a:br>
              <a:rPr lang="en-GB" dirty="0"/>
            </a:br>
            <a:r>
              <a:rPr lang="en-GB" b="1" dirty="0"/>
              <a:t>Set As Working Directory</a:t>
            </a:r>
            <a:endParaRPr lang="en-GB" dirty="0"/>
          </a:p>
          <a:p>
            <a:r>
              <a:rPr lang="en-GB" dirty="0"/>
              <a:t>Now you are ready to read CSV file </a:t>
            </a:r>
            <a:br>
              <a:rPr lang="en-GB" dirty="0"/>
            </a:br>
            <a:r>
              <a:rPr lang="en-GB" dirty="0"/>
              <a:t>from that directory…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087F0-391D-9242-A607-18E18A66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3114530"/>
            <a:ext cx="5512425" cy="35889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76283B-AD17-6644-93C7-EEB8B5F59952}"/>
              </a:ext>
            </a:extLst>
          </p:cNvPr>
          <p:cNvCxnSpPr/>
          <p:nvPr/>
        </p:nvCxnSpPr>
        <p:spPr>
          <a:xfrm flipH="1">
            <a:off x="8866909" y="1948873"/>
            <a:ext cx="286327" cy="1357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E3465-11BF-994D-8E62-FF4B9220014E}"/>
              </a:ext>
            </a:extLst>
          </p:cNvPr>
          <p:cNvCxnSpPr/>
          <p:nvPr/>
        </p:nvCxnSpPr>
        <p:spPr>
          <a:xfrm flipH="1">
            <a:off x="9967190" y="2856345"/>
            <a:ext cx="286327" cy="1357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CFAE57-542E-B841-92B7-C5912D103327}"/>
              </a:ext>
            </a:extLst>
          </p:cNvPr>
          <p:cNvCxnSpPr/>
          <p:nvPr/>
        </p:nvCxnSpPr>
        <p:spPr>
          <a:xfrm>
            <a:off x="4156364" y="3805382"/>
            <a:ext cx="2623127" cy="1579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4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55D2-2B37-AE4B-BB19-84F00672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D705-BDEA-3B41-9D00-B306FA02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How to run code?</a:t>
            </a:r>
          </a:p>
          <a:p>
            <a:pPr lvl="1"/>
            <a:r>
              <a:rPr lang="en-GB" dirty="0"/>
              <a:t>Go to the line of code which you want to execute and press</a:t>
            </a:r>
          </a:p>
          <a:p>
            <a:pPr lvl="2"/>
            <a:r>
              <a:rPr lang="en-GB" dirty="0"/>
              <a:t>Mac: </a:t>
            </a:r>
            <a:r>
              <a:rPr lang="en-GB" b="1" dirty="0"/>
              <a:t>CMD + Enter </a:t>
            </a:r>
          </a:p>
          <a:p>
            <a:pPr lvl="2"/>
            <a:r>
              <a:rPr lang="en-GB" dirty="0"/>
              <a:t>Windows : </a:t>
            </a:r>
            <a:r>
              <a:rPr lang="en-GB" b="1" dirty="0"/>
              <a:t>CTRL + Enter</a:t>
            </a:r>
          </a:p>
          <a:p>
            <a:r>
              <a:rPr lang="en-GB" dirty="0"/>
              <a:t>How to read a data?</a:t>
            </a:r>
          </a:p>
          <a:p>
            <a:pPr lvl="1"/>
            <a:r>
              <a:rPr lang="en-GB" b="1" dirty="0"/>
              <a:t>data = </a:t>
            </a:r>
            <a:r>
              <a:rPr lang="en-GB" b="1" dirty="0" err="1"/>
              <a:t>read.csv</a:t>
            </a:r>
            <a:r>
              <a:rPr lang="en-GB" b="1" dirty="0"/>
              <a:t>(“</a:t>
            </a:r>
            <a:r>
              <a:rPr lang="en-GB" b="1" dirty="0" err="1"/>
              <a:t>file.csv</a:t>
            </a:r>
            <a:r>
              <a:rPr lang="en-GB" b="1" dirty="0"/>
              <a:t>”)</a:t>
            </a:r>
          </a:p>
          <a:p>
            <a:r>
              <a:rPr lang="en-GB" dirty="0"/>
              <a:t>If something is wrong with reading the data…</a:t>
            </a:r>
          </a:p>
          <a:p>
            <a:pPr lvl="1"/>
            <a:r>
              <a:rPr lang="en-GB" dirty="0"/>
              <a:t>Check how are columns separated!</a:t>
            </a:r>
          </a:p>
          <a:p>
            <a:pPr lvl="1"/>
            <a:r>
              <a:rPr lang="en-GB" dirty="0"/>
              <a:t>Load data with alternative separator, let’s say </a:t>
            </a:r>
            <a:r>
              <a:rPr lang="en-GB" b="1" dirty="0"/>
              <a:t>;</a:t>
            </a:r>
          </a:p>
          <a:p>
            <a:pPr lvl="1"/>
            <a:r>
              <a:rPr lang="en-GB" b="1" dirty="0"/>
              <a:t>data = </a:t>
            </a:r>
            <a:r>
              <a:rPr lang="en-GB" b="1" dirty="0" err="1"/>
              <a:t>read.csv</a:t>
            </a:r>
            <a:r>
              <a:rPr lang="en-GB" b="1" dirty="0"/>
              <a:t>(“</a:t>
            </a:r>
            <a:r>
              <a:rPr lang="en-GB" b="1" dirty="0" err="1"/>
              <a:t>file.csv</a:t>
            </a:r>
            <a:r>
              <a:rPr lang="en-GB" b="1" dirty="0"/>
              <a:t>”, </a:t>
            </a:r>
            <a:r>
              <a:rPr lang="en-GB" b="1" dirty="0" err="1"/>
              <a:t>sep</a:t>
            </a:r>
            <a:r>
              <a:rPr lang="en-GB" b="1" dirty="0"/>
              <a:t> = “;”)</a:t>
            </a:r>
          </a:p>
          <a:p>
            <a:r>
              <a:rPr lang="en-GB" dirty="0"/>
              <a:t>If your column names are not visible</a:t>
            </a:r>
          </a:p>
          <a:p>
            <a:pPr lvl="1"/>
            <a:r>
              <a:rPr lang="en-GB" b="1" dirty="0"/>
              <a:t>data = </a:t>
            </a:r>
            <a:r>
              <a:rPr lang="en-GB" b="1" dirty="0" err="1"/>
              <a:t>read.csv</a:t>
            </a:r>
            <a:r>
              <a:rPr lang="en-GB" b="1" dirty="0"/>
              <a:t>(”</a:t>
            </a:r>
            <a:r>
              <a:rPr lang="en-GB" b="1" dirty="0" err="1"/>
              <a:t>file.csv</a:t>
            </a:r>
            <a:r>
              <a:rPr lang="en-GB" b="1" dirty="0"/>
              <a:t>”, header = TRUE)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4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BF9-5186-7C4A-8B22-BEC8CF47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0561-F113-C84B-8C06-C9E90303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 read data and store it into variable (let’s say </a:t>
            </a:r>
            <a:r>
              <a:rPr lang="en-GB" b="1" dirty="0"/>
              <a:t>data</a:t>
            </a:r>
            <a:r>
              <a:rPr lang="en-GB" dirty="0"/>
              <a:t>) you should be able to see it in your environment</a:t>
            </a:r>
          </a:p>
          <a:p>
            <a:r>
              <a:rPr lang="en-GB" dirty="0"/>
              <a:t>Check if columns numbers and row numbers</a:t>
            </a:r>
            <a:br>
              <a:rPr lang="en-GB" dirty="0"/>
            </a:br>
            <a:r>
              <a:rPr lang="en-GB" dirty="0"/>
              <a:t>are correct</a:t>
            </a:r>
          </a:p>
          <a:p>
            <a:r>
              <a:rPr lang="en-GB" dirty="0"/>
              <a:t>Click on it in </a:t>
            </a:r>
            <a:r>
              <a:rPr lang="en-GB" b="1" dirty="0"/>
              <a:t>Global Environment</a:t>
            </a:r>
            <a:r>
              <a:rPr lang="en-GB" dirty="0"/>
              <a:t> to open it</a:t>
            </a:r>
            <a:br>
              <a:rPr lang="en-GB" dirty="0"/>
            </a:br>
            <a:r>
              <a:rPr lang="en-GB" dirty="0"/>
              <a:t>and check how it looks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3664F-8A02-BC45-9A85-B5C67A9C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15" y="2595419"/>
            <a:ext cx="4520953" cy="4013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3A2C68-2C95-974C-87D1-C623F894E342}"/>
              </a:ext>
            </a:extLst>
          </p:cNvPr>
          <p:cNvCxnSpPr>
            <a:cxnSpLocks/>
          </p:cNvCxnSpPr>
          <p:nvPr/>
        </p:nvCxnSpPr>
        <p:spPr>
          <a:xfrm flipH="1">
            <a:off x="8793018" y="2346036"/>
            <a:ext cx="267855" cy="1016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A475081-8F31-3C40-992D-C299C6EE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59" y="4897006"/>
            <a:ext cx="6192207" cy="17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A9BA0EC-D808-B641-83A2-8CB6F5C86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93" y="4590473"/>
            <a:ext cx="2957758" cy="22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918AA-CCDF-3A49-AE60-BEF2BBBF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remind ourselves: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AC6A-7564-5341-964B-A94D5B82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check basic statistics of our data</a:t>
            </a:r>
          </a:p>
          <a:p>
            <a:r>
              <a:rPr lang="en-GB" dirty="0"/>
              <a:t>We write…</a:t>
            </a:r>
          </a:p>
          <a:p>
            <a:pPr lvl="1"/>
            <a:r>
              <a:rPr lang="en-GB" b="1" dirty="0"/>
              <a:t>summary(data)</a:t>
            </a:r>
          </a:p>
          <a:p>
            <a:pPr lvl="1"/>
            <a:r>
              <a:rPr lang="en-GB" dirty="0"/>
              <a:t>CMD + Enter</a:t>
            </a:r>
          </a:p>
          <a:p>
            <a:r>
              <a:rPr lang="en-GB" dirty="0"/>
              <a:t>We made basic plots:</a:t>
            </a:r>
          </a:p>
          <a:p>
            <a:pPr lvl="1"/>
            <a:r>
              <a:rPr lang="en-GB" dirty="0"/>
              <a:t>Histogram by typing</a:t>
            </a:r>
          </a:p>
          <a:p>
            <a:pPr lvl="2"/>
            <a:r>
              <a:rPr lang="en-GB" b="1" dirty="0"/>
              <a:t>hist(</a:t>
            </a:r>
            <a:r>
              <a:rPr lang="en-GB" b="1" dirty="0" err="1"/>
              <a:t>data$alcohol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Scatter plot by typing</a:t>
            </a:r>
          </a:p>
          <a:p>
            <a:pPr lvl="2"/>
            <a:r>
              <a:rPr lang="en-GB" b="1" dirty="0"/>
              <a:t>plot(</a:t>
            </a:r>
            <a:r>
              <a:rPr lang="en-GB" b="1" dirty="0" err="1"/>
              <a:t>data$alcohol</a:t>
            </a:r>
            <a:r>
              <a:rPr lang="en-GB" b="1" dirty="0"/>
              <a:t>, </a:t>
            </a:r>
            <a:r>
              <a:rPr lang="en-GB" b="1" dirty="0" err="1"/>
              <a:t>data$pH</a:t>
            </a:r>
            <a:r>
              <a:rPr lang="en-GB" b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54B7F-5D29-8A42-BC31-1A04611A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442" y="2241549"/>
            <a:ext cx="7036377" cy="22608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4C8DD6-F2C8-C54E-8741-7E9D81B42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33" y="4597157"/>
            <a:ext cx="2949040" cy="226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EFD02-4E01-5149-83B0-4F9EF522A930}"/>
              </a:ext>
            </a:extLst>
          </p:cNvPr>
          <p:cNvCxnSpPr>
            <a:cxnSpLocks/>
          </p:cNvCxnSpPr>
          <p:nvPr/>
        </p:nvCxnSpPr>
        <p:spPr>
          <a:xfrm>
            <a:off x="4368800" y="4590473"/>
            <a:ext cx="4651333" cy="46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8A640-B5E3-A741-9437-E19FD7CCE2DF}"/>
              </a:ext>
            </a:extLst>
          </p:cNvPr>
          <p:cNvCxnSpPr/>
          <p:nvPr/>
        </p:nvCxnSpPr>
        <p:spPr>
          <a:xfrm>
            <a:off x="3689618" y="5569527"/>
            <a:ext cx="1602818" cy="11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4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1226-5176-EE4D-9E7C-70873A78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68FE-4136-B84E-BED9-A1C8B47B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Comparing two numeric variables</a:t>
            </a:r>
          </a:p>
          <a:p>
            <a:pPr lvl="1"/>
            <a:r>
              <a:rPr lang="en-GB" dirty="0"/>
              <a:t>Correlation test</a:t>
            </a:r>
          </a:p>
          <a:p>
            <a:pPr lvl="2"/>
            <a:r>
              <a:rPr lang="en-GB" dirty="0"/>
              <a:t>Pearson or Spearman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Comparing two groups </a:t>
            </a:r>
            <a:br>
              <a:rPr lang="en-GB" dirty="0"/>
            </a:br>
            <a:r>
              <a:rPr lang="en-GB" dirty="0"/>
              <a:t>(difference in mean)</a:t>
            </a:r>
          </a:p>
          <a:p>
            <a:pPr lvl="1"/>
            <a:r>
              <a:rPr lang="en-GB" dirty="0"/>
              <a:t>T-test</a:t>
            </a:r>
          </a:p>
          <a:p>
            <a:r>
              <a:rPr lang="en-GB" dirty="0"/>
              <a:t>P value</a:t>
            </a:r>
          </a:p>
          <a:p>
            <a:pPr lvl="1"/>
            <a:r>
              <a:rPr lang="en-GB" dirty="0"/>
              <a:t>evidence against a null </a:t>
            </a:r>
            <a:br>
              <a:rPr lang="en-GB" dirty="0"/>
            </a:br>
            <a:r>
              <a:rPr lang="en-GB" dirty="0"/>
              <a:t>hypothesis</a:t>
            </a:r>
          </a:p>
          <a:p>
            <a:pPr lvl="1"/>
            <a:r>
              <a:rPr lang="en-GB" dirty="0"/>
              <a:t>&lt; 0.05 = significant</a:t>
            </a:r>
          </a:p>
          <a:p>
            <a:pPr lvl="1"/>
            <a:r>
              <a:rPr lang="en-GB" dirty="0"/>
              <a:t>&gt;= 0.05 = not significant</a:t>
            </a:r>
          </a:p>
          <a:p>
            <a:endParaRPr lang="en-GB" dirty="0"/>
          </a:p>
        </p:txBody>
      </p:sp>
      <p:pic>
        <p:nvPicPr>
          <p:cNvPr id="7172" name="Picture 4" descr="Correlation Coefficient: Simple Definition, Formula, Easy Calculation Steps">
            <a:extLst>
              <a:ext uri="{FF2B5EF4-FFF2-40B4-BE49-F238E27FC236}">
                <a16:creationId xmlns:a16="http://schemas.microsoft.com/office/drawing/2014/main" id="{80C01821-B307-2E45-9023-FB1D7C0C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31" y="32899"/>
            <a:ext cx="3735249" cy="195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-test - BIOLOGY FOR LIFE">
            <a:extLst>
              <a:ext uri="{FF2B5EF4-FFF2-40B4-BE49-F238E27FC236}">
                <a16:creationId xmlns:a16="http://schemas.microsoft.com/office/drawing/2014/main" id="{1AB54800-4277-FA47-9DCC-9EBD004F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49" y="4636303"/>
            <a:ext cx="2629641" cy="11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orrelation Coefficient: Simple Definition, Formula, Easy Calculation Steps">
            <a:extLst>
              <a:ext uri="{FF2B5EF4-FFF2-40B4-BE49-F238E27FC236}">
                <a16:creationId xmlns:a16="http://schemas.microsoft.com/office/drawing/2014/main" id="{AEB020C2-67B5-BF4C-9006-C47A7D44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203" y="1751192"/>
            <a:ext cx="5495059" cy="201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Add P-values and Significance Levels to ggplots | R-bloggers">
            <a:extLst>
              <a:ext uri="{FF2B5EF4-FFF2-40B4-BE49-F238E27FC236}">
                <a16:creationId xmlns:a16="http://schemas.microsoft.com/office/drawing/2014/main" id="{144771CD-0204-834A-A51B-80B6CBD1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16" y="3978639"/>
            <a:ext cx="2629641" cy="28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8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606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Day RIT Data Science Seminar: Day 2</vt:lpstr>
      <vt:lpstr>Let’s remind ourselves: Day 1</vt:lpstr>
      <vt:lpstr>Let’s remind ourselves: Day 1</vt:lpstr>
      <vt:lpstr>Let’s remind ourselves: Day 1</vt:lpstr>
      <vt:lpstr>Let’s remind ourselves: Day 1</vt:lpstr>
      <vt:lpstr>Let’s remind ourselves: Day 1</vt:lpstr>
      <vt:lpstr>Let’s remind ourselves: Day 1</vt:lpstr>
      <vt:lpstr>Let’s remind ourselves: Day 1</vt:lpstr>
      <vt:lpstr>Statistical tests</vt:lpstr>
      <vt:lpstr>Day 2: Nicer plots using Tidyverse  and ggpubr library</vt:lpstr>
      <vt:lpstr>Day 2: Nicer plots using Tidyverse  and ggpubr library</vt:lpstr>
      <vt:lpstr>Day 2: Nicer plots using Tidyverse  and ggpubr library</vt:lpstr>
      <vt:lpstr>Let’s do that in code…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RIT Data Science Seminar</dc:title>
  <dc:creator>Mateo Sokac</dc:creator>
  <cp:lastModifiedBy>Mateo Sokac</cp:lastModifiedBy>
  <cp:revision>24</cp:revision>
  <dcterms:created xsi:type="dcterms:W3CDTF">2020-09-25T17:01:05Z</dcterms:created>
  <dcterms:modified xsi:type="dcterms:W3CDTF">2020-09-26T11:58:22Z</dcterms:modified>
</cp:coreProperties>
</file>